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67" r:id="rId3"/>
  </p:sldMasterIdLst>
  <p:notesMasterIdLst>
    <p:notesMasterId r:id="rId4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12192000" cy="6858000"/>
  <p:notesSz cx="6858000" cy="9144000"/>
  <p:embeddedFontLst>
    <p:embeddedFont>
      <p:font typeface="Corbel" panose="020B0503020204020204" pitchFamily="3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Source Sans Pro" panose="020B060402020202020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hsRmXrVdrWaXMo5MY4O8VcI6Ms2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5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1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5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ce24e74cfb_4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ce24e74cfb_4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ce24e74cfb_4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Change image to make it match with ESL</a:t>
            </a:r>
            <a:endParaRPr/>
          </a:p>
        </p:txBody>
      </p:sp>
      <p:sp>
        <p:nvSpPr>
          <p:cNvPr id="305" name="Google Shape;305;gce24e74cfb_4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d315c78e8d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d315c78e8d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d315c78e8d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d315c78e8d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d315c78e8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d315c78e8d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cd7405aa1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cd7405aa1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315c78e8d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d315c78e8d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d315c78e8d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d315c78e8d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d315c78e8d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d315c78e8d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d315c78e8d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d315c78e8d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d315c78e8d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d315c78e8d_2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ce24e74cfb_4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ce24e74cfb_4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d42837196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d42837196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d42837196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d42837196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d42837196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d42837196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d315c78e8d_2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d315c78e8d_2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d315c78e8d_2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d315c78e8d_2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ce24e74cfb_4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ce24e74cfb_4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ce24e74cfb_4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gce24e74cfb_4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d59b59c320_4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d59b59c320_4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d59b59c320_4_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gd59b59c320_4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d59b59c320_4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49500" y="522288"/>
            <a:ext cx="4648200" cy="2614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gd59b59c320_4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d59b59c320_4_10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My First Template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d5f534a88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d5f534a8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d59b59c320_4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49500" y="522288"/>
            <a:ext cx="4648200" cy="2614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gd59b59c320_4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gd59b59c320_4_130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My First Template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d59b59c320_4_1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gd59b59c320_4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d59b59c320_4_1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d59b59c320_4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d59b59c320_4_1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gd59b59c320_4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59b59c320_4_1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gd59b59c320_4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d59b59c320_4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gd59b59c320_4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d59b59c320_4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gd59b59c320_4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d147d4330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d147d4330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d147d4330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d147d4330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d37dda2cc3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gd37dda2cc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ce24e74cfb_4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ce24e74cfb_4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ce24e74cfb_4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ce24e74cfb_4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d37dda2c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d37dda2c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37dda2cc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d37dda2cc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53575A"/>
                </a:solidFill>
              </a:rPr>
              <a:t>millions of Californians who have some college but no degree, minoritized students are over-represented in this population</a:t>
            </a:r>
            <a:endParaRPr sz="1200">
              <a:solidFill>
                <a:srgbClr val="53575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d37dda2cc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d37dda2cc3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d37dda2cc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d37dda2cc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9"/>
          <p:cNvSpPr/>
          <p:nvPr/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 extrusionOk="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4" name="Google Shape;14;p19"/>
          <p:cNvSpPr txBox="1"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Meiryo"/>
              <a:buNone/>
              <a:defRPr sz="54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lvl="0" algn="l">
              <a:lnSpc>
                <a:spcPct val="130000"/>
              </a:lnSpc>
              <a:spcBef>
                <a:spcPts val="93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>
                <a:solidFill>
                  <a:srgbClr val="262626"/>
                </a:solidFill>
              </a:defRPr>
            </a:lvl1pPr>
            <a:lvl2pPr lvl="1" algn="ctr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lvl="2" algn="ctr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3pPr>
            <a:lvl4pPr lvl="3" algn="ctr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4pPr>
            <a:lvl5pPr lvl="4" algn="ctr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5pPr>
            <a:lvl6pPr lvl="5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600"/>
              <a:buNone/>
              <a:defRPr sz="1600"/>
            </a:lvl6pPr>
            <a:lvl7pPr lvl="6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600"/>
              <a:buNone/>
              <a:defRPr sz="1600"/>
            </a:lvl7pPr>
            <a:lvl8pPr lvl="7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600"/>
              <a:buNone/>
              <a:defRPr sz="1600"/>
            </a:lvl8pPr>
            <a:lvl9pPr lvl="8" algn="ctr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dt" idx="10"/>
          </p:nvPr>
        </p:nvSpPr>
        <p:spPr>
          <a:xfrm>
            <a:off x="4654295" y="617415"/>
            <a:ext cx="712372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ft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sldNum" idx="12"/>
          </p:nvPr>
        </p:nvSpPr>
        <p:spPr>
          <a:xfrm>
            <a:off x="10515600" y="6170490"/>
            <a:ext cx="119882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marL="0" lvl="1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2pPr>
            <a:lvl3pPr marL="0" lvl="2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3pPr>
            <a:lvl4pPr marL="0" lvl="3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4pPr>
            <a:lvl5pPr marL="0" lvl="4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5pPr>
            <a:lvl6pPr marL="0" lvl="5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6pPr>
            <a:lvl7pPr marL="0" lvl="6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7pPr>
            <a:lvl8pPr marL="0" lvl="7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8pPr>
            <a:lvl9pPr marL="0" lvl="8" indent="0" algn="r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19"/>
          <p:cNvSpPr/>
          <p:nvPr/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 extrusionOk="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iryo"/>
              <a:buNone/>
            </a:pPr>
            <a:endParaRPr sz="1800" b="0" i="0" u="none" strike="noStrike" cap="non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0" name="Google Shape;20;p19"/>
          <p:cNvSpPr/>
          <p:nvPr/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 extrusionOk="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iryo"/>
              <a:buNone/>
            </a:pPr>
            <a:endParaRPr sz="1800" b="0" i="0" u="none" strike="noStrike" cap="non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1" name="Google Shape;21;p19"/>
          <p:cNvSpPr/>
          <p:nvPr/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 extrusionOk="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D5DD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iryo"/>
              <a:buNone/>
            </a:pPr>
            <a:endParaRPr sz="1800" b="0" i="0" u="none" strike="noStrike" cap="non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8"/>
          <p:cNvSpPr txBox="1"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rm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8"/>
          <p:cNvSpPr txBox="1">
            <a:spLocks noGrp="1"/>
          </p:cNvSpPr>
          <p:nvPr>
            <p:ph type="body" idx="1"/>
          </p:nvPr>
        </p:nvSpPr>
        <p:spPr>
          <a:xfrm rot="5400000">
            <a:off x="4479773" y="-247258"/>
            <a:ext cx="3651504" cy="8770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marL="457200" lvl="0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marL="1371600" lvl="2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91" name="Google Shape;91;p28"/>
          <p:cNvSpPr txBox="1">
            <a:spLocks noGrp="1"/>
          </p:cNvSpPr>
          <p:nvPr>
            <p:ph type="dt" idx="10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8"/>
          <p:cNvSpPr txBox="1">
            <a:spLocks noGrp="1"/>
          </p:cNvSpPr>
          <p:nvPr>
            <p:ph type="ftr" idx="11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8"/>
          <p:cNvSpPr txBox="1">
            <a:spLocks noGrp="1"/>
          </p:cNvSpPr>
          <p:nvPr>
            <p:ph type="sldNum" idx="12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9"/>
          <p:cNvSpPr txBox="1">
            <a:spLocks noGrp="1"/>
          </p:cNvSpPr>
          <p:nvPr>
            <p:ph type="title"/>
          </p:nvPr>
        </p:nvSpPr>
        <p:spPr>
          <a:xfrm rot="5400000">
            <a:off x="7393812" y="2391190"/>
            <a:ext cx="5339932" cy="1571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rm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9"/>
          <p:cNvSpPr txBox="1">
            <a:spLocks noGrp="1"/>
          </p:cNvSpPr>
          <p:nvPr>
            <p:ph type="body" idx="1"/>
          </p:nvPr>
        </p:nvSpPr>
        <p:spPr>
          <a:xfrm rot="5400000">
            <a:off x="3252191" y="205882"/>
            <a:ext cx="5322596" cy="5959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marL="457200" lvl="0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marL="1371600" lvl="2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97" name="Google Shape;97;p29"/>
          <p:cNvSpPr txBox="1">
            <a:spLocks noGrp="1"/>
          </p:cNvSpPr>
          <p:nvPr>
            <p:ph type="dt" idx="10"/>
          </p:nvPr>
        </p:nvSpPr>
        <p:spPr>
          <a:xfrm>
            <a:off x="9277965" y="6296615"/>
            <a:ext cx="25059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9"/>
          <p:cNvSpPr txBox="1">
            <a:spLocks noGrp="1"/>
          </p:cNvSpPr>
          <p:nvPr>
            <p:ph type="ftr" idx="11"/>
          </p:nvPr>
        </p:nvSpPr>
        <p:spPr>
          <a:xfrm>
            <a:off x="2933699" y="6296615"/>
            <a:ext cx="59595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9"/>
          <p:cNvSpPr txBox="1">
            <a:spLocks noGrp="1"/>
          </p:cNvSpPr>
          <p:nvPr>
            <p:ph type="sldNum" idx="12"/>
          </p:nvPr>
        </p:nvSpPr>
        <p:spPr>
          <a:xfrm rot="5400000">
            <a:off x="8734643" y="2853201"/>
            <a:ext cx="5383267" cy="60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marL="0" lvl="1" indent="0" algn="l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2pPr>
            <a:lvl3pPr marL="0" lvl="2" indent="0" algn="l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3pPr>
            <a:lvl4pPr marL="0" lvl="3" indent="0" algn="l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4pPr>
            <a:lvl5pPr marL="0" lvl="4" indent="0" algn="l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5pPr>
            <a:lvl6pPr marL="0" lvl="5" indent="0" algn="l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6pPr>
            <a:lvl7pPr marL="0" lvl="6" indent="0" algn="l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7pPr>
            <a:lvl8pPr marL="0" lvl="7" indent="0" algn="l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8pPr>
            <a:lvl9pPr marL="0" lvl="8" indent="0" algn="l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0" name="Google Shape;100;p29" title="Rule Line"/>
          <p:cNvCxnSpPr/>
          <p:nvPr/>
        </p:nvCxnSpPr>
        <p:spPr>
          <a:xfrm>
            <a:off x="9111582" y="571502"/>
            <a:ext cx="0" cy="5275467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ce24e74cfb_4_4"/>
          <p:cNvSpPr txBox="1">
            <a:spLocks noGrp="1"/>
          </p:cNvSpPr>
          <p:nvPr>
            <p:ph type="title"/>
          </p:nvPr>
        </p:nvSpPr>
        <p:spPr>
          <a:xfrm>
            <a:off x="959005" y="4683512"/>
            <a:ext cx="10432249" cy="1736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 Column Slide">
  <p:cSld name="Content 1 Column Sli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ce24e74cfb_4_6"/>
          <p:cNvSpPr/>
          <p:nvPr/>
        </p:nvSpPr>
        <p:spPr>
          <a:xfrm>
            <a:off x="0" y="0"/>
            <a:ext cx="927100" cy="685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190500" dist="38100" sx="101000" sy="101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gce24e74cfb_4_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35075" y="6376988"/>
            <a:ext cx="344488" cy="34448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ce24e74cfb_4_6"/>
          <p:cNvSpPr txBox="1">
            <a:spLocks noGrp="1"/>
          </p:cNvSpPr>
          <p:nvPr>
            <p:ph type="title"/>
          </p:nvPr>
        </p:nvSpPr>
        <p:spPr>
          <a:xfrm>
            <a:off x="1277650" y="365125"/>
            <a:ext cx="1004604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ce24e74cfb_4_6"/>
          <p:cNvSpPr txBox="1">
            <a:spLocks noGrp="1"/>
          </p:cNvSpPr>
          <p:nvPr>
            <p:ph type="body" idx="1"/>
          </p:nvPr>
        </p:nvSpPr>
        <p:spPr>
          <a:xfrm>
            <a:off x="1277650" y="1798320"/>
            <a:ext cx="100584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gce24e74cfb_4_6"/>
          <p:cNvSpPr txBox="1">
            <a:spLocks noGrp="1"/>
          </p:cNvSpPr>
          <p:nvPr>
            <p:ph type="sldNum" idx="12"/>
          </p:nvPr>
        </p:nvSpPr>
        <p:spPr>
          <a:xfrm>
            <a:off x="10437813" y="6356350"/>
            <a:ext cx="9159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A">
  <p:cSld name="Section Slide A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ce24e74cfb_4_12"/>
          <p:cNvSpPr/>
          <p:nvPr/>
        </p:nvSpPr>
        <p:spPr>
          <a:xfrm>
            <a:off x="0" y="0"/>
            <a:ext cx="12192000" cy="235585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dist="63500" dir="5400000" algn="t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gce24e74cfb_4_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" y="0"/>
            <a:ext cx="2354263" cy="2354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ce24e74cfb_4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263" y="6376988"/>
            <a:ext cx="344487" cy="34448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ce24e74cfb_4_12"/>
          <p:cNvSpPr txBox="1">
            <a:spLocks noGrp="1"/>
          </p:cNvSpPr>
          <p:nvPr>
            <p:ph type="title"/>
          </p:nvPr>
        </p:nvSpPr>
        <p:spPr>
          <a:xfrm>
            <a:off x="2560319" y="403412"/>
            <a:ext cx="8793479" cy="168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ce24e74cfb_4_12"/>
          <p:cNvSpPr txBox="1">
            <a:spLocks noGrp="1"/>
          </p:cNvSpPr>
          <p:nvPr>
            <p:ph type="body" idx="1"/>
          </p:nvPr>
        </p:nvSpPr>
        <p:spPr>
          <a:xfrm>
            <a:off x="829994" y="2662568"/>
            <a:ext cx="10523806" cy="3569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None/>
              <a:defRPr sz="2400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 sz="18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19" name="Google Shape;119;gce24e74cfb_4_12"/>
          <p:cNvSpPr txBox="1">
            <a:spLocks noGrp="1"/>
          </p:cNvSpPr>
          <p:nvPr>
            <p:ph type="sldNum" idx="12"/>
          </p:nvPr>
        </p:nvSpPr>
        <p:spPr>
          <a:xfrm>
            <a:off x="10437813" y="6356350"/>
            <a:ext cx="9159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e24e74cfb_4_19"/>
          <p:cNvSpPr txBox="1">
            <a:spLocks noGrp="1"/>
          </p:cNvSpPr>
          <p:nvPr>
            <p:ph type="title"/>
          </p:nvPr>
        </p:nvSpPr>
        <p:spPr>
          <a:xfrm>
            <a:off x="1277938" y="365125"/>
            <a:ext cx="10075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ce24e74cfb_4_19"/>
          <p:cNvSpPr txBox="1">
            <a:spLocks noGrp="1"/>
          </p:cNvSpPr>
          <p:nvPr>
            <p:ph type="body" idx="1"/>
          </p:nvPr>
        </p:nvSpPr>
        <p:spPr>
          <a:xfrm>
            <a:off x="1289050" y="1825625"/>
            <a:ext cx="100647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gce24e74cfb_4_1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gce24e74cfb_4_1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gce24e74cfb_4_19"/>
          <p:cNvSpPr txBox="1">
            <a:spLocks noGrp="1"/>
          </p:cNvSpPr>
          <p:nvPr>
            <p:ph type="sldNum" idx="12"/>
          </p:nvPr>
        </p:nvSpPr>
        <p:spPr>
          <a:xfrm>
            <a:off x="10437813" y="6356350"/>
            <a:ext cx="9159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 Column Slide">
  <p:cSld name="Content 2 Column Slid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ce24e74cfb_4_25"/>
          <p:cNvSpPr/>
          <p:nvPr/>
        </p:nvSpPr>
        <p:spPr>
          <a:xfrm>
            <a:off x="0" y="0"/>
            <a:ext cx="927100" cy="685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190500" dist="38100" sx="101000" sy="101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gce24e74cfb_4_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49363" y="6376988"/>
            <a:ext cx="344487" cy="34448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ce24e74cfb_4_25"/>
          <p:cNvSpPr txBox="1">
            <a:spLocks noGrp="1"/>
          </p:cNvSpPr>
          <p:nvPr>
            <p:ph type="title"/>
          </p:nvPr>
        </p:nvSpPr>
        <p:spPr>
          <a:xfrm>
            <a:off x="1277650" y="365125"/>
            <a:ext cx="1004604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ce24e74cfb_4_25"/>
          <p:cNvSpPr txBox="1">
            <a:spLocks noGrp="1"/>
          </p:cNvSpPr>
          <p:nvPr>
            <p:ph type="body" idx="1"/>
          </p:nvPr>
        </p:nvSpPr>
        <p:spPr>
          <a:xfrm>
            <a:off x="1277650" y="1798320"/>
            <a:ext cx="4922537" cy="4391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gce24e74cfb_4_25"/>
          <p:cNvSpPr txBox="1">
            <a:spLocks noGrp="1"/>
          </p:cNvSpPr>
          <p:nvPr>
            <p:ph type="body" idx="2"/>
          </p:nvPr>
        </p:nvSpPr>
        <p:spPr>
          <a:xfrm>
            <a:off x="6388259" y="1798320"/>
            <a:ext cx="4948881" cy="4391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gce24e74cfb_4_25"/>
          <p:cNvSpPr txBox="1">
            <a:spLocks noGrp="1"/>
          </p:cNvSpPr>
          <p:nvPr>
            <p:ph type="sldNum" idx="12"/>
          </p:nvPr>
        </p:nvSpPr>
        <p:spPr>
          <a:xfrm>
            <a:off x="10437813" y="6356350"/>
            <a:ext cx="9159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ce24e74cfb_4_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1375" y="6376988"/>
            <a:ext cx="344488" cy="34448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ce24e74cfb_4_32"/>
          <p:cNvSpPr txBox="1">
            <a:spLocks noGrp="1"/>
          </p:cNvSpPr>
          <p:nvPr>
            <p:ph type="sldNum" idx="12"/>
          </p:nvPr>
        </p:nvSpPr>
        <p:spPr>
          <a:xfrm>
            <a:off x="10298113" y="6356350"/>
            <a:ext cx="10556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59b59c320_4_9"/>
          <p:cNvSpPr txBox="1"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entury Gothic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d59b59c320_4_9"/>
          <p:cNvSpPr txBox="1"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8" name="Google Shape;148;gd59b59c320_4_9"/>
          <p:cNvSpPr txBox="1">
            <a:spLocks noGrp="1"/>
          </p:cNvSpPr>
          <p:nvPr>
            <p:ph type="dt" idx="10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d59b59c320_4_9"/>
          <p:cNvSpPr txBox="1">
            <a:spLocks noGrp="1"/>
          </p:cNvSpPr>
          <p:nvPr>
            <p:ph type="ftr" idx="11"/>
          </p:nvPr>
        </p:nvSpPr>
        <p:spPr>
          <a:xfrm>
            <a:off x="1127124" y="329307"/>
            <a:ext cx="5943668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gd59b59c320_4_9"/>
          <p:cNvSpPr txBox="1">
            <a:spLocks noGrp="1"/>
          </p:cNvSpPr>
          <p:nvPr>
            <p:ph type="sldNum" idx="12"/>
          </p:nvPr>
        </p:nvSpPr>
        <p:spPr>
          <a:xfrm>
            <a:off x="9924392" y="134930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1" name="Google Shape;151;gd59b59c320_4_9" descr="RedHashing.emf"/>
          <p:cNvPicPr preferRelativeResize="0"/>
          <p:nvPr/>
        </p:nvPicPr>
        <p:blipFill rotWithShape="1">
          <a:blip r:embed="rId2">
            <a:alphaModFix/>
          </a:blip>
          <a:srcRect l="-115" r="15827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d59b59c320_4_16"/>
          <p:cNvSpPr txBox="1"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d59b59c320_4_16"/>
          <p:cNvSpPr txBox="1"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gd59b59c320_4_16"/>
          <p:cNvSpPr txBox="1">
            <a:spLocks noGrp="1"/>
          </p:cNvSpPr>
          <p:nvPr>
            <p:ph type="dt" idx="10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d59b59c320_4_16"/>
          <p:cNvSpPr txBox="1">
            <a:spLocks noGrp="1"/>
          </p:cNvSpPr>
          <p:nvPr>
            <p:ph type="ftr" idx="11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d59b59c320_4_16"/>
          <p:cNvSpPr txBox="1">
            <a:spLocks noGrp="1"/>
          </p:cNvSpPr>
          <p:nvPr>
            <p:ph type="sldNum" idx="12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8" name="Google Shape;158;gd59b59c320_4_16" descr="RedHashing.emf"/>
          <p:cNvPicPr preferRelativeResize="0"/>
          <p:nvPr/>
        </p:nvPicPr>
        <p:blipFill rotWithShape="1">
          <a:blip r:embed="rId2">
            <a:alphaModFix/>
          </a:blip>
          <a:srcRect l="-115" r="15827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0"/>
          <p:cNvSpPr txBox="1"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rm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marL="457200" lvl="0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marL="1371600" lvl="2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dt" idx="10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ftr" idx="11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sldNum" idx="12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d59b59c320_4_23"/>
          <p:cNvSpPr txBox="1">
            <a:spLocks noGrp="1"/>
          </p:cNvSpPr>
          <p:nvPr>
            <p:ph type="dt" idx="10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d59b59c320_4_23"/>
          <p:cNvSpPr txBox="1">
            <a:spLocks noGrp="1"/>
          </p:cNvSpPr>
          <p:nvPr>
            <p:ph type="ftr" idx="11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gd59b59c320_4_23"/>
          <p:cNvSpPr txBox="1">
            <a:spLocks noGrp="1"/>
          </p:cNvSpPr>
          <p:nvPr>
            <p:ph type="sldNum" idx="12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d59b59c320_4_27"/>
          <p:cNvSpPr txBox="1"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gd59b59c320_4_27"/>
          <p:cNvSpPr txBox="1"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gd59b59c320_4_27"/>
          <p:cNvSpPr txBox="1">
            <a:spLocks noGrp="1"/>
          </p:cNvSpPr>
          <p:nvPr>
            <p:ph type="dt" idx="10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d59b59c320_4_27"/>
          <p:cNvSpPr txBox="1">
            <a:spLocks noGrp="1"/>
          </p:cNvSpPr>
          <p:nvPr>
            <p:ph type="ftr" idx="11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gd59b59c320_4_27"/>
          <p:cNvSpPr txBox="1">
            <a:spLocks noGrp="1"/>
          </p:cNvSpPr>
          <p:nvPr>
            <p:ph type="sldNum" idx="12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9" name="Google Shape;169;gd59b59c320_4_27" descr="RedHashing.emf"/>
          <p:cNvPicPr preferRelativeResize="0"/>
          <p:nvPr/>
        </p:nvPicPr>
        <p:blipFill rotWithShape="1">
          <a:blip r:embed="rId2">
            <a:alphaModFix/>
          </a:blip>
          <a:srcRect l="-115" r="15827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d59b59c320_4_34"/>
          <p:cNvSpPr txBox="1"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gd59b59c320_4_34"/>
          <p:cNvSpPr txBox="1">
            <a:spLocks noGrp="1"/>
          </p:cNvSpPr>
          <p:nvPr>
            <p:ph type="body" idx="1"/>
          </p:nvPr>
        </p:nvSpPr>
        <p:spPr>
          <a:xfrm>
            <a:off x="1129166" y="2165621"/>
            <a:ext cx="4645152" cy="3293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gd59b59c320_4_34"/>
          <p:cNvSpPr txBox="1">
            <a:spLocks noGrp="1"/>
          </p:cNvSpPr>
          <p:nvPr>
            <p:ph type="body" idx="2"/>
          </p:nvPr>
        </p:nvSpPr>
        <p:spPr>
          <a:xfrm>
            <a:off x="6095606" y="2171769"/>
            <a:ext cx="4645152" cy="3287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gd59b59c320_4_34"/>
          <p:cNvSpPr txBox="1">
            <a:spLocks noGrp="1"/>
          </p:cNvSpPr>
          <p:nvPr>
            <p:ph type="dt" idx="10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gd59b59c320_4_34"/>
          <p:cNvSpPr txBox="1">
            <a:spLocks noGrp="1"/>
          </p:cNvSpPr>
          <p:nvPr>
            <p:ph type="ftr" idx="11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d59b59c320_4_34"/>
          <p:cNvSpPr txBox="1">
            <a:spLocks noGrp="1"/>
          </p:cNvSpPr>
          <p:nvPr>
            <p:ph type="sldNum" idx="12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7" name="Google Shape;177;gd59b59c320_4_34" descr="RedHashing.emf"/>
          <p:cNvPicPr preferRelativeResize="0"/>
          <p:nvPr/>
        </p:nvPicPr>
        <p:blipFill rotWithShape="1">
          <a:blip r:embed="rId2">
            <a:alphaModFix/>
          </a:blip>
          <a:srcRect l="-115" r="15827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59b59c320_4_42"/>
          <p:cNvSpPr txBox="1"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gd59b59c320_4_42"/>
          <p:cNvSpPr txBox="1"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1" name="Google Shape;181;gd59b59c320_4_42"/>
          <p:cNvSpPr txBox="1">
            <a:spLocks noGrp="1"/>
          </p:cNvSpPr>
          <p:nvPr>
            <p:ph type="body" idx="2"/>
          </p:nvPr>
        </p:nvSpPr>
        <p:spPr>
          <a:xfrm>
            <a:off x="1129166" y="2974448"/>
            <a:ext cx="4645152" cy="2493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gd59b59c320_4_42"/>
          <p:cNvSpPr txBox="1">
            <a:spLocks noGrp="1"/>
          </p:cNvSpPr>
          <p:nvPr>
            <p:ph type="body" idx="3"/>
          </p:nvPr>
        </p:nvSpPr>
        <p:spPr>
          <a:xfrm>
            <a:off x="6094337" y="2173181"/>
            <a:ext cx="4645152" cy="80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 b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3" name="Google Shape;183;gd59b59c320_4_42"/>
          <p:cNvSpPr txBox="1">
            <a:spLocks noGrp="1"/>
          </p:cNvSpPr>
          <p:nvPr>
            <p:ph type="body" idx="4"/>
          </p:nvPr>
        </p:nvSpPr>
        <p:spPr>
          <a:xfrm>
            <a:off x="6094337" y="2971669"/>
            <a:ext cx="4645152" cy="2487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gd59b59c320_4_42"/>
          <p:cNvSpPr txBox="1">
            <a:spLocks noGrp="1"/>
          </p:cNvSpPr>
          <p:nvPr>
            <p:ph type="dt" idx="10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gd59b59c320_4_42"/>
          <p:cNvSpPr txBox="1">
            <a:spLocks noGrp="1"/>
          </p:cNvSpPr>
          <p:nvPr>
            <p:ph type="ftr" idx="11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gd59b59c320_4_42"/>
          <p:cNvSpPr txBox="1">
            <a:spLocks noGrp="1"/>
          </p:cNvSpPr>
          <p:nvPr>
            <p:ph type="sldNum" idx="12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7" name="Google Shape;187;gd59b59c320_4_42" descr="RedHashing.emf"/>
          <p:cNvPicPr preferRelativeResize="0"/>
          <p:nvPr/>
        </p:nvPicPr>
        <p:blipFill rotWithShape="1">
          <a:blip r:embed="rId2">
            <a:alphaModFix/>
          </a:blip>
          <a:srcRect l="-115" r="15827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d59b59c320_4_52"/>
          <p:cNvSpPr txBox="1"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gd59b59c320_4_52"/>
          <p:cNvSpPr txBox="1">
            <a:spLocks noGrp="1"/>
          </p:cNvSpPr>
          <p:nvPr>
            <p:ph type="dt" idx="10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gd59b59c320_4_52"/>
          <p:cNvSpPr txBox="1">
            <a:spLocks noGrp="1"/>
          </p:cNvSpPr>
          <p:nvPr>
            <p:ph type="ftr" idx="11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gd59b59c320_4_52"/>
          <p:cNvSpPr txBox="1">
            <a:spLocks noGrp="1"/>
          </p:cNvSpPr>
          <p:nvPr>
            <p:ph type="sldNum" idx="12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3" name="Google Shape;193;gd59b59c320_4_52" descr="RedHashing.emf"/>
          <p:cNvPicPr preferRelativeResize="0"/>
          <p:nvPr/>
        </p:nvPicPr>
        <p:blipFill rotWithShape="1">
          <a:blip r:embed="rId2">
            <a:alphaModFix/>
          </a:blip>
          <a:srcRect l="-115" r="15827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59b59c320_4_58"/>
          <p:cNvSpPr txBox="1"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gd59b59c320_4_58"/>
          <p:cNvSpPr txBox="1">
            <a:spLocks noGrp="1"/>
          </p:cNvSpPr>
          <p:nvPr>
            <p:ph type="body" idx="1"/>
          </p:nvPr>
        </p:nvSpPr>
        <p:spPr>
          <a:xfrm>
            <a:off x="4723334" y="952578"/>
            <a:ext cx="6012470" cy="4505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gd59b59c320_4_58"/>
          <p:cNvSpPr txBox="1">
            <a:spLocks noGrp="1"/>
          </p:cNvSpPr>
          <p:nvPr>
            <p:ph type="body" idx="2"/>
          </p:nvPr>
        </p:nvSpPr>
        <p:spPr>
          <a:xfrm>
            <a:off x="1124291" y="3274754"/>
            <a:ext cx="3275013" cy="2178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8" name="Google Shape;198;gd59b59c320_4_58"/>
          <p:cNvSpPr txBox="1">
            <a:spLocks noGrp="1"/>
          </p:cNvSpPr>
          <p:nvPr>
            <p:ph type="dt" idx="10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gd59b59c320_4_58"/>
          <p:cNvSpPr txBox="1">
            <a:spLocks noGrp="1"/>
          </p:cNvSpPr>
          <p:nvPr>
            <p:ph type="ftr" idx="11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gd59b59c320_4_58"/>
          <p:cNvSpPr txBox="1">
            <a:spLocks noGrp="1"/>
          </p:cNvSpPr>
          <p:nvPr>
            <p:ph type="sldNum" idx="12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1" name="Google Shape;201;gd59b59c320_4_58" descr="RedHashing.emf"/>
          <p:cNvPicPr preferRelativeResize="0"/>
          <p:nvPr/>
        </p:nvPicPr>
        <p:blipFill rotWithShape="1">
          <a:blip r:embed="rId2">
            <a:alphaModFix/>
          </a:blip>
          <a:srcRect l="-115" r="15827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gd59b59c320_4_66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204" name="Google Shape;204;gd59b59c320_4_66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262626"/>
                </a:gs>
                <a:gs pos="100000">
                  <a:srgbClr val="0C0C0C"/>
                </a:gs>
              </a:gsLst>
              <a:lin ang="5400000" scaled="0"/>
            </a:gradFill>
            <a:ln>
              <a:noFill/>
            </a:ln>
            <a:effectLst>
              <a:outerShdw blurRad="127000" dist="228600" dir="4740000" sx="98000" sy="98000" algn="tl" rotWithShape="0">
                <a:srgbClr val="000000">
                  <a:alpha val="3372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gd59b59c320_4_66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ap="flat" cmpd="sng">
              <a:solidFill>
                <a:srgbClr val="19191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" name="Google Shape;206;gd59b59c320_4_66"/>
          <p:cNvSpPr txBox="1"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gd59b59c320_4_66"/>
          <p:cNvSpPr>
            <a:spLocks noGrp="1"/>
          </p:cNvSpPr>
          <p:nvPr>
            <p:ph type="pic" idx="2"/>
          </p:nvPr>
        </p:nvSpPr>
        <p:spPr>
          <a:xfrm>
            <a:off x="8124389" y="1122542"/>
            <a:ext cx="2791171" cy="386632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8" name="Google Shape;208;gd59b59c320_4_66"/>
          <p:cNvSpPr txBox="1">
            <a:spLocks noGrp="1"/>
          </p:cNvSpPr>
          <p:nvPr>
            <p:ph type="body" idx="1"/>
          </p:nvPr>
        </p:nvSpPr>
        <p:spPr>
          <a:xfrm>
            <a:off x="1128247" y="3053721"/>
            <a:ext cx="5846486" cy="209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9" name="Google Shape;209;gd59b59c320_4_66"/>
          <p:cNvSpPr txBox="1">
            <a:spLocks noGrp="1"/>
          </p:cNvSpPr>
          <p:nvPr>
            <p:ph type="dt" idx="10"/>
          </p:nvPr>
        </p:nvSpPr>
        <p:spPr>
          <a:xfrm>
            <a:off x="1125300" y="5469856"/>
            <a:ext cx="5849605" cy="32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gd59b59c320_4_66"/>
          <p:cNvSpPr txBox="1">
            <a:spLocks noGrp="1"/>
          </p:cNvSpPr>
          <p:nvPr>
            <p:ph type="ftr" idx="11"/>
          </p:nvPr>
        </p:nvSpPr>
        <p:spPr>
          <a:xfrm>
            <a:off x="1125300" y="318640"/>
            <a:ext cx="4877818" cy="32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gd59b59c320_4_66"/>
          <p:cNvSpPr txBox="1">
            <a:spLocks noGrp="1"/>
          </p:cNvSpPr>
          <p:nvPr>
            <p:ph type="sldNum" idx="12"/>
          </p:nvPr>
        </p:nvSpPr>
        <p:spPr>
          <a:xfrm>
            <a:off x="6176794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2" name="Google Shape;212;gd59b59c320_4_66" descr="RedHashing.emf"/>
          <p:cNvPicPr preferRelativeResize="0"/>
          <p:nvPr/>
        </p:nvPicPr>
        <p:blipFill rotWithShape="1">
          <a:blip r:embed="rId2">
            <a:alphaModFix/>
          </a:blip>
          <a:srcRect l="-115" t="474" r="48548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d59b59c320_4_77"/>
          <p:cNvSpPr txBox="1"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gd59b59c320_4_77"/>
          <p:cNvSpPr txBox="1">
            <a:spLocks noGrp="1"/>
          </p:cNvSpPr>
          <p:nvPr>
            <p:ph type="body" idx="1"/>
          </p:nvPr>
        </p:nvSpPr>
        <p:spPr>
          <a:xfrm rot="5400000">
            <a:off x="4284620" y="-982581"/>
            <a:ext cx="3294576" cy="960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gd59b59c320_4_77"/>
          <p:cNvSpPr txBox="1">
            <a:spLocks noGrp="1"/>
          </p:cNvSpPr>
          <p:nvPr>
            <p:ph type="dt" idx="10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gd59b59c320_4_77"/>
          <p:cNvSpPr txBox="1">
            <a:spLocks noGrp="1"/>
          </p:cNvSpPr>
          <p:nvPr>
            <p:ph type="ftr" idx="11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gd59b59c320_4_77"/>
          <p:cNvSpPr txBox="1">
            <a:spLocks noGrp="1"/>
          </p:cNvSpPr>
          <p:nvPr>
            <p:ph type="sldNum" idx="12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9" name="Google Shape;219;gd59b59c320_4_77" descr="RedHashing.emf"/>
          <p:cNvPicPr preferRelativeResize="0"/>
          <p:nvPr/>
        </p:nvPicPr>
        <p:blipFill rotWithShape="1">
          <a:blip r:embed="rId2">
            <a:alphaModFix/>
          </a:blip>
          <a:srcRect l="-115" r="15827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59b59c320_4_84"/>
          <p:cNvSpPr txBox="1">
            <a:spLocks noGrp="1"/>
          </p:cNvSpPr>
          <p:nvPr>
            <p:ph type="title"/>
          </p:nvPr>
        </p:nvSpPr>
        <p:spPr>
          <a:xfrm rot="5400000">
            <a:off x="7602635" y="2321047"/>
            <a:ext cx="4659889" cy="16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gd59b59c320_4_84"/>
          <p:cNvSpPr txBox="1">
            <a:spLocks noGrp="1"/>
          </p:cNvSpPr>
          <p:nvPr>
            <p:ph type="body" idx="1"/>
          </p:nvPr>
        </p:nvSpPr>
        <p:spPr>
          <a:xfrm rot="5400000">
            <a:off x="2714740" y="-785498"/>
            <a:ext cx="4659889" cy="7828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gd59b59c320_4_84"/>
          <p:cNvSpPr txBox="1">
            <a:spLocks noGrp="1"/>
          </p:cNvSpPr>
          <p:nvPr>
            <p:ph type="dt" idx="10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gd59b59c320_4_84"/>
          <p:cNvSpPr txBox="1">
            <a:spLocks noGrp="1"/>
          </p:cNvSpPr>
          <p:nvPr>
            <p:ph type="ftr" idx="11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gd59b59c320_4_84"/>
          <p:cNvSpPr txBox="1">
            <a:spLocks noGrp="1"/>
          </p:cNvSpPr>
          <p:nvPr>
            <p:ph type="sldNum" idx="12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6" name="Google Shape;226;gd59b59c320_4_84" descr="RedHashing.emf"/>
          <p:cNvPicPr preferRelativeResize="0"/>
          <p:nvPr/>
        </p:nvPicPr>
        <p:blipFill rotWithShape="1">
          <a:blip r:embed="rId2">
            <a:alphaModFix/>
          </a:blip>
          <a:srcRect l="-115" r="59214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21"/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30" name="Google Shape;30;p21"/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/>
              <a:ahLst/>
              <a:cxnLst/>
              <a:rect l="l" t="t" r="r" b="b"/>
              <a:pathLst>
                <a:path w="4013331" h="2742133" extrusionOk="0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Meiryo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31" name="Google Shape;31;p21"/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/>
              <a:ahLst/>
              <a:cxnLst/>
              <a:rect l="l" t="t" r="r" b="b"/>
              <a:pathLst>
                <a:path w="3401415" h="2440484" extrusionOk="0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 cap="flat" cmpd="sng">
              <a:solidFill>
                <a:srgbClr val="D5DD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Meiryo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32" name="Google Shape;32;p21"/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/>
              <a:ahLst/>
              <a:cxnLst/>
              <a:rect l="l" t="t" r="r" b="b"/>
              <a:pathLst>
                <a:path w="4130517" h="2806419" extrusionOk="0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Meiryo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33" name="Google Shape;33;p21"/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/>
              <a:ahLst/>
              <a:cxnLst/>
              <a:rect l="l" t="t" r="r" b="b"/>
              <a:pathLst>
                <a:path w="4389519" h="2916937" extrusionOk="0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Meiryo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</p:grpSp>
      <p:grpSp>
        <p:nvGrpSpPr>
          <p:cNvPr id="34" name="Google Shape;34;p21"/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35" name="Google Shape;35;p21"/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/>
              <a:ahLst/>
              <a:cxnLst/>
              <a:rect l="l" t="t" r="r" b="b"/>
              <a:pathLst>
                <a:path w="4069058" h="3547008" extrusionOk="0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Meiryo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36" name="Google Shape;36;p21"/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/>
              <a:ahLst/>
              <a:cxnLst/>
              <a:rect l="l" t="t" r="r" b="b"/>
              <a:pathLst>
                <a:path w="3872006" h="3321595" extrusionOk="0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37" name="Google Shape;37;p21"/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/>
              <a:ahLst/>
              <a:cxnLst/>
              <a:rect l="l" t="t" r="r" b="b"/>
              <a:pathLst>
                <a:path w="3462454" h="3010961" extrusionOk="0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 cap="flat" cmpd="sng">
              <a:solidFill>
                <a:srgbClr val="D5DD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38" name="Google Shape;38;p21"/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/>
              <a:ahLst/>
              <a:cxnLst/>
              <a:rect l="l" t="t" r="r" b="b"/>
              <a:pathLst>
                <a:path w="3904481" h="3411460" extrusionOk="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</p:grpSp>
      <p:grpSp>
        <p:nvGrpSpPr>
          <p:cNvPr id="39" name="Google Shape;39;p21"/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40" name="Google Shape;40;p21"/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/>
              <a:ahLst/>
              <a:cxnLst/>
              <a:rect l="l" t="t" r="r" b="b"/>
              <a:pathLst>
                <a:path w="4174269" h="5181455" extrusionOk="0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Meiryo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41" name="Google Shape;41;p21"/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/>
              <a:ahLst/>
              <a:cxnLst/>
              <a:rect l="l" t="t" r="r" b="b"/>
              <a:pathLst>
                <a:path w="4259808" h="5510713" extrusionOk="0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Meiryo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42" name="Google Shape;42;p21"/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/>
              <a:ahLst/>
              <a:cxnLst/>
              <a:rect l="l" t="t" r="r" b="b"/>
              <a:pathLst>
                <a:path w="4029221" h="5265194" extrusionOk="0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D5DD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Meiryo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43" name="Google Shape;43;p21"/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/>
              <a:ahLst/>
              <a:cxnLst/>
              <a:rect l="l" t="t" r="r" b="b"/>
              <a:pathLst>
                <a:path w="3702048" h="4710667" extrusionOk="0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 cap="flat" cmpd="sng">
              <a:solidFill>
                <a:srgbClr val="D5DD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Meiryo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</p:grpSp>
      <p:sp>
        <p:nvSpPr>
          <p:cNvPr id="44" name="Google Shape;44;p21"/>
          <p:cNvSpPr txBox="1"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Meiryo"/>
              <a:buNone/>
              <a:defRPr sz="4800" cap="none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ftr" idx="11"/>
          </p:nvPr>
        </p:nvSpPr>
        <p:spPr>
          <a:xfrm>
            <a:off x="4654296" y="6170490"/>
            <a:ext cx="571331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sldNum" idx="12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marL="457200" lvl="0" indent="-2286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dt" idx="10"/>
          </p:nvPr>
        </p:nvSpPr>
        <p:spPr>
          <a:xfrm>
            <a:off x="640080" y="6170491"/>
            <a:ext cx="28400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rm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1"/>
          </p:nvPr>
        </p:nvSpPr>
        <p:spPr>
          <a:xfrm>
            <a:off x="1920240" y="2438399"/>
            <a:ext cx="4160520" cy="365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marL="457200" lvl="0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marL="1371600" lvl="2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2"/>
          </p:nvPr>
        </p:nvSpPr>
        <p:spPr>
          <a:xfrm>
            <a:off x="6530290" y="2438399"/>
            <a:ext cx="4160520" cy="365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marL="457200" lvl="0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marL="1371600" lvl="2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dt" idx="10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ftr" idx="11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sldNum" idx="12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3"/>
          <p:cNvSpPr txBox="1"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rmAutofit/>
          </a:bodyPr>
          <a:lstStyle>
            <a:lvl1pPr marL="457200" lvl="0" indent="-228600" algn="l">
              <a:lnSpc>
                <a:spcPct val="130000"/>
              </a:lnSpc>
              <a:spcBef>
                <a:spcPts val="93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body" idx="2"/>
          </p:nvPr>
        </p:nvSpPr>
        <p:spPr>
          <a:xfrm>
            <a:off x="1920241" y="3316639"/>
            <a:ext cx="4160520" cy="2779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marL="457200" lvl="0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marL="1371600" lvl="2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body" idx="3"/>
          </p:nvPr>
        </p:nvSpPr>
        <p:spPr>
          <a:xfrm>
            <a:off x="6530290" y="2456408"/>
            <a:ext cx="416052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rmAutofit/>
          </a:bodyPr>
          <a:lstStyle>
            <a:lvl1pPr marL="457200" lvl="0" indent="-228600" algn="l">
              <a:lnSpc>
                <a:spcPct val="99000"/>
              </a:lnSpc>
              <a:spcBef>
                <a:spcPts val="93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 cap="none">
                <a:solidFill>
                  <a:schemeClr val="accent1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marL="914400" lvl="1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4"/>
          </p:nvPr>
        </p:nvSpPr>
        <p:spPr>
          <a:xfrm>
            <a:off x="6530290" y="3316639"/>
            <a:ext cx="4160520" cy="2779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marL="457200" lvl="0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2pPr>
            <a:lvl3pPr marL="1371600" lvl="2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7pPr>
            <a:lvl8pPr marL="3657600" lvl="7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dt" idx="10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ftr" idx="11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sldNum" idx="12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rm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rm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dt" idx="10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ftr" idx="11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ldNum" idx="12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rmAutofit/>
          </a:bodyPr>
          <a:lstStyle>
            <a:lvl1pPr lv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Meiryo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>
            <a:off x="1280160" y="640080"/>
            <a:ext cx="6949440" cy="5455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marL="457200" lvl="0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2pPr>
            <a:lvl3pPr marL="1371600" lvl="2" indent="-3302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600"/>
              <a:buChar char="–"/>
              <a:defRPr sz="1600"/>
            </a:lvl3pPr>
            <a:lvl4pPr marL="1828800" lvl="3" indent="-3175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400"/>
              <a:buChar char="–"/>
              <a:defRPr sz="1400"/>
            </a:lvl4pPr>
            <a:lvl5pPr marL="2286000" lvl="4" indent="-3175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400"/>
              <a:buChar char="–"/>
              <a:defRPr sz="1400"/>
            </a:lvl5pPr>
            <a:lvl6pPr marL="2743200" lvl="5" indent="-3175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400"/>
              <a:buChar char="–"/>
              <a:defRPr sz="1400"/>
            </a:lvl6pPr>
            <a:lvl7pPr marL="3200400" lvl="6" indent="-3175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400"/>
              <a:buChar char="–"/>
              <a:defRPr sz="1400"/>
            </a:lvl7pPr>
            <a:lvl8pPr marL="3657600" lvl="7" indent="-3175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400"/>
              <a:buChar char="–"/>
              <a:defRPr sz="1400"/>
            </a:lvl8pPr>
            <a:lvl9pPr marL="4114800" lvl="8" indent="-3175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400"/>
              <a:buChar char="–"/>
              <a:defRPr sz="1400"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body" idx="2"/>
          </p:nvPr>
        </p:nvSpPr>
        <p:spPr>
          <a:xfrm>
            <a:off x="8476488" y="3223803"/>
            <a:ext cx="3227715" cy="287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marL="457200" lvl="0" indent="-228600" algn="l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dt" idx="10"/>
          </p:nvPr>
        </p:nvSpPr>
        <p:spPr>
          <a:xfrm>
            <a:off x="8476488" y="6170491"/>
            <a:ext cx="221432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ftr" idx="11"/>
          </p:nvPr>
        </p:nvSpPr>
        <p:spPr>
          <a:xfrm>
            <a:off x="1280160" y="6170490"/>
            <a:ext cx="694944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sldNum" idx="12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7"/>
          <p:cNvSpPr>
            <a:spLocks noGrp="1"/>
          </p:cNvSpPr>
          <p:nvPr>
            <p:ph type="pic" idx="2"/>
          </p:nvPr>
        </p:nvSpPr>
        <p:spPr>
          <a:xfrm>
            <a:off x="0" y="0"/>
            <a:ext cx="8102651" cy="6857999"/>
          </a:xfrm>
          <a:prstGeom prst="rect">
            <a:avLst/>
          </a:prstGeom>
          <a:solidFill>
            <a:srgbClr val="D5DDD7"/>
          </a:solidFill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marR="0" lvl="0" algn="l" rtl="0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Corbel"/>
              <a:buNone/>
              <a:defRPr sz="3200" b="0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marR="0" lvl="1" algn="l" rtl="0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orbel"/>
              <a:buNone/>
              <a:defRPr sz="2800" b="0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2pPr>
            <a:lvl3pPr marR="0" lvl="2" algn="l" rtl="0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orbel"/>
              <a:buNone/>
              <a:defRPr sz="2400" b="0" i="1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3pPr>
            <a:lvl4pPr marR="0" lvl="3" algn="l" rtl="0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orbel"/>
              <a:buNone/>
              <a:defRPr sz="2000" b="0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4pPr>
            <a:lvl5pPr marR="0" lvl="4" algn="l" rtl="0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orbel"/>
              <a:buNone/>
              <a:defRPr sz="2000" b="0" i="1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5pPr>
            <a:lvl6pPr marR="0" lvl="5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2000"/>
              <a:buFont typeface="Corbel"/>
              <a:buNone/>
              <a:defRPr sz="2000" b="0" i="0" u="none" strike="noStrike" cap="none">
                <a:solidFill>
                  <a:srgbClr val="B714A7"/>
                </a:solidFill>
                <a:latin typeface="Meiryo"/>
                <a:ea typeface="Meiryo"/>
                <a:cs typeface="Meiryo"/>
                <a:sym typeface="Meiryo"/>
              </a:defRPr>
            </a:lvl6pPr>
            <a:lvl7pPr marR="0" lvl="6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2000"/>
              <a:buFont typeface="Corbel"/>
              <a:buNone/>
              <a:defRPr sz="2000" b="0" i="1" u="none" strike="noStrike" cap="none">
                <a:solidFill>
                  <a:srgbClr val="B714A7"/>
                </a:solidFill>
                <a:latin typeface="Meiryo"/>
                <a:ea typeface="Meiryo"/>
                <a:cs typeface="Meiryo"/>
                <a:sym typeface="Meiryo"/>
              </a:defRPr>
            </a:lvl7pPr>
            <a:lvl8pPr marR="0" lvl="7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2000"/>
              <a:buFont typeface="Corbel"/>
              <a:buNone/>
              <a:defRPr sz="2000" b="0" i="0" u="none" strike="noStrike" cap="none">
                <a:solidFill>
                  <a:srgbClr val="B714A7"/>
                </a:solidFill>
                <a:latin typeface="Meiryo"/>
                <a:ea typeface="Meiryo"/>
                <a:cs typeface="Meiryo"/>
                <a:sym typeface="Meiryo"/>
              </a:defRPr>
            </a:lvl8pPr>
            <a:lvl9pPr marR="0" lvl="8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2000"/>
              <a:buFont typeface="Corbel"/>
              <a:buNone/>
              <a:defRPr sz="2000" b="0" i="1" u="none" strike="noStrike" cap="none">
                <a:solidFill>
                  <a:srgbClr val="B714A7"/>
                </a:solidFill>
                <a:latin typeface="Meiryo"/>
                <a:ea typeface="Meiryo"/>
                <a:cs typeface="Meiryo"/>
                <a:sym typeface="Meiryo"/>
              </a:defRPr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Autofit/>
          </a:bodyPr>
          <a:lstStyle>
            <a:lvl1pPr lv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400"/>
              <a:buFont typeface="Meiryo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body" idx="1"/>
          </p:nvPr>
        </p:nvSpPr>
        <p:spPr>
          <a:xfrm>
            <a:off x="8476488" y="3223806"/>
            <a:ext cx="3227832" cy="2872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marL="457200" lvl="0" indent="-228600" algn="l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dt" idx="10"/>
          </p:nvPr>
        </p:nvSpPr>
        <p:spPr>
          <a:xfrm>
            <a:off x="8476488" y="6170491"/>
            <a:ext cx="221432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ftr" idx="11"/>
          </p:nvPr>
        </p:nvSpPr>
        <p:spPr>
          <a:xfrm>
            <a:off x="1280160" y="6170490"/>
            <a:ext cx="646441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sldNum" idx="12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rmAutofit/>
          </a:bodyPr>
          <a:lstStyle>
            <a:lvl1pPr marR="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Meiryo"/>
              <a:buNone/>
              <a:defRPr sz="32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marL="457200" marR="0" lvl="0" indent="-228600" algn="l" rtl="0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orbel"/>
              <a:buNone/>
              <a:defRPr sz="1800" b="0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marL="914400" marR="0" lvl="1" indent="-228600" algn="l" rtl="0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orbel"/>
              <a:buNone/>
              <a:defRPr sz="1600" b="0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2pPr>
            <a:lvl3pPr marL="1371600" marR="0" lvl="2" indent="-317500" algn="l" rtl="0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3pPr>
            <a:lvl4pPr marL="1828800" marR="0" lvl="3" indent="-317500" algn="l" rtl="0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4pPr>
            <a:lvl5pPr marL="2286000" marR="0" lvl="4" indent="-317500" algn="l" rtl="0">
              <a:lnSpc>
                <a:spcPct val="140000"/>
              </a:lnSpc>
              <a:spcBef>
                <a:spcPts val="93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5pPr>
            <a:lvl6pPr marL="2743200" marR="0" lvl="5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B714A7"/>
                </a:solidFill>
                <a:latin typeface="Meiryo"/>
                <a:ea typeface="Meiryo"/>
                <a:cs typeface="Meiryo"/>
                <a:sym typeface="Meiryo"/>
              </a:defRPr>
            </a:lvl6pPr>
            <a:lvl7pPr marL="3200400" marR="0" lvl="6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B714A7"/>
                </a:solidFill>
                <a:latin typeface="Meiryo"/>
                <a:ea typeface="Meiryo"/>
                <a:cs typeface="Meiryo"/>
                <a:sym typeface="Meiryo"/>
              </a:defRPr>
            </a:lvl7pPr>
            <a:lvl8pPr marL="3657600" marR="0" lvl="7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B714A7"/>
                </a:solidFill>
                <a:latin typeface="Meiryo"/>
                <a:ea typeface="Meiryo"/>
                <a:cs typeface="Meiryo"/>
                <a:sym typeface="Meiryo"/>
              </a:defRPr>
            </a:lvl8pPr>
            <a:lvl9pPr marL="4114800" marR="0" lvl="8" indent="-317500" algn="l" rtl="0">
              <a:lnSpc>
                <a:spcPct val="111000"/>
              </a:lnSpc>
              <a:spcBef>
                <a:spcPts val="930"/>
              </a:spcBef>
              <a:spcAft>
                <a:spcPts val="0"/>
              </a:spcAft>
              <a:buClr>
                <a:srgbClr val="B714A7"/>
              </a:buClr>
              <a:buSzPts val="1400"/>
              <a:buFont typeface="Corbel"/>
              <a:buChar char="–"/>
              <a:defRPr sz="1400" b="0" i="1" u="none" strike="noStrike" cap="none">
                <a:solidFill>
                  <a:srgbClr val="B714A7"/>
                </a:solidFill>
                <a:latin typeface="Meiryo"/>
                <a:ea typeface="Meiryo"/>
                <a:cs typeface="Meiryo"/>
                <a:sym typeface="Meiryo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1" i="0" u="none" strike="noStrike" cap="none">
                <a:solidFill>
                  <a:srgbClr val="3F3F3F"/>
                </a:solidFill>
                <a:latin typeface="Meiryo"/>
                <a:ea typeface="Meiryo"/>
                <a:cs typeface="Meiryo"/>
                <a:sym typeface="Meiry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" name="Google Shape;11;p18" title="Rule Line"/>
          <p:cNvCxnSpPr/>
          <p:nvPr/>
        </p:nvCxnSpPr>
        <p:spPr>
          <a:xfrm>
            <a:off x="1920240" y="2176009"/>
            <a:ext cx="8770571" cy="0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e24e74cfb_4_0"/>
          <p:cNvSpPr txBox="1">
            <a:spLocks noGrp="1"/>
          </p:cNvSpPr>
          <p:nvPr>
            <p:ph type="title"/>
          </p:nvPr>
        </p:nvSpPr>
        <p:spPr>
          <a:xfrm>
            <a:off x="1277938" y="365125"/>
            <a:ext cx="10075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accent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10476C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10476C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10476C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10476C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103" name="Google Shape;103;gce24e74cfb_4_0"/>
          <p:cNvSpPr txBox="1">
            <a:spLocks noGrp="1"/>
          </p:cNvSpPr>
          <p:nvPr>
            <p:ph type="body" idx="1"/>
          </p:nvPr>
        </p:nvSpPr>
        <p:spPr>
          <a:xfrm>
            <a:off x="1289050" y="1825625"/>
            <a:ext cx="100647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gce24e74cfb_4_0"/>
          <p:cNvSpPr txBox="1">
            <a:spLocks noGrp="1"/>
          </p:cNvSpPr>
          <p:nvPr>
            <p:ph type="sldNum" idx="12"/>
          </p:nvPr>
        </p:nvSpPr>
        <p:spPr>
          <a:xfrm>
            <a:off x="10437813" y="6356350"/>
            <a:ext cx="9159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F8F8F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d59b59c320_4_0"/>
          <p:cNvPicPr preferRelativeResize="0"/>
          <p:nvPr/>
        </p:nvPicPr>
        <p:blipFill rotWithShape="1">
          <a:blip r:embed="rId13">
            <a:alphaModFix/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d59b59c320_4_0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>
            <a:gsLst>
              <a:gs pos="0">
                <a:srgbClr val="DCDCE0">
                  <a:alpha val="0"/>
                </a:srgbClr>
              </a:gs>
              <a:gs pos="100000">
                <a:srgbClr val="DDDDE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9" name="Google Shape;139;gd59b59c320_4_0"/>
          <p:cNvCxnSpPr/>
          <p:nvPr/>
        </p:nvCxnSpPr>
        <p:spPr>
          <a:xfrm>
            <a:off x="0" y="6121269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0" name="Google Shape;140;gd59b59c320_4_0"/>
          <p:cNvSpPr txBox="1"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1" name="Google Shape;141;gd59b59c320_4_0"/>
          <p:cNvSpPr txBox="1"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2" name="Google Shape;142;gd59b59c320_4_0"/>
          <p:cNvSpPr txBox="1">
            <a:spLocks noGrp="1"/>
          </p:cNvSpPr>
          <p:nvPr>
            <p:ph type="dt" idx="10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3" name="Google Shape;143;gd59b59c320_4_0"/>
          <p:cNvSpPr txBox="1">
            <a:spLocks noGrp="1"/>
          </p:cNvSpPr>
          <p:nvPr>
            <p:ph type="ftr" idx="11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4" name="Google Shape;144;gd59b59c320_4_0"/>
          <p:cNvSpPr txBox="1">
            <a:spLocks noGrp="1"/>
          </p:cNvSpPr>
          <p:nvPr>
            <p:ph type="sldNum" idx="12"/>
          </p:nvPr>
        </p:nvSpPr>
        <p:spPr>
          <a:xfrm>
            <a:off x="9918076" y="137408"/>
            <a:ext cx="811019" cy="5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eerladdersproject.org/cbe-case-study-and-discussion-guide-focus-on-la-trade-tech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est.edtrust.org/wp-content/uploads/2017/11/EducationTrust_2020_Recognizing-All-Learning-to-Help-California-Achieve-Educational-and-Racial-Equity_v6_rez-1.pdf" TargetMode="External"/><Relationship Id="rId3" Type="http://schemas.openxmlformats.org/officeDocument/2006/relationships/hyperlink" Target="http://go.boarddocs.com/ca/cccchan/Board.nsf/goto?open&amp;id=BUP78818584D" TargetMode="External"/><Relationship Id="rId7" Type="http://schemas.openxmlformats.org/officeDocument/2006/relationships/hyperlink" Target="https://californiacompetes.org/publications/side-by-side-comparing-credit-for-prior-learning-and-competency-based-education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careerladdersproject.org/wp-content/uploads/2020/10/Competency-based-Education-at-LATTC-CBE-Case-Study-and-Discussion-Guide-Oct-2020.pdf" TargetMode="External"/><Relationship Id="rId5" Type="http://schemas.openxmlformats.org/officeDocument/2006/relationships/hyperlink" Target="https://caedge.org/understanding-flexible-learning-approaches-in-california/" TargetMode="External"/><Relationship Id="rId10" Type="http://schemas.openxmlformats.org/officeDocument/2006/relationships/hyperlink" Target="https://www.cbenetwork.org/" TargetMode="External"/><Relationship Id="rId4" Type="http://schemas.openxmlformats.org/officeDocument/2006/relationships/hyperlink" Target="https://visionresourcecenter.cccco.edu/" TargetMode="External"/><Relationship Id="rId9" Type="http://schemas.openxmlformats.org/officeDocument/2006/relationships/hyperlink" Target="https://caedge.org/wp-content/uploads/2019/07/CBE-Brief-v3-WEB1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ce24e74cfb_4_35"/>
          <p:cNvSpPr txBox="1">
            <a:spLocks noGrp="1"/>
          </p:cNvSpPr>
          <p:nvPr>
            <p:ph type="title"/>
          </p:nvPr>
        </p:nvSpPr>
        <p:spPr>
          <a:xfrm>
            <a:off x="958850" y="4683125"/>
            <a:ext cx="10433050" cy="17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COMPETENCY BASED EDUCATION​</a:t>
            </a:r>
            <a:br>
              <a:rPr lang="en-US"/>
            </a:br>
            <a:r>
              <a:rPr lang="en-US"/>
              <a:t>MAY 1, 2021​</a:t>
            </a:r>
            <a:br>
              <a:rPr lang="en-US"/>
            </a:br>
            <a:r>
              <a:rPr lang="en-US"/>
              <a:t>2:00-3:00PM​</a:t>
            </a:r>
            <a:br>
              <a:rPr lang="en-US"/>
            </a:b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gce24e74cfb_4_87"/>
          <p:cNvPicPr preferRelativeResize="0"/>
          <p:nvPr/>
        </p:nvPicPr>
        <p:blipFill rotWithShape="1">
          <a:blip r:embed="rId3">
            <a:alphaModFix/>
          </a:blip>
          <a:srcRect l="9878" r="9870"/>
          <a:stretch/>
        </p:blipFill>
        <p:spPr>
          <a:xfrm>
            <a:off x="20" y="10"/>
            <a:ext cx="8257285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ce24e74cfb_4_87"/>
          <p:cNvSpPr txBox="1">
            <a:spLocks noGrp="1"/>
          </p:cNvSpPr>
          <p:nvPr>
            <p:ph type="title"/>
          </p:nvPr>
        </p:nvSpPr>
        <p:spPr>
          <a:xfrm>
            <a:off x="8728364" y="1045596"/>
            <a:ext cx="3325090" cy="3124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CBE </a:t>
            </a:r>
            <a:br>
              <a:rPr lang="en-US"/>
            </a:br>
            <a:r>
              <a:rPr lang="en-US"/>
              <a:t>&amp; </a:t>
            </a:r>
            <a:br>
              <a:rPr lang="en-US"/>
            </a:br>
            <a:r>
              <a:rPr lang="en-US"/>
              <a:t>Noncredit ESL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d315c78e8d_2_5"/>
          <p:cNvSpPr txBox="1">
            <a:spLocks noGrp="1"/>
          </p:cNvSpPr>
          <p:nvPr>
            <p:ph type="title"/>
          </p:nvPr>
        </p:nvSpPr>
        <p:spPr>
          <a:xfrm>
            <a:off x="2560319" y="403412"/>
            <a:ext cx="8793600" cy="168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We’re Doing “CBE,” Not CBE</a:t>
            </a:r>
            <a:endParaRPr/>
          </a:p>
        </p:txBody>
      </p:sp>
      <p:sp>
        <p:nvSpPr>
          <p:cNvPr id="314" name="Google Shape;314;gd315c78e8d_2_5"/>
          <p:cNvSpPr txBox="1">
            <a:spLocks noGrp="1"/>
          </p:cNvSpPr>
          <p:nvPr>
            <p:ph type="body" idx="1"/>
          </p:nvPr>
        </p:nvSpPr>
        <p:spPr>
          <a:xfrm>
            <a:off x="830000" y="2662575"/>
            <a:ext cx="6185700" cy="356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CBE, as defined by the chancellor’s office, is currently not an option for noncredit.</a:t>
            </a:r>
            <a:endParaRPr sz="280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Classes are reported as asynchronous noncredit DE.</a:t>
            </a:r>
            <a:endParaRPr sz="280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We’re working with CBE on a course level, not the program level.</a:t>
            </a:r>
            <a:endParaRPr sz="2800"/>
          </a:p>
        </p:txBody>
      </p:sp>
      <p:pic>
        <p:nvPicPr>
          <p:cNvPr id="315" name="Google Shape;315;gd315c78e8d_2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3050" y="2499625"/>
            <a:ext cx="4263726" cy="4263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d315c78e8d_2_71"/>
          <p:cNvSpPr txBox="1">
            <a:spLocks noGrp="1"/>
          </p:cNvSpPr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Attendance Collection</a:t>
            </a:r>
            <a:endParaRPr/>
          </a:p>
        </p:txBody>
      </p:sp>
      <p:sp>
        <p:nvSpPr>
          <p:cNvPr id="321" name="Google Shape;321;gd315c78e8d_2_71"/>
          <p:cNvSpPr txBox="1">
            <a:spLocks noGrp="1"/>
          </p:cNvSpPr>
          <p:nvPr>
            <p:ph type="body" idx="1"/>
          </p:nvPr>
        </p:nvSpPr>
        <p:spPr>
          <a:xfrm>
            <a:off x="1277650" y="1798320"/>
            <a:ext cx="10058400" cy="441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Currently using the Alternative Attendance Accounting Method and Noncredit DE formula for the course</a:t>
            </a:r>
            <a:endParaRPr sz="280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As long as the student is progressing with coursework, completing assignments, and maintaining contact with faculty, they stay registered in the class.</a:t>
            </a:r>
            <a:endParaRPr sz="280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Continuous engagement with students by faculty to keep students moving forward for purposes of using this attendance method.</a:t>
            </a:r>
            <a:endParaRPr sz="280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Not currently using it for open-entry/open-exit courses </a:t>
            </a:r>
            <a:endParaRPr sz="2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d315c78e8d_2_0"/>
          <p:cNvSpPr txBox="1">
            <a:spLocks noGrp="1"/>
          </p:cNvSpPr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CBE Elements That Fit With Noncredit</a:t>
            </a:r>
            <a:endParaRPr/>
          </a:p>
        </p:txBody>
      </p:sp>
      <p:sp>
        <p:nvSpPr>
          <p:cNvPr id="327" name="Google Shape;327;gd315c78e8d_2_0"/>
          <p:cNvSpPr txBox="1">
            <a:spLocks noGrp="1"/>
          </p:cNvSpPr>
          <p:nvPr>
            <p:ph type="body" idx="1"/>
          </p:nvPr>
        </p:nvSpPr>
        <p:spPr>
          <a:xfrm>
            <a:off x="5239875" y="1981325"/>
            <a:ext cx="6617100" cy="470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Courses focus on demonstration of mastering skills rather than earning grades</a:t>
            </a:r>
            <a:endParaRPr sz="280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Flexibility in completing competencies for working adults, parents, or those without transportation</a:t>
            </a:r>
            <a:endParaRPr sz="280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With this kind of flexible online course, students have access not previously available</a:t>
            </a:r>
            <a:endParaRPr sz="2800"/>
          </a:p>
        </p:txBody>
      </p:sp>
      <p:pic>
        <p:nvPicPr>
          <p:cNvPr id="328" name="Google Shape;328;gd315c78e8d_2_0"/>
          <p:cNvPicPr preferRelativeResize="0"/>
          <p:nvPr/>
        </p:nvPicPr>
        <p:blipFill rotWithShape="1">
          <a:blip r:embed="rId3">
            <a:alphaModFix/>
          </a:blip>
          <a:srcRect t="11932" b="12589"/>
          <a:stretch/>
        </p:blipFill>
        <p:spPr>
          <a:xfrm>
            <a:off x="1322325" y="2028625"/>
            <a:ext cx="3696026" cy="278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cd7405aa11_0_1"/>
          <p:cNvSpPr txBox="1">
            <a:spLocks noGrp="1"/>
          </p:cNvSpPr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CBE Elements That Fit With Noncredit</a:t>
            </a:r>
            <a:endParaRPr/>
          </a:p>
        </p:txBody>
      </p:sp>
      <p:sp>
        <p:nvSpPr>
          <p:cNvPr id="334" name="Google Shape;334;gcd7405aa11_0_1"/>
          <p:cNvSpPr txBox="1">
            <a:spLocks noGrp="1"/>
          </p:cNvSpPr>
          <p:nvPr>
            <p:ph type="body" idx="1"/>
          </p:nvPr>
        </p:nvSpPr>
        <p:spPr>
          <a:xfrm>
            <a:off x="1277650" y="1987700"/>
            <a:ext cx="4575300" cy="470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Students can repeat noncredit courses.</a:t>
            </a:r>
            <a:endParaRPr sz="280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They’re assigned a grade of Satisfactory Progress (SP) if they did not show mastery of the class or missed some of the modules or content.</a:t>
            </a:r>
            <a:endParaRPr sz="2800"/>
          </a:p>
        </p:txBody>
      </p:sp>
      <p:pic>
        <p:nvPicPr>
          <p:cNvPr id="335" name="Google Shape;335;gcd7405aa11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6250" y="2084025"/>
            <a:ext cx="5696100" cy="379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d315c78e8d_2_10"/>
          <p:cNvSpPr txBox="1">
            <a:spLocks noGrp="1"/>
          </p:cNvSpPr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Online Options for Students</a:t>
            </a:r>
            <a:endParaRPr/>
          </a:p>
        </p:txBody>
      </p:sp>
      <p:sp>
        <p:nvSpPr>
          <p:cNvPr id="341" name="Google Shape;341;gd315c78e8d_2_10"/>
          <p:cNvSpPr txBox="1">
            <a:spLocks noGrp="1"/>
          </p:cNvSpPr>
          <p:nvPr>
            <p:ph type="body" idx="1"/>
          </p:nvPr>
        </p:nvSpPr>
        <p:spPr>
          <a:xfrm>
            <a:off x="7579000" y="1783925"/>
            <a:ext cx="4364700" cy="455460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800"/>
              <a:t>Student schedules have been upended by the pandemic.</a:t>
            </a:r>
            <a:endParaRPr sz="28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800"/>
              <a:t>Uncertainties with work, K12 education, and childcare mean students need more flexible educational opportunities.</a:t>
            </a:r>
            <a:endParaRPr sz="2800"/>
          </a:p>
        </p:txBody>
      </p:sp>
      <p:pic>
        <p:nvPicPr>
          <p:cNvPr id="342" name="Google Shape;342;gd315c78e8d_2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5300" y="1986200"/>
            <a:ext cx="5867676" cy="391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d315c78e8d_2_15"/>
          <p:cNvSpPr txBox="1">
            <a:spLocks noGrp="1"/>
          </p:cNvSpPr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CBE ESL Classes</a:t>
            </a:r>
            <a:endParaRPr/>
          </a:p>
        </p:txBody>
      </p:sp>
      <p:sp>
        <p:nvSpPr>
          <p:cNvPr id="348" name="Google Shape;348;gd315c78e8d_2_15"/>
          <p:cNvSpPr txBox="1">
            <a:spLocks noGrp="1"/>
          </p:cNvSpPr>
          <p:nvPr>
            <p:ph type="body" idx="1"/>
          </p:nvPr>
        </p:nvSpPr>
        <p:spPr>
          <a:xfrm>
            <a:off x="1277650" y="1798325"/>
            <a:ext cx="5272200" cy="441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/>
              <a:t>We’re offering three “CBE” classes in the ESL department:</a:t>
            </a:r>
            <a:endParaRPr sz="2800"/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800"/>
              <a:t>Reading C</a:t>
            </a:r>
            <a:endParaRPr sz="28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800"/>
              <a:t>ESU Health</a:t>
            </a:r>
            <a:endParaRPr sz="28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800"/>
              <a:t>TOEFL</a:t>
            </a:r>
            <a:endParaRPr sz="28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/>
              <a:t>All of these classes are for advanced-level ESL students.</a:t>
            </a:r>
            <a:endParaRPr sz="2800"/>
          </a:p>
        </p:txBody>
      </p:sp>
      <p:pic>
        <p:nvPicPr>
          <p:cNvPr id="349" name="Google Shape;349;gd315c78e8d_2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9850" y="1281000"/>
            <a:ext cx="5424599" cy="542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d315c78e8d_2_20"/>
          <p:cNvSpPr txBox="1">
            <a:spLocks noGrp="1"/>
          </p:cNvSpPr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Reading C</a:t>
            </a:r>
            <a:endParaRPr/>
          </a:p>
        </p:txBody>
      </p:sp>
      <p:sp>
        <p:nvSpPr>
          <p:cNvPr id="355" name="Google Shape;355;gd315c78e8d_2_20"/>
          <p:cNvSpPr txBox="1">
            <a:spLocks noGrp="1"/>
          </p:cNvSpPr>
          <p:nvPr>
            <p:ph type="body" idx="1"/>
          </p:nvPr>
        </p:nvSpPr>
        <p:spPr>
          <a:xfrm>
            <a:off x="5814250" y="1768375"/>
            <a:ext cx="6071700" cy="4931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Competencies are based on the course measurable objectives</a:t>
            </a:r>
            <a:endParaRPr sz="280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Course design followed principles of backward design</a:t>
            </a:r>
            <a:endParaRPr sz="2800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Identify CMOs</a:t>
            </a:r>
            <a:endParaRPr sz="2800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Map CMOs to course modules</a:t>
            </a:r>
            <a:endParaRPr sz="2800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Determine assessments to measure student mastery</a:t>
            </a:r>
            <a:endParaRPr sz="2800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Develop practice activities</a:t>
            </a:r>
            <a:endParaRPr sz="2800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Create presentation materials</a:t>
            </a:r>
            <a:endParaRPr sz="2800"/>
          </a:p>
        </p:txBody>
      </p:sp>
      <p:pic>
        <p:nvPicPr>
          <p:cNvPr id="356" name="Google Shape;356;gd315c78e8d_2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4775" y="1768375"/>
            <a:ext cx="4144851" cy="337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d315c78e8d_2_28"/>
          <p:cNvSpPr/>
          <p:nvPr/>
        </p:nvSpPr>
        <p:spPr>
          <a:xfrm>
            <a:off x="4247800" y="4783375"/>
            <a:ext cx="7731300" cy="1886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04040"/>
                </a:solidFill>
              </a:rPr>
              <a:t>All class readings are related to a central theme:</a:t>
            </a:r>
            <a:endParaRPr sz="2400">
              <a:solidFill>
                <a:srgbClr val="40404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Char char="●"/>
            </a:pPr>
            <a:r>
              <a:rPr lang="en-US" sz="2400">
                <a:solidFill>
                  <a:srgbClr val="404040"/>
                </a:solidFill>
              </a:rPr>
              <a:t>Fall 2020: The American Experience</a:t>
            </a:r>
            <a:endParaRPr sz="2400">
              <a:solidFill>
                <a:srgbClr val="40404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Char char="●"/>
            </a:pPr>
            <a:r>
              <a:rPr lang="en-US" sz="2400">
                <a:solidFill>
                  <a:srgbClr val="404040"/>
                </a:solidFill>
              </a:rPr>
              <a:t>Spring 2021: Relationships</a:t>
            </a:r>
            <a:endParaRPr sz="2400">
              <a:solidFill>
                <a:srgbClr val="40404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Char char="●"/>
            </a:pPr>
            <a:r>
              <a:rPr lang="en-US" sz="2400">
                <a:solidFill>
                  <a:srgbClr val="404040"/>
                </a:solidFill>
              </a:rPr>
              <a:t>Fall 2021: The Environment</a:t>
            </a:r>
            <a:endParaRPr sz="2400">
              <a:solidFill>
                <a:srgbClr val="404040"/>
              </a:solidFill>
            </a:endParaRPr>
          </a:p>
        </p:txBody>
      </p:sp>
      <p:sp>
        <p:nvSpPr>
          <p:cNvPr id="362" name="Google Shape;362;gd315c78e8d_2_28"/>
          <p:cNvSpPr/>
          <p:nvPr/>
        </p:nvSpPr>
        <p:spPr>
          <a:xfrm>
            <a:off x="195777" y="319275"/>
            <a:ext cx="3667200" cy="1886400"/>
          </a:xfrm>
          <a:prstGeom prst="roundRect">
            <a:avLst>
              <a:gd name="adj" fmla="val 16667"/>
            </a:avLst>
          </a:prstGeom>
          <a:solidFill>
            <a:srgbClr val="1B83A7"/>
          </a:solidFill>
          <a:ln w="28575" cap="flat" cmpd="sng">
            <a:solidFill>
              <a:srgbClr val="0A3D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</a:rPr>
              <a:t>Module 1: Introduction</a:t>
            </a:r>
            <a:endParaRPr sz="2400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</a:rPr>
              <a:t>Assessment: Class preparedness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63" name="Google Shape;363;gd315c78e8d_2_28"/>
          <p:cNvSpPr/>
          <p:nvPr/>
        </p:nvSpPr>
        <p:spPr>
          <a:xfrm>
            <a:off x="4253826" y="319275"/>
            <a:ext cx="3667200" cy="1886400"/>
          </a:xfrm>
          <a:prstGeom prst="roundRect">
            <a:avLst>
              <a:gd name="adj" fmla="val 16667"/>
            </a:avLst>
          </a:prstGeom>
          <a:solidFill>
            <a:srgbClr val="1B83A7"/>
          </a:solidFill>
          <a:ln w="28575" cap="flat" cmpd="sng">
            <a:solidFill>
              <a:srgbClr val="0A3D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</a:rPr>
              <a:t>Module 2: Pre-Reading</a:t>
            </a:r>
            <a:endParaRPr sz="2400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Assessment: Evaluate textual elements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64" name="Google Shape;364;gd315c78e8d_2_28"/>
          <p:cNvSpPr/>
          <p:nvPr/>
        </p:nvSpPr>
        <p:spPr>
          <a:xfrm>
            <a:off x="8311877" y="319275"/>
            <a:ext cx="3667200" cy="1886400"/>
          </a:xfrm>
          <a:prstGeom prst="roundRect">
            <a:avLst>
              <a:gd name="adj" fmla="val 16667"/>
            </a:avLst>
          </a:prstGeom>
          <a:solidFill>
            <a:srgbClr val="1B83A7"/>
          </a:solidFill>
          <a:ln w="28575" cap="flat" cmpd="sng">
            <a:solidFill>
              <a:srgbClr val="0A3D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</a:rPr>
              <a:t>Module 3: Main Ideas</a:t>
            </a:r>
            <a:endParaRPr sz="2400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Assessment: Identify main ideas &amp; details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65" name="Google Shape;365;gd315c78e8d_2_28"/>
          <p:cNvSpPr/>
          <p:nvPr/>
        </p:nvSpPr>
        <p:spPr>
          <a:xfrm>
            <a:off x="195777" y="2551253"/>
            <a:ext cx="3667200" cy="1886400"/>
          </a:xfrm>
          <a:prstGeom prst="roundRect">
            <a:avLst>
              <a:gd name="adj" fmla="val 16667"/>
            </a:avLst>
          </a:prstGeom>
          <a:solidFill>
            <a:srgbClr val="1B83A7"/>
          </a:solidFill>
          <a:ln w="28575" cap="flat" cmpd="sng">
            <a:solidFill>
              <a:srgbClr val="0A3D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</a:rPr>
              <a:t>Module 4: Vocabulary</a:t>
            </a:r>
            <a:endParaRPr sz="2400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Assessment: Context clues &amp; vocabulary notebook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66" name="Google Shape;366;gd315c78e8d_2_28"/>
          <p:cNvSpPr/>
          <p:nvPr/>
        </p:nvSpPr>
        <p:spPr>
          <a:xfrm>
            <a:off x="4244286" y="2556533"/>
            <a:ext cx="3667200" cy="1886400"/>
          </a:xfrm>
          <a:prstGeom prst="roundRect">
            <a:avLst>
              <a:gd name="adj" fmla="val 16667"/>
            </a:avLst>
          </a:prstGeom>
          <a:solidFill>
            <a:srgbClr val="1B83A7"/>
          </a:solidFill>
          <a:ln w="28575" cap="flat" cmpd="sng">
            <a:solidFill>
              <a:srgbClr val="0A3D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</a:rPr>
              <a:t>Module 5: Restating Main Ideas</a:t>
            </a:r>
            <a:endParaRPr sz="2400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Assessment: Accurately restate main ideas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67" name="Google Shape;367;gd315c78e8d_2_28"/>
          <p:cNvSpPr/>
          <p:nvPr/>
        </p:nvSpPr>
        <p:spPr>
          <a:xfrm>
            <a:off x="8311877" y="2551258"/>
            <a:ext cx="3667200" cy="1886400"/>
          </a:xfrm>
          <a:prstGeom prst="roundRect">
            <a:avLst>
              <a:gd name="adj" fmla="val 16667"/>
            </a:avLst>
          </a:prstGeom>
          <a:solidFill>
            <a:srgbClr val="1B83A7"/>
          </a:solidFill>
          <a:ln w="28575" cap="flat" cmpd="sng">
            <a:solidFill>
              <a:srgbClr val="0A3D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</a:rPr>
              <a:t>Module 6: Summarizing</a:t>
            </a:r>
            <a:endParaRPr sz="2400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Assessment: Write a one-paragraph summary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68" name="Google Shape;368;gd315c78e8d_2_28"/>
          <p:cNvSpPr/>
          <p:nvPr/>
        </p:nvSpPr>
        <p:spPr>
          <a:xfrm>
            <a:off x="195788" y="4783219"/>
            <a:ext cx="3667200" cy="1886400"/>
          </a:xfrm>
          <a:prstGeom prst="roundRect">
            <a:avLst>
              <a:gd name="adj" fmla="val 16667"/>
            </a:avLst>
          </a:prstGeom>
          <a:solidFill>
            <a:srgbClr val="1B83A7"/>
          </a:solidFill>
          <a:ln w="28575" cap="flat" cmpd="sng">
            <a:solidFill>
              <a:srgbClr val="0A3D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2"/>
                </a:solidFill>
              </a:rPr>
              <a:t>Module 7: Review</a:t>
            </a:r>
            <a:endParaRPr sz="2400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Assessment: Skimming, vocabulary, writing the main idea, summarizing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d315c78e8d_2_38"/>
          <p:cNvSpPr txBox="1">
            <a:spLocks noGrp="1"/>
          </p:cNvSpPr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Module Structure</a:t>
            </a:r>
            <a:endParaRPr/>
          </a:p>
        </p:txBody>
      </p:sp>
      <p:sp>
        <p:nvSpPr>
          <p:cNvPr id="374" name="Google Shape;374;gd315c78e8d_2_38"/>
          <p:cNvSpPr txBox="1">
            <a:spLocks noGrp="1"/>
          </p:cNvSpPr>
          <p:nvPr>
            <p:ph type="body" idx="1"/>
          </p:nvPr>
        </p:nvSpPr>
        <p:spPr>
          <a:xfrm>
            <a:off x="1277650" y="1722125"/>
            <a:ext cx="6033600" cy="47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5782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78571"/>
              <a:buChar char="●"/>
            </a:pPr>
            <a:r>
              <a:rPr lang="en-US" sz="2800"/>
              <a:t>Introduction</a:t>
            </a:r>
            <a:endParaRPr sz="2800"/>
          </a:p>
          <a:p>
            <a:pPr marL="457200" lvl="0" indent="-35782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8571"/>
              <a:buChar char="●"/>
            </a:pPr>
            <a:r>
              <a:rPr lang="en-US" sz="2800"/>
              <a:t>Presentation</a:t>
            </a:r>
            <a:endParaRPr sz="2800"/>
          </a:p>
          <a:p>
            <a:pPr marL="457200" lvl="0" indent="-35782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8571"/>
              <a:buChar char="●"/>
            </a:pPr>
            <a:r>
              <a:rPr lang="en-US" sz="2800"/>
              <a:t>Presentation Quiz</a:t>
            </a:r>
            <a:endParaRPr sz="2800"/>
          </a:p>
          <a:p>
            <a:pPr marL="457200" lvl="0" indent="-35782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8571"/>
              <a:buChar char="●"/>
            </a:pPr>
            <a:r>
              <a:rPr lang="en-US" sz="2800"/>
              <a:t>Optional Resources</a:t>
            </a:r>
            <a:endParaRPr sz="2800"/>
          </a:p>
          <a:p>
            <a:pPr marL="457200" lvl="0" indent="-35782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8571"/>
              <a:buChar char="●"/>
            </a:pPr>
            <a:r>
              <a:rPr lang="en-US" sz="2800"/>
              <a:t>Pre-Reading Discussion</a:t>
            </a:r>
            <a:endParaRPr sz="2800"/>
          </a:p>
          <a:p>
            <a:pPr marL="457200" lvl="0" indent="-35782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8571"/>
              <a:buChar char="●"/>
            </a:pPr>
            <a:r>
              <a:rPr lang="en-US" sz="2800"/>
              <a:t>Practice 1 &amp; Vocabulary Questions</a:t>
            </a:r>
            <a:endParaRPr sz="2800"/>
          </a:p>
          <a:p>
            <a:pPr marL="457200" lvl="0" indent="-35782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8571"/>
              <a:buChar char="●"/>
            </a:pPr>
            <a:r>
              <a:rPr lang="en-US" sz="2800"/>
              <a:t>Practice 2 &amp; Vocabulary Questions</a:t>
            </a:r>
            <a:endParaRPr sz="2800"/>
          </a:p>
          <a:p>
            <a:pPr marL="457200" lvl="0" indent="-35782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8571"/>
              <a:buChar char="●"/>
            </a:pPr>
            <a:r>
              <a:rPr lang="en-US" sz="2800"/>
              <a:t>Assessment &amp; Vocabulary Questions</a:t>
            </a:r>
            <a:endParaRPr sz="2800"/>
          </a:p>
          <a:p>
            <a:pPr marL="457200" lvl="0" indent="-35782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8571"/>
              <a:buChar char="●"/>
            </a:pPr>
            <a:r>
              <a:rPr lang="en-US" sz="2800"/>
              <a:t>Post-Reading Discussion</a:t>
            </a:r>
            <a:endParaRPr sz="2800"/>
          </a:p>
          <a:p>
            <a:pPr marL="457200" lvl="0" indent="-35782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8571"/>
              <a:buChar char="●"/>
            </a:pPr>
            <a:r>
              <a:rPr lang="en-US" sz="2800"/>
              <a:t>Module Summary</a:t>
            </a:r>
            <a:endParaRPr sz="2800"/>
          </a:p>
        </p:txBody>
      </p:sp>
      <p:pic>
        <p:nvPicPr>
          <p:cNvPr id="375" name="Google Shape;375;gd315c78e8d_2_38"/>
          <p:cNvPicPr preferRelativeResize="0"/>
          <p:nvPr/>
        </p:nvPicPr>
        <p:blipFill rotWithShape="1">
          <a:blip r:embed="rId3">
            <a:alphaModFix/>
          </a:blip>
          <a:srcRect r="33038"/>
          <a:stretch/>
        </p:blipFill>
        <p:spPr>
          <a:xfrm>
            <a:off x="7311225" y="0"/>
            <a:ext cx="459210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ce24e74cfb_4_40"/>
          <p:cNvSpPr txBox="1">
            <a:spLocks noGrp="1"/>
          </p:cNvSpPr>
          <p:nvPr>
            <p:ph type="title"/>
          </p:nvPr>
        </p:nvSpPr>
        <p:spPr>
          <a:xfrm>
            <a:off x="1277650" y="365125"/>
            <a:ext cx="1004604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Presenter Introductions</a:t>
            </a:r>
            <a:endParaRPr/>
          </a:p>
        </p:txBody>
      </p:sp>
      <p:sp>
        <p:nvSpPr>
          <p:cNvPr id="237" name="Google Shape;237;gce24e74cfb_4_40"/>
          <p:cNvSpPr txBox="1">
            <a:spLocks noGrp="1"/>
          </p:cNvSpPr>
          <p:nvPr>
            <p:ph type="sldNum" idx="12"/>
          </p:nvPr>
        </p:nvSpPr>
        <p:spPr>
          <a:xfrm>
            <a:off x="10437813" y="6356350"/>
            <a:ext cx="9159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grpSp>
        <p:nvGrpSpPr>
          <p:cNvPr id="238" name="Google Shape;238;gce24e74cfb_4_40"/>
          <p:cNvGrpSpPr/>
          <p:nvPr/>
        </p:nvGrpSpPr>
        <p:grpSpPr>
          <a:xfrm>
            <a:off x="1271475" y="1690695"/>
            <a:ext cx="10058400" cy="4419600"/>
            <a:chOff x="0" y="0"/>
            <a:chExt cx="10058400" cy="4419600"/>
          </a:xfrm>
        </p:grpSpPr>
        <p:cxnSp>
          <p:nvCxnSpPr>
            <p:cNvPr id="239" name="Google Shape;239;gce24e74cfb_4_40"/>
            <p:cNvCxnSpPr/>
            <p:nvPr/>
          </p:nvCxnSpPr>
          <p:spPr>
            <a:xfrm>
              <a:off x="0" y="0"/>
              <a:ext cx="10058399" cy="0"/>
            </a:xfrm>
            <a:prstGeom prst="straightConnector1">
              <a:avLst/>
            </a:prstGeom>
            <a:gradFill>
              <a:gsLst>
                <a:gs pos="0">
                  <a:srgbClr val="DF7384"/>
                </a:gs>
                <a:gs pos="50000">
                  <a:srgbClr val="E05871"/>
                </a:gs>
                <a:gs pos="100000">
                  <a:srgbClr val="CD465D"/>
                </a:gs>
              </a:gsLst>
              <a:lin ang="5400000" scaled="0"/>
            </a:gra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</p:cxnSp>
        <p:sp>
          <p:nvSpPr>
            <p:cNvPr id="240" name="Google Shape;240;gce24e74cfb_4_40"/>
            <p:cNvSpPr/>
            <p:nvPr/>
          </p:nvSpPr>
          <p:spPr>
            <a:xfrm>
              <a:off x="0" y="0"/>
              <a:ext cx="10058399" cy="11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gce24e74cfb_4_40"/>
            <p:cNvSpPr txBox="1"/>
            <p:nvPr/>
          </p:nvSpPr>
          <p:spPr>
            <a:xfrm>
              <a:off x="0" y="0"/>
              <a:ext cx="10058399" cy="11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Cheryl Aschenbach, ASCCC </a:t>
              </a:r>
              <a:r>
                <a:rPr lang="en-US" sz="3200" b="0" i="0" u="none" strike="noStrike" cap="none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Executive Member</a:t>
              </a:r>
              <a:endParaRPr dirty="0"/>
            </a:p>
          </p:txBody>
        </p:sp>
        <p:cxnSp>
          <p:nvCxnSpPr>
            <p:cNvPr id="242" name="Google Shape;242;gce24e74cfb_4_40"/>
            <p:cNvCxnSpPr/>
            <p:nvPr/>
          </p:nvCxnSpPr>
          <p:spPr>
            <a:xfrm>
              <a:off x="0" y="1104899"/>
              <a:ext cx="10058399" cy="0"/>
            </a:xfrm>
            <a:prstGeom prst="straightConnector1">
              <a:avLst/>
            </a:prstGeom>
            <a:gradFill>
              <a:gsLst>
                <a:gs pos="0">
                  <a:srgbClr val="DF7384"/>
                </a:gs>
                <a:gs pos="50000">
                  <a:srgbClr val="E05871"/>
                </a:gs>
                <a:gs pos="100000">
                  <a:srgbClr val="CD465D"/>
                </a:gs>
              </a:gsLst>
              <a:lin ang="5400000" scaled="0"/>
            </a:gra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</p:cxnSp>
        <p:sp>
          <p:nvSpPr>
            <p:cNvPr id="243" name="Google Shape;243;gce24e74cfb_4_40"/>
            <p:cNvSpPr/>
            <p:nvPr/>
          </p:nvSpPr>
          <p:spPr>
            <a:xfrm>
              <a:off x="0" y="1104900"/>
              <a:ext cx="10058400" cy="11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en-US" sz="3200">
                  <a:solidFill>
                    <a:schemeClr val="dk1"/>
                  </a:solidFill>
                </a:rPr>
                <a:t>Christie Dam, ASCCC-CTELC Member</a:t>
              </a:r>
              <a:endParaRPr/>
            </a:p>
          </p:txBody>
        </p:sp>
        <p:cxnSp>
          <p:nvCxnSpPr>
            <p:cNvPr id="244" name="Google Shape;244;gce24e74cfb_4_40"/>
            <p:cNvCxnSpPr/>
            <p:nvPr/>
          </p:nvCxnSpPr>
          <p:spPr>
            <a:xfrm>
              <a:off x="0" y="2209799"/>
              <a:ext cx="10058399" cy="0"/>
            </a:xfrm>
            <a:prstGeom prst="straightConnector1">
              <a:avLst/>
            </a:prstGeom>
            <a:gradFill>
              <a:gsLst>
                <a:gs pos="0">
                  <a:srgbClr val="DF7384"/>
                </a:gs>
                <a:gs pos="50000">
                  <a:srgbClr val="E05871"/>
                </a:gs>
                <a:gs pos="100000">
                  <a:srgbClr val="CD465D"/>
                </a:gs>
              </a:gsLst>
              <a:lin ang="5400000" scaled="0"/>
            </a:gra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</p:cxnSp>
        <p:sp>
          <p:nvSpPr>
            <p:cNvPr id="245" name="Google Shape;245;gce24e74cfb_4_40"/>
            <p:cNvSpPr/>
            <p:nvPr/>
          </p:nvSpPr>
          <p:spPr>
            <a:xfrm>
              <a:off x="0" y="2209800"/>
              <a:ext cx="10058399" cy="11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>
                <a:solidFill>
                  <a:schemeClr val="dk1"/>
                </a:solidFill>
              </a:endParaRPr>
            </a:p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en-US" sz="3200">
                  <a:solidFill>
                    <a:schemeClr val="dk1"/>
                  </a:solidFill>
                </a:rPr>
                <a:t>Jess Guerra, Career Ladders Project</a:t>
              </a:r>
              <a:endParaRPr/>
            </a:p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>
                <a:solidFill>
                  <a:schemeClr val="dk1"/>
                </a:solidFill>
              </a:endParaRPr>
            </a:p>
          </p:txBody>
        </p:sp>
        <p:cxnSp>
          <p:nvCxnSpPr>
            <p:cNvPr id="246" name="Google Shape;246;gce24e74cfb_4_40"/>
            <p:cNvCxnSpPr/>
            <p:nvPr/>
          </p:nvCxnSpPr>
          <p:spPr>
            <a:xfrm>
              <a:off x="0" y="3314699"/>
              <a:ext cx="10058399" cy="0"/>
            </a:xfrm>
            <a:prstGeom prst="straightConnector1">
              <a:avLst/>
            </a:prstGeom>
            <a:gradFill>
              <a:gsLst>
                <a:gs pos="0">
                  <a:srgbClr val="DF7384"/>
                </a:gs>
                <a:gs pos="50000">
                  <a:srgbClr val="E05871"/>
                </a:gs>
                <a:gs pos="100000">
                  <a:srgbClr val="CD465D"/>
                </a:gs>
              </a:gsLst>
              <a:lin ang="5400000" scaled="0"/>
            </a:gra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</p:cxnSp>
        <p:sp>
          <p:nvSpPr>
            <p:cNvPr id="247" name="Google Shape;247;gce24e74cfb_4_40"/>
            <p:cNvSpPr/>
            <p:nvPr/>
          </p:nvSpPr>
          <p:spPr>
            <a:xfrm>
              <a:off x="0" y="3314700"/>
              <a:ext cx="10058399" cy="11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en-US" sz="3200">
                  <a:solidFill>
                    <a:schemeClr val="dk1"/>
                  </a:solidFill>
                </a:rPr>
                <a:t>Sonia Ortega, Mt. San Antonio College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d428371965_0_38"/>
          <p:cNvSpPr txBox="1">
            <a:spLocks noGrp="1"/>
          </p:cNvSpPr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Class Progress</a:t>
            </a:r>
            <a:endParaRPr/>
          </a:p>
        </p:txBody>
      </p:sp>
      <p:sp>
        <p:nvSpPr>
          <p:cNvPr id="381" name="Google Shape;381;gd428371965_0_38"/>
          <p:cNvSpPr txBox="1">
            <a:spLocks noGrp="1"/>
          </p:cNvSpPr>
          <p:nvPr>
            <p:ph type="body" idx="1"/>
          </p:nvPr>
        </p:nvSpPr>
        <p:spPr>
          <a:xfrm>
            <a:off x="1277650" y="1798325"/>
            <a:ext cx="5368500" cy="441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800"/>
              <a:t>Students must complete one module before module before moving on to the next one.</a:t>
            </a:r>
            <a:endParaRPr sz="280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A minimum score is needed on summative assessments.</a:t>
            </a:r>
            <a:endParaRPr sz="280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Students must start with Module 1, so students are only added during the first three weeks of class.</a:t>
            </a:r>
            <a:endParaRPr sz="2800"/>
          </a:p>
        </p:txBody>
      </p:sp>
      <p:pic>
        <p:nvPicPr>
          <p:cNvPr id="382" name="Google Shape;382;gd428371965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5300" y="1249600"/>
            <a:ext cx="4862377" cy="4862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gd428371965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425" y="1843875"/>
            <a:ext cx="4374052" cy="4374052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d428371965_0_44"/>
          <p:cNvSpPr txBox="1">
            <a:spLocks noGrp="1"/>
          </p:cNvSpPr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Student Support</a:t>
            </a:r>
            <a:endParaRPr/>
          </a:p>
        </p:txBody>
      </p:sp>
      <p:sp>
        <p:nvSpPr>
          <p:cNvPr id="389" name="Google Shape;389;gd428371965_0_44"/>
          <p:cNvSpPr txBox="1">
            <a:spLocks noGrp="1"/>
          </p:cNvSpPr>
          <p:nvPr>
            <p:ph type="body" idx="1"/>
          </p:nvPr>
        </p:nvSpPr>
        <p:spPr>
          <a:xfrm>
            <a:off x="5197900" y="1898175"/>
            <a:ext cx="6235500" cy="469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800"/>
              <a:t>Weekly office hour on Zoom</a:t>
            </a:r>
            <a:endParaRPr sz="28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800"/>
              <a:t>Invitation to form study groups with classmates</a:t>
            </a:r>
            <a:endParaRPr sz="280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Canvas announcements</a:t>
            </a:r>
            <a:endParaRPr sz="28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800"/>
              <a:t>Regular Canvas Inbox check-ins</a:t>
            </a:r>
            <a:endParaRPr sz="2800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If students are behind, encourage them to keep going.</a:t>
            </a:r>
            <a:endParaRPr sz="2800"/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 sz="2800"/>
              <a:t>If students are on track, encourage them to keep going.</a:t>
            </a:r>
            <a:endParaRPr sz="2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d428371965_0_20"/>
          <p:cNvSpPr txBox="1">
            <a:spLocks noGrp="1"/>
          </p:cNvSpPr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Single Skill vs. Integrated Skills</a:t>
            </a:r>
            <a:endParaRPr/>
          </a:p>
        </p:txBody>
      </p:sp>
      <p:sp>
        <p:nvSpPr>
          <p:cNvPr id="395" name="Google Shape;395;gd428371965_0_20"/>
          <p:cNvSpPr txBox="1">
            <a:spLocks noGrp="1"/>
          </p:cNvSpPr>
          <p:nvPr>
            <p:ph type="body" idx="1"/>
          </p:nvPr>
        </p:nvSpPr>
        <p:spPr>
          <a:xfrm>
            <a:off x="1277650" y="1798325"/>
            <a:ext cx="5580300" cy="441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This structure works for a reading class.</a:t>
            </a:r>
            <a:endParaRPr sz="280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It’s more challenging to apply to an integrated skills course.</a:t>
            </a:r>
            <a:endParaRPr sz="280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The instructors for the ESU Health and TOEFL courses chose to organize their modules based on topics.</a:t>
            </a:r>
            <a:endParaRPr sz="2800"/>
          </a:p>
        </p:txBody>
      </p:sp>
      <p:pic>
        <p:nvPicPr>
          <p:cNvPr id="396" name="Google Shape;396;gd428371965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4400" y="2016600"/>
            <a:ext cx="5029251" cy="377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d315c78e8d_2_58"/>
          <p:cNvSpPr txBox="1">
            <a:spLocks noGrp="1"/>
          </p:cNvSpPr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Students Say</a:t>
            </a:r>
            <a:endParaRPr/>
          </a:p>
        </p:txBody>
      </p:sp>
      <p:sp>
        <p:nvSpPr>
          <p:cNvPr id="402" name="Google Shape;402;gd315c78e8d_2_58"/>
          <p:cNvSpPr txBox="1">
            <a:spLocks noGrp="1"/>
          </p:cNvSpPr>
          <p:nvPr>
            <p:ph type="body" idx="1"/>
          </p:nvPr>
        </p:nvSpPr>
        <p:spPr>
          <a:xfrm>
            <a:off x="6337949" y="1779050"/>
            <a:ext cx="55740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b="1"/>
              <a:t>The Good</a:t>
            </a:r>
            <a:endParaRPr sz="2800" b="1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800"/>
              <a:t>Flexibility</a:t>
            </a:r>
            <a:endParaRPr sz="28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800"/>
              <a:t>Ability to review class content as often as they like</a:t>
            </a:r>
            <a:endParaRPr sz="28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b="1"/>
              <a:t>The Bad</a:t>
            </a:r>
            <a:endParaRPr sz="2800" b="1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800"/>
              <a:t>Lack of contact with other students</a:t>
            </a:r>
            <a:endParaRPr sz="28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800"/>
              <a:t>Self-motivation and time management are more difficult</a:t>
            </a:r>
            <a:endParaRPr sz="2800"/>
          </a:p>
        </p:txBody>
      </p:sp>
      <p:pic>
        <p:nvPicPr>
          <p:cNvPr id="403" name="Google Shape;403;gd315c78e8d_2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0089" y="3620244"/>
            <a:ext cx="4050359" cy="234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d315c78e8d_2_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7650" y="1855250"/>
            <a:ext cx="3279849" cy="2532753"/>
          </a:xfrm>
          <a:prstGeom prst="rect">
            <a:avLst/>
          </a:prstGeom>
          <a:noFill/>
          <a:ln w="1905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d315c78e8d_2_64"/>
          <p:cNvSpPr txBox="1">
            <a:spLocks noGrp="1"/>
          </p:cNvSpPr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Teachers Say</a:t>
            </a:r>
            <a:endParaRPr/>
          </a:p>
        </p:txBody>
      </p:sp>
      <p:sp>
        <p:nvSpPr>
          <p:cNvPr id="410" name="Google Shape;410;gd315c78e8d_2_64"/>
          <p:cNvSpPr txBox="1">
            <a:spLocks noGrp="1"/>
          </p:cNvSpPr>
          <p:nvPr>
            <p:ph type="body" idx="1"/>
          </p:nvPr>
        </p:nvSpPr>
        <p:spPr>
          <a:xfrm>
            <a:off x="1277650" y="1798325"/>
            <a:ext cx="6582300" cy="473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b="1"/>
              <a:t>The Bad</a:t>
            </a:r>
            <a:endParaRPr sz="2800" b="1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800"/>
              <a:t>Preparing the class in advance is so. Much. Work.</a:t>
            </a:r>
            <a:endParaRPr sz="28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800"/>
              <a:t>Grading is constant.</a:t>
            </a:r>
            <a:endParaRPr sz="28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800"/>
              <a:t>It takes time and planning to check in on students.</a:t>
            </a:r>
            <a:endParaRPr sz="28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b="1"/>
              <a:t>The Good</a:t>
            </a:r>
            <a:endParaRPr sz="2800" b="1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800"/>
              <a:t>Once the class is ready, focus can be on student interaction.</a:t>
            </a:r>
            <a:endParaRPr sz="280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800"/>
              <a:t>It’s fun to continue to fine tuning the class.</a:t>
            </a:r>
            <a:endParaRPr sz="2800"/>
          </a:p>
        </p:txBody>
      </p:sp>
      <p:pic>
        <p:nvPicPr>
          <p:cNvPr id="411" name="Google Shape;411;gd315c78e8d_2_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5725" y="1327200"/>
            <a:ext cx="3555775" cy="53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ce24e74cfb_4_124"/>
          <p:cNvSpPr txBox="1">
            <a:spLocks noGrp="1"/>
          </p:cNvSpPr>
          <p:nvPr>
            <p:ph type="title"/>
          </p:nvPr>
        </p:nvSpPr>
        <p:spPr>
          <a:xfrm>
            <a:off x="1277938" y="365125"/>
            <a:ext cx="10075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CBE = Study Anytime</a:t>
            </a:r>
            <a:endParaRPr/>
          </a:p>
        </p:txBody>
      </p:sp>
      <p:sp>
        <p:nvSpPr>
          <p:cNvPr id="417" name="Google Shape;417;gce24e74cfb_4_124"/>
          <p:cNvSpPr txBox="1">
            <a:spLocks noGrp="1"/>
          </p:cNvSpPr>
          <p:nvPr>
            <p:ph type="body" idx="1"/>
          </p:nvPr>
        </p:nvSpPr>
        <p:spPr>
          <a:xfrm>
            <a:off x="1289050" y="1825625"/>
            <a:ext cx="100647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None/>
            </a:pPr>
            <a:endParaRPr/>
          </a:p>
        </p:txBody>
      </p:sp>
      <p:pic>
        <p:nvPicPr>
          <p:cNvPr id="418" name="Google Shape;418;gce24e74cfb_4_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3500" y="1471950"/>
            <a:ext cx="10064751" cy="5267206"/>
          </a:xfrm>
          <a:prstGeom prst="rect">
            <a:avLst/>
          </a:prstGeom>
          <a:noFill/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gce24e74cfb_4_129" descr="Bright ladder against dull ladders"/>
          <p:cNvPicPr preferRelativeResize="0"/>
          <p:nvPr/>
        </p:nvPicPr>
        <p:blipFill rotWithShape="1">
          <a:blip r:embed="rId3">
            <a:alphaModFix/>
          </a:blip>
          <a:srcRect t="8073" r="1" b="1"/>
          <a:stretch/>
        </p:blipFill>
        <p:spPr>
          <a:xfrm>
            <a:off x="20" y="10"/>
            <a:ext cx="753289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gce24e74cfb_4_129"/>
          <p:cNvSpPr txBox="1">
            <a:spLocks noGrp="1"/>
          </p:cNvSpPr>
          <p:nvPr>
            <p:ph type="title"/>
          </p:nvPr>
        </p:nvSpPr>
        <p:spPr>
          <a:xfrm>
            <a:off x="8046720" y="1045596"/>
            <a:ext cx="3689406" cy="1944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Career Ladders Project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d59b59c320_4_91"/>
          <p:cNvSpPr txBox="1"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Source Sans Pro"/>
              <a:buNone/>
            </a:pPr>
            <a:r>
              <a:rPr lang="en-US" b="1">
                <a:solidFill>
                  <a:srgbClr val="00206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Competency Based Education at LATTC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d59b59c320_4_97"/>
          <p:cNvSpPr txBox="1"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Source Sans Pro"/>
              <a:buNone/>
            </a:pPr>
            <a:r>
              <a:rPr lang="en-US" b="1">
                <a:solidFill>
                  <a:srgbClr val="00206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Catalyst for CBE at LATTC</a:t>
            </a:r>
            <a:endParaRPr/>
          </a:p>
        </p:txBody>
      </p:sp>
      <p:sp>
        <p:nvSpPr>
          <p:cNvPr id="435" name="Google Shape;435;gd59b59c320_4_97"/>
          <p:cNvSpPr txBox="1">
            <a:spLocks noGrp="1"/>
          </p:cNvSpPr>
          <p:nvPr>
            <p:ph type="body" idx="1"/>
          </p:nvPr>
        </p:nvSpPr>
        <p:spPr>
          <a:xfrm>
            <a:off x="999898" y="1600198"/>
            <a:ext cx="8915400" cy="350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200"/>
              <a:t/>
            </a:r>
            <a:br>
              <a:rPr lang="en-US" sz="2200"/>
            </a:br>
            <a:endParaRPr sz="220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Started with Pathway Development in 2010-11; Pre-dates Guided Pathways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Poor performance on Student Success Scorecard metrics prompted a sense of urgency to change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Goal was to substantially increase student success:  credential completions, transfer, and career outcomes</a:t>
            </a:r>
            <a:endParaRPr/>
          </a:p>
        </p:txBody>
      </p:sp>
      <p:sp>
        <p:nvSpPr>
          <p:cNvPr id="436" name="Google Shape;436;gd59b59c320_4_97"/>
          <p:cNvSpPr txBox="1"/>
          <p:nvPr/>
        </p:nvSpPr>
        <p:spPr>
          <a:xfrm>
            <a:off x="1639490" y="6233890"/>
            <a:ext cx="91047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Career Ladders, “CBE Case Study and Discussion Guide: Focus on LA Trade Tech, </a:t>
            </a:r>
            <a:r>
              <a:rPr lang="en-US" sz="1200" b="0" i="0" u="sng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https://www.careerladdersproject.org/cbe-case-study-and-discussion-guide-focus-on-la-trade-tech/</a:t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2" name="Google Shape;442;gd59b59c320_4_103"/>
          <p:cNvCxnSpPr>
            <a:stCxn id="443" idx="3"/>
          </p:cNvCxnSpPr>
          <p:nvPr/>
        </p:nvCxnSpPr>
        <p:spPr>
          <a:xfrm rot="10800000" flipH="1">
            <a:off x="2945432" y="2218860"/>
            <a:ext cx="2883900" cy="237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4" name="Google Shape;444;gd59b59c320_4_103"/>
          <p:cNvCxnSpPr/>
          <p:nvPr/>
        </p:nvCxnSpPr>
        <p:spPr>
          <a:xfrm flipH="1">
            <a:off x="5809967" y="2209200"/>
            <a:ext cx="9708" cy="1507945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445" name="Google Shape;445;gd59b59c320_4_103"/>
          <p:cNvCxnSpPr>
            <a:stCxn id="446" idx="3"/>
          </p:cNvCxnSpPr>
          <p:nvPr/>
        </p:nvCxnSpPr>
        <p:spPr>
          <a:xfrm>
            <a:off x="3496962" y="4577566"/>
            <a:ext cx="2324700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7" name="Google Shape;447;gd59b59c320_4_103"/>
          <p:cNvCxnSpPr/>
          <p:nvPr/>
        </p:nvCxnSpPr>
        <p:spPr>
          <a:xfrm flipH="1">
            <a:off x="5809967" y="4567940"/>
            <a:ext cx="2088" cy="1146211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oval" w="med" len="med"/>
          </a:ln>
        </p:spPr>
      </p:cxnSp>
      <p:grpSp>
        <p:nvGrpSpPr>
          <p:cNvPr id="448" name="Google Shape;448;gd59b59c320_4_103"/>
          <p:cNvGrpSpPr/>
          <p:nvPr/>
        </p:nvGrpSpPr>
        <p:grpSpPr>
          <a:xfrm>
            <a:off x="1708200" y="1952797"/>
            <a:ext cx="1237232" cy="579525"/>
            <a:chOff x="1779379" y="1383715"/>
            <a:chExt cx="1237232" cy="297319"/>
          </a:xfrm>
        </p:grpSpPr>
        <p:sp>
          <p:nvSpPr>
            <p:cNvPr id="443" name="Google Shape;443;gd59b59c320_4_103"/>
            <p:cNvSpPr/>
            <p:nvPr/>
          </p:nvSpPr>
          <p:spPr>
            <a:xfrm>
              <a:off x="1779379" y="1383715"/>
              <a:ext cx="1237232" cy="29731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49" name="Google Shape;449;gd59b59c320_4_103"/>
            <p:cNvSpPr txBox="1"/>
            <p:nvPr/>
          </p:nvSpPr>
          <p:spPr>
            <a:xfrm>
              <a:off x="1842563" y="1422245"/>
              <a:ext cx="1082027" cy="189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Source Sans Pro"/>
                <a:buNone/>
              </a:pPr>
              <a:r>
                <a:rPr lang="en-US" sz="2400" b="1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Prepare</a:t>
              </a:r>
              <a:endParaRPr/>
            </a:p>
          </p:txBody>
        </p:sp>
      </p:grpSp>
      <p:sp>
        <p:nvSpPr>
          <p:cNvPr id="450" name="Google Shape;450;gd59b59c320_4_103"/>
          <p:cNvSpPr txBox="1"/>
          <p:nvPr/>
        </p:nvSpPr>
        <p:spPr>
          <a:xfrm>
            <a:off x="1708200" y="2881289"/>
            <a:ext cx="400867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</a:pPr>
            <a:r>
              <a:rPr lang="en-US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Alignment of goals and commitment; identification of key stakeholders and targeted industries</a:t>
            </a:r>
            <a:endParaRPr/>
          </a:p>
        </p:txBody>
      </p:sp>
      <p:sp>
        <p:nvSpPr>
          <p:cNvPr id="451" name="Google Shape;451;gd59b59c320_4_103"/>
          <p:cNvSpPr txBox="1"/>
          <p:nvPr/>
        </p:nvSpPr>
        <p:spPr>
          <a:xfrm>
            <a:off x="865558" y="2126527"/>
            <a:ext cx="676468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0"/>
              <a:buFont typeface="Source Sans Pro"/>
              <a:buNone/>
            </a:pPr>
            <a:r>
              <a:rPr lang="en-US" sz="100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</a:t>
            </a:r>
            <a:endParaRPr/>
          </a:p>
        </p:txBody>
      </p:sp>
      <p:grpSp>
        <p:nvGrpSpPr>
          <p:cNvPr id="452" name="Google Shape;452;gd59b59c320_4_103"/>
          <p:cNvGrpSpPr/>
          <p:nvPr/>
        </p:nvGrpSpPr>
        <p:grpSpPr>
          <a:xfrm>
            <a:off x="1708200" y="4333020"/>
            <a:ext cx="1788762" cy="489091"/>
            <a:chOff x="1779379" y="1383715"/>
            <a:chExt cx="1237232" cy="297319"/>
          </a:xfrm>
        </p:grpSpPr>
        <p:sp>
          <p:nvSpPr>
            <p:cNvPr id="446" name="Google Shape;446;gd59b59c320_4_103"/>
            <p:cNvSpPr/>
            <p:nvPr/>
          </p:nvSpPr>
          <p:spPr>
            <a:xfrm>
              <a:off x="1779379" y="1383715"/>
              <a:ext cx="1237232" cy="29731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53" name="Google Shape;453;gd59b59c320_4_103"/>
            <p:cNvSpPr txBox="1"/>
            <p:nvPr/>
          </p:nvSpPr>
          <p:spPr>
            <a:xfrm>
              <a:off x="1850422" y="1423249"/>
              <a:ext cx="1072088" cy="2245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Source Sans Pro"/>
                <a:buNone/>
              </a:pPr>
              <a:r>
                <a:rPr lang="en-US" sz="2400" b="1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Research</a:t>
              </a:r>
              <a:endParaRPr/>
            </a:p>
          </p:txBody>
        </p:sp>
      </p:grpSp>
      <p:sp>
        <p:nvSpPr>
          <p:cNvPr id="454" name="Google Shape;454;gd59b59c320_4_103"/>
          <p:cNvSpPr txBox="1"/>
          <p:nvPr/>
        </p:nvSpPr>
        <p:spPr>
          <a:xfrm>
            <a:off x="1708200" y="5076494"/>
            <a:ext cx="395193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</a:pPr>
            <a:r>
              <a:rPr lang="en-US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Compilation of the data providing foundation for redevelopment</a:t>
            </a:r>
            <a:endParaRPr/>
          </a:p>
        </p:txBody>
      </p:sp>
      <p:sp>
        <p:nvSpPr>
          <p:cNvPr id="455" name="Google Shape;455;gd59b59c320_4_103"/>
          <p:cNvSpPr txBox="1"/>
          <p:nvPr/>
        </p:nvSpPr>
        <p:spPr>
          <a:xfrm>
            <a:off x="965822" y="4175268"/>
            <a:ext cx="676468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Source Sans Pro"/>
              <a:buNone/>
            </a:pPr>
            <a:r>
              <a:rPr lang="en-US" sz="10000" b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/>
          </a:p>
        </p:txBody>
      </p:sp>
      <p:sp>
        <p:nvSpPr>
          <p:cNvPr id="456" name="Google Shape;456;gd59b59c320_4_103"/>
          <p:cNvSpPr txBox="1"/>
          <p:nvPr/>
        </p:nvSpPr>
        <p:spPr>
          <a:xfrm>
            <a:off x="6984548" y="4183794"/>
            <a:ext cx="427276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</a:pPr>
            <a:r>
              <a:rPr lang="en-US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drafting and vetting process for the new institutional roadmap</a:t>
            </a:r>
            <a:endParaRPr/>
          </a:p>
        </p:txBody>
      </p:sp>
      <p:sp>
        <p:nvSpPr>
          <p:cNvPr id="457" name="Google Shape;457;gd59b59c320_4_103"/>
          <p:cNvSpPr txBox="1"/>
          <p:nvPr/>
        </p:nvSpPr>
        <p:spPr>
          <a:xfrm>
            <a:off x="6185657" y="3173910"/>
            <a:ext cx="676468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0"/>
              <a:buFont typeface="Source Sans Pro"/>
              <a:buNone/>
            </a:pPr>
            <a:r>
              <a:rPr lang="en-US" sz="10000" b="1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</a:t>
            </a:r>
            <a:endParaRPr/>
          </a:p>
        </p:txBody>
      </p:sp>
      <p:cxnSp>
        <p:nvCxnSpPr>
          <p:cNvPr id="458" name="Google Shape;458;gd59b59c320_4_103"/>
          <p:cNvCxnSpPr>
            <a:stCxn id="459" idx="3"/>
          </p:cNvCxnSpPr>
          <p:nvPr/>
        </p:nvCxnSpPr>
        <p:spPr>
          <a:xfrm rot="10800000" flipH="1">
            <a:off x="8218488" y="3428869"/>
            <a:ext cx="3172500" cy="3450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0" name="Google Shape;460;gd59b59c320_4_103"/>
          <p:cNvCxnSpPr/>
          <p:nvPr/>
        </p:nvCxnSpPr>
        <p:spPr>
          <a:xfrm flipH="1">
            <a:off x="11360023" y="3420384"/>
            <a:ext cx="21466" cy="2206113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oval" w="med" len="med"/>
          </a:ln>
        </p:spPr>
      </p:cxnSp>
      <p:grpSp>
        <p:nvGrpSpPr>
          <p:cNvPr id="461" name="Google Shape;461;gd59b59c320_4_103"/>
          <p:cNvGrpSpPr/>
          <p:nvPr/>
        </p:nvGrpSpPr>
        <p:grpSpPr>
          <a:xfrm>
            <a:off x="6981256" y="3173606"/>
            <a:ext cx="1237232" cy="579525"/>
            <a:chOff x="1779379" y="1383715"/>
            <a:chExt cx="1237232" cy="297319"/>
          </a:xfrm>
        </p:grpSpPr>
        <p:sp>
          <p:nvSpPr>
            <p:cNvPr id="459" name="Google Shape;459;gd59b59c320_4_103"/>
            <p:cNvSpPr/>
            <p:nvPr/>
          </p:nvSpPr>
          <p:spPr>
            <a:xfrm>
              <a:off x="1779379" y="1383715"/>
              <a:ext cx="1237232" cy="297319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58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62" name="Google Shape;462;gd59b59c320_4_103"/>
            <p:cNvSpPr txBox="1"/>
            <p:nvPr/>
          </p:nvSpPr>
          <p:spPr>
            <a:xfrm>
              <a:off x="1925117" y="1422245"/>
              <a:ext cx="916919" cy="189482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Source Sans Pro"/>
                <a:buNone/>
              </a:pPr>
              <a:r>
                <a:rPr lang="en-US" sz="2400" b="1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Design</a:t>
              </a:r>
              <a:endParaRPr/>
            </a:p>
          </p:txBody>
        </p:sp>
      </p:grpSp>
      <p:sp>
        <p:nvSpPr>
          <p:cNvPr id="463" name="Google Shape;463;gd59b59c320_4_103"/>
          <p:cNvSpPr txBox="1"/>
          <p:nvPr/>
        </p:nvSpPr>
        <p:spPr>
          <a:xfrm>
            <a:off x="1324928" y="158667"/>
            <a:ext cx="100584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2E6C"/>
              </a:buClr>
              <a:buSzPts val="4400"/>
              <a:buFont typeface="Source Sans Pro"/>
              <a:buNone/>
            </a:pPr>
            <a:r>
              <a:rPr lang="en-US" sz="4400" b="1">
                <a:solidFill>
                  <a:srgbClr val="002E6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Six Step Implementation Process</a:t>
            </a:r>
            <a:endParaRPr/>
          </a:p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Source Sans Pro"/>
              <a:buNone/>
            </a:pPr>
            <a:endParaRPr sz="3800" b="1">
              <a:solidFill>
                <a:srgbClr val="00206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64" name="Google Shape;464;gd59b59c320_4_10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30" b="0">
                <a:latin typeface="Arial"/>
                <a:ea typeface="Arial"/>
                <a:cs typeface="Arial"/>
                <a:sym typeface="Arial"/>
              </a:rPr>
              <a:t>29</a:t>
            </a:fld>
            <a:endParaRPr sz="1330" b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5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5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5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15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5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5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8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5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d5f534a88f_0_0"/>
          <p:cNvSpPr txBox="1">
            <a:spLocks noGrp="1"/>
          </p:cNvSpPr>
          <p:nvPr>
            <p:ph type="title"/>
          </p:nvPr>
        </p:nvSpPr>
        <p:spPr>
          <a:xfrm>
            <a:off x="1277650" y="365125"/>
            <a:ext cx="10046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Importance of CBE </a:t>
            </a:r>
            <a:endParaRPr/>
          </a:p>
        </p:txBody>
      </p:sp>
      <p:sp>
        <p:nvSpPr>
          <p:cNvPr id="253" name="Google Shape;253;gd5f534a88f_0_0"/>
          <p:cNvSpPr txBox="1">
            <a:spLocks noGrp="1"/>
          </p:cNvSpPr>
          <p:nvPr>
            <p:ph type="body" idx="1"/>
          </p:nvPr>
        </p:nvSpPr>
        <p:spPr>
          <a:xfrm>
            <a:off x="1277650" y="1798320"/>
            <a:ext cx="100584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Char char="•"/>
            </a:pPr>
            <a:r>
              <a:rPr lang="en-US" sz="2200"/>
              <a:t>As the California community colleges continue with innovative strategies in support of student learning, </a:t>
            </a:r>
            <a:r>
              <a:rPr lang="en-US" sz="2200" b="1"/>
              <a:t>Competency Based Education is one mechanism for students to demonstrate their learning, understanding, and application of necessary knowledge and skills</a:t>
            </a:r>
            <a:r>
              <a:rPr lang="en-US" sz="2200"/>
              <a:t>.  CBE can be utilized to design learning within courses and programs regardless of whether colleges participate in the Chancellor's Office CBE Collaborative. </a:t>
            </a:r>
            <a:endParaRPr sz="2200"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Char char="•"/>
            </a:pPr>
            <a:r>
              <a:rPr lang="en-US" sz="2200"/>
              <a:t>This session is intended to </a:t>
            </a:r>
            <a:r>
              <a:rPr lang="en-US" sz="2200" b="1"/>
              <a:t>share practices for utilizing CBE</a:t>
            </a:r>
            <a:r>
              <a:rPr lang="en-US" sz="2200"/>
              <a:t> to facilitate student success within students' academic journeys. Presenters will discuss how CBE has been used in programs within the</a:t>
            </a:r>
            <a:r>
              <a:rPr lang="en-US" sz="2200" b="1"/>
              <a:t> Career Ladders Projec</a:t>
            </a:r>
            <a:r>
              <a:rPr lang="en-US" sz="2200"/>
              <a:t>t and how community colleges are </a:t>
            </a:r>
            <a:r>
              <a:rPr lang="en-US" sz="2200" b="1"/>
              <a:t>integrating CBE into Career Technical Education curriculum.</a:t>
            </a:r>
            <a:endParaRPr b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200"/>
              <a:buChar char="•"/>
            </a:pPr>
            <a:r>
              <a:rPr lang="en-US" sz="2200"/>
              <a:t/>
            </a:r>
            <a:br>
              <a:rPr lang="en-US" sz="2200"/>
            </a:br>
            <a:endParaRPr sz="2200"/>
          </a:p>
        </p:txBody>
      </p:sp>
      <p:sp>
        <p:nvSpPr>
          <p:cNvPr id="254" name="Google Shape;254;gd5f534a88f_0_0"/>
          <p:cNvSpPr txBox="1">
            <a:spLocks noGrp="1"/>
          </p:cNvSpPr>
          <p:nvPr>
            <p:ph type="sldNum" idx="12"/>
          </p:nvPr>
        </p:nvSpPr>
        <p:spPr>
          <a:xfrm>
            <a:off x="10437813" y="6356350"/>
            <a:ext cx="915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0" name="Google Shape;470;gd59b59c320_4_130"/>
          <p:cNvCxnSpPr>
            <a:stCxn id="471" idx="3"/>
          </p:cNvCxnSpPr>
          <p:nvPr/>
        </p:nvCxnSpPr>
        <p:spPr>
          <a:xfrm>
            <a:off x="3849945" y="3294746"/>
            <a:ext cx="20682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2" name="Google Shape;472;gd59b59c320_4_130"/>
          <p:cNvCxnSpPr/>
          <p:nvPr/>
        </p:nvCxnSpPr>
        <p:spPr>
          <a:xfrm>
            <a:off x="5908372" y="3285121"/>
            <a:ext cx="0" cy="1979898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473" name="Google Shape;473;gd59b59c320_4_130"/>
          <p:cNvCxnSpPr>
            <a:stCxn id="474" idx="3"/>
          </p:cNvCxnSpPr>
          <p:nvPr/>
        </p:nvCxnSpPr>
        <p:spPr>
          <a:xfrm rot="10800000" flipH="1">
            <a:off x="8703317" y="4538493"/>
            <a:ext cx="2045100" cy="900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5" name="Google Shape;475;gd59b59c320_4_130"/>
          <p:cNvCxnSpPr/>
          <p:nvPr/>
        </p:nvCxnSpPr>
        <p:spPr>
          <a:xfrm>
            <a:off x="10739967" y="4548876"/>
            <a:ext cx="0" cy="1486837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476" name="Google Shape;476;gd59b59c320_4_130"/>
          <p:cNvCxnSpPr>
            <a:stCxn id="477" idx="3"/>
          </p:cNvCxnSpPr>
          <p:nvPr/>
        </p:nvCxnSpPr>
        <p:spPr>
          <a:xfrm rot="10800000" flipH="1">
            <a:off x="8608808" y="2106130"/>
            <a:ext cx="2975700" cy="384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8" name="Google Shape;478;gd59b59c320_4_130"/>
          <p:cNvCxnSpPr/>
          <p:nvPr/>
        </p:nvCxnSpPr>
        <p:spPr>
          <a:xfrm>
            <a:off x="11594261" y="2087811"/>
            <a:ext cx="0" cy="155441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oval" w="med" len="med"/>
          </a:ln>
        </p:spPr>
      </p:cxnSp>
      <p:grpSp>
        <p:nvGrpSpPr>
          <p:cNvPr id="479" name="Google Shape;479;gd59b59c320_4_130"/>
          <p:cNvGrpSpPr/>
          <p:nvPr/>
        </p:nvGrpSpPr>
        <p:grpSpPr>
          <a:xfrm>
            <a:off x="2063069" y="2999431"/>
            <a:ext cx="1786876" cy="590630"/>
            <a:chOff x="1779379" y="1383715"/>
            <a:chExt cx="1237232" cy="297319"/>
          </a:xfrm>
        </p:grpSpPr>
        <p:sp>
          <p:nvSpPr>
            <p:cNvPr id="471" name="Google Shape;471;gd59b59c320_4_130"/>
            <p:cNvSpPr/>
            <p:nvPr/>
          </p:nvSpPr>
          <p:spPr>
            <a:xfrm>
              <a:off x="1779379" y="1383715"/>
              <a:ext cx="1237232" cy="297319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80" name="Google Shape;480;gd59b59c320_4_130"/>
            <p:cNvSpPr txBox="1"/>
            <p:nvPr/>
          </p:nvSpPr>
          <p:spPr>
            <a:xfrm>
              <a:off x="2043701" y="1439415"/>
              <a:ext cx="609463" cy="185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Source Sans Pro"/>
                <a:buNone/>
              </a:pPr>
              <a:r>
                <a:rPr lang="en-US" sz="2400" b="1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Build</a:t>
              </a:r>
              <a:endParaRPr/>
            </a:p>
          </p:txBody>
        </p:sp>
      </p:grpSp>
      <p:sp>
        <p:nvSpPr>
          <p:cNvPr id="481" name="Google Shape;481;gd59b59c320_4_130"/>
          <p:cNvSpPr txBox="1"/>
          <p:nvPr/>
        </p:nvSpPr>
        <p:spPr>
          <a:xfrm>
            <a:off x="2093612" y="3779659"/>
            <a:ext cx="37374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000"/>
              <a:buFont typeface="Source Sans Pro"/>
              <a:buNone/>
            </a:pPr>
            <a:r>
              <a:rPr lang="en-US" sz="2000">
                <a:solidFill>
                  <a:srgbClr val="0C0C0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Integration of the course sequences which are supported by experiential learning activities and other co-curricular enhancements (e.g., internship opportunities)</a:t>
            </a:r>
            <a:endParaRPr/>
          </a:p>
        </p:txBody>
      </p:sp>
      <p:sp>
        <p:nvSpPr>
          <p:cNvPr id="482" name="Google Shape;482;gd59b59c320_4_130"/>
          <p:cNvSpPr txBox="1"/>
          <p:nvPr/>
        </p:nvSpPr>
        <p:spPr>
          <a:xfrm>
            <a:off x="1211277" y="2999431"/>
            <a:ext cx="676468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0"/>
              <a:buFont typeface="Source Sans Pro"/>
              <a:buNone/>
            </a:pPr>
            <a:r>
              <a:rPr lang="en-US" sz="10000" b="1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</a:t>
            </a:r>
            <a:endParaRPr/>
          </a:p>
        </p:txBody>
      </p:sp>
      <p:grpSp>
        <p:nvGrpSpPr>
          <p:cNvPr id="483" name="Google Shape;483;gd59b59c320_4_130"/>
          <p:cNvGrpSpPr/>
          <p:nvPr/>
        </p:nvGrpSpPr>
        <p:grpSpPr>
          <a:xfrm>
            <a:off x="7212631" y="1848477"/>
            <a:ext cx="1396177" cy="592105"/>
            <a:chOff x="1779379" y="1403047"/>
            <a:chExt cx="1237232" cy="297319"/>
          </a:xfrm>
        </p:grpSpPr>
        <p:sp>
          <p:nvSpPr>
            <p:cNvPr id="477" name="Google Shape;477;gd59b59c320_4_130"/>
            <p:cNvSpPr/>
            <p:nvPr/>
          </p:nvSpPr>
          <p:spPr>
            <a:xfrm>
              <a:off x="1779379" y="1403047"/>
              <a:ext cx="1237232" cy="297319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84" name="Google Shape;484;gd59b59c320_4_130"/>
            <p:cNvSpPr txBox="1"/>
            <p:nvPr/>
          </p:nvSpPr>
          <p:spPr>
            <a:xfrm>
              <a:off x="1844683" y="1455853"/>
              <a:ext cx="1055856" cy="18545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Source Sans Pro"/>
                <a:buNone/>
              </a:pPr>
              <a:r>
                <a:rPr lang="en-US" sz="2400" b="1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Launch</a:t>
              </a:r>
              <a:endParaRPr/>
            </a:p>
          </p:txBody>
        </p:sp>
      </p:grpSp>
      <p:sp>
        <p:nvSpPr>
          <p:cNvPr id="485" name="Google Shape;485;gd59b59c320_4_130"/>
          <p:cNvSpPr txBox="1"/>
          <p:nvPr/>
        </p:nvSpPr>
        <p:spPr>
          <a:xfrm>
            <a:off x="6354128" y="1632548"/>
            <a:ext cx="676468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0"/>
              <a:buFont typeface="Source Sans Pro"/>
              <a:buNone/>
            </a:pPr>
            <a:r>
              <a:rPr lang="en-US" sz="10000" b="1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</a:t>
            </a:r>
            <a:endParaRPr/>
          </a:p>
        </p:txBody>
      </p:sp>
      <p:grpSp>
        <p:nvGrpSpPr>
          <p:cNvPr id="486" name="Google Shape;486;gd59b59c320_4_130"/>
          <p:cNvGrpSpPr/>
          <p:nvPr/>
        </p:nvGrpSpPr>
        <p:grpSpPr>
          <a:xfrm>
            <a:off x="7127038" y="4255712"/>
            <a:ext cx="1576279" cy="583561"/>
            <a:chOff x="1779379" y="1383715"/>
            <a:chExt cx="1237232" cy="297319"/>
          </a:xfrm>
        </p:grpSpPr>
        <p:sp>
          <p:nvSpPr>
            <p:cNvPr id="474" name="Google Shape;474;gd59b59c320_4_130"/>
            <p:cNvSpPr/>
            <p:nvPr/>
          </p:nvSpPr>
          <p:spPr>
            <a:xfrm>
              <a:off x="1779379" y="1383715"/>
              <a:ext cx="1237232" cy="297319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87" name="Google Shape;487;gd59b59c320_4_130"/>
            <p:cNvSpPr txBox="1"/>
            <p:nvPr/>
          </p:nvSpPr>
          <p:spPr>
            <a:xfrm>
              <a:off x="1874080" y="1438298"/>
              <a:ext cx="994755" cy="188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Source Sans Pro"/>
                <a:buNone/>
              </a:pPr>
              <a:r>
                <a:rPr lang="en-US" sz="2400" b="1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Evaluate</a:t>
              </a:r>
              <a:endParaRPr/>
            </a:p>
          </p:txBody>
        </p:sp>
      </p:grpSp>
      <p:sp>
        <p:nvSpPr>
          <p:cNvPr id="488" name="Google Shape;488;gd59b59c320_4_130"/>
          <p:cNvSpPr txBox="1"/>
          <p:nvPr/>
        </p:nvSpPr>
        <p:spPr>
          <a:xfrm>
            <a:off x="7144592" y="5009565"/>
            <a:ext cx="348530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</a:pPr>
            <a:r>
              <a:rPr lang="en-US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Consistent review and revision of student success and industry professional feedback</a:t>
            </a:r>
            <a:endParaRPr/>
          </a:p>
        </p:txBody>
      </p:sp>
      <p:sp>
        <p:nvSpPr>
          <p:cNvPr id="489" name="Google Shape;489;gd59b59c320_4_130"/>
          <p:cNvSpPr txBox="1"/>
          <p:nvPr/>
        </p:nvSpPr>
        <p:spPr>
          <a:xfrm>
            <a:off x="6354128" y="4256824"/>
            <a:ext cx="676468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0"/>
              <a:buFont typeface="Source Sans Pro"/>
              <a:buNone/>
            </a:pPr>
            <a:r>
              <a:rPr lang="en-US" sz="10000" b="1">
                <a:solidFill>
                  <a:schemeClr val="accent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</a:t>
            </a:r>
            <a:endParaRPr/>
          </a:p>
        </p:txBody>
      </p:sp>
      <p:sp>
        <p:nvSpPr>
          <p:cNvPr id="490" name="Google Shape;490;gd59b59c320_4_130"/>
          <p:cNvSpPr txBox="1"/>
          <p:nvPr/>
        </p:nvSpPr>
        <p:spPr>
          <a:xfrm>
            <a:off x="7214291" y="2609049"/>
            <a:ext cx="428030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</a:pPr>
            <a:r>
              <a:rPr lang="en-US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New support roles and infrastructural changes facilitate implementation</a:t>
            </a:r>
            <a:endParaRPr/>
          </a:p>
        </p:txBody>
      </p:sp>
      <p:sp>
        <p:nvSpPr>
          <p:cNvPr id="491" name="Google Shape;491;gd59b59c320_4_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30" b="0">
                <a:latin typeface="Arial"/>
                <a:ea typeface="Arial"/>
                <a:cs typeface="Arial"/>
                <a:sym typeface="Arial"/>
              </a:rPr>
              <a:t>30</a:t>
            </a:fld>
            <a:endParaRPr sz="1330" b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d59b59c320_4_130"/>
          <p:cNvSpPr txBox="1">
            <a:spLocks noGrp="1"/>
          </p:cNvSpPr>
          <p:nvPr>
            <p:ph type="title" idx="4294967295"/>
          </p:nvPr>
        </p:nvSpPr>
        <p:spPr>
          <a:xfrm>
            <a:off x="2133600" y="158750"/>
            <a:ext cx="10058400" cy="1449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E6C"/>
              </a:buClr>
              <a:buSzPts val="3200"/>
              <a:buFont typeface="Source Sans Pro"/>
              <a:buNone/>
            </a:pPr>
            <a:r>
              <a:rPr lang="en-US" b="1">
                <a:solidFill>
                  <a:srgbClr val="002E6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Six Step Implementation Process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5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15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5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5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8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5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5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d59b59c320_4_157"/>
          <p:cNvSpPr txBox="1">
            <a:spLocks noGrp="1"/>
          </p:cNvSpPr>
          <p:nvPr>
            <p:ph type="title"/>
          </p:nvPr>
        </p:nvSpPr>
        <p:spPr>
          <a:xfrm>
            <a:off x="540279" y="967416"/>
            <a:ext cx="3778870" cy="4887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Source Sans Pro"/>
              <a:buNone/>
            </a:pPr>
            <a:r>
              <a:rPr lang="en-US" sz="3400" b="1">
                <a:solidFill>
                  <a:srgbClr val="00206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Diesel Technology Competency Framework</a:t>
            </a:r>
            <a:r>
              <a:rPr lang="en-US" sz="3400">
                <a:solidFill>
                  <a:srgbClr val="00206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/>
            </a:r>
            <a:br>
              <a:rPr lang="en-US" sz="3400">
                <a:solidFill>
                  <a:srgbClr val="00206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3400">
                <a:solidFill>
                  <a:srgbClr val="00206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/>
            </a:r>
            <a:br>
              <a:rPr lang="en-US" sz="3400">
                <a:solidFill>
                  <a:srgbClr val="002060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2800">
                <a:solidFill>
                  <a:srgbClr val="00206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Competencies Drive Program Design and Implementation</a:t>
            </a:r>
            <a:r>
              <a:rPr lang="en-US" sz="3400">
                <a:solidFill>
                  <a:schemeClr val="accent2"/>
                </a:solidFill>
              </a:rPr>
              <a:t/>
            </a:r>
            <a:br>
              <a:rPr lang="en-US" sz="3400">
                <a:solidFill>
                  <a:schemeClr val="accent2"/>
                </a:solidFill>
              </a:rPr>
            </a:br>
            <a:r>
              <a:rPr lang="en-US" sz="3400">
                <a:solidFill>
                  <a:schemeClr val="accent2"/>
                </a:solidFill>
              </a:rPr>
              <a:t/>
            </a:r>
            <a:br>
              <a:rPr lang="en-US" sz="3400">
                <a:solidFill>
                  <a:schemeClr val="accent2"/>
                </a:solidFill>
              </a:rPr>
            </a:br>
            <a:endParaRPr sz="3400">
              <a:solidFill>
                <a:schemeClr val="accent2"/>
              </a:solidFill>
            </a:endParaRPr>
          </a:p>
        </p:txBody>
      </p:sp>
      <p:pic>
        <p:nvPicPr>
          <p:cNvPr id="498" name="Google Shape;498;gd59b59c320_4_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777240"/>
            <a:ext cx="4694176" cy="530352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gd59b59c320_4_157"/>
          <p:cNvSpPr/>
          <p:nvPr/>
        </p:nvSpPr>
        <p:spPr>
          <a:xfrm>
            <a:off x="9440561" y="4322640"/>
            <a:ext cx="1248033" cy="917717"/>
          </a:xfrm>
          <a:prstGeom prst="rect">
            <a:avLst/>
          </a:prstGeom>
          <a:noFill/>
          <a:ln w="38100" cap="flat" cmpd="sng">
            <a:solidFill>
              <a:srgbClr val="CC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d59b59c320_4_163"/>
          <p:cNvSpPr txBox="1"/>
          <p:nvPr/>
        </p:nvSpPr>
        <p:spPr>
          <a:xfrm>
            <a:off x="6678288" y="1111991"/>
            <a:ext cx="11865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oto Sans Symbols"/>
              <a:buChar char="✔"/>
            </a:pPr>
            <a:r>
              <a:rPr lang="en-US" sz="2400" b="1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Build</a:t>
            </a:r>
            <a:endParaRPr sz="2400" b="1">
              <a:solidFill>
                <a:schemeClr val="accent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5" name="Google Shape;505;gd59b59c320_4_163"/>
          <p:cNvSpPr txBox="1"/>
          <p:nvPr/>
        </p:nvSpPr>
        <p:spPr>
          <a:xfrm>
            <a:off x="6678288" y="1619221"/>
            <a:ext cx="15616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oto Sans Symbols"/>
              <a:buChar char="✔"/>
            </a:pPr>
            <a:r>
              <a:rPr lang="en-US" sz="2400" b="1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Launch</a:t>
            </a:r>
            <a:endParaRPr sz="2400" b="1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6" name="Google Shape;506;gd59b59c320_4_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3512" y="441721"/>
            <a:ext cx="4631301" cy="4439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7" name="Google Shape;507;gd59b59c320_4_163"/>
          <p:cNvGrpSpPr/>
          <p:nvPr/>
        </p:nvGrpSpPr>
        <p:grpSpPr>
          <a:xfrm>
            <a:off x="6755793" y="2752614"/>
            <a:ext cx="5156843" cy="3339267"/>
            <a:chOff x="6508143" y="2819294"/>
            <a:chExt cx="5156843" cy="3411634"/>
          </a:xfrm>
        </p:grpSpPr>
        <p:pic>
          <p:nvPicPr>
            <p:cNvPr id="508" name="Google Shape;508;gd59b59c320_4_16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08143" y="2819294"/>
              <a:ext cx="5156843" cy="34116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gd59b59c320_4_163"/>
            <p:cNvSpPr/>
            <p:nvPr/>
          </p:nvSpPr>
          <p:spPr>
            <a:xfrm>
              <a:off x="7348251" y="5224039"/>
              <a:ext cx="2838751" cy="700511"/>
            </a:xfrm>
            <a:prstGeom prst="rect">
              <a:avLst/>
            </a:prstGeom>
            <a:noFill/>
            <a:ln w="38100" cap="flat" cmpd="sng">
              <a:solidFill>
                <a:srgbClr val="CC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10" name="Google Shape;510;gd59b59c320_4_163"/>
          <p:cNvSpPr txBox="1"/>
          <p:nvPr/>
        </p:nvSpPr>
        <p:spPr>
          <a:xfrm>
            <a:off x="1547813" y="195262"/>
            <a:ext cx="30107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Competency Statements</a:t>
            </a:r>
            <a:endParaRPr/>
          </a:p>
        </p:txBody>
      </p:sp>
      <p:sp>
        <p:nvSpPr>
          <p:cNvPr id="511" name="Google Shape;511;gd59b59c320_4_163"/>
          <p:cNvSpPr txBox="1"/>
          <p:nvPr/>
        </p:nvSpPr>
        <p:spPr>
          <a:xfrm>
            <a:off x="6678288" y="2383282"/>
            <a:ext cx="24032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Orientation Agenda</a:t>
            </a:r>
            <a:endParaRPr/>
          </a:p>
        </p:txBody>
      </p:sp>
      <p:sp>
        <p:nvSpPr>
          <p:cNvPr id="512" name="Google Shape;512;gd59b59c320_4_163"/>
          <p:cNvSpPr/>
          <p:nvPr/>
        </p:nvSpPr>
        <p:spPr>
          <a:xfrm rot="10800000" flipH="1">
            <a:off x="3871913" y="4929188"/>
            <a:ext cx="2541717" cy="8001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15875" cap="flat" cmpd="sng">
            <a:solidFill>
              <a:srgbClr val="2F3E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3" name="Google Shape;513;gd59b59c320_4_163"/>
          <p:cNvSpPr txBox="1"/>
          <p:nvPr/>
        </p:nvSpPr>
        <p:spPr>
          <a:xfrm>
            <a:off x="6678288" y="661987"/>
            <a:ext cx="60983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Pathway Orientation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d59b59c320_4_176"/>
          <p:cNvSpPr txBox="1"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C"/>
              </a:buClr>
              <a:buSzPts val="3200"/>
              <a:buFont typeface="Source Sans Pro"/>
              <a:buNone/>
            </a:pPr>
            <a:r>
              <a:rPr lang="en-US" b="1">
                <a:solidFill>
                  <a:srgbClr val="002E6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Steps for Development of the Instructional Roadmap 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19" name="Google Shape;519;gd59b59c320_4_176"/>
          <p:cNvSpPr txBox="1"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AutoNum type="arabicPeriod"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Faculty engagement and participation</a:t>
            </a:r>
            <a:endParaRPr/>
          </a:p>
          <a:p>
            <a:pPr marL="514350" lvl="0" indent="-5143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Century Gothic"/>
              <a:buAutoNum type="arabicPeriod"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Industry recognized certifications guide the process</a:t>
            </a:r>
            <a:endParaRPr/>
          </a:p>
          <a:p>
            <a:pPr marL="514350" lvl="0" indent="-5143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Century Gothic"/>
              <a:buAutoNum type="arabicPeriod"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Competency framework shared with industry advisory committee and other industry groups for input and approval</a:t>
            </a:r>
            <a:endParaRPr/>
          </a:p>
          <a:p>
            <a:pPr marL="514350" lvl="0" indent="-5143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Century Gothic"/>
              <a:buAutoNum type="arabicPeriod"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Curricular enhancement/redesign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d59b59c320_4_181"/>
          <p:cNvSpPr txBox="1"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E6C"/>
              </a:buClr>
              <a:buSzPts val="3200"/>
              <a:buFont typeface="Source Sans Pro"/>
              <a:buNone/>
            </a:pPr>
            <a:r>
              <a:rPr lang="en-US" b="1">
                <a:solidFill>
                  <a:srgbClr val="002E6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Instructional Roadmap </a:t>
            </a:r>
            <a:endParaRPr/>
          </a:p>
        </p:txBody>
      </p:sp>
      <p:sp>
        <p:nvSpPr>
          <p:cNvPr id="525" name="Google Shape;525;gd59b59c320_4_181"/>
          <p:cNvSpPr txBox="1"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What works: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Roadmap with competency and assessment criteria that sets clear expectations for students and industry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Built in strategies for acceleration and Credit for Prior Learning (CPL)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Student centered program that prepares students for multiple occupations </a:t>
            </a: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d59b59c320_4_186"/>
          <p:cNvSpPr txBox="1"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E6C"/>
              </a:buClr>
              <a:buSzPts val="3200"/>
              <a:buFont typeface="Source Sans Pro"/>
              <a:buNone/>
            </a:pPr>
            <a:r>
              <a:rPr lang="en-US" b="1">
                <a:solidFill>
                  <a:srgbClr val="002E6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Instructional Roadmap </a:t>
            </a:r>
            <a:endParaRPr/>
          </a:p>
        </p:txBody>
      </p:sp>
      <p:sp>
        <p:nvSpPr>
          <p:cNvPr id="531" name="Google Shape;531;gd59b59c320_4_186"/>
          <p:cNvSpPr txBox="1"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What Needs Work: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No Standardized CBE Strategy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EVERYTHING still revolves around the Carnegie Unit/Hour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Most CBE efforts made to fit within existing college educational structure</a:t>
            </a:r>
            <a:endParaRPr/>
          </a:p>
          <a:p>
            <a:pPr marL="228600" lvl="0" indent="-101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d59b59c320_4_191"/>
          <p:cNvSpPr txBox="1">
            <a:spLocks noGrp="1"/>
          </p:cNvSpPr>
          <p:nvPr>
            <p:ph type="title"/>
          </p:nvPr>
        </p:nvSpPr>
        <p:spPr>
          <a:xfrm>
            <a:off x="1173370" y="918359"/>
            <a:ext cx="9462549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Source Sans Pro"/>
              <a:buNone/>
            </a:pPr>
            <a:r>
              <a:rPr lang="en-US" b="1">
                <a:solidFill>
                  <a:srgbClr val="00206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is next in CBE at LATTC</a:t>
            </a:r>
            <a:endParaRPr/>
          </a:p>
        </p:txBody>
      </p:sp>
      <p:sp>
        <p:nvSpPr>
          <p:cNvPr id="537" name="Google Shape;537;gd59b59c320_4_191"/>
          <p:cNvSpPr txBox="1">
            <a:spLocks noGrp="1"/>
          </p:cNvSpPr>
          <p:nvPr>
            <p:ph type="body" idx="1"/>
          </p:nvPr>
        </p:nvSpPr>
        <p:spPr>
          <a:xfrm>
            <a:off x="2191006" y="1938114"/>
            <a:ext cx="9159876" cy="449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Stacked and Latticed Credit, Noncredit, Not-for-Credit Programs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CBE, Asynchronous Not-for-Credit Industry Training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Re-examining Competencies – Future of Work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Badging Competencies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Modularizing Curriculum – Plug and Play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Experimenting with Flipped Learning Digital Learning (eCTE project) (accelerated with pandemic)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>
                <a:latin typeface="Source Sans Pro"/>
                <a:ea typeface="Source Sans Pro"/>
                <a:cs typeface="Source Sans Pro"/>
                <a:sym typeface="Source Sans Pro"/>
              </a:rPr>
              <a:t>Removing “time” from the equation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d147d4330a_0_5"/>
          <p:cNvSpPr txBox="1">
            <a:spLocks noGrp="1"/>
          </p:cNvSpPr>
          <p:nvPr>
            <p:ph type="title"/>
          </p:nvPr>
        </p:nvSpPr>
        <p:spPr>
          <a:xfrm>
            <a:off x="2560319" y="403412"/>
            <a:ext cx="8793600" cy="168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543" name="Google Shape;543;gd147d4330a_0_5"/>
          <p:cNvSpPr txBox="1">
            <a:spLocks noGrp="1"/>
          </p:cNvSpPr>
          <p:nvPr>
            <p:ph type="body" idx="1"/>
          </p:nvPr>
        </p:nvSpPr>
        <p:spPr>
          <a:xfrm>
            <a:off x="834144" y="2681343"/>
            <a:ext cx="10523700" cy="3569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0C0C0C"/>
                </a:solidFill>
                <a:highlight>
                  <a:schemeClr val="lt1"/>
                </a:highlight>
              </a:rPr>
              <a:t>SHARE OUT OF BEST PRACTICES</a:t>
            </a:r>
            <a:endParaRPr sz="5000" b="1">
              <a:solidFill>
                <a:srgbClr val="0C0C0C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d147d4330a_0_0"/>
          <p:cNvSpPr txBox="1">
            <a:spLocks noGrp="1"/>
          </p:cNvSpPr>
          <p:nvPr>
            <p:ph type="title"/>
          </p:nvPr>
        </p:nvSpPr>
        <p:spPr>
          <a:xfrm>
            <a:off x="2560319" y="403412"/>
            <a:ext cx="8793600" cy="168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 FOR JOINING US TODAY!</a:t>
            </a:r>
            <a:endParaRPr/>
          </a:p>
        </p:txBody>
      </p:sp>
      <p:sp>
        <p:nvSpPr>
          <p:cNvPr id="549" name="Google Shape;549;gd147d4330a_0_0"/>
          <p:cNvSpPr txBox="1">
            <a:spLocks noGrp="1"/>
          </p:cNvSpPr>
          <p:nvPr>
            <p:ph type="body" idx="1"/>
          </p:nvPr>
        </p:nvSpPr>
        <p:spPr>
          <a:xfrm>
            <a:off x="834144" y="2681343"/>
            <a:ext cx="10523700" cy="3569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0C0C0C"/>
                </a:solidFill>
                <a:highlight>
                  <a:schemeClr val="lt1"/>
                </a:highlight>
              </a:rPr>
              <a:t>ANY QUESTIONS?</a:t>
            </a:r>
            <a:endParaRPr sz="5000" b="1">
              <a:solidFill>
                <a:srgbClr val="0C0C0C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d37dda2cc3_0_42"/>
          <p:cNvSpPr txBox="1">
            <a:spLocks noGrp="1"/>
          </p:cNvSpPr>
          <p:nvPr>
            <p:ph type="title"/>
          </p:nvPr>
        </p:nvSpPr>
        <p:spPr>
          <a:xfrm>
            <a:off x="2560319" y="403412"/>
            <a:ext cx="8793600" cy="16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Resources</a:t>
            </a:r>
            <a:br>
              <a:rPr lang="en-US"/>
            </a:br>
            <a:endParaRPr b="0"/>
          </a:p>
        </p:txBody>
      </p:sp>
      <p:sp>
        <p:nvSpPr>
          <p:cNvPr id="555" name="Google Shape;555;gd37dda2cc3_0_42"/>
          <p:cNvSpPr txBox="1">
            <a:spLocks noGrp="1"/>
          </p:cNvSpPr>
          <p:nvPr>
            <p:ph type="body" idx="1"/>
          </p:nvPr>
        </p:nvSpPr>
        <p:spPr>
          <a:xfrm>
            <a:off x="829994" y="2662568"/>
            <a:ext cx="10523700" cy="3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/>
          </a:bodyPr>
          <a:lstStyle/>
          <a:p>
            <a:pPr marL="0" lvl="0" indent="-1270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Board of Governor’s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CBE Regulations Agenda Item</a:t>
            </a:r>
            <a:r>
              <a:rPr lang="en-US" sz="2000"/>
              <a:t>(Nov. 2020) </a:t>
            </a:r>
            <a:endParaRPr sz="2000"/>
          </a:p>
          <a:p>
            <a:pPr marL="0" lvl="0" indent="-1270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California Community Colleges </a:t>
            </a:r>
            <a:r>
              <a:rPr lang="en-US" sz="2000" u="sng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Vision Resource Center</a:t>
            </a:r>
            <a:r>
              <a:rPr lang="en-US" sz="2000"/>
              <a:t>  *FREE access to all in CCCs</a:t>
            </a:r>
            <a:endParaRPr sz="2000"/>
          </a:p>
          <a:p>
            <a:pPr marL="685800" lvl="1" indent="-2032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See past webinars and slides in Communities → Competency Based Education</a:t>
            </a:r>
            <a:endParaRPr sz="2000"/>
          </a:p>
          <a:p>
            <a:pPr marL="0" lvl="0" indent="-1270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California EDGE Coalition (2021): 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Understanding Competency-Based Education, Credit for Prior Learning, and Other Flexible Learning Approaches in California</a:t>
            </a:r>
            <a:endParaRPr sz="2000"/>
          </a:p>
          <a:p>
            <a:pPr marL="0" lvl="0" indent="-1270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Career Ladders Project (2020): </a:t>
            </a:r>
            <a:r>
              <a:rPr lang="en-US" sz="2000" u="sng">
                <a:solidFill>
                  <a:schemeClr val="hlink"/>
                </a:solidFill>
                <a:hlinkClick r:id="rId6"/>
              </a:rPr>
              <a:t>CBE at LATTC – Case Study and Discussion Guide</a:t>
            </a:r>
            <a:endParaRPr sz="2000"/>
          </a:p>
          <a:p>
            <a:pPr marL="0" lvl="0" indent="-1270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California Competes (2020): </a:t>
            </a:r>
            <a:r>
              <a:rPr lang="en-US" sz="2000" u="sng">
                <a:solidFill>
                  <a:schemeClr val="hlink"/>
                </a:solidFill>
                <a:hlinkClick r:id="rId7"/>
              </a:rPr>
              <a:t>Side by Side: Comparing Credit for Prior Learning and Competency-Based Education</a:t>
            </a:r>
            <a:endParaRPr sz="2000"/>
          </a:p>
          <a:p>
            <a:pPr marL="0" lvl="0" indent="-1270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Education Trust-West (2020): </a:t>
            </a:r>
            <a:r>
              <a:rPr lang="en-US" sz="2000" u="sng">
                <a:solidFill>
                  <a:schemeClr val="accent6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Californian’s Deserve Credit: Recognizing All Learning to Help California Achieve Educational and Racial Equity</a:t>
            </a:r>
            <a:endParaRPr sz="2000"/>
          </a:p>
          <a:p>
            <a:pPr marL="0" lvl="0" indent="-1270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California EDGE Coalition (2019): </a:t>
            </a:r>
            <a:r>
              <a:rPr lang="en-US" sz="2000" u="sng">
                <a:solidFill>
                  <a:schemeClr val="hlink"/>
                </a:solidFill>
                <a:hlinkClick r:id="rId9"/>
              </a:rPr>
              <a:t>Competency-Based Education: A Strategy for Skills Upgrading in California</a:t>
            </a:r>
            <a:endParaRPr sz="2000"/>
          </a:p>
          <a:p>
            <a:pPr marL="0" lvl="0" indent="-1270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 u="sng">
                <a:solidFill>
                  <a:schemeClr val="hlink"/>
                </a:solidFill>
                <a:hlinkClick r:id="rId10"/>
              </a:rPr>
              <a:t>Competency Based Education Network</a:t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ce24e74cfb_4_58"/>
          <p:cNvSpPr txBox="1">
            <a:spLocks noGrp="1"/>
          </p:cNvSpPr>
          <p:nvPr>
            <p:ph type="title"/>
          </p:nvPr>
        </p:nvSpPr>
        <p:spPr>
          <a:xfrm>
            <a:off x="1277650" y="365125"/>
            <a:ext cx="1004604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Session Agenda</a:t>
            </a:r>
            <a:endParaRPr/>
          </a:p>
        </p:txBody>
      </p:sp>
      <p:sp>
        <p:nvSpPr>
          <p:cNvPr id="260" name="Google Shape;260;gce24e74cfb_4_58"/>
          <p:cNvSpPr txBox="1">
            <a:spLocks noGrp="1"/>
          </p:cNvSpPr>
          <p:nvPr>
            <p:ph type="body" idx="1"/>
          </p:nvPr>
        </p:nvSpPr>
        <p:spPr>
          <a:xfrm>
            <a:off x="1277650" y="1798320"/>
            <a:ext cx="100584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</a:pPr>
            <a:r>
              <a:rPr lang="en-US"/>
              <a:t>Statewide CBE Perspective 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</a:pPr>
            <a:r>
              <a:rPr lang="en-US"/>
              <a:t>The local perspective &amp; implementation of CBE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</a:pPr>
            <a:r>
              <a:rPr lang="en-US"/>
              <a:t>Noncredit implementation of CBE to CTE programs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</a:pPr>
            <a:r>
              <a:rPr lang="en-US"/>
              <a:t>CBE Processes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</a:pPr>
            <a:r>
              <a:rPr lang="en-US"/>
              <a:t>CBE in Career Ladders Project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</a:pPr>
            <a:r>
              <a:rPr lang="en-US"/>
              <a:t>CBE development</a:t>
            </a:r>
            <a:endParaRPr/>
          </a:p>
          <a:p>
            <a:pPr marL="28575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Share Out of Best Practices on your campus</a:t>
            </a:r>
            <a:endParaRPr/>
          </a:p>
          <a:p>
            <a:pPr marL="28575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Q &amp; A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</a:pPr>
            <a:r>
              <a:rPr lang="en-US"/>
              <a:t>Resources</a:t>
            </a:r>
            <a:endParaRPr/>
          </a:p>
        </p:txBody>
      </p:sp>
      <p:sp>
        <p:nvSpPr>
          <p:cNvPr id="261" name="Google Shape;261;gce24e74cfb_4_58"/>
          <p:cNvSpPr txBox="1">
            <a:spLocks noGrp="1"/>
          </p:cNvSpPr>
          <p:nvPr>
            <p:ph type="sldNum" idx="12"/>
          </p:nvPr>
        </p:nvSpPr>
        <p:spPr>
          <a:xfrm>
            <a:off x="10437813" y="6356350"/>
            <a:ext cx="9159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ce24e74cfb_4_64"/>
          <p:cNvSpPr txBox="1">
            <a:spLocks noGrp="1"/>
          </p:cNvSpPr>
          <p:nvPr>
            <p:ph type="title"/>
          </p:nvPr>
        </p:nvSpPr>
        <p:spPr>
          <a:xfrm>
            <a:off x="2560319" y="403412"/>
            <a:ext cx="8793479" cy="168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CBE – Statewide Perspective</a:t>
            </a:r>
            <a:endParaRPr/>
          </a:p>
        </p:txBody>
      </p:sp>
      <p:sp>
        <p:nvSpPr>
          <p:cNvPr id="267" name="Google Shape;267;gce24e74cfb_4_64"/>
          <p:cNvSpPr txBox="1">
            <a:spLocks noGrp="1"/>
          </p:cNvSpPr>
          <p:nvPr>
            <p:ph type="sldNum" idx="12"/>
          </p:nvPr>
        </p:nvSpPr>
        <p:spPr>
          <a:xfrm>
            <a:off x="10437813" y="6356350"/>
            <a:ext cx="9159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grpSp>
        <p:nvGrpSpPr>
          <p:cNvPr id="268" name="Google Shape;268;gce24e74cfb_4_64"/>
          <p:cNvGrpSpPr/>
          <p:nvPr/>
        </p:nvGrpSpPr>
        <p:grpSpPr>
          <a:xfrm>
            <a:off x="831278" y="2777657"/>
            <a:ext cx="10521236" cy="3339240"/>
            <a:chOff x="1284" y="115089"/>
            <a:chExt cx="10521236" cy="3339240"/>
          </a:xfrm>
        </p:grpSpPr>
        <p:sp>
          <p:nvSpPr>
            <p:cNvPr id="269" name="Google Shape;269;gce24e74cfb_4_64"/>
            <p:cNvSpPr/>
            <p:nvPr/>
          </p:nvSpPr>
          <p:spPr>
            <a:xfrm>
              <a:off x="1284" y="115089"/>
              <a:ext cx="4509101" cy="2863279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gce24e74cfb_4_64"/>
            <p:cNvSpPr/>
            <p:nvPr/>
          </p:nvSpPr>
          <p:spPr>
            <a:xfrm>
              <a:off x="502295" y="591050"/>
              <a:ext cx="4509101" cy="286327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gce24e74cfb_4_64"/>
            <p:cNvSpPr txBox="1"/>
            <p:nvPr/>
          </p:nvSpPr>
          <p:spPr>
            <a:xfrm>
              <a:off x="586158" y="674913"/>
              <a:ext cx="4341375" cy="269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1925" tIns="201925" rIns="201925" bIns="201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300"/>
                <a:buFont typeface="Arial"/>
                <a:buNone/>
              </a:pPr>
              <a:r>
                <a:rPr lang="en-US" sz="5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CBE Collaborative</a:t>
              </a:r>
              <a:endParaRPr/>
            </a:p>
          </p:txBody>
        </p:sp>
        <p:sp>
          <p:nvSpPr>
            <p:cNvPr id="272" name="Google Shape;272;gce24e74cfb_4_64"/>
            <p:cNvSpPr/>
            <p:nvPr/>
          </p:nvSpPr>
          <p:spPr>
            <a:xfrm>
              <a:off x="5512408" y="115089"/>
              <a:ext cx="4509101" cy="2863279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gce24e74cfb_4_64"/>
            <p:cNvSpPr/>
            <p:nvPr/>
          </p:nvSpPr>
          <p:spPr>
            <a:xfrm>
              <a:off x="6013419" y="591050"/>
              <a:ext cx="4509101" cy="286327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gce24e74cfb_4_64"/>
            <p:cNvSpPr txBox="1"/>
            <p:nvPr/>
          </p:nvSpPr>
          <p:spPr>
            <a:xfrm>
              <a:off x="6097282" y="674913"/>
              <a:ext cx="4341375" cy="269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1925" tIns="201925" rIns="201925" bIns="201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300"/>
                <a:buFont typeface="Arial"/>
                <a:buNone/>
              </a:pPr>
              <a:r>
                <a:rPr lang="en-US" sz="53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Local Examples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d37dda2cc3_0_0"/>
          <p:cNvSpPr txBox="1">
            <a:spLocks noGrp="1"/>
          </p:cNvSpPr>
          <p:nvPr>
            <p:ph type="title"/>
          </p:nvPr>
        </p:nvSpPr>
        <p:spPr>
          <a:xfrm>
            <a:off x="2560319" y="403412"/>
            <a:ext cx="8793600" cy="168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Direct Assessment CBE</a:t>
            </a:r>
            <a:endParaRPr/>
          </a:p>
        </p:txBody>
      </p:sp>
      <p:sp>
        <p:nvSpPr>
          <p:cNvPr id="280" name="Google Shape;280;gd37dda2cc3_0_0"/>
          <p:cNvSpPr txBox="1">
            <a:spLocks noGrp="1"/>
          </p:cNvSpPr>
          <p:nvPr>
            <p:ph type="body" idx="1"/>
          </p:nvPr>
        </p:nvSpPr>
        <p:spPr>
          <a:xfrm>
            <a:off x="829994" y="2662568"/>
            <a:ext cx="10523700" cy="356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rgbClr val="53575A"/>
                </a:solidFill>
              </a:rPr>
              <a:t>Instruction not based on academic terms or credit hours</a:t>
            </a:r>
            <a:endParaRPr sz="2200">
              <a:solidFill>
                <a:srgbClr val="53575A"/>
              </a:solidFill>
            </a:endParaRPr>
          </a:p>
          <a:p>
            <a:pPr marL="457200" lvl="0" indent="-368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rgbClr val="53575A"/>
                </a:solidFill>
              </a:rPr>
              <a:t>Both the evaluation of student achievement and the award of a degree or credential are based solely on the demonstration of competencies</a:t>
            </a:r>
            <a:endParaRPr sz="2200">
              <a:solidFill>
                <a:srgbClr val="53575A"/>
              </a:solidFill>
            </a:endParaRPr>
          </a:p>
          <a:p>
            <a:pPr marL="457200" lvl="0" indent="-368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rgbClr val="53575A"/>
                </a:solidFill>
              </a:rPr>
              <a:t>Students proceed at their own pace rather than progressing through courses in a traditional academic term timeline</a:t>
            </a:r>
            <a:endParaRPr sz="2200">
              <a:solidFill>
                <a:srgbClr val="53575A"/>
              </a:solidFill>
            </a:endParaRPr>
          </a:p>
          <a:p>
            <a:pPr marL="457200" lvl="0" indent="-368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rgbClr val="53575A"/>
                </a:solidFill>
              </a:rPr>
              <a:t>Conventional grades are not necessarily assigned; mastery is recorded</a:t>
            </a:r>
            <a:endParaRPr sz="2200">
              <a:solidFill>
                <a:srgbClr val="53575A"/>
              </a:solidFill>
            </a:endParaRPr>
          </a:p>
          <a:p>
            <a:pPr marL="457200" lvl="0" indent="-368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rgbClr val="53575A"/>
                </a:solidFill>
              </a:rPr>
              <a:t>Students are expected to demonstrate the competency at a high level of achievement (mastery)</a:t>
            </a:r>
            <a:endParaRPr sz="2200">
              <a:solidFill>
                <a:srgbClr val="53575A"/>
              </a:solidFill>
            </a:endParaRPr>
          </a:p>
          <a:p>
            <a:pPr marL="457200" lvl="0" indent="-368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>
                <a:solidFill>
                  <a:srgbClr val="53575A"/>
                </a:solidFill>
              </a:rPr>
              <a:t>Establishes “credit-hour equivalencies” between CBE competencies and traditional course student learning outcomes to facilitate transfer</a:t>
            </a:r>
            <a:endParaRPr sz="2200">
              <a:solidFill>
                <a:srgbClr val="53575A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37dda2cc3_0_12"/>
          <p:cNvSpPr txBox="1">
            <a:spLocks noGrp="1"/>
          </p:cNvSpPr>
          <p:nvPr>
            <p:ph type="title"/>
          </p:nvPr>
        </p:nvSpPr>
        <p:spPr>
          <a:xfrm>
            <a:off x="2560319" y="403412"/>
            <a:ext cx="8793600" cy="168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CBE?</a:t>
            </a:r>
            <a:endParaRPr/>
          </a:p>
        </p:txBody>
      </p:sp>
      <p:sp>
        <p:nvSpPr>
          <p:cNvPr id="286" name="Google Shape;286;gd37dda2cc3_0_12"/>
          <p:cNvSpPr txBox="1">
            <a:spLocks noGrp="1"/>
          </p:cNvSpPr>
          <p:nvPr>
            <p:ph type="body" idx="1"/>
          </p:nvPr>
        </p:nvSpPr>
        <p:spPr>
          <a:xfrm>
            <a:off x="829994" y="2662568"/>
            <a:ext cx="10523700" cy="356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7" name="Google Shape;287;gd37dda2cc3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000" y="2662575"/>
            <a:ext cx="10523700" cy="3207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d37dda2cc3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0925" y="5910750"/>
            <a:ext cx="7692775" cy="62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37dda2cc3_0_34"/>
          <p:cNvSpPr txBox="1">
            <a:spLocks noGrp="1"/>
          </p:cNvSpPr>
          <p:nvPr>
            <p:ph type="title"/>
          </p:nvPr>
        </p:nvSpPr>
        <p:spPr>
          <a:xfrm>
            <a:off x="2560319" y="403412"/>
            <a:ext cx="8793600" cy="168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CBE?</a:t>
            </a:r>
            <a:endParaRPr/>
          </a:p>
        </p:txBody>
      </p:sp>
      <p:sp>
        <p:nvSpPr>
          <p:cNvPr id="294" name="Google Shape;294;gd37dda2cc3_0_34"/>
          <p:cNvSpPr txBox="1">
            <a:spLocks noGrp="1"/>
          </p:cNvSpPr>
          <p:nvPr>
            <p:ph type="body" idx="1"/>
          </p:nvPr>
        </p:nvSpPr>
        <p:spPr>
          <a:xfrm>
            <a:off x="6390875" y="2510177"/>
            <a:ext cx="5290800" cy="4195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Competing Priorities for Learners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 sz="1800">
                <a:solidFill>
                  <a:schemeClr val="dk2"/>
                </a:solidFill>
              </a:rPr>
              <a:t>Family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 sz="1800">
                <a:solidFill>
                  <a:schemeClr val="dk2"/>
                </a:solidFill>
              </a:rPr>
              <a:t>Employment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 sz="1800">
                <a:solidFill>
                  <a:schemeClr val="dk2"/>
                </a:solidFill>
              </a:rPr>
              <a:t>Community Commitments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Unique Needs of Adult Learners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 sz="1800">
                <a:solidFill>
                  <a:schemeClr val="dk2"/>
                </a:solidFill>
              </a:rPr>
              <a:t>Need flexibility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US" sz="1800">
                <a:solidFill>
                  <a:schemeClr val="dk2"/>
                </a:solidFill>
              </a:rPr>
              <a:t>Education now, not next term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US" sz="1800">
                <a:solidFill>
                  <a:schemeClr val="dk2"/>
                </a:solidFill>
              </a:rPr>
              <a:t>Varied schedules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US" sz="1800">
                <a:solidFill>
                  <a:schemeClr val="dk2"/>
                </a:solidFill>
              </a:rPr>
              <a:t>Progress at own pace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 sz="1800">
                <a:solidFill>
                  <a:schemeClr val="dk2"/>
                </a:solidFill>
              </a:rPr>
              <a:t>Need improved wages or job prospects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 sz="1800">
                <a:solidFill>
                  <a:schemeClr val="dk2"/>
                </a:solidFill>
              </a:rPr>
              <a:t>Need accessible and responsive support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 sz="1800">
                <a:solidFill>
                  <a:schemeClr val="dk2"/>
                </a:solidFill>
              </a:rPr>
              <a:t>Need more control over educational progress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 sz="1800">
                <a:solidFill>
                  <a:schemeClr val="dk2"/>
                </a:solidFill>
              </a:rPr>
              <a:t>Need relevant coursework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Increased Wage Gains for Degrees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95" name="Google Shape;295;gd37dda2cc3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450" y="2577355"/>
            <a:ext cx="4054602" cy="4054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d37dda2cc3_0_7"/>
          <p:cNvSpPr txBox="1">
            <a:spLocks noGrp="1"/>
          </p:cNvSpPr>
          <p:nvPr>
            <p:ph type="title"/>
          </p:nvPr>
        </p:nvSpPr>
        <p:spPr>
          <a:xfrm>
            <a:off x="2560319" y="403412"/>
            <a:ext cx="8793600" cy="1685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CBE Regulations and Collaborative</a:t>
            </a:r>
            <a:endParaRPr/>
          </a:p>
        </p:txBody>
      </p:sp>
      <p:sp>
        <p:nvSpPr>
          <p:cNvPr id="301" name="Google Shape;301;gd37dda2cc3_0_7"/>
          <p:cNvSpPr txBox="1">
            <a:spLocks noGrp="1"/>
          </p:cNvSpPr>
          <p:nvPr>
            <p:ph type="body" idx="1"/>
          </p:nvPr>
        </p:nvSpPr>
        <p:spPr>
          <a:xfrm>
            <a:off x="366175" y="2596325"/>
            <a:ext cx="5713200" cy="391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CBE Regulations Framework &amp; Guiding Principles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Student learning &amp; equity as central to design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Intentional, transparent, meaningful competencies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Design for students – anytime, anywhere learning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Culturally responsive pedagogy 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Equity-minded data collection and evaluation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Direct assessment CBE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Fully or partially online 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Alternative Instructional Methodologies in Title 5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Separate program approval process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d37dda2cc3_0_7"/>
          <p:cNvSpPr txBox="1"/>
          <p:nvPr/>
        </p:nvSpPr>
        <p:spPr>
          <a:xfrm>
            <a:off x="6228525" y="2513500"/>
            <a:ext cx="5483100" cy="44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CBE Collarative: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Colleges working together to implement DA CBE as early adopters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Goals: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Establish a Direct Assessment CBE collaborative of early implementer colleges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Provide funding and implementation support to participating colleges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Create a blueprint (roadmap) for implementation of programs system-wide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Evaluate the implementation process and early student outcomes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DarkSeedLeftStep">
      <a:dk1>
        <a:srgbClr val="000000"/>
      </a:dk1>
      <a:lt1>
        <a:srgbClr val="FFFFFF"/>
      </a:lt1>
      <a:dk2>
        <a:srgbClr val="1C2732"/>
      </a:dk2>
      <a:lt2>
        <a:srgbClr val="F0F3F1"/>
      </a:lt2>
      <a:accent1>
        <a:srgbClr val="E729D4"/>
      </a:accent1>
      <a:accent2>
        <a:srgbClr val="9817D5"/>
      </a:accent2>
      <a:accent3>
        <a:srgbClr val="5B29E7"/>
      </a:accent3>
      <a:accent4>
        <a:srgbClr val="2742D8"/>
      </a:accent4>
      <a:accent5>
        <a:srgbClr val="2995E7"/>
      </a:accent5>
      <a:accent6>
        <a:srgbClr val="15BFC1"/>
      </a:accent6>
      <a:hlink>
        <a:srgbClr val="3F73BF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SCCC Curriculum Inst. 2020 Theme">
  <a:themeElements>
    <a:clrScheme name="ASCCC CNEI 2">
      <a:dk1>
        <a:srgbClr val="0A3D57"/>
      </a:dk1>
      <a:lt1>
        <a:srgbClr val="FFFFFF"/>
      </a:lt1>
      <a:dk2>
        <a:srgbClr val="1B83A7"/>
      </a:dk2>
      <a:lt2>
        <a:srgbClr val="EFC38F"/>
      </a:lt2>
      <a:accent1>
        <a:srgbClr val="409C94"/>
      </a:accent1>
      <a:accent2>
        <a:srgbClr val="DB5F75"/>
      </a:accent2>
      <a:accent3>
        <a:srgbClr val="B196DA"/>
      </a:accent3>
      <a:accent4>
        <a:srgbClr val="EFC38E"/>
      </a:accent4>
      <a:accent5>
        <a:srgbClr val="8AC1D3"/>
      </a:accent5>
      <a:accent6>
        <a:srgbClr val="1A83A7"/>
      </a:accent6>
      <a:hlink>
        <a:srgbClr val="1A83A7"/>
      </a:hlink>
      <a:folHlink>
        <a:srgbClr val="B196D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allery">
  <a:themeElements>
    <a:clrScheme name="Gallery">
      <a:dk1>
        <a:srgbClr val="000000"/>
      </a:dk1>
      <a:lt1>
        <a:srgbClr val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1658</Words>
  <Application>Microsoft Office PowerPoint</Application>
  <PresentationFormat>Widescreen</PresentationFormat>
  <Paragraphs>242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Corbel</vt:lpstr>
      <vt:lpstr>Palatino</vt:lpstr>
      <vt:lpstr>Meiryo</vt:lpstr>
      <vt:lpstr>Arial</vt:lpstr>
      <vt:lpstr>Calibri</vt:lpstr>
      <vt:lpstr>Century Gothic</vt:lpstr>
      <vt:lpstr>Source Sans Pro</vt:lpstr>
      <vt:lpstr>Noto Sans Symbols</vt:lpstr>
      <vt:lpstr>SketchLinesVTI</vt:lpstr>
      <vt:lpstr>ASCCC Curriculum Inst. 2020 Theme</vt:lpstr>
      <vt:lpstr>Gallery</vt:lpstr>
      <vt:lpstr>COMPETENCY BASED EDUCATION​ MAY 1, 2021​ 2:00-3:00PM​ </vt:lpstr>
      <vt:lpstr>Presenter Introductions</vt:lpstr>
      <vt:lpstr>Importance of CBE </vt:lpstr>
      <vt:lpstr>Session Agenda</vt:lpstr>
      <vt:lpstr>Why CBE – Statewide Perspective</vt:lpstr>
      <vt:lpstr>Direct Assessment CBE</vt:lpstr>
      <vt:lpstr>Why CBE?</vt:lpstr>
      <vt:lpstr>Why CBE?</vt:lpstr>
      <vt:lpstr>CBE Regulations and Collaborative</vt:lpstr>
      <vt:lpstr>CBE  &amp;  Noncredit ESL</vt:lpstr>
      <vt:lpstr>We’re Doing “CBE,” Not CBE</vt:lpstr>
      <vt:lpstr>Attendance Collection</vt:lpstr>
      <vt:lpstr>CBE Elements That Fit With Noncredit</vt:lpstr>
      <vt:lpstr>CBE Elements That Fit With Noncredit</vt:lpstr>
      <vt:lpstr>Online Options for Students</vt:lpstr>
      <vt:lpstr>CBE ESL Classes</vt:lpstr>
      <vt:lpstr>Reading C</vt:lpstr>
      <vt:lpstr>PowerPoint Presentation</vt:lpstr>
      <vt:lpstr>Module Structure</vt:lpstr>
      <vt:lpstr>Class Progress</vt:lpstr>
      <vt:lpstr>Student Support</vt:lpstr>
      <vt:lpstr>Single Skill vs. Integrated Skills</vt:lpstr>
      <vt:lpstr>What Students Say</vt:lpstr>
      <vt:lpstr>What Teachers Say</vt:lpstr>
      <vt:lpstr>CBE = Study Anytime</vt:lpstr>
      <vt:lpstr>Career Ladders Project</vt:lpstr>
      <vt:lpstr>Competency Based Education at LATTC</vt:lpstr>
      <vt:lpstr>The Catalyst for CBE at LATTC</vt:lpstr>
      <vt:lpstr>PowerPoint Presentation</vt:lpstr>
      <vt:lpstr>Six Step Implementation Process</vt:lpstr>
      <vt:lpstr>Diesel Technology Competency Framework  Competencies Drive Program Design and Implementation  </vt:lpstr>
      <vt:lpstr>PowerPoint Presentation</vt:lpstr>
      <vt:lpstr>Steps for Development of the Instructional Roadmap </vt:lpstr>
      <vt:lpstr>Instructional Roadmap </vt:lpstr>
      <vt:lpstr>Instructional Roadmap </vt:lpstr>
      <vt:lpstr>What is next in CBE at LATTC</vt:lpstr>
      <vt:lpstr> </vt:lpstr>
      <vt:lpstr>THANK YOU FOR JOINING US TODAY!</vt:lpstr>
      <vt:lpstr>Resources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COMPETENCY BASED EDUCATION​ MAY 1, 2021​ 2:00-3:00PM​ </dc:title>
  <dc:creator>dammc</dc:creator>
  <cp:lastModifiedBy>Dam, Marie C</cp:lastModifiedBy>
  <cp:revision>2</cp:revision>
  <dcterms:created xsi:type="dcterms:W3CDTF">2021-03-17T21:05:04Z</dcterms:created>
  <dcterms:modified xsi:type="dcterms:W3CDTF">2021-04-29T20:46:08Z</dcterms:modified>
</cp:coreProperties>
</file>