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56"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Lst>
  <p:sldSz cy="6858000" cx="12192000"/>
  <p:notesSz cx="6858000" cy="9144000"/>
  <p:embeddedFontLst>
    <p:embeddedFont>
      <p:font typeface="Montserrat SemiBold"/>
      <p:regular r:id="rId31"/>
      <p:bold r:id="rId32"/>
      <p:italic r:id="rId33"/>
      <p:boldItalic r:id="rId34"/>
    </p:embeddedFont>
    <p:embeddedFont>
      <p:font typeface="Montserrat"/>
      <p:regular r:id="rId35"/>
      <p:bold r:id="rId36"/>
      <p:italic r:id="rId37"/>
      <p:boldItalic r:id="rId38"/>
    </p:embeddedFont>
    <p:embeddedFont>
      <p:font typeface="Montserrat Black"/>
      <p:bold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MontserratBlack-boldItalic.fntdata"/><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MontserratSemiBold-regular.fntdata"/><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font" Target="fonts/MontserratSemiBold-italic.fntdata"/><Relationship Id="rId10" Type="http://schemas.openxmlformats.org/officeDocument/2006/relationships/slide" Target="slides/slide6.xml"/><Relationship Id="rId32" Type="http://schemas.openxmlformats.org/officeDocument/2006/relationships/font" Target="fonts/MontserratSemiBold-bold.fntdata"/><Relationship Id="rId13" Type="http://schemas.openxmlformats.org/officeDocument/2006/relationships/slide" Target="slides/slide9.xml"/><Relationship Id="rId35" Type="http://schemas.openxmlformats.org/officeDocument/2006/relationships/font" Target="fonts/Montserrat-regular.fntdata"/><Relationship Id="rId12" Type="http://schemas.openxmlformats.org/officeDocument/2006/relationships/slide" Target="slides/slide8.xml"/><Relationship Id="rId34" Type="http://schemas.openxmlformats.org/officeDocument/2006/relationships/font" Target="fonts/MontserratSemiBold-boldItalic.fntdata"/><Relationship Id="rId15" Type="http://schemas.openxmlformats.org/officeDocument/2006/relationships/slide" Target="slides/slide11.xml"/><Relationship Id="rId37" Type="http://schemas.openxmlformats.org/officeDocument/2006/relationships/font" Target="fonts/Montserrat-italic.fntdata"/><Relationship Id="rId14" Type="http://schemas.openxmlformats.org/officeDocument/2006/relationships/slide" Target="slides/slide10.xml"/><Relationship Id="rId36" Type="http://schemas.openxmlformats.org/officeDocument/2006/relationships/font" Target="fonts/Montserrat-bold.fntdata"/><Relationship Id="rId17" Type="http://schemas.openxmlformats.org/officeDocument/2006/relationships/slide" Target="slides/slide13.xml"/><Relationship Id="rId39" Type="http://schemas.openxmlformats.org/officeDocument/2006/relationships/font" Target="fonts/MontserratBlack-bold.fntdata"/><Relationship Id="rId16" Type="http://schemas.openxmlformats.org/officeDocument/2006/relationships/slide" Target="slides/slide12.xml"/><Relationship Id="rId38" Type="http://schemas.openxmlformats.org/officeDocument/2006/relationships/font" Target="fonts/Montserrat-boldItalic.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 name="Shape 51"/>
        <p:cNvGrpSpPr/>
        <p:nvPr/>
      </p:nvGrpSpPr>
      <p:grpSpPr>
        <a:xfrm>
          <a:off x="0" y="0"/>
          <a:ext cx="0" cy="0"/>
          <a:chOff x="0" y="0"/>
          <a:chExt cx="0" cy="0"/>
        </a:xfrm>
      </p:grpSpPr>
      <p:sp>
        <p:nvSpPr>
          <p:cNvPr id="52" name="Google Shape;52;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53" name="Google Shape;53;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9" name="Google Shape;139;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rPr lang="en"/>
              <a:t>Leslie</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2" name="Google Shape;172;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rPr lang="en"/>
              <a:t>We begin the internship experience the week of June 15th  - for a three day orientation. This is where we acclimate students to the process and review procedures and best practices to be as successful as possible. This includes case students, office etiquette, networking and more. Throughout the summer  - in addition to working with your companies - we offer weekly coaching sessions, professional skills workshops and virtual field trips. We end the summer with a end of year celebration to celebrate the highlights.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4" name="Google Shape;184;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5" name="Google Shape;195;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rPr lang="en"/>
              <a:t>Add rams logo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
              <a:t>Christie</a:t>
            </a:r>
            <a:endParaRPr/>
          </a:p>
        </p:txBody>
      </p:sp>
      <p:sp>
        <p:nvSpPr>
          <p:cNvPr id="215" name="Google Shape;215;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
              <a:t>Christie</a:t>
            </a:r>
            <a:endParaRPr/>
          </a:p>
        </p:txBody>
      </p:sp>
      <p:sp>
        <p:nvSpPr>
          <p:cNvPr id="237" name="Google Shape;237;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
              <a:t>Christie</a:t>
            </a:r>
            <a:endParaRPr/>
          </a:p>
        </p:txBody>
      </p:sp>
      <p:sp>
        <p:nvSpPr>
          <p:cNvPr id="256" name="Google Shape;256;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d5a34f9a95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d5a34f9a95_0_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
              <a:t>Christie</a:t>
            </a:r>
            <a:endParaRPr/>
          </a:p>
        </p:txBody>
      </p:sp>
      <p:sp>
        <p:nvSpPr>
          <p:cNvPr id="263" name="Google Shape;263;gd5a34f9a95_0_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d5a34f9a95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d5a34f9a95_0_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
              <a:t>Christie</a:t>
            </a:r>
            <a:endParaRPr/>
          </a:p>
        </p:txBody>
      </p:sp>
      <p:sp>
        <p:nvSpPr>
          <p:cNvPr id="270" name="Google Shape;270;gd5a34f9a95_0_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d5df1f31a2_0_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d5df1f31a2_0_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
              <a:t>Marvin</a:t>
            </a:r>
            <a:endParaRPr/>
          </a:p>
        </p:txBody>
      </p:sp>
      <p:sp>
        <p:nvSpPr>
          <p:cNvPr id="277" name="Google Shape;277;gd5df1f31a2_0_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58" name="Google Shape;58;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d5a34f9a95_0_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d5a34f9a95_0_1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
              <a:t>Marvin</a:t>
            </a:r>
            <a:endParaRPr/>
          </a:p>
        </p:txBody>
      </p:sp>
      <p:sp>
        <p:nvSpPr>
          <p:cNvPr id="284" name="Google Shape;284;gd5a34f9a95_0_1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d5a34f9a95_0_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d5a34f9a95_0_1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91" name="Google Shape;291;gd5a34f9a95_0_1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d5a34f9a95_0_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d5a34f9a95_0_2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98" name="Google Shape;298;gd5a34f9a95_0_2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d5a34f9a95_0_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04" name="Google Shape;304;gd5a34f9a95_0_2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05" name="Google Shape;305;gd5a34f9a95_0_2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d5a34f9a95_0_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d5a34f9a95_0_3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12" name="Google Shape;312;gd5a34f9a95_0_3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d5a34f9e5a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18" name="Google Shape;318;gd5a34f9e5a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19" name="Google Shape;319;gd5a34f9e5a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d5a34f9a95_0_4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26" name="Google Shape;326;gd5a34f9a95_0_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65" name="Google Shape;6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71" name="Google Shape;7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94" name="Google Shape;94;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1" name="Google Shape;101;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A3D57"/>
              </a:buClr>
              <a:buSzPts val="1100"/>
              <a:buFont typeface="Arial"/>
              <a:buNone/>
            </a:pPr>
            <a:r>
              <a:rPr lang="en">
                <a:solidFill>
                  <a:srgbClr val="0A3D57"/>
                </a:solidFill>
              </a:rPr>
              <a:t>LA Promise Fund is  nonprofit organization dedicated to preparing Los Angeles students for success in college, career, and life. We have multitude of services to SOUTh LA and LA County. We run a charter school which recently partnered with Russell Westbrook and the why not foundation who has adopted them, we programming and wraparound that focus on 15 south LA high schools and LA county such as girls Build, a leadership project, Arts Matter and the one we are focuins on today - The Intern Project.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d04d16c0de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d04d16c0de_3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1" name="Google Shape;121;p8:notes"/>
          <p:cNvSpPr txBox="1"/>
          <p:nvPr>
            <p:ph idx="1" type="body"/>
          </p:nvPr>
        </p:nvSpPr>
        <p:spPr>
          <a:xfrm>
            <a:off x="685800" y="4343400"/>
            <a:ext cx="5486400" cy="411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rPr lang="en"/>
              <a:t>Join us Feb 3 at 3pm - Juniors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1" name="Google Shape;131;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rPr lang="en"/>
              <a:t>Not old does this program provide an opportunity for students to grow professionally, introspectively, and develop new skills, but also for business to build a </a:t>
            </a:r>
            <a:endParaRPr/>
          </a:p>
          <a:p>
            <a:pPr indent="0" lvl="0" marL="0" rtl="0" algn="l">
              <a:spcBef>
                <a:spcPts val="0"/>
              </a:spcBef>
              <a:spcAft>
                <a:spcPts val="0"/>
              </a:spcAft>
              <a:buClr>
                <a:schemeClr val="dk1"/>
              </a:buClr>
              <a:buSzPts val="1200"/>
              <a:buFont typeface="Calibri"/>
              <a:buNone/>
            </a:pPr>
            <a:r>
              <a:rPr lang="en"/>
              <a:t>Long term talent pipeline</a:t>
            </a:r>
            <a:endParaRPr/>
          </a:p>
          <a:p>
            <a:pPr indent="0" lvl="0" marL="0" rtl="0" algn="l">
              <a:spcBef>
                <a:spcPts val="0"/>
              </a:spcBef>
              <a:spcAft>
                <a:spcPts val="0"/>
              </a:spcAft>
              <a:buClr>
                <a:schemeClr val="dk1"/>
              </a:buClr>
              <a:buSzPts val="1200"/>
              <a:buFont typeface="Calibri"/>
              <a:buNone/>
            </a:pPr>
            <a:r>
              <a:rPr lang="en"/>
              <a:t>Invest and generate social impact </a:t>
            </a:r>
            <a:endParaRPr/>
          </a:p>
          <a:p>
            <a:pPr indent="0" lvl="0" marL="0" rtl="0" algn="l">
              <a:spcBef>
                <a:spcPts val="0"/>
              </a:spcBef>
              <a:spcAft>
                <a:spcPts val="0"/>
              </a:spcAft>
              <a:buClr>
                <a:schemeClr val="dk1"/>
              </a:buClr>
              <a:buSzPts val="1200"/>
              <a:buFont typeface="Calibri"/>
              <a:buNone/>
            </a:pPr>
            <a:r>
              <a:rPr lang="en"/>
              <a:t>Healthy / supportive workplace - feel good and leadership cultivation</a:t>
            </a:r>
            <a:endParaRPr/>
          </a:p>
          <a:p>
            <a:pPr indent="0" lvl="0" marL="0" rtl="0" algn="l">
              <a:spcBef>
                <a:spcPts val="0"/>
              </a:spcBef>
              <a:spcAft>
                <a:spcPts val="0"/>
              </a:spcAft>
              <a:buClr>
                <a:schemeClr val="dk1"/>
              </a:buClr>
              <a:buSzPts val="1200"/>
              <a:buFont typeface="Calibri"/>
              <a:buNone/>
            </a:pPr>
            <a:r>
              <a:rPr lang="en"/>
              <a:t>So to give you some insight to our program, lets watch this video that has highlights from TIP 2020.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21.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bg>
      <p:bgPr>
        <a:blipFill>
          <a:blip r:embed="rId2">
            <a:alphaModFix/>
          </a:blip>
          <a:stretch>
            <a:fillRect/>
          </a:stretch>
        </a:blipFill>
      </p:bgPr>
    </p:bg>
    <p:spTree>
      <p:nvGrpSpPr>
        <p:cNvPr id="13" name="Shape 13"/>
        <p:cNvGrpSpPr/>
        <p:nvPr/>
      </p:nvGrpSpPr>
      <p:grpSpPr>
        <a:xfrm>
          <a:off x="0" y="0"/>
          <a:ext cx="0" cy="0"/>
          <a:chOff x="0" y="0"/>
          <a:chExt cx="0" cy="0"/>
        </a:xfrm>
      </p:grpSpPr>
      <p:sp>
        <p:nvSpPr>
          <p:cNvPr id="14" name="Google Shape;14;p2"/>
          <p:cNvSpPr txBox="1"/>
          <p:nvPr>
            <p:ph type="title"/>
          </p:nvPr>
        </p:nvSpPr>
        <p:spPr>
          <a:xfrm>
            <a:off x="959005" y="4683512"/>
            <a:ext cx="10432249" cy="173666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0"/>
              </a:spcBef>
              <a:spcAft>
                <a:spcPts val="0"/>
              </a:spcAft>
              <a:buSzPts val="1400"/>
              <a:buNone/>
              <a:defRPr sz="4400">
                <a:solidFill>
                  <a:schemeClr val="lt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A">
  <p:cSld name="Section Slide A">
    <p:spTree>
      <p:nvGrpSpPr>
        <p:cNvPr id="15" name="Shape 15"/>
        <p:cNvGrpSpPr/>
        <p:nvPr/>
      </p:nvGrpSpPr>
      <p:grpSpPr>
        <a:xfrm>
          <a:off x="0" y="0"/>
          <a:ext cx="0" cy="0"/>
          <a:chOff x="0" y="0"/>
          <a:chExt cx="0" cy="0"/>
        </a:xfrm>
      </p:grpSpPr>
      <p:sp>
        <p:nvSpPr>
          <p:cNvPr id="16" name="Google Shape;16;p3"/>
          <p:cNvSpPr/>
          <p:nvPr/>
        </p:nvSpPr>
        <p:spPr>
          <a:xfrm>
            <a:off x="0" y="0"/>
            <a:ext cx="12192000" cy="2355850"/>
          </a:xfrm>
          <a:prstGeom prst="rect">
            <a:avLst/>
          </a:prstGeom>
          <a:solidFill>
            <a:schemeClr val="dk1"/>
          </a:solidFill>
          <a:ln>
            <a:noFill/>
          </a:ln>
          <a:effectLst>
            <a:outerShdw blurRad="228600" rotWithShape="0" algn="t" dir="5400000" dist="635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17" name="Google Shape;17;p3"/>
          <p:cNvPicPr preferRelativeResize="0"/>
          <p:nvPr/>
        </p:nvPicPr>
        <p:blipFill rotWithShape="1">
          <a:blip r:embed="rId2">
            <a:alphaModFix/>
          </a:blip>
          <a:srcRect b="0" l="0" r="0" t="0"/>
          <a:stretch/>
        </p:blipFill>
        <p:spPr>
          <a:xfrm>
            <a:off x="-12700" y="0"/>
            <a:ext cx="2354263" cy="2354263"/>
          </a:xfrm>
          <a:prstGeom prst="rect">
            <a:avLst/>
          </a:prstGeom>
          <a:noFill/>
          <a:ln>
            <a:noFill/>
          </a:ln>
        </p:spPr>
      </p:pic>
      <p:pic>
        <p:nvPicPr>
          <p:cNvPr id="18" name="Google Shape;18;p3"/>
          <p:cNvPicPr preferRelativeResize="0"/>
          <p:nvPr/>
        </p:nvPicPr>
        <p:blipFill rotWithShape="1">
          <a:blip r:embed="rId3">
            <a:alphaModFix/>
          </a:blip>
          <a:srcRect b="0" l="0" r="0" t="0"/>
          <a:stretch/>
        </p:blipFill>
        <p:spPr>
          <a:xfrm>
            <a:off x="830263" y="6376988"/>
            <a:ext cx="344487" cy="344487"/>
          </a:xfrm>
          <a:prstGeom prst="rect">
            <a:avLst/>
          </a:prstGeom>
          <a:noFill/>
          <a:ln>
            <a:noFill/>
          </a:ln>
        </p:spPr>
      </p:pic>
      <p:sp>
        <p:nvSpPr>
          <p:cNvPr id="19" name="Google Shape;19;p3"/>
          <p:cNvSpPr txBox="1"/>
          <p:nvPr>
            <p:ph type="title"/>
          </p:nvPr>
        </p:nvSpPr>
        <p:spPr>
          <a:xfrm>
            <a:off x="2560319" y="403412"/>
            <a:ext cx="8793479" cy="1685768"/>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SzPts val="1400"/>
              <a:buNone/>
              <a:defRPr sz="3600">
                <a:solidFill>
                  <a:schemeClr val="lt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0" name="Google Shape;20;p3"/>
          <p:cNvSpPr txBox="1"/>
          <p:nvPr>
            <p:ph idx="1" type="body"/>
          </p:nvPr>
        </p:nvSpPr>
        <p:spPr>
          <a:xfrm>
            <a:off x="829994" y="2662568"/>
            <a:ext cx="10523806" cy="3569419"/>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000"/>
              </a:spcBef>
              <a:spcAft>
                <a:spcPts val="0"/>
              </a:spcAft>
              <a:buClr>
                <a:srgbClr val="404040"/>
              </a:buClr>
              <a:buSzPts val="2400"/>
              <a:buFont typeface="Arial"/>
              <a:buNone/>
              <a:defRPr sz="2400"/>
            </a:lvl1pPr>
            <a:lvl2pPr indent="-381000" lvl="1" marL="914400" algn="l">
              <a:lnSpc>
                <a:spcPct val="90000"/>
              </a:lnSpc>
              <a:spcBef>
                <a:spcPts val="500"/>
              </a:spcBef>
              <a:spcAft>
                <a:spcPts val="0"/>
              </a:spcAft>
              <a:buClr>
                <a:srgbClr val="404040"/>
              </a:buClr>
              <a:buSzPts val="2400"/>
              <a:buChar char="•"/>
              <a:defRPr sz="2400"/>
            </a:lvl2pPr>
            <a:lvl3pPr indent="-355600" lvl="2" marL="1371600" algn="l">
              <a:lnSpc>
                <a:spcPct val="90000"/>
              </a:lnSpc>
              <a:spcBef>
                <a:spcPts val="500"/>
              </a:spcBef>
              <a:spcAft>
                <a:spcPts val="0"/>
              </a:spcAft>
              <a:buClr>
                <a:srgbClr val="404040"/>
              </a:buClr>
              <a:buSzPts val="2000"/>
              <a:buChar char="•"/>
              <a:defRPr sz="2000"/>
            </a:lvl3pPr>
            <a:lvl4pPr indent="-342900" lvl="3" marL="1828800" algn="l">
              <a:lnSpc>
                <a:spcPct val="90000"/>
              </a:lnSpc>
              <a:spcBef>
                <a:spcPts val="500"/>
              </a:spcBef>
              <a:spcAft>
                <a:spcPts val="0"/>
              </a:spcAft>
              <a:buClr>
                <a:srgbClr val="404040"/>
              </a:buClr>
              <a:buSzPts val="1800"/>
              <a:buChar char="•"/>
              <a:defRPr sz="1800"/>
            </a:lvl4pPr>
            <a:lvl5pPr indent="-355600" lvl="4" marL="2286000" algn="l">
              <a:lnSpc>
                <a:spcPct val="90000"/>
              </a:lnSpc>
              <a:spcBef>
                <a:spcPts val="500"/>
              </a:spcBef>
              <a:spcAft>
                <a:spcPts val="0"/>
              </a:spcAft>
              <a:buClr>
                <a:srgbClr val="404040"/>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21" name="Google Shape;21;p3"/>
          <p:cNvSpPr txBox="1"/>
          <p:nvPr>
            <p:ph idx="12" type="sldNum"/>
          </p:nvPr>
        </p:nvSpPr>
        <p:spPr>
          <a:xfrm>
            <a:off x="10437813" y="6356350"/>
            <a:ext cx="915987" cy="365125"/>
          </a:xfrm>
          <a:prstGeom prst="rect">
            <a:avLst/>
          </a:prstGeom>
          <a:noFill/>
          <a:ln>
            <a:noFill/>
          </a:ln>
        </p:spPr>
        <p:txBody>
          <a:bodyPr anchorCtr="0" anchor="ctr" bIns="45700" lIns="91425" spcFirstLastPara="1" rIns="0" wrap="square" tIns="45700">
            <a:noAutofit/>
          </a:bodyPr>
          <a:lstStyle>
            <a:lvl1pPr indent="0" lvl="0" marL="0" marR="0" algn="r">
              <a:spcBef>
                <a:spcPts val="0"/>
              </a:spcBef>
              <a:spcAft>
                <a:spcPts val="0"/>
              </a:spcAft>
              <a:buNone/>
              <a:defRPr b="0" i="0" sz="1200" u="none" cap="none" strike="noStrike">
                <a:solidFill>
                  <a:srgbClr val="7F7F7F"/>
                </a:solidFill>
                <a:latin typeface="Arial"/>
                <a:ea typeface="Arial"/>
                <a:cs typeface="Arial"/>
                <a:sym typeface="Arial"/>
              </a:defRPr>
            </a:lvl1pPr>
            <a:lvl2pPr indent="0" lvl="1" marL="0" marR="0" algn="r">
              <a:spcBef>
                <a:spcPts val="0"/>
              </a:spcBef>
              <a:spcAft>
                <a:spcPts val="0"/>
              </a:spcAft>
              <a:buNone/>
              <a:defRPr b="0" i="0" sz="1200" u="none" cap="none" strike="noStrike">
                <a:solidFill>
                  <a:srgbClr val="7F7F7F"/>
                </a:solidFill>
                <a:latin typeface="Arial"/>
                <a:ea typeface="Arial"/>
                <a:cs typeface="Arial"/>
                <a:sym typeface="Arial"/>
              </a:defRPr>
            </a:lvl2pPr>
            <a:lvl3pPr indent="0" lvl="2" marL="0" marR="0" algn="r">
              <a:spcBef>
                <a:spcPts val="0"/>
              </a:spcBef>
              <a:spcAft>
                <a:spcPts val="0"/>
              </a:spcAft>
              <a:buNone/>
              <a:defRPr b="0" i="0" sz="1200" u="none" cap="none" strike="noStrike">
                <a:solidFill>
                  <a:srgbClr val="7F7F7F"/>
                </a:solidFill>
                <a:latin typeface="Arial"/>
                <a:ea typeface="Arial"/>
                <a:cs typeface="Arial"/>
                <a:sym typeface="Arial"/>
              </a:defRPr>
            </a:lvl3pPr>
            <a:lvl4pPr indent="0" lvl="3" marL="0" marR="0" algn="r">
              <a:spcBef>
                <a:spcPts val="0"/>
              </a:spcBef>
              <a:spcAft>
                <a:spcPts val="0"/>
              </a:spcAft>
              <a:buNone/>
              <a:defRPr b="0" i="0" sz="1200" u="none" cap="none" strike="noStrike">
                <a:solidFill>
                  <a:srgbClr val="7F7F7F"/>
                </a:solidFill>
                <a:latin typeface="Arial"/>
                <a:ea typeface="Arial"/>
                <a:cs typeface="Arial"/>
                <a:sym typeface="Arial"/>
              </a:defRPr>
            </a:lvl4pPr>
            <a:lvl5pPr indent="0" lvl="4" marL="0" marR="0" algn="r">
              <a:spcBef>
                <a:spcPts val="0"/>
              </a:spcBef>
              <a:spcAft>
                <a:spcPts val="0"/>
              </a:spcAft>
              <a:buNone/>
              <a:defRPr b="0" i="0" sz="1200" u="none" cap="none" strike="noStrike">
                <a:solidFill>
                  <a:srgbClr val="7F7F7F"/>
                </a:solidFill>
                <a:latin typeface="Arial"/>
                <a:ea typeface="Arial"/>
                <a:cs typeface="Arial"/>
                <a:sym typeface="Arial"/>
              </a:defRPr>
            </a:lvl5pPr>
            <a:lvl6pPr indent="0" lvl="5" marL="0" marR="0" algn="r">
              <a:spcBef>
                <a:spcPts val="0"/>
              </a:spcBef>
              <a:spcAft>
                <a:spcPts val="0"/>
              </a:spcAft>
              <a:buNone/>
              <a:defRPr b="0" i="0" sz="1200" u="none" cap="none" strike="noStrike">
                <a:solidFill>
                  <a:srgbClr val="7F7F7F"/>
                </a:solidFill>
                <a:latin typeface="Arial"/>
                <a:ea typeface="Arial"/>
                <a:cs typeface="Arial"/>
                <a:sym typeface="Arial"/>
              </a:defRPr>
            </a:lvl6pPr>
            <a:lvl7pPr indent="0" lvl="6" marL="0" marR="0" algn="r">
              <a:spcBef>
                <a:spcPts val="0"/>
              </a:spcBef>
              <a:spcAft>
                <a:spcPts val="0"/>
              </a:spcAft>
              <a:buNone/>
              <a:defRPr b="0" i="0" sz="1200" u="none" cap="none" strike="noStrike">
                <a:solidFill>
                  <a:srgbClr val="7F7F7F"/>
                </a:solidFill>
                <a:latin typeface="Arial"/>
                <a:ea typeface="Arial"/>
                <a:cs typeface="Arial"/>
                <a:sym typeface="Arial"/>
              </a:defRPr>
            </a:lvl7pPr>
            <a:lvl8pPr indent="0" lvl="7" marL="0" marR="0" algn="r">
              <a:spcBef>
                <a:spcPts val="0"/>
              </a:spcBef>
              <a:spcAft>
                <a:spcPts val="0"/>
              </a:spcAft>
              <a:buNone/>
              <a:defRPr b="0" i="0" sz="1200" u="none" cap="none" strike="noStrike">
                <a:solidFill>
                  <a:srgbClr val="7F7F7F"/>
                </a:solidFill>
                <a:latin typeface="Arial"/>
                <a:ea typeface="Arial"/>
                <a:cs typeface="Arial"/>
                <a:sym typeface="Arial"/>
              </a:defRPr>
            </a:lvl8pPr>
            <a:lvl9pPr indent="0" lvl="8" marL="0" marR="0" algn="r">
              <a:spcBef>
                <a:spcPts val="0"/>
              </a:spcBef>
              <a:spcAft>
                <a:spcPts val="0"/>
              </a:spcAft>
              <a:buNone/>
              <a:defRPr b="0" i="0" sz="12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1 Column Slide">
  <p:cSld name="Content 1 Column Slide">
    <p:spTree>
      <p:nvGrpSpPr>
        <p:cNvPr id="22" name="Shape 22"/>
        <p:cNvGrpSpPr/>
        <p:nvPr/>
      </p:nvGrpSpPr>
      <p:grpSpPr>
        <a:xfrm>
          <a:off x="0" y="0"/>
          <a:ext cx="0" cy="0"/>
          <a:chOff x="0" y="0"/>
          <a:chExt cx="0" cy="0"/>
        </a:xfrm>
      </p:grpSpPr>
      <p:sp>
        <p:nvSpPr>
          <p:cNvPr id="23" name="Google Shape;23;p4"/>
          <p:cNvSpPr/>
          <p:nvPr/>
        </p:nvSpPr>
        <p:spPr>
          <a:xfrm>
            <a:off x="0" y="0"/>
            <a:ext cx="927100" cy="6858000"/>
          </a:xfrm>
          <a:prstGeom prst="rect">
            <a:avLst/>
          </a:prstGeom>
          <a:solidFill>
            <a:schemeClr val="dk1"/>
          </a:solidFill>
          <a:ln>
            <a:noFill/>
          </a:ln>
          <a:effectLst>
            <a:outerShdw blurRad="190500" sx="101000" rotWithShape="0" algn="l" dist="38100" sy="101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24" name="Google Shape;24;p4"/>
          <p:cNvPicPr preferRelativeResize="0"/>
          <p:nvPr/>
        </p:nvPicPr>
        <p:blipFill rotWithShape="1">
          <a:blip r:embed="rId2">
            <a:alphaModFix/>
          </a:blip>
          <a:srcRect b="0" l="0" r="0" t="0"/>
          <a:stretch/>
        </p:blipFill>
        <p:spPr>
          <a:xfrm>
            <a:off x="1235075" y="6376988"/>
            <a:ext cx="344488" cy="344487"/>
          </a:xfrm>
          <a:prstGeom prst="rect">
            <a:avLst/>
          </a:prstGeom>
          <a:noFill/>
          <a:ln>
            <a:noFill/>
          </a:ln>
        </p:spPr>
      </p:pic>
      <p:sp>
        <p:nvSpPr>
          <p:cNvPr id="25" name="Google Shape;25;p4"/>
          <p:cNvSpPr txBox="1"/>
          <p:nvPr>
            <p:ph type="title"/>
          </p:nvPr>
        </p:nvSpPr>
        <p:spPr>
          <a:xfrm>
            <a:off x="1277650" y="365125"/>
            <a:ext cx="10046043"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SzPts val="1400"/>
              <a:buNone/>
              <a:defRPr sz="3600">
                <a:solidFill>
                  <a:schemeClr val="accent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6" name="Google Shape;26;p4"/>
          <p:cNvSpPr txBox="1"/>
          <p:nvPr>
            <p:ph idx="1" type="body"/>
          </p:nvPr>
        </p:nvSpPr>
        <p:spPr>
          <a:xfrm>
            <a:off x="1277650" y="1798320"/>
            <a:ext cx="10058400" cy="4419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rgbClr val="404040"/>
              </a:buClr>
              <a:buSzPts val="1800"/>
              <a:buChar char="•"/>
              <a:defRPr/>
            </a:lvl1pPr>
            <a:lvl2pPr indent="-342900" lvl="1" marL="914400" algn="l">
              <a:lnSpc>
                <a:spcPct val="90000"/>
              </a:lnSpc>
              <a:spcBef>
                <a:spcPts val="500"/>
              </a:spcBef>
              <a:spcAft>
                <a:spcPts val="0"/>
              </a:spcAft>
              <a:buClr>
                <a:srgbClr val="404040"/>
              </a:buClr>
              <a:buSzPts val="1800"/>
              <a:buChar char="•"/>
              <a:defRPr/>
            </a:lvl2pPr>
            <a:lvl3pPr indent="-342900" lvl="2" marL="1371600" algn="l">
              <a:lnSpc>
                <a:spcPct val="90000"/>
              </a:lnSpc>
              <a:spcBef>
                <a:spcPts val="500"/>
              </a:spcBef>
              <a:spcAft>
                <a:spcPts val="0"/>
              </a:spcAft>
              <a:buClr>
                <a:srgbClr val="404040"/>
              </a:buClr>
              <a:buSzPts val="1800"/>
              <a:buChar char="•"/>
              <a:defRPr/>
            </a:lvl3pPr>
            <a:lvl4pPr indent="-342900" lvl="3" marL="1828800" algn="l">
              <a:lnSpc>
                <a:spcPct val="90000"/>
              </a:lnSpc>
              <a:spcBef>
                <a:spcPts val="500"/>
              </a:spcBef>
              <a:spcAft>
                <a:spcPts val="0"/>
              </a:spcAft>
              <a:buClr>
                <a:srgbClr val="404040"/>
              </a:buClr>
              <a:buSzPts val="1800"/>
              <a:buChar char="•"/>
              <a:defRPr/>
            </a:lvl4pPr>
            <a:lvl5pPr indent="-342900" lvl="4" marL="2286000" algn="l">
              <a:lnSpc>
                <a:spcPct val="90000"/>
              </a:lnSpc>
              <a:spcBef>
                <a:spcPts val="500"/>
              </a:spcBef>
              <a:spcAft>
                <a:spcPts val="0"/>
              </a:spcAft>
              <a:buClr>
                <a:srgbClr val="404040"/>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 name="Google Shape;27;p4"/>
          <p:cNvSpPr txBox="1"/>
          <p:nvPr>
            <p:ph idx="12" type="sldNum"/>
          </p:nvPr>
        </p:nvSpPr>
        <p:spPr>
          <a:xfrm>
            <a:off x="10437813" y="6356350"/>
            <a:ext cx="915987" cy="365125"/>
          </a:xfrm>
          <a:prstGeom prst="rect">
            <a:avLst/>
          </a:prstGeom>
          <a:noFill/>
          <a:ln>
            <a:noFill/>
          </a:ln>
        </p:spPr>
        <p:txBody>
          <a:bodyPr anchorCtr="0" anchor="ctr" bIns="45700" lIns="91425" spcFirstLastPara="1" rIns="0" wrap="square" tIns="45700">
            <a:noAutofit/>
          </a:bodyPr>
          <a:lstStyle>
            <a:lvl1pPr indent="0" lvl="0" marL="0" marR="0" algn="r">
              <a:spcBef>
                <a:spcPts val="0"/>
              </a:spcBef>
              <a:spcAft>
                <a:spcPts val="0"/>
              </a:spcAft>
              <a:buNone/>
              <a:defRPr b="0" i="0" sz="1200" u="none" cap="none" strike="noStrike">
                <a:solidFill>
                  <a:srgbClr val="7F7F7F"/>
                </a:solidFill>
                <a:latin typeface="Arial"/>
                <a:ea typeface="Arial"/>
                <a:cs typeface="Arial"/>
                <a:sym typeface="Arial"/>
              </a:defRPr>
            </a:lvl1pPr>
            <a:lvl2pPr indent="0" lvl="1" marL="0" marR="0" algn="r">
              <a:spcBef>
                <a:spcPts val="0"/>
              </a:spcBef>
              <a:spcAft>
                <a:spcPts val="0"/>
              </a:spcAft>
              <a:buNone/>
              <a:defRPr b="0" i="0" sz="1200" u="none" cap="none" strike="noStrike">
                <a:solidFill>
                  <a:srgbClr val="7F7F7F"/>
                </a:solidFill>
                <a:latin typeface="Arial"/>
                <a:ea typeface="Arial"/>
                <a:cs typeface="Arial"/>
                <a:sym typeface="Arial"/>
              </a:defRPr>
            </a:lvl2pPr>
            <a:lvl3pPr indent="0" lvl="2" marL="0" marR="0" algn="r">
              <a:spcBef>
                <a:spcPts val="0"/>
              </a:spcBef>
              <a:spcAft>
                <a:spcPts val="0"/>
              </a:spcAft>
              <a:buNone/>
              <a:defRPr b="0" i="0" sz="1200" u="none" cap="none" strike="noStrike">
                <a:solidFill>
                  <a:srgbClr val="7F7F7F"/>
                </a:solidFill>
                <a:latin typeface="Arial"/>
                <a:ea typeface="Arial"/>
                <a:cs typeface="Arial"/>
                <a:sym typeface="Arial"/>
              </a:defRPr>
            </a:lvl3pPr>
            <a:lvl4pPr indent="0" lvl="3" marL="0" marR="0" algn="r">
              <a:spcBef>
                <a:spcPts val="0"/>
              </a:spcBef>
              <a:spcAft>
                <a:spcPts val="0"/>
              </a:spcAft>
              <a:buNone/>
              <a:defRPr b="0" i="0" sz="1200" u="none" cap="none" strike="noStrike">
                <a:solidFill>
                  <a:srgbClr val="7F7F7F"/>
                </a:solidFill>
                <a:latin typeface="Arial"/>
                <a:ea typeface="Arial"/>
                <a:cs typeface="Arial"/>
                <a:sym typeface="Arial"/>
              </a:defRPr>
            </a:lvl4pPr>
            <a:lvl5pPr indent="0" lvl="4" marL="0" marR="0" algn="r">
              <a:spcBef>
                <a:spcPts val="0"/>
              </a:spcBef>
              <a:spcAft>
                <a:spcPts val="0"/>
              </a:spcAft>
              <a:buNone/>
              <a:defRPr b="0" i="0" sz="1200" u="none" cap="none" strike="noStrike">
                <a:solidFill>
                  <a:srgbClr val="7F7F7F"/>
                </a:solidFill>
                <a:latin typeface="Arial"/>
                <a:ea typeface="Arial"/>
                <a:cs typeface="Arial"/>
                <a:sym typeface="Arial"/>
              </a:defRPr>
            </a:lvl5pPr>
            <a:lvl6pPr indent="0" lvl="5" marL="0" marR="0" algn="r">
              <a:spcBef>
                <a:spcPts val="0"/>
              </a:spcBef>
              <a:spcAft>
                <a:spcPts val="0"/>
              </a:spcAft>
              <a:buNone/>
              <a:defRPr b="0" i="0" sz="1200" u="none" cap="none" strike="noStrike">
                <a:solidFill>
                  <a:srgbClr val="7F7F7F"/>
                </a:solidFill>
                <a:latin typeface="Arial"/>
                <a:ea typeface="Arial"/>
                <a:cs typeface="Arial"/>
                <a:sym typeface="Arial"/>
              </a:defRPr>
            </a:lvl6pPr>
            <a:lvl7pPr indent="0" lvl="6" marL="0" marR="0" algn="r">
              <a:spcBef>
                <a:spcPts val="0"/>
              </a:spcBef>
              <a:spcAft>
                <a:spcPts val="0"/>
              </a:spcAft>
              <a:buNone/>
              <a:defRPr b="0" i="0" sz="1200" u="none" cap="none" strike="noStrike">
                <a:solidFill>
                  <a:srgbClr val="7F7F7F"/>
                </a:solidFill>
                <a:latin typeface="Arial"/>
                <a:ea typeface="Arial"/>
                <a:cs typeface="Arial"/>
                <a:sym typeface="Arial"/>
              </a:defRPr>
            </a:lvl7pPr>
            <a:lvl8pPr indent="0" lvl="7" marL="0" marR="0" algn="r">
              <a:spcBef>
                <a:spcPts val="0"/>
              </a:spcBef>
              <a:spcAft>
                <a:spcPts val="0"/>
              </a:spcAft>
              <a:buNone/>
              <a:defRPr b="0" i="0" sz="1200" u="none" cap="none" strike="noStrike">
                <a:solidFill>
                  <a:srgbClr val="7F7F7F"/>
                </a:solidFill>
                <a:latin typeface="Arial"/>
                <a:ea typeface="Arial"/>
                <a:cs typeface="Arial"/>
                <a:sym typeface="Arial"/>
              </a:defRPr>
            </a:lvl8pPr>
            <a:lvl9pPr indent="0" lvl="8" marL="0" marR="0" algn="r">
              <a:spcBef>
                <a:spcPts val="0"/>
              </a:spcBef>
              <a:spcAft>
                <a:spcPts val="0"/>
              </a:spcAft>
              <a:buNone/>
              <a:defRPr b="0" i="0" sz="12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8" name="Shape 28"/>
        <p:cNvGrpSpPr/>
        <p:nvPr/>
      </p:nvGrpSpPr>
      <p:grpSpPr>
        <a:xfrm>
          <a:off x="0" y="0"/>
          <a:ext cx="0" cy="0"/>
          <a:chOff x="0" y="0"/>
          <a:chExt cx="0" cy="0"/>
        </a:xfrm>
      </p:grpSpPr>
      <p:sp>
        <p:nvSpPr>
          <p:cNvPr id="29" name="Google Shape;29;p5"/>
          <p:cNvSpPr txBox="1"/>
          <p:nvPr>
            <p:ph type="title"/>
          </p:nvPr>
        </p:nvSpPr>
        <p:spPr>
          <a:xfrm>
            <a:off x="1277938" y="365125"/>
            <a:ext cx="10075862"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30" name="Google Shape;30;p5"/>
          <p:cNvSpPr txBox="1"/>
          <p:nvPr>
            <p:ph idx="1" type="body"/>
          </p:nvPr>
        </p:nvSpPr>
        <p:spPr>
          <a:xfrm>
            <a:off x="720000" y="2541600"/>
            <a:ext cx="10728325" cy="3227375"/>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rgbClr val="404040"/>
              </a:buClr>
              <a:buSzPts val="1800"/>
              <a:buChar char="•"/>
              <a:defRPr/>
            </a:lvl1pPr>
            <a:lvl2pPr indent="-342900" lvl="1" marL="914400" algn="l">
              <a:lnSpc>
                <a:spcPct val="90000"/>
              </a:lnSpc>
              <a:spcBef>
                <a:spcPts val="500"/>
              </a:spcBef>
              <a:spcAft>
                <a:spcPts val="0"/>
              </a:spcAft>
              <a:buClr>
                <a:srgbClr val="404040"/>
              </a:buClr>
              <a:buSzPts val="1800"/>
              <a:buChar char="•"/>
              <a:defRPr/>
            </a:lvl2pPr>
            <a:lvl3pPr indent="-342900" lvl="2" marL="1371600" algn="l">
              <a:lnSpc>
                <a:spcPct val="90000"/>
              </a:lnSpc>
              <a:spcBef>
                <a:spcPts val="500"/>
              </a:spcBef>
              <a:spcAft>
                <a:spcPts val="0"/>
              </a:spcAft>
              <a:buClr>
                <a:srgbClr val="404040"/>
              </a:buClr>
              <a:buSzPts val="1800"/>
              <a:buChar char="•"/>
              <a:defRPr/>
            </a:lvl3pPr>
            <a:lvl4pPr indent="-342900" lvl="3" marL="1828800" algn="l">
              <a:lnSpc>
                <a:spcPct val="90000"/>
              </a:lnSpc>
              <a:spcBef>
                <a:spcPts val="500"/>
              </a:spcBef>
              <a:spcAft>
                <a:spcPts val="0"/>
              </a:spcAft>
              <a:buClr>
                <a:srgbClr val="404040"/>
              </a:buClr>
              <a:buSzPts val="1800"/>
              <a:buChar char="•"/>
              <a:defRPr/>
            </a:lvl4pPr>
            <a:lvl5pPr indent="-342900" lvl="4" marL="2286000" algn="l">
              <a:lnSpc>
                <a:spcPct val="90000"/>
              </a:lnSpc>
              <a:spcBef>
                <a:spcPts val="500"/>
              </a:spcBef>
              <a:spcAft>
                <a:spcPts val="0"/>
              </a:spcAft>
              <a:buClr>
                <a:srgbClr val="404040"/>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 name="Google Shape;31;p5"/>
          <p:cNvSpPr txBox="1"/>
          <p:nvPr>
            <p:ph idx="10" type="dt"/>
          </p:nvPr>
        </p:nvSpPr>
        <p:spPr>
          <a:xfrm>
            <a:off x="731837" y="6138000"/>
            <a:ext cx="3095626" cy="72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2" name="Google Shape;32;p5"/>
          <p:cNvSpPr txBox="1"/>
          <p:nvPr>
            <p:ph idx="11" type="ftr"/>
          </p:nvPr>
        </p:nvSpPr>
        <p:spPr>
          <a:xfrm>
            <a:off x="4548188" y="6138000"/>
            <a:ext cx="5003800" cy="72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3" name="Google Shape;33;p5"/>
          <p:cNvSpPr txBox="1"/>
          <p:nvPr>
            <p:ph idx="12" type="sldNum"/>
          </p:nvPr>
        </p:nvSpPr>
        <p:spPr>
          <a:xfrm>
            <a:off x="10272713" y="6138000"/>
            <a:ext cx="1187449" cy="720000"/>
          </a:xfrm>
          <a:prstGeom prst="rect">
            <a:avLst/>
          </a:prstGeom>
          <a:noFill/>
          <a:ln>
            <a:noFill/>
          </a:ln>
        </p:spPr>
        <p:txBody>
          <a:bodyPr anchorCtr="0" anchor="ctr" bIns="45700" lIns="91425" spcFirstLastPara="1" rIns="0"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type="title">
  <p:cSld name="TITLE">
    <p:spTree>
      <p:nvGrpSpPr>
        <p:cNvPr id="34" name="Shape 34"/>
        <p:cNvGrpSpPr/>
        <p:nvPr/>
      </p:nvGrpSpPr>
      <p:grpSpPr>
        <a:xfrm>
          <a:off x="0" y="0"/>
          <a:ext cx="0" cy="0"/>
          <a:chOff x="0" y="0"/>
          <a:chExt cx="0" cy="0"/>
        </a:xfrm>
      </p:grpSpPr>
      <p:sp>
        <p:nvSpPr>
          <p:cNvPr id="35" name="Google Shape;35;p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36" name="Google Shape;36;p6"/>
          <p:cNvSpPr txBox="1"/>
          <p:nvPr>
            <p:ph idx="1" type="subTitle"/>
          </p:nvPr>
        </p:nvSpPr>
        <p:spPr>
          <a:xfrm>
            <a:off x="1524000" y="3602037"/>
            <a:ext cx="9144000" cy="1655763"/>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rgbClr val="404040"/>
              </a:buClr>
              <a:buSzPts val="2400"/>
              <a:buNone/>
              <a:defRPr sz="2400"/>
            </a:lvl1pPr>
            <a:lvl2pPr lvl="1" algn="ctr">
              <a:lnSpc>
                <a:spcPct val="90000"/>
              </a:lnSpc>
              <a:spcBef>
                <a:spcPts val="500"/>
              </a:spcBef>
              <a:spcAft>
                <a:spcPts val="0"/>
              </a:spcAft>
              <a:buClr>
                <a:srgbClr val="404040"/>
              </a:buClr>
              <a:buSzPts val="2000"/>
              <a:buNone/>
              <a:defRPr sz="2000"/>
            </a:lvl2pPr>
            <a:lvl3pPr lvl="2" algn="ctr">
              <a:lnSpc>
                <a:spcPct val="90000"/>
              </a:lnSpc>
              <a:spcBef>
                <a:spcPts val="500"/>
              </a:spcBef>
              <a:spcAft>
                <a:spcPts val="0"/>
              </a:spcAft>
              <a:buClr>
                <a:srgbClr val="404040"/>
              </a:buClr>
              <a:buSzPts val="1800"/>
              <a:buNone/>
              <a:defRPr sz="1800"/>
            </a:lvl3pPr>
            <a:lvl4pPr lvl="3" algn="ctr">
              <a:lnSpc>
                <a:spcPct val="90000"/>
              </a:lnSpc>
              <a:spcBef>
                <a:spcPts val="500"/>
              </a:spcBef>
              <a:spcAft>
                <a:spcPts val="0"/>
              </a:spcAft>
              <a:buClr>
                <a:srgbClr val="404040"/>
              </a:buClr>
              <a:buSzPts val="1600"/>
              <a:buNone/>
              <a:defRPr sz="1600"/>
            </a:lvl4pPr>
            <a:lvl5pPr lvl="4" algn="ctr">
              <a:lnSpc>
                <a:spcPct val="90000"/>
              </a:lnSpc>
              <a:spcBef>
                <a:spcPts val="500"/>
              </a:spcBef>
              <a:spcAft>
                <a:spcPts val="0"/>
              </a:spcAft>
              <a:buClr>
                <a:srgbClr val="404040"/>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7" name="Google Shape;37;p6"/>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8" name="Google Shape;38;p6"/>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9" name="Google Shape;39;p6"/>
          <p:cNvSpPr txBox="1"/>
          <p:nvPr>
            <p:ph idx="12" type="sldNum"/>
          </p:nvPr>
        </p:nvSpPr>
        <p:spPr>
          <a:xfrm>
            <a:off x="10437813" y="6356350"/>
            <a:ext cx="915987" cy="365125"/>
          </a:xfrm>
          <a:prstGeom prst="rect">
            <a:avLst/>
          </a:prstGeom>
          <a:noFill/>
          <a:ln>
            <a:noFill/>
          </a:ln>
        </p:spPr>
        <p:txBody>
          <a:bodyPr anchorCtr="0" anchor="ctr" bIns="45700" lIns="91425" spcFirstLastPara="1" rIns="0"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1_Title and Content">
    <p:spTree>
      <p:nvGrpSpPr>
        <p:cNvPr id="40" name="Shape 40"/>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1" name="Shape 41"/>
        <p:cNvGrpSpPr/>
        <p:nvPr/>
      </p:nvGrpSpPr>
      <p:grpSpPr>
        <a:xfrm>
          <a:off x="0" y="0"/>
          <a:ext cx="0" cy="0"/>
          <a:chOff x="0" y="0"/>
          <a:chExt cx="0" cy="0"/>
        </a:xfrm>
      </p:grpSpPr>
      <p:pic>
        <p:nvPicPr>
          <p:cNvPr id="42" name="Google Shape;42;p8"/>
          <p:cNvPicPr preferRelativeResize="0"/>
          <p:nvPr/>
        </p:nvPicPr>
        <p:blipFill rotWithShape="1">
          <a:blip r:embed="rId2">
            <a:alphaModFix/>
          </a:blip>
          <a:srcRect b="0" l="0" r="0" t="0"/>
          <a:stretch/>
        </p:blipFill>
        <p:spPr>
          <a:xfrm>
            <a:off x="841375" y="6376988"/>
            <a:ext cx="344488" cy="344487"/>
          </a:xfrm>
          <a:prstGeom prst="rect">
            <a:avLst/>
          </a:prstGeom>
          <a:noFill/>
          <a:ln>
            <a:noFill/>
          </a:ln>
        </p:spPr>
      </p:pic>
      <p:sp>
        <p:nvSpPr>
          <p:cNvPr id="43" name="Google Shape;43;p8"/>
          <p:cNvSpPr txBox="1"/>
          <p:nvPr>
            <p:ph idx="12" type="sldNum"/>
          </p:nvPr>
        </p:nvSpPr>
        <p:spPr>
          <a:xfrm>
            <a:off x="10298113" y="6356350"/>
            <a:ext cx="1055687" cy="365125"/>
          </a:xfrm>
          <a:prstGeom prst="rect">
            <a:avLst/>
          </a:prstGeom>
          <a:noFill/>
          <a:ln>
            <a:noFill/>
          </a:ln>
        </p:spPr>
        <p:txBody>
          <a:bodyPr anchorCtr="0" anchor="ctr" bIns="45700" lIns="91425" spcFirstLastPara="1" rIns="0" wrap="square" tIns="45700">
            <a:noAutofit/>
          </a:bodyPr>
          <a:lstStyle>
            <a:lvl1pPr indent="0" lvl="0" marL="0" marR="0" algn="r">
              <a:spcBef>
                <a:spcPts val="0"/>
              </a:spcBef>
              <a:spcAft>
                <a:spcPts val="0"/>
              </a:spcAft>
              <a:buNone/>
              <a:defRPr b="0" i="0" sz="1200" u="none" cap="none" strike="noStrike">
                <a:solidFill>
                  <a:srgbClr val="7F7F7F"/>
                </a:solidFill>
                <a:latin typeface="Arial"/>
                <a:ea typeface="Arial"/>
                <a:cs typeface="Arial"/>
                <a:sym typeface="Arial"/>
              </a:defRPr>
            </a:lvl1pPr>
            <a:lvl2pPr indent="0" lvl="1" marL="0" marR="0" algn="r">
              <a:spcBef>
                <a:spcPts val="0"/>
              </a:spcBef>
              <a:spcAft>
                <a:spcPts val="0"/>
              </a:spcAft>
              <a:buNone/>
              <a:defRPr b="0" i="0" sz="1200" u="none" cap="none" strike="noStrike">
                <a:solidFill>
                  <a:srgbClr val="7F7F7F"/>
                </a:solidFill>
                <a:latin typeface="Arial"/>
                <a:ea typeface="Arial"/>
                <a:cs typeface="Arial"/>
                <a:sym typeface="Arial"/>
              </a:defRPr>
            </a:lvl2pPr>
            <a:lvl3pPr indent="0" lvl="2" marL="0" marR="0" algn="r">
              <a:spcBef>
                <a:spcPts val="0"/>
              </a:spcBef>
              <a:spcAft>
                <a:spcPts val="0"/>
              </a:spcAft>
              <a:buNone/>
              <a:defRPr b="0" i="0" sz="1200" u="none" cap="none" strike="noStrike">
                <a:solidFill>
                  <a:srgbClr val="7F7F7F"/>
                </a:solidFill>
                <a:latin typeface="Arial"/>
                <a:ea typeface="Arial"/>
                <a:cs typeface="Arial"/>
                <a:sym typeface="Arial"/>
              </a:defRPr>
            </a:lvl3pPr>
            <a:lvl4pPr indent="0" lvl="3" marL="0" marR="0" algn="r">
              <a:spcBef>
                <a:spcPts val="0"/>
              </a:spcBef>
              <a:spcAft>
                <a:spcPts val="0"/>
              </a:spcAft>
              <a:buNone/>
              <a:defRPr b="0" i="0" sz="1200" u="none" cap="none" strike="noStrike">
                <a:solidFill>
                  <a:srgbClr val="7F7F7F"/>
                </a:solidFill>
                <a:latin typeface="Arial"/>
                <a:ea typeface="Arial"/>
                <a:cs typeface="Arial"/>
                <a:sym typeface="Arial"/>
              </a:defRPr>
            </a:lvl4pPr>
            <a:lvl5pPr indent="0" lvl="4" marL="0" marR="0" algn="r">
              <a:spcBef>
                <a:spcPts val="0"/>
              </a:spcBef>
              <a:spcAft>
                <a:spcPts val="0"/>
              </a:spcAft>
              <a:buNone/>
              <a:defRPr b="0" i="0" sz="1200" u="none" cap="none" strike="noStrike">
                <a:solidFill>
                  <a:srgbClr val="7F7F7F"/>
                </a:solidFill>
                <a:latin typeface="Arial"/>
                <a:ea typeface="Arial"/>
                <a:cs typeface="Arial"/>
                <a:sym typeface="Arial"/>
              </a:defRPr>
            </a:lvl5pPr>
            <a:lvl6pPr indent="0" lvl="5" marL="0" marR="0" algn="r">
              <a:spcBef>
                <a:spcPts val="0"/>
              </a:spcBef>
              <a:spcAft>
                <a:spcPts val="0"/>
              </a:spcAft>
              <a:buNone/>
              <a:defRPr b="0" i="0" sz="1200" u="none" cap="none" strike="noStrike">
                <a:solidFill>
                  <a:srgbClr val="7F7F7F"/>
                </a:solidFill>
                <a:latin typeface="Arial"/>
                <a:ea typeface="Arial"/>
                <a:cs typeface="Arial"/>
                <a:sym typeface="Arial"/>
              </a:defRPr>
            </a:lvl6pPr>
            <a:lvl7pPr indent="0" lvl="6" marL="0" marR="0" algn="r">
              <a:spcBef>
                <a:spcPts val="0"/>
              </a:spcBef>
              <a:spcAft>
                <a:spcPts val="0"/>
              </a:spcAft>
              <a:buNone/>
              <a:defRPr b="0" i="0" sz="1200" u="none" cap="none" strike="noStrike">
                <a:solidFill>
                  <a:srgbClr val="7F7F7F"/>
                </a:solidFill>
                <a:latin typeface="Arial"/>
                <a:ea typeface="Arial"/>
                <a:cs typeface="Arial"/>
                <a:sym typeface="Arial"/>
              </a:defRPr>
            </a:lvl7pPr>
            <a:lvl8pPr indent="0" lvl="7" marL="0" marR="0" algn="r">
              <a:spcBef>
                <a:spcPts val="0"/>
              </a:spcBef>
              <a:spcAft>
                <a:spcPts val="0"/>
              </a:spcAft>
              <a:buNone/>
              <a:defRPr b="0" i="0" sz="1200" u="none" cap="none" strike="noStrike">
                <a:solidFill>
                  <a:srgbClr val="7F7F7F"/>
                </a:solidFill>
                <a:latin typeface="Arial"/>
                <a:ea typeface="Arial"/>
                <a:cs typeface="Arial"/>
                <a:sym typeface="Arial"/>
              </a:defRPr>
            </a:lvl8pPr>
            <a:lvl9pPr indent="0" lvl="8" marL="0" marR="0" algn="r">
              <a:spcBef>
                <a:spcPts val="0"/>
              </a:spcBef>
              <a:spcAft>
                <a:spcPts val="0"/>
              </a:spcAft>
              <a:buNone/>
              <a:defRPr b="0" i="0" sz="12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2 Column Slide">
  <p:cSld name="Content 2 Column Slide">
    <p:spTree>
      <p:nvGrpSpPr>
        <p:cNvPr id="44" name="Shape 44"/>
        <p:cNvGrpSpPr/>
        <p:nvPr/>
      </p:nvGrpSpPr>
      <p:grpSpPr>
        <a:xfrm>
          <a:off x="0" y="0"/>
          <a:ext cx="0" cy="0"/>
          <a:chOff x="0" y="0"/>
          <a:chExt cx="0" cy="0"/>
        </a:xfrm>
      </p:grpSpPr>
      <p:sp>
        <p:nvSpPr>
          <p:cNvPr id="45" name="Google Shape;45;p9"/>
          <p:cNvSpPr/>
          <p:nvPr/>
        </p:nvSpPr>
        <p:spPr>
          <a:xfrm>
            <a:off x="0" y="0"/>
            <a:ext cx="927100" cy="6858000"/>
          </a:xfrm>
          <a:prstGeom prst="rect">
            <a:avLst/>
          </a:prstGeom>
          <a:solidFill>
            <a:schemeClr val="dk1"/>
          </a:solidFill>
          <a:ln>
            <a:noFill/>
          </a:ln>
          <a:effectLst>
            <a:outerShdw blurRad="190500" sx="101000" rotWithShape="0" algn="l" dist="38100" sy="101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46" name="Google Shape;46;p9"/>
          <p:cNvPicPr preferRelativeResize="0"/>
          <p:nvPr/>
        </p:nvPicPr>
        <p:blipFill rotWithShape="1">
          <a:blip r:embed="rId2">
            <a:alphaModFix/>
          </a:blip>
          <a:srcRect b="0" l="0" r="0" t="0"/>
          <a:stretch/>
        </p:blipFill>
        <p:spPr>
          <a:xfrm>
            <a:off x="1249363" y="6376988"/>
            <a:ext cx="344487" cy="344487"/>
          </a:xfrm>
          <a:prstGeom prst="rect">
            <a:avLst/>
          </a:prstGeom>
          <a:noFill/>
          <a:ln>
            <a:noFill/>
          </a:ln>
        </p:spPr>
      </p:pic>
      <p:sp>
        <p:nvSpPr>
          <p:cNvPr id="47" name="Google Shape;47;p9"/>
          <p:cNvSpPr txBox="1"/>
          <p:nvPr>
            <p:ph type="title"/>
          </p:nvPr>
        </p:nvSpPr>
        <p:spPr>
          <a:xfrm>
            <a:off x="1277650" y="365125"/>
            <a:ext cx="10046043"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SzPts val="1400"/>
              <a:buNone/>
              <a:defRPr sz="3600">
                <a:solidFill>
                  <a:schemeClr val="accent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48" name="Google Shape;48;p9"/>
          <p:cNvSpPr txBox="1"/>
          <p:nvPr>
            <p:ph idx="1" type="body"/>
          </p:nvPr>
        </p:nvSpPr>
        <p:spPr>
          <a:xfrm>
            <a:off x="1277650" y="1798320"/>
            <a:ext cx="4922537" cy="4391343"/>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rgbClr val="404040"/>
              </a:buClr>
              <a:buSzPts val="1800"/>
              <a:buChar char="•"/>
              <a:defRPr/>
            </a:lvl1pPr>
            <a:lvl2pPr indent="-342900" lvl="1" marL="914400" algn="l">
              <a:lnSpc>
                <a:spcPct val="90000"/>
              </a:lnSpc>
              <a:spcBef>
                <a:spcPts val="500"/>
              </a:spcBef>
              <a:spcAft>
                <a:spcPts val="0"/>
              </a:spcAft>
              <a:buClr>
                <a:srgbClr val="404040"/>
              </a:buClr>
              <a:buSzPts val="1800"/>
              <a:buChar char="•"/>
              <a:defRPr/>
            </a:lvl2pPr>
            <a:lvl3pPr indent="-342900" lvl="2" marL="1371600" algn="l">
              <a:lnSpc>
                <a:spcPct val="90000"/>
              </a:lnSpc>
              <a:spcBef>
                <a:spcPts val="500"/>
              </a:spcBef>
              <a:spcAft>
                <a:spcPts val="0"/>
              </a:spcAft>
              <a:buClr>
                <a:srgbClr val="404040"/>
              </a:buClr>
              <a:buSzPts val="1800"/>
              <a:buChar char="•"/>
              <a:defRPr/>
            </a:lvl3pPr>
            <a:lvl4pPr indent="-342900" lvl="3" marL="1828800" algn="l">
              <a:lnSpc>
                <a:spcPct val="90000"/>
              </a:lnSpc>
              <a:spcBef>
                <a:spcPts val="500"/>
              </a:spcBef>
              <a:spcAft>
                <a:spcPts val="0"/>
              </a:spcAft>
              <a:buClr>
                <a:srgbClr val="404040"/>
              </a:buClr>
              <a:buSzPts val="1800"/>
              <a:buChar char="•"/>
              <a:defRPr/>
            </a:lvl4pPr>
            <a:lvl5pPr indent="-342900" lvl="4" marL="2286000" algn="l">
              <a:lnSpc>
                <a:spcPct val="90000"/>
              </a:lnSpc>
              <a:spcBef>
                <a:spcPts val="500"/>
              </a:spcBef>
              <a:spcAft>
                <a:spcPts val="0"/>
              </a:spcAft>
              <a:buClr>
                <a:srgbClr val="404040"/>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 name="Google Shape;49;p9"/>
          <p:cNvSpPr txBox="1"/>
          <p:nvPr>
            <p:ph idx="2" type="body"/>
          </p:nvPr>
        </p:nvSpPr>
        <p:spPr>
          <a:xfrm>
            <a:off x="6388259" y="1798320"/>
            <a:ext cx="4948881" cy="4391343"/>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rgbClr val="404040"/>
              </a:buClr>
              <a:buSzPts val="1800"/>
              <a:buChar char="•"/>
              <a:defRPr/>
            </a:lvl1pPr>
            <a:lvl2pPr indent="-342900" lvl="1" marL="914400" algn="l">
              <a:lnSpc>
                <a:spcPct val="90000"/>
              </a:lnSpc>
              <a:spcBef>
                <a:spcPts val="500"/>
              </a:spcBef>
              <a:spcAft>
                <a:spcPts val="0"/>
              </a:spcAft>
              <a:buClr>
                <a:srgbClr val="404040"/>
              </a:buClr>
              <a:buSzPts val="1800"/>
              <a:buChar char="•"/>
              <a:defRPr/>
            </a:lvl2pPr>
            <a:lvl3pPr indent="-342900" lvl="2" marL="1371600" algn="l">
              <a:lnSpc>
                <a:spcPct val="90000"/>
              </a:lnSpc>
              <a:spcBef>
                <a:spcPts val="500"/>
              </a:spcBef>
              <a:spcAft>
                <a:spcPts val="0"/>
              </a:spcAft>
              <a:buClr>
                <a:srgbClr val="404040"/>
              </a:buClr>
              <a:buSzPts val="1800"/>
              <a:buChar char="•"/>
              <a:defRPr/>
            </a:lvl3pPr>
            <a:lvl4pPr indent="-342900" lvl="3" marL="1828800" algn="l">
              <a:lnSpc>
                <a:spcPct val="90000"/>
              </a:lnSpc>
              <a:spcBef>
                <a:spcPts val="500"/>
              </a:spcBef>
              <a:spcAft>
                <a:spcPts val="0"/>
              </a:spcAft>
              <a:buClr>
                <a:srgbClr val="404040"/>
              </a:buClr>
              <a:buSzPts val="1800"/>
              <a:buChar char="•"/>
              <a:defRPr/>
            </a:lvl4pPr>
            <a:lvl5pPr indent="-342900" lvl="4" marL="2286000" algn="l">
              <a:lnSpc>
                <a:spcPct val="90000"/>
              </a:lnSpc>
              <a:spcBef>
                <a:spcPts val="500"/>
              </a:spcBef>
              <a:spcAft>
                <a:spcPts val="0"/>
              </a:spcAft>
              <a:buClr>
                <a:srgbClr val="404040"/>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9"/>
          <p:cNvSpPr txBox="1"/>
          <p:nvPr>
            <p:ph idx="12" type="sldNum"/>
          </p:nvPr>
        </p:nvSpPr>
        <p:spPr>
          <a:xfrm>
            <a:off x="10437813" y="6356350"/>
            <a:ext cx="915987" cy="365125"/>
          </a:xfrm>
          <a:prstGeom prst="rect">
            <a:avLst/>
          </a:prstGeom>
          <a:noFill/>
          <a:ln>
            <a:noFill/>
          </a:ln>
        </p:spPr>
        <p:txBody>
          <a:bodyPr anchorCtr="0" anchor="ctr" bIns="45700" lIns="91425" spcFirstLastPara="1" rIns="0" wrap="square" tIns="45700">
            <a:noAutofit/>
          </a:bodyPr>
          <a:lstStyle>
            <a:lvl1pPr indent="0" lvl="0" marL="0" marR="0" algn="r">
              <a:spcBef>
                <a:spcPts val="0"/>
              </a:spcBef>
              <a:spcAft>
                <a:spcPts val="0"/>
              </a:spcAft>
              <a:buNone/>
              <a:defRPr b="0" i="0" sz="1200" u="none" cap="none" strike="noStrike">
                <a:solidFill>
                  <a:srgbClr val="7F7F7F"/>
                </a:solidFill>
                <a:latin typeface="Arial"/>
                <a:ea typeface="Arial"/>
                <a:cs typeface="Arial"/>
                <a:sym typeface="Arial"/>
              </a:defRPr>
            </a:lvl1pPr>
            <a:lvl2pPr indent="0" lvl="1" marL="0" marR="0" algn="r">
              <a:spcBef>
                <a:spcPts val="0"/>
              </a:spcBef>
              <a:spcAft>
                <a:spcPts val="0"/>
              </a:spcAft>
              <a:buNone/>
              <a:defRPr b="0" i="0" sz="1200" u="none" cap="none" strike="noStrike">
                <a:solidFill>
                  <a:srgbClr val="7F7F7F"/>
                </a:solidFill>
                <a:latin typeface="Arial"/>
                <a:ea typeface="Arial"/>
                <a:cs typeface="Arial"/>
                <a:sym typeface="Arial"/>
              </a:defRPr>
            </a:lvl2pPr>
            <a:lvl3pPr indent="0" lvl="2" marL="0" marR="0" algn="r">
              <a:spcBef>
                <a:spcPts val="0"/>
              </a:spcBef>
              <a:spcAft>
                <a:spcPts val="0"/>
              </a:spcAft>
              <a:buNone/>
              <a:defRPr b="0" i="0" sz="1200" u="none" cap="none" strike="noStrike">
                <a:solidFill>
                  <a:srgbClr val="7F7F7F"/>
                </a:solidFill>
                <a:latin typeface="Arial"/>
                <a:ea typeface="Arial"/>
                <a:cs typeface="Arial"/>
                <a:sym typeface="Arial"/>
              </a:defRPr>
            </a:lvl3pPr>
            <a:lvl4pPr indent="0" lvl="3" marL="0" marR="0" algn="r">
              <a:spcBef>
                <a:spcPts val="0"/>
              </a:spcBef>
              <a:spcAft>
                <a:spcPts val="0"/>
              </a:spcAft>
              <a:buNone/>
              <a:defRPr b="0" i="0" sz="1200" u="none" cap="none" strike="noStrike">
                <a:solidFill>
                  <a:srgbClr val="7F7F7F"/>
                </a:solidFill>
                <a:latin typeface="Arial"/>
                <a:ea typeface="Arial"/>
                <a:cs typeface="Arial"/>
                <a:sym typeface="Arial"/>
              </a:defRPr>
            </a:lvl4pPr>
            <a:lvl5pPr indent="0" lvl="4" marL="0" marR="0" algn="r">
              <a:spcBef>
                <a:spcPts val="0"/>
              </a:spcBef>
              <a:spcAft>
                <a:spcPts val="0"/>
              </a:spcAft>
              <a:buNone/>
              <a:defRPr b="0" i="0" sz="1200" u="none" cap="none" strike="noStrike">
                <a:solidFill>
                  <a:srgbClr val="7F7F7F"/>
                </a:solidFill>
                <a:latin typeface="Arial"/>
                <a:ea typeface="Arial"/>
                <a:cs typeface="Arial"/>
                <a:sym typeface="Arial"/>
              </a:defRPr>
            </a:lvl5pPr>
            <a:lvl6pPr indent="0" lvl="5" marL="0" marR="0" algn="r">
              <a:spcBef>
                <a:spcPts val="0"/>
              </a:spcBef>
              <a:spcAft>
                <a:spcPts val="0"/>
              </a:spcAft>
              <a:buNone/>
              <a:defRPr b="0" i="0" sz="1200" u="none" cap="none" strike="noStrike">
                <a:solidFill>
                  <a:srgbClr val="7F7F7F"/>
                </a:solidFill>
                <a:latin typeface="Arial"/>
                <a:ea typeface="Arial"/>
                <a:cs typeface="Arial"/>
                <a:sym typeface="Arial"/>
              </a:defRPr>
            </a:lvl6pPr>
            <a:lvl7pPr indent="0" lvl="6" marL="0" marR="0" algn="r">
              <a:spcBef>
                <a:spcPts val="0"/>
              </a:spcBef>
              <a:spcAft>
                <a:spcPts val="0"/>
              </a:spcAft>
              <a:buNone/>
              <a:defRPr b="0" i="0" sz="1200" u="none" cap="none" strike="noStrike">
                <a:solidFill>
                  <a:srgbClr val="7F7F7F"/>
                </a:solidFill>
                <a:latin typeface="Arial"/>
                <a:ea typeface="Arial"/>
                <a:cs typeface="Arial"/>
                <a:sym typeface="Arial"/>
              </a:defRPr>
            </a:lvl7pPr>
            <a:lvl8pPr indent="0" lvl="7" marL="0" marR="0" algn="r">
              <a:spcBef>
                <a:spcPts val="0"/>
              </a:spcBef>
              <a:spcAft>
                <a:spcPts val="0"/>
              </a:spcAft>
              <a:buNone/>
              <a:defRPr b="0" i="0" sz="1200" u="none" cap="none" strike="noStrike">
                <a:solidFill>
                  <a:srgbClr val="7F7F7F"/>
                </a:solidFill>
                <a:latin typeface="Arial"/>
                <a:ea typeface="Arial"/>
                <a:cs typeface="Arial"/>
                <a:sym typeface="Arial"/>
              </a:defRPr>
            </a:lvl8pPr>
            <a:lvl9pPr indent="0" lvl="8" marL="0" marR="0" algn="r">
              <a:spcBef>
                <a:spcPts val="0"/>
              </a:spcBef>
              <a:spcAft>
                <a:spcPts val="0"/>
              </a:spcAft>
              <a:buNone/>
              <a:defRPr b="0" i="0" sz="12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1277938" y="365125"/>
            <a:ext cx="10075862"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SzPts val="1400"/>
              <a:buNone/>
              <a:defRPr b="0" i="0" sz="4400" u="none" cap="none" strike="noStrike">
                <a:solidFill>
                  <a:schemeClr val="accent1"/>
                </a:solidFill>
                <a:latin typeface="Palatino"/>
                <a:ea typeface="Palatino"/>
                <a:cs typeface="Palatino"/>
                <a:sym typeface="Palatino"/>
              </a:defRPr>
            </a:lvl1pPr>
            <a:lvl2pPr lvl="1" marR="0" rtl="0" algn="l">
              <a:lnSpc>
                <a:spcPct val="90000"/>
              </a:lnSpc>
              <a:spcBef>
                <a:spcPts val="0"/>
              </a:spcBef>
              <a:spcAft>
                <a:spcPts val="0"/>
              </a:spcAft>
              <a:buSzPts val="1400"/>
              <a:buNone/>
              <a:defRPr b="0" i="0" sz="4400" u="none" cap="none" strike="noStrike">
                <a:solidFill>
                  <a:schemeClr val="accent1"/>
                </a:solidFill>
                <a:latin typeface="Palatino"/>
                <a:ea typeface="Palatino"/>
                <a:cs typeface="Palatino"/>
                <a:sym typeface="Palatino"/>
              </a:defRPr>
            </a:lvl2pPr>
            <a:lvl3pPr lvl="2" marR="0" rtl="0" algn="l">
              <a:lnSpc>
                <a:spcPct val="90000"/>
              </a:lnSpc>
              <a:spcBef>
                <a:spcPts val="0"/>
              </a:spcBef>
              <a:spcAft>
                <a:spcPts val="0"/>
              </a:spcAft>
              <a:buSzPts val="1400"/>
              <a:buNone/>
              <a:defRPr b="0" i="0" sz="4400" u="none" cap="none" strike="noStrike">
                <a:solidFill>
                  <a:schemeClr val="accent1"/>
                </a:solidFill>
                <a:latin typeface="Palatino"/>
                <a:ea typeface="Palatino"/>
                <a:cs typeface="Palatino"/>
                <a:sym typeface="Palatino"/>
              </a:defRPr>
            </a:lvl3pPr>
            <a:lvl4pPr lvl="3" marR="0" rtl="0" algn="l">
              <a:lnSpc>
                <a:spcPct val="90000"/>
              </a:lnSpc>
              <a:spcBef>
                <a:spcPts val="0"/>
              </a:spcBef>
              <a:spcAft>
                <a:spcPts val="0"/>
              </a:spcAft>
              <a:buSzPts val="1400"/>
              <a:buNone/>
              <a:defRPr b="0" i="0" sz="4400" u="none" cap="none" strike="noStrike">
                <a:solidFill>
                  <a:schemeClr val="accent1"/>
                </a:solidFill>
                <a:latin typeface="Palatino"/>
                <a:ea typeface="Palatino"/>
                <a:cs typeface="Palatino"/>
                <a:sym typeface="Palatino"/>
              </a:defRPr>
            </a:lvl4pPr>
            <a:lvl5pPr lvl="4" marR="0" rtl="0" algn="l">
              <a:lnSpc>
                <a:spcPct val="90000"/>
              </a:lnSpc>
              <a:spcBef>
                <a:spcPts val="0"/>
              </a:spcBef>
              <a:spcAft>
                <a:spcPts val="0"/>
              </a:spcAft>
              <a:buSzPts val="1400"/>
              <a:buNone/>
              <a:defRPr b="0" i="0" sz="4400" u="none" cap="none" strike="noStrike">
                <a:solidFill>
                  <a:schemeClr val="accent1"/>
                </a:solidFill>
                <a:latin typeface="Palatino"/>
                <a:ea typeface="Palatino"/>
                <a:cs typeface="Palatino"/>
                <a:sym typeface="Palatino"/>
              </a:defRPr>
            </a:lvl5pPr>
            <a:lvl6pPr lvl="5" marR="0" rtl="0" algn="l">
              <a:lnSpc>
                <a:spcPct val="90000"/>
              </a:lnSpc>
              <a:spcBef>
                <a:spcPts val="0"/>
              </a:spcBef>
              <a:spcAft>
                <a:spcPts val="0"/>
              </a:spcAft>
              <a:buSzPts val="1400"/>
              <a:buNone/>
              <a:defRPr b="0" i="0" sz="4400" u="none" cap="none" strike="noStrike">
                <a:solidFill>
                  <a:srgbClr val="10476C"/>
                </a:solidFill>
                <a:latin typeface="Palatino"/>
                <a:ea typeface="Palatino"/>
                <a:cs typeface="Palatino"/>
                <a:sym typeface="Palatino"/>
              </a:defRPr>
            </a:lvl6pPr>
            <a:lvl7pPr lvl="6" marR="0" rtl="0" algn="l">
              <a:lnSpc>
                <a:spcPct val="90000"/>
              </a:lnSpc>
              <a:spcBef>
                <a:spcPts val="0"/>
              </a:spcBef>
              <a:spcAft>
                <a:spcPts val="0"/>
              </a:spcAft>
              <a:buSzPts val="1400"/>
              <a:buNone/>
              <a:defRPr b="0" i="0" sz="4400" u="none" cap="none" strike="noStrike">
                <a:solidFill>
                  <a:srgbClr val="10476C"/>
                </a:solidFill>
                <a:latin typeface="Palatino"/>
                <a:ea typeface="Palatino"/>
                <a:cs typeface="Palatino"/>
                <a:sym typeface="Palatino"/>
              </a:defRPr>
            </a:lvl7pPr>
            <a:lvl8pPr lvl="7" marR="0" rtl="0" algn="l">
              <a:lnSpc>
                <a:spcPct val="90000"/>
              </a:lnSpc>
              <a:spcBef>
                <a:spcPts val="0"/>
              </a:spcBef>
              <a:spcAft>
                <a:spcPts val="0"/>
              </a:spcAft>
              <a:buSzPts val="1400"/>
              <a:buNone/>
              <a:defRPr b="0" i="0" sz="4400" u="none" cap="none" strike="noStrike">
                <a:solidFill>
                  <a:srgbClr val="10476C"/>
                </a:solidFill>
                <a:latin typeface="Palatino"/>
                <a:ea typeface="Palatino"/>
                <a:cs typeface="Palatino"/>
                <a:sym typeface="Palatino"/>
              </a:defRPr>
            </a:lvl8pPr>
            <a:lvl9pPr lvl="8" marR="0" rtl="0" algn="l">
              <a:lnSpc>
                <a:spcPct val="90000"/>
              </a:lnSpc>
              <a:spcBef>
                <a:spcPts val="0"/>
              </a:spcBef>
              <a:spcAft>
                <a:spcPts val="0"/>
              </a:spcAft>
              <a:buSzPts val="1400"/>
              <a:buNone/>
              <a:defRPr b="0" i="0" sz="4400" u="none" cap="none" strike="noStrike">
                <a:solidFill>
                  <a:srgbClr val="10476C"/>
                </a:solidFill>
                <a:latin typeface="Palatino"/>
                <a:ea typeface="Palatino"/>
                <a:cs typeface="Palatino"/>
                <a:sym typeface="Palatino"/>
              </a:defRPr>
            </a:lvl9pPr>
          </a:lstStyle>
          <a:p/>
        </p:txBody>
      </p:sp>
      <p:sp>
        <p:nvSpPr>
          <p:cNvPr id="11" name="Google Shape;11;p1"/>
          <p:cNvSpPr txBox="1"/>
          <p:nvPr>
            <p:ph idx="1" type="body"/>
          </p:nvPr>
        </p:nvSpPr>
        <p:spPr>
          <a:xfrm>
            <a:off x="1289050" y="1825625"/>
            <a:ext cx="10064750" cy="4351338"/>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404040"/>
              </a:buClr>
              <a:buSzPts val="2400"/>
              <a:buFont typeface="Arial"/>
              <a:buChar char="•"/>
              <a:defRPr b="0" i="0" sz="2400" u="none" cap="none" strike="noStrike">
                <a:solidFill>
                  <a:srgbClr val="404040"/>
                </a:solidFill>
                <a:latin typeface="Arial"/>
                <a:ea typeface="Arial"/>
                <a:cs typeface="Arial"/>
                <a:sym typeface="Arial"/>
              </a:defRPr>
            </a:lvl1pPr>
            <a:lvl2pPr indent="-368300" lvl="1" marL="914400" marR="0" rtl="0" algn="l">
              <a:lnSpc>
                <a:spcPct val="90000"/>
              </a:lnSpc>
              <a:spcBef>
                <a:spcPts val="500"/>
              </a:spcBef>
              <a:spcAft>
                <a:spcPts val="0"/>
              </a:spcAft>
              <a:buClr>
                <a:srgbClr val="404040"/>
              </a:buClr>
              <a:buSzPts val="2200"/>
              <a:buFont typeface="Arial"/>
              <a:buChar char="•"/>
              <a:defRPr b="0" i="0" sz="2200" u="none" cap="none" strike="noStrike">
                <a:solidFill>
                  <a:srgbClr val="404040"/>
                </a:solidFill>
                <a:latin typeface="Arial"/>
                <a:ea typeface="Arial"/>
                <a:cs typeface="Arial"/>
                <a:sym typeface="Arial"/>
              </a:defRPr>
            </a:lvl2pPr>
            <a:lvl3pPr indent="-355600" lvl="2" marL="1371600" marR="0" rtl="0" algn="l">
              <a:lnSpc>
                <a:spcPct val="90000"/>
              </a:lnSpc>
              <a:spcBef>
                <a:spcPts val="500"/>
              </a:spcBef>
              <a:spcAft>
                <a:spcPts val="0"/>
              </a:spcAft>
              <a:buClr>
                <a:srgbClr val="404040"/>
              </a:buClr>
              <a:buSzPts val="2000"/>
              <a:buFont typeface="Arial"/>
              <a:buChar char="•"/>
              <a:defRPr b="0" i="0" sz="2000" u="none" cap="none" strike="noStrike">
                <a:solidFill>
                  <a:srgbClr val="404040"/>
                </a:solidFill>
                <a:latin typeface="Arial"/>
                <a:ea typeface="Arial"/>
                <a:cs typeface="Arial"/>
                <a:sym typeface="Arial"/>
              </a:defRPr>
            </a:lvl3pPr>
            <a:lvl4pPr indent="-342900" lvl="3" marL="1828800" marR="0" rtl="0" algn="l">
              <a:lnSpc>
                <a:spcPct val="90000"/>
              </a:lnSpc>
              <a:spcBef>
                <a:spcPts val="500"/>
              </a:spcBef>
              <a:spcAft>
                <a:spcPts val="0"/>
              </a:spcAft>
              <a:buClr>
                <a:srgbClr val="404040"/>
              </a:buClr>
              <a:buSzPts val="1800"/>
              <a:buFont typeface="Arial"/>
              <a:buChar char="•"/>
              <a:defRPr b="0" i="0" sz="1800" u="none" cap="none" strike="noStrike">
                <a:solidFill>
                  <a:srgbClr val="404040"/>
                </a:solidFill>
                <a:latin typeface="Arial"/>
                <a:ea typeface="Arial"/>
                <a:cs typeface="Arial"/>
                <a:sym typeface="Arial"/>
              </a:defRPr>
            </a:lvl4pPr>
            <a:lvl5pPr indent="-342900" lvl="4" marL="2286000" marR="0" rtl="0" algn="l">
              <a:lnSpc>
                <a:spcPct val="90000"/>
              </a:lnSpc>
              <a:spcBef>
                <a:spcPts val="500"/>
              </a:spcBef>
              <a:spcAft>
                <a:spcPts val="0"/>
              </a:spcAft>
              <a:buClr>
                <a:srgbClr val="404040"/>
              </a:buClr>
              <a:buSzPts val="1800"/>
              <a:buFont typeface="Arial"/>
              <a:buChar char="•"/>
              <a:defRPr b="0" i="0" sz="1800" u="none" cap="none" strike="noStrike">
                <a:solidFill>
                  <a:srgbClr val="404040"/>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1"/>
          <p:cNvSpPr txBox="1"/>
          <p:nvPr>
            <p:ph idx="12" type="sldNum"/>
          </p:nvPr>
        </p:nvSpPr>
        <p:spPr>
          <a:xfrm>
            <a:off x="10437813" y="6356350"/>
            <a:ext cx="915987" cy="365125"/>
          </a:xfrm>
          <a:prstGeom prst="rect">
            <a:avLst/>
          </a:prstGeom>
          <a:noFill/>
          <a:ln>
            <a:noFill/>
          </a:ln>
        </p:spPr>
        <p:txBody>
          <a:bodyPr anchorCtr="0" anchor="ctr" bIns="45700" lIns="91425" spcFirstLastPara="1" rIns="0" wrap="square" tIns="45700">
            <a:noAutofit/>
          </a:bodyPr>
          <a:lstStyle>
            <a:lvl1pPr indent="0" lvl="0" marL="0" marR="0" rtl="0" algn="r">
              <a:spcBef>
                <a:spcPts val="0"/>
              </a:spcBef>
              <a:spcAft>
                <a:spcPts val="0"/>
              </a:spcAft>
              <a:buNone/>
              <a:defRPr b="0" i="0" sz="1200" u="none" cap="none" strike="noStrike">
                <a:solidFill>
                  <a:srgbClr val="7F7F7F"/>
                </a:solidFill>
                <a:latin typeface="Arial"/>
                <a:ea typeface="Arial"/>
                <a:cs typeface="Arial"/>
                <a:sym typeface="Arial"/>
              </a:defRPr>
            </a:lvl1pPr>
            <a:lvl2pPr indent="0" lvl="1" marL="0" marR="0" rtl="0" algn="r">
              <a:spcBef>
                <a:spcPts val="0"/>
              </a:spcBef>
              <a:spcAft>
                <a:spcPts val="0"/>
              </a:spcAft>
              <a:buNone/>
              <a:defRPr b="0" i="0" sz="1200" u="none" cap="none" strike="noStrike">
                <a:solidFill>
                  <a:srgbClr val="7F7F7F"/>
                </a:solidFill>
                <a:latin typeface="Arial"/>
                <a:ea typeface="Arial"/>
                <a:cs typeface="Arial"/>
                <a:sym typeface="Arial"/>
              </a:defRPr>
            </a:lvl2pPr>
            <a:lvl3pPr indent="0" lvl="2" marL="0" marR="0" rtl="0" algn="r">
              <a:spcBef>
                <a:spcPts val="0"/>
              </a:spcBef>
              <a:spcAft>
                <a:spcPts val="0"/>
              </a:spcAft>
              <a:buNone/>
              <a:defRPr b="0" i="0" sz="1200" u="none" cap="none" strike="noStrike">
                <a:solidFill>
                  <a:srgbClr val="7F7F7F"/>
                </a:solidFill>
                <a:latin typeface="Arial"/>
                <a:ea typeface="Arial"/>
                <a:cs typeface="Arial"/>
                <a:sym typeface="Arial"/>
              </a:defRPr>
            </a:lvl3pPr>
            <a:lvl4pPr indent="0" lvl="3" marL="0" marR="0" rtl="0" algn="r">
              <a:spcBef>
                <a:spcPts val="0"/>
              </a:spcBef>
              <a:spcAft>
                <a:spcPts val="0"/>
              </a:spcAft>
              <a:buNone/>
              <a:defRPr b="0" i="0" sz="1200" u="none" cap="none" strike="noStrike">
                <a:solidFill>
                  <a:srgbClr val="7F7F7F"/>
                </a:solidFill>
                <a:latin typeface="Arial"/>
                <a:ea typeface="Arial"/>
                <a:cs typeface="Arial"/>
                <a:sym typeface="Arial"/>
              </a:defRPr>
            </a:lvl4pPr>
            <a:lvl5pPr indent="0" lvl="4" marL="0" marR="0" rtl="0" algn="r">
              <a:spcBef>
                <a:spcPts val="0"/>
              </a:spcBef>
              <a:spcAft>
                <a:spcPts val="0"/>
              </a:spcAft>
              <a:buNone/>
              <a:defRPr b="0" i="0" sz="1200" u="none" cap="none" strike="noStrike">
                <a:solidFill>
                  <a:srgbClr val="7F7F7F"/>
                </a:solidFill>
                <a:latin typeface="Arial"/>
                <a:ea typeface="Arial"/>
                <a:cs typeface="Arial"/>
                <a:sym typeface="Arial"/>
              </a:defRPr>
            </a:lvl5pPr>
            <a:lvl6pPr indent="0" lvl="5" marL="0" marR="0" rtl="0" algn="r">
              <a:spcBef>
                <a:spcPts val="0"/>
              </a:spcBef>
              <a:spcAft>
                <a:spcPts val="0"/>
              </a:spcAft>
              <a:buNone/>
              <a:defRPr b="0" i="0" sz="1200" u="none" cap="none" strike="noStrike">
                <a:solidFill>
                  <a:srgbClr val="7F7F7F"/>
                </a:solidFill>
                <a:latin typeface="Arial"/>
                <a:ea typeface="Arial"/>
                <a:cs typeface="Arial"/>
                <a:sym typeface="Arial"/>
              </a:defRPr>
            </a:lvl6pPr>
            <a:lvl7pPr indent="0" lvl="6" marL="0" marR="0" rtl="0" algn="r">
              <a:spcBef>
                <a:spcPts val="0"/>
              </a:spcBef>
              <a:spcAft>
                <a:spcPts val="0"/>
              </a:spcAft>
              <a:buNone/>
              <a:defRPr b="0" i="0" sz="1200" u="none" cap="none" strike="noStrike">
                <a:solidFill>
                  <a:srgbClr val="7F7F7F"/>
                </a:solidFill>
                <a:latin typeface="Arial"/>
                <a:ea typeface="Arial"/>
                <a:cs typeface="Arial"/>
                <a:sym typeface="Arial"/>
              </a:defRPr>
            </a:lvl7pPr>
            <a:lvl8pPr indent="0" lvl="7" marL="0" marR="0" rtl="0" algn="r">
              <a:spcBef>
                <a:spcPts val="0"/>
              </a:spcBef>
              <a:spcAft>
                <a:spcPts val="0"/>
              </a:spcAft>
              <a:buNone/>
              <a:defRPr b="0" i="0" sz="1200" u="none" cap="none" strike="noStrike">
                <a:solidFill>
                  <a:srgbClr val="7F7F7F"/>
                </a:solidFill>
                <a:latin typeface="Arial"/>
                <a:ea typeface="Arial"/>
                <a:cs typeface="Arial"/>
                <a:sym typeface="Arial"/>
              </a:defRPr>
            </a:lvl8pPr>
            <a:lvl9pPr indent="0" lvl="8" marL="0" marR="0" rtl="0" algn="r">
              <a:spcBef>
                <a:spcPts val="0"/>
              </a:spcBef>
              <a:spcAft>
                <a:spcPts val="0"/>
              </a:spcAft>
              <a:buNone/>
              <a:defRPr b="0" i="0" sz="12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7.png"/><Relationship Id="rId4" Type="http://schemas.openxmlformats.org/officeDocument/2006/relationships/image" Target="../media/image8.png"/><Relationship Id="rId11" Type="http://schemas.openxmlformats.org/officeDocument/2006/relationships/image" Target="../media/image20.png"/><Relationship Id="rId10" Type="http://schemas.openxmlformats.org/officeDocument/2006/relationships/image" Target="../media/image18.png"/><Relationship Id="rId12" Type="http://schemas.openxmlformats.org/officeDocument/2006/relationships/image" Target="../media/image23.png"/><Relationship Id="rId9" Type="http://schemas.openxmlformats.org/officeDocument/2006/relationships/image" Target="../media/image17.png"/><Relationship Id="rId5" Type="http://schemas.openxmlformats.org/officeDocument/2006/relationships/image" Target="../media/image13.png"/><Relationship Id="rId6" Type="http://schemas.openxmlformats.org/officeDocument/2006/relationships/image" Target="../media/image6.png"/><Relationship Id="rId7" Type="http://schemas.openxmlformats.org/officeDocument/2006/relationships/image" Target="../media/image10.png"/><Relationship Id="rId8"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9.png"/><Relationship Id="rId4" Type="http://schemas.openxmlformats.org/officeDocument/2006/relationships/image" Target="../media/image24.png"/><Relationship Id="rId5" Type="http://schemas.openxmlformats.org/officeDocument/2006/relationships/image" Target="../media/image2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28.png"/><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image" Target="../media/image3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32.png"/><Relationship Id="rId4" Type="http://schemas.openxmlformats.org/officeDocument/2006/relationships/image" Target="../media/image31.png"/><Relationship Id="rId5" Type="http://schemas.openxmlformats.org/officeDocument/2006/relationships/image" Target="../media/image3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3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3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2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3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3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3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3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4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4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s://asccc.org/sites/default/files/Work_Based_Learning.pdf"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2.png"/><Relationship Id="rId4" Type="http://schemas.openxmlformats.org/officeDocument/2006/relationships/hyperlink" Target="http://drive.google.com/file/d/1bkf9uGkXzE_khXubhtRAJa5i4MG1ndmC/view" TargetMode="External"/><Relationship Id="rId5" Type="http://schemas.openxmlformats.org/officeDocument/2006/relationships/image" Target="../media/image2.jpg"/><Relationship Id="rId6"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6.png"/><Relationship Id="rId4" Type="http://schemas.openxmlformats.org/officeDocument/2006/relationships/image" Target="../media/image15.png"/><Relationship Id="rId5"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4.jp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 name="Shape 54"/>
        <p:cNvGrpSpPr/>
        <p:nvPr/>
      </p:nvGrpSpPr>
      <p:grpSpPr>
        <a:xfrm>
          <a:off x="0" y="0"/>
          <a:ext cx="0" cy="0"/>
          <a:chOff x="0" y="0"/>
          <a:chExt cx="0" cy="0"/>
        </a:xfrm>
      </p:grpSpPr>
      <p:sp>
        <p:nvSpPr>
          <p:cNvPr id="55" name="Google Shape;55;p10"/>
          <p:cNvSpPr txBox="1"/>
          <p:nvPr>
            <p:ph type="title"/>
          </p:nvPr>
        </p:nvSpPr>
        <p:spPr>
          <a:xfrm>
            <a:off x="958850" y="4683125"/>
            <a:ext cx="10433050" cy="1736725"/>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None/>
            </a:pPr>
            <a:r>
              <a:rPr lang="en">
                <a:latin typeface="Montserrat"/>
                <a:ea typeface="Montserrat"/>
                <a:cs typeface="Montserrat"/>
                <a:sym typeface="Montserrat"/>
              </a:rPr>
              <a:t>Work Based Learning Session</a:t>
            </a:r>
            <a:br>
              <a:rPr lang="en">
                <a:latin typeface="Montserrat"/>
                <a:ea typeface="Montserrat"/>
                <a:cs typeface="Montserrat"/>
                <a:sym typeface="Montserrat"/>
              </a:rPr>
            </a:br>
            <a:r>
              <a:rPr lang="en">
                <a:latin typeface="Montserrat"/>
                <a:ea typeface="Montserrat"/>
                <a:cs typeface="Montserrat"/>
                <a:sym typeface="Montserrat"/>
              </a:rPr>
              <a:t>May 1, 2021 12:30-1:30pm</a:t>
            </a:r>
            <a:endParaRPr>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19"/>
          <p:cNvSpPr txBox="1"/>
          <p:nvPr/>
        </p:nvSpPr>
        <p:spPr>
          <a:xfrm>
            <a:off x="3816000" y="278593"/>
            <a:ext cx="4560000" cy="1066000"/>
          </a:xfrm>
          <a:prstGeom prst="rect">
            <a:avLst/>
          </a:prstGeom>
          <a:noFill/>
          <a:ln>
            <a:noFill/>
          </a:ln>
        </p:spPr>
        <p:txBody>
          <a:bodyPr anchorCtr="0" anchor="t" bIns="121900" lIns="121900" spcFirstLastPara="1" rIns="121900" wrap="square" tIns="121900">
            <a:noAutofit/>
          </a:bodyPr>
          <a:lstStyle/>
          <a:p>
            <a:pPr indent="0" lvl="0" marL="0" marR="0" rtl="0" algn="ctr">
              <a:spcBef>
                <a:spcPts val="0"/>
              </a:spcBef>
              <a:spcAft>
                <a:spcPts val="0"/>
              </a:spcAft>
              <a:buNone/>
            </a:pPr>
            <a:r>
              <a:rPr b="0" i="0" lang="en" sz="5333" u="none" cap="none" strike="noStrike">
                <a:solidFill>
                  <a:srgbClr val="1D9778"/>
                </a:solidFill>
                <a:latin typeface="Montserrat Black"/>
                <a:ea typeface="Montserrat Black"/>
                <a:cs typeface="Montserrat Black"/>
                <a:sym typeface="Montserrat Black"/>
              </a:rPr>
              <a:t>SOCIAL ROI</a:t>
            </a:r>
            <a:endParaRPr b="0" i="0" sz="5333" u="none" cap="none" strike="noStrike">
              <a:solidFill>
                <a:srgbClr val="1D9778"/>
              </a:solidFill>
              <a:latin typeface="Montserrat Black"/>
              <a:ea typeface="Montserrat Black"/>
              <a:cs typeface="Montserrat Black"/>
              <a:sym typeface="Montserrat Black"/>
            </a:endParaRPr>
          </a:p>
        </p:txBody>
      </p:sp>
      <p:sp>
        <p:nvSpPr>
          <p:cNvPr id="142" name="Google Shape;142;p19"/>
          <p:cNvSpPr txBox="1"/>
          <p:nvPr/>
        </p:nvSpPr>
        <p:spPr>
          <a:xfrm>
            <a:off x="1229000" y="2867167"/>
            <a:ext cx="1348400" cy="633600"/>
          </a:xfrm>
          <a:prstGeom prst="rect">
            <a:avLst/>
          </a:prstGeom>
          <a:noFill/>
          <a:ln>
            <a:noFill/>
          </a:ln>
        </p:spPr>
        <p:txBody>
          <a:bodyPr anchorCtr="0" anchor="ctr" bIns="121900" lIns="121900" spcFirstLastPara="1" rIns="121900" wrap="square" tIns="121900">
            <a:noAutofit/>
          </a:bodyPr>
          <a:lstStyle/>
          <a:p>
            <a:pPr indent="0" lvl="0" marL="0" marR="0" rtl="0" algn="ctr">
              <a:spcBef>
                <a:spcPts val="0"/>
              </a:spcBef>
              <a:spcAft>
                <a:spcPts val="0"/>
              </a:spcAft>
              <a:buNone/>
            </a:pPr>
            <a:r>
              <a:rPr b="1" i="0" lang="en" sz="3333" u="none" cap="none" strike="noStrike">
                <a:solidFill>
                  <a:srgbClr val="0B4E87"/>
                </a:solidFill>
                <a:latin typeface="Montserrat SemiBold"/>
                <a:ea typeface="Montserrat SemiBold"/>
                <a:cs typeface="Montserrat SemiBold"/>
                <a:sym typeface="Montserrat SemiBold"/>
              </a:rPr>
              <a:t>350+</a:t>
            </a:r>
            <a:endParaRPr b="1" i="0" sz="3333" u="none" cap="none" strike="noStrike">
              <a:solidFill>
                <a:srgbClr val="0B4E87"/>
              </a:solidFill>
              <a:latin typeface="Montserrat SemiBold"/>
              <a:ea typeface="Montserrat SemiBold"/>
              <a:cs typeface="Montserrat SemiBold"/>
              <a:sym typeface="Montserrat SemiBold"/>
            </a:endParaRPr>
          </a:p>
        </p:txBody>
      </p:sp>
      <p:sp>
        <p:nvSpPr>
          <p:cNvPr id="143" name="Google Shape;143;p19"/>
          <p:cNvSpPr txBox="1"/>
          <p:nvPr/>
        </p:nvSpPr>
        <p:spPr>
          <a:xfrm>
            <a:off x="1339984" y="3412472"/>
            <a:ext cx="1126400" cy="494400"/>
          </a:xfrm>
          <a:prstGeom prst="rect">
            <a:avLst/>
          </a:prstGeom>
          <a:noFill/>
          <a:ln>
            <a:noFill/>
          </a:ln>
        </p:spPr>
        <p:txBody>
          <a:bodyPr anchorCtr="0" anchor="ctr" bIns="121900" lIns="121900" spcFirstLastPara="1" rIns="121900" wrap="square" tIns="121900">
            <a:noAutofit/>
          </a:bodyPr>
          <a:lstStyle/>
          <a:p>
            <a:pPr indent="0" lvl="0" marL="0" marR="0" rtl="0" algn="ctr">
              <a:spcBef>
                <a:spcPts val="0"/>
              </a:spcBef>
              <a:spcAft>
                <a:spcPts val="0"/>
              </a:spcAft>
              <a:buNone/>
            </a:pPr>
            <a:r>
              <a:rPr b="0" i="0" lang="en" sz="1600" u="none" cap="none" strike="noStrike">
                <a:solidFill>
                  <a:srgbClr val="1D9778"/>
                </a:solidFill>
                <a:latin typeface="Avenir"/>
                <a:ea typeface="Avenir"/>
                <a:cs typeface="Avenir"/>
                <a:sym typeface="Avenir"/>
              </a:rPr>
              <a:t>Students</a:t>
            </a:r>
            <a:endParaRPr b="0" i="0" sz="1600" u="none" cap="none" strike="noStrike">
              <a:solidFill>
                <a:srgbClr val="1D9778"/>
              </a:solidFill>
              <a:latin typeface="Avenir"/>
              <a:ea typeface="Avenir"/>
              <a:cs typeface="Avenir"/>
              <a:sym typeface="Avenir"/>
            </a:endParaRPr>
          </a:p>
          <a:p>
            <a:pPr indent="0" lvl="0" marL="0" marR="0" rtl="0" algn="ctr">
              <a:spcBef>
                <a:spcPts val="0"/>
              </a:spcBef>
              <a:spcAft>
                <a:spcPts val="0"/>
              </a:spcAft>
              <a:buNone/>
            </a:pPr>
            <a:r>
              <a:rPr b="0" i="0" lang="en" sz="1600" u="none" cap="none" strike="noStrike">
                <a:solidFill>
                  <a:srgbClr val="1D9778"/>
                </a:solidFill>
                <a:latin typeface="Avenir"/>
                <a:ea typeface="Avenir"/>
                <a:cs typeface="Avenir"/>
                <a:sym typeface="Avenir"/>
              </a:rPr>
              <a:t>Served</a:t>
            </a:r>
            <a:endParaRPr b="0" i="0" sz="1600" u="none" cap="none" strike="noStrike">
              <a:solidFill>
                <a:srgbClr val="1D9778"/>
              </a:solidFill>
              <a:latin typeface="Avenir"/>
              <a:ea typeface="Avenir"/>
              <a:cs typeface="Avenir"/>
              <a:sym typeface="Avenir"/>
            </a:endParaRPr>
          </a:p>
        </p:txBody>
      </p:sp>
      <p:sp>
        <p:nvSpPr>
          <p:cNvPr id="144" name="Google Shape;144;p19"/>
          <p:cNvSpPr txBox="1"/>
          <p:nvPr/>
        </p:nvSpPr>
        <p:spPr>
          <a:xfrm>
            <a:off x="3530367" y="2851017"/>
            <a:ext cx="1973600" cy="698000"/>
          </a:xfrm>
          <a:prstGeom prst="rect">
            <a:avLst/>
          </a:prstGeom>
          <a:noFill/>
          <a:ln>
            <a:noFill/>
          </a:ln>
        </p:spPr>
        <p:txBody>
          <a:bodyPr anchorCtr="0" anchor="ctr" bIns="121900" lIns="121900" spcFirstLastPara="1" rIns="121900" wrap="square" tIns="121900">
            <a:noAutofit/>
          </a:bodyPr>
          <a:lstStyle/>
          <a:p>
            <a:pPr indent="0" lvl="0" marL="0" marR="0" rtl="0" algn="ctr">
              <a:lnSpc>
                <a:spcPct val="115000"/>
              </a:lnSpc>
              <a:spcBef>
                <a:spcPts val="0"/>
              </a:spcBef>
              <a:spcAft>
                <a:spcPts val="0"/>
              </a:spcAft>
              <a:buNone/>
            </a:pPr>
            <a:r>
              <a:rPr b="1" i="0" lang="en" sz="3333" u="none" cap="none" strike="noStrike">
                <a:solidFill>
                  <a:srgbClr val="0B4E87"/>
                </a:solidFill>
                <a:latin typeface="Montserrat SemiBold"/>
                <a:ea typeface="Montserrat SemiBold"/>
                <a:cs typeface="Montserrat SemiBold"/>
                <a:sym typeface="Montserrat SemiBold"/>
              </a:rPr>
              <a:t>$490K+</a:t>
            </a:r>
            <a:endParaRPr b="1" i="0" sz="3333" u="none" cap="none" strike="noStrike">
              <a:solidFill>
                <a:srgbClr val="0B4E87"/>
              </a:solidFill>
              <a:latin typeface="Montserrat SemiBold"/>
              <a:ea typeface="Montserrat SemiBold"/>
              <a:cs typeface="Montserrat SemiBold"/>
              <a:sym typeface="Montserrat SemiBold"/>
            </a:endParaRPr>
          </a:p>
        </p:txBody>
      </p:sp>
      <p:sp>
        <p:nvSpPr>
          <p:cNvPr id="145" name="Google Shape;145;p19"/>
          <p:cNvSpPr txBox="1"/>
          <p:nvPr/>
        </p:nvSpPr>
        <p:spPr>
          <a:xfrm>
            <a:off x="4129467" y="3367367"/>
            <a:ext cx="931600" cy="562800"/>
          </a:xfrm>
          <a:prstGeom prst="rect">
            <a:avLst/>
          </a:prstGeom>
          <a:noFill/>
          <a:ln>
            <a:noFill/>
          </a:ln>
        </p:spPr>
        <p:txBody>
          <a:bodyPr anchorCtr="0" anchor="ctr" bIns="121900" lIns="121900" spcFirstLastPara="1" rIns="121900" wrap="square" tIns="121900">
            <a:noAutofit/>
          </a:bodyPr>
          <a:lstStyle/>
          <a:p>
            <a:pPr indent="0" lvl="0" marL="0" marR="0" rtl="0" algn="ctr">
              <a:spcBef>
                <a:spcPts val="0"/>
              </a:spcBef>
              <a:spcAft>
                <a:spcPts val="0"/>
              </a:spcAft>
              <a:buNone/>
            </a:pPr>
            <a:r>
              <a:rPr b="0" i="0" lang="en" sz="1600" u="none" cap="none" strike="noStrike">
                <a:solidFill>
                  <a:srgbClr val="1D9778"/>
                </a:solidFill>
                <a:latin typeface="Avenir"/>
                <a:ea typeface="Avenir"/>
                <a:cs typeface="Avenir"/>
                <a:sym typeface="Avenir"/>
              </a:rPr>
              <a:t>Wages</a:t>
            </a:r>
            <a:endParaRPr b="0" i="0" sz="1600" u="none" cap="none" strike="noStrike">
              <a:solidFill>
                <a:srgbClr val="1D9778"/>
              </a:solidFill>
              <a:latin typeface="Avenir"/>
              <a:ea typeface="Avenir"/>
              <a:cs typeface="Avenir"/>
              <a:sym typeface="Avenir"/>
            </a:endParaRPr>
          </a:p>
          <a:p>
            <a:pPr indent="0" lvl="0" marL="0" marR="0" rtl="0" algn="ctr">
              <a:spcBef>
                <a:spcPts val="0"/>
              </a:spcBef>
              <a:spcAft>
                <a:spcPts val="0"/>
              </a:spcAft>
              <a:buNone/>
            </a:pPr>
            <a:r>
              <a:rPr b="0" i="0" lang="en" sz="1600" u="none" cap="none" strike="noStrike">
                <a:solidFill>
                  <a:srgbClr val="1D9778"/>
                </a:solidFill>
                <a:latin typeface="Avenir"/>
                <a:ea typeface="Avenir"/>
                <a:cs typeface="Avenir"/>
                <a:sym typeface="Avenir"/>
              </a:rPr>
              <a:t>Earned</a:t>
            </a:r>
            <a:endParaRPr b="0" i="0" sz="1600" u="none" cap="none" strike="noStrike">
              <a:solidFill>
                <a:srgbClr val="1D9778"/>
              </a:solidFill>
              <a:latin typeface="Avenir"/>
              <a:ea typeface="Avenir"/>
              <a:cs typeface="Avenir"/>
              <a:sym typeface="Avenir"/>
            </a:endParaRPr>
          </a:p>
        </p:txBody>
      </p:sp>
      <p:sp>
        <p:nvSpPr>
          <p:cNvPr id="146" name="Google Shape;146;p19"/>
          <p:cNvSpPr txBox="1"/>
          <p:nvPr/>
        </p:nvSpPr>
        <p:spPr>
          <a:xfrm>
            <a:off x="6666199" y="2794379"/>
            <a:ext cx="1502000" cy="754800"/>
          </a:xfrm>
          <a:prstGeom prst="rect">
            <a:avLst/>
          </a:prstGeom>
          <a:noFill/>
          <a:ln>
            <a:noFill/>
          </a:ln>
        </p:spPr>
        <p:txBody>
          <a:bodyPr anchorCtr="0" anchor="ctr" bIns="121900" lIns="121900" spcFirstLastPara="1" rIns="121900" wrap="square" tIns="121900">
            <a:noAutofit/>
          </a:bodyPr>
          <a:lstStyle/>
          <a:p>
            <a:pPr indent="0" lvl="0" marL="0" marR="0" rtl="0" algn="ctr">
              <a:spcBef>
                <a:spcPts val="0"/>
              </a:spcBef>
              <a:spcAft>
                <a:spcPts val="0"/>
              </a:spcAft>
              <a:buNone/>
            </a:pPr>
            <a:r>
              <a:rPr b="1" i="0" lang="en" sz="3333" u="none" cap="none" strike="noStrike">
                <a:solidFill>
                  <a:srgbClr val="0B4E87"/>
                </a:solidFill>
                <a:latin typeface="Montserrat SemiBold"/>
                <a:ea typeface="Montserrat SemiBold"/>
                <a:cs typeface="Montserrat SemiBold"/>
                <a:sym typeface="Montserrat SemiBold"/>
              </a:rPr>
              <a:t>100%</a:t>
            </a:r>
            <a:endParaRPr b="1" i="0" sz="3333" u="none" cap="none" strike="noStrike">
              <a:solidFill>
                <a:srgbClr val="0B4E87"/>
              </a:solidFill>
              <a:latin typeface="Montserrat SemiBold"/>
              <a:ea typeface="Montserrat SemiBold"/>
              <a:cs typeface="Montserrat SemiBold"/>
              <a:sym typeface="Montserrat SemiBold"/>
            </a:endParaRPr>
          </a:p>
        </p:txBody>
      </p:sp>
      <p:sp>
        <p:nvSpPr>
          <p:cNvPr id="147" name="Google Shape;147;p19"/>
          <p:cNvSpPr txBox="1"/>
          <p:nvPr/>
        </p:nvSpPr>
        <p:spPr>
          <a:xfrm>
            <a:off x="6567933" y="3327596"/>
            <a:ext cx="1695600" cy="562800"/>
          </a:xfrm>
          <a:prstGeom prst="rect">
            <a:avLst/>
          </a:prstGeom>
          <a:noFill/>
          <a:ln>
            <a:noFill/>
          </a:ln>
        </p:spPr>
        <p:txBody>
          <a:bodyPr anchorCtr="0" anchor="ctr" bIns="121900" lIns="121900" spcFirstLastPara="1" rIns="121900" wrap="square" tIns="121900">
            <a:noAutofit/>
          </a:bodyPr>
          <a:lstStyle/>
          <a:p>
            <a:pPr indent="0" lvl="0" marL="0" marR="0" rtl="0" algn="ctr">
              <a:spcBef>
                <a:spcPts val="0"/>
              </a:spcBef>
              <a:spcAft>
                <a:spcPts val="0"/>
              </a:spcAft>
              <a:buNone/>
            </a:pPr>
            <a:r>
              <a:rPr b="0" i="0" lang="en" sz="1600" u="none" cap="none" strike="noStrike">
                <a:solidFill>
                  <a:srgbClr val="1D9778"/>
                </a:solidFill>
                <a:latin typeface="Avenir"/>
                <a:ea typeface="Avenir"/>
                <a:cs typeface="Avenir"/>
                <a:sym typeface="Avenir"/>
              </a:rPr>
              <a:t>Recommend to other Students</a:t>
            </a:r>
            <a:endParaRPr b="0" i="0" sz="1600" u="none" cap="none" strike="noStrike">
              <a:solidFill>
                <a:srgbClr val="1D9778"/>
              </a:solidFill>
              <a:latin typeface="Avenir"/>
              <a:ea typeface="Avenir"/>
              <a:cs typeface="Avenir"/>
              <a:sym typeface="Avenir"/>
            </a:endParaRPr>
          </a:p>
        </p:txBody>
      </p:sp>
      <p:sp>
        <p:nvSpPr>
          <p:cNvPr id="148" name="Google Shape;148;p19"/>
          <p:cNvSpPr txBox="1"/>
          <p:nvPr/>
        </p:nvSpPr>
        <p:spPr>
          <a:xfrm>
            <a:off x="9390817" y="2955524"/>
            <a:ext cx="1348400" cy="562800"/>
          </a:xfrm>
          <a:prstGeom prst="rect">
            <a:avLst/>
          </a:prstGeom>
          <a:noFill/>
          <a:ln>
            <a:noFill/>
          </a:ln>
        </p:spPr>
        <p:txBody>
          <a:bodyPr anchorCtr="0" anchor="ctr" bIns="121900" lIns="121900" spcFirstLastPara="1" rIns="121900" wrap="square" tIns="121900">
            <a:noAutofit/>
          </a:bodyPr>
          <a:lstStyle/>
          <a:p>
            <a:pPr indent="0" lvl="0" marL="0" marR="0" rtl="0" algn="ctr">
              <a:lnSpc>
                <a:spcPct val="115000"/>
              </a:lnSpc>
              <a:spcBef>
                <a:spcPts val="0"/>
              </a:spcBef>
              <a:spcAft>
                <a:spcPts val="0"/>
              </a:spcAft>
              <a:buNone/>
            </a:pPr>
            <a:r>
              <a:rPr b="1" i="0" lang="en" sz="3333" u="none" cap="none" strike="noStrike">
                <a:solidFill>
                  <a:srgbClr val="0B4E87"/>
                </a:solidFill>
                <a:latin typeface="Montserrat SemiBold"/>
                <a:ea typeface="Montserrat SemiBold"/>
                <a:cs typeface="Montserrat SemiBold"/>
                <a:sym typeface="Montserrat SemiBold"/>
              </a:rPr>
              <a:t>100%</a:t>
            </a:r>
            <a:endParaRPr b="1" i="0" sz="3333" u="none" cap="none" strike="noStrike">
              <a:solidFill>
                <a:srgbClr val="0B4E87"/>
              </a:solidFill>
              <a:latin typeface="Montserrat SemiBold"/>
              <a:ea typeface="Montserrat SemiBold"/>
              <a:cs typeface="Montserrat SemiBold"/>
              <a:sym typeface="Montserrat SemiBold"/>
            </a:endParaRPr>
          </a:p>
        </p:txBody>
      </p:sp>
      <p:sp>
        <p:nvSpPr>
          <p:cNvPr id="149" name="Google Shape;149;p19"/>
          <p:cNvSpPr txBox="1"/>
          <p:nvPr/>
        </p:nvSpPr>
        <p:spPr>
          <a:xfrm>
            <a:off x="9527451" y="3476261"/>
            <a:ext cx="996800" cy="494400"/>
          </a:xfrm>
          <a:prstGeom prst="rect">
            <a:avLst/>
          </a:prstGeom>
          <a:noFill/>
          <a:ln>
            <a:noFill/>
          </a:ln>
        </p:spPr>
        <p:txBody>
          <a:bodyPr anchorCtr="0" anchor="ctr" bIns="121900" lIns="121900" spcFirstLastPara="1" rIns="121900" wrap="square" tIns="121900">
            <a:noAutofit/>
          </a:bodyPr>
          <a:lstStyle/>
          <a:p>
            <a:pPr indent="0" lvl="0" marL="0" marR="0" rtl="0" algn="ctr">
              <a:spcBef>
                <a:spcPts val="0"/>
              </a:spcBef>
              <a:spcAft>
                <a:spcPts val="0"/>
              </a:spcAft>
              <a:buNone/>
            </a:pPr>
            <a:r>
              <a:rPr b="0" i="0" lang="en" sz="1600" u="none" cap="none" strike="noStrike">
                <a:solidFill>
                  <a:srgbClr val="1D9778"/>
                </a:solidFill>
                <a:latin typeface="Avenir"/>
                <a:ea typeface="Avenir"/>
                <a:cs typeface="Avenir"/>
                <a:sym typeface="Avenir"/>
              </a:rPr>
              <a:t>College Bound</a:t>
            </a:r>
            <a:endParaRPr b="0" i="0" sz="1600" u="none" cap="none" strike="noStrike">
              <a:solidFill>
                <a:srgbClr val="1D9778"/>
              </a:solidFill>
              <a:latin typeface="Avenir"/>
              <a:ea typeface="Avenir"/>
              <a:cs typeface="Avenir"/>
              <a:sym typeface="Avenir"/>
            </a:endParaRPr>
          </a:p>
        </p:txBody>
      </p:sp>
      <p:pic>
        <p:nvPicPr>
          <p:cNvPr id="150" name="Google Shape;150;p19"/>
          <p:cNvPicPr preferRelativeResize="0"/>
          <p:nvPr/>
        </p:nvPicPr>
        <p:blipFill rotWithShape="1">
          <a:blip r:embed="rId3">
            <a:alphaModFix/>
          </a:blip>
          <a:srcRect b="0" l="0" r="0" t="0"/>
          <a:stretch/>
        </p:blipFill>
        <p:spPr>
          <a:xfrm>
            <a:off x="9549851" y="2042828"/>
            <a:ext cx="996805" cy="931661"/>
          </a:xfrm>
          <a:prstGeom prst="rect">
            <a:avLst/>
          </a:prstGeom>
          <a:noFill/>
          <a:ln>
            <a:noFill/>
          </a:ln>
        </p:spPr>
      </p:pic>
      <p:pic>
        <p:nvPicPr>
          <p:cNvPr id="151" name="Google Shape;151;p19"/>
          <p:cNvPicPr preferRelativeResize="0"/>
          <p:nvPr/>
        </p:nvPicPr>
        <p:blipFill rotWithShape="1">
          <a:blip r:embed="rId4">
            <a:alphaModFix/>
          </a:blip>
          <a:srcRect b="26208" l="9010" r="9806" t="12765"/>
          <a:stretch/>
        </p:blipFill>
        <p:spPr>
          <a:xfrm>
            <a:off x="3959684" y="4327501"/>
            <a:ext cx="1192133" cy="896100"/>
          </a:xfrm>
          <a:prstGeom prst="rect">
            <a:avLst/>
          </a:prstGeom>
          <a:noFill/>
          <a:ln>
            <a:noFill/>
          </a:ln>
        </p:spPr>
      </p:pic>
      <p:sp>
        <p:nvSpPr>
          <p:cNvPr id="152" name="Google Shape;152;p19"/>
          <p:cNvSpPr txBox="1"/>
          <p:nvPr/>
        </p:nvSpPr>
        <p:spPr>
          <a:xfrm>
            <a:off x="3608267" y="5055441"/>
            <a:ext cx="2094000" cy="826400"/>
          </a:xfrm>
          <a:prstGeom prst="rect">
            <a:avLst/>
          </a:prstGeom>
          <a:noFill/>
          <a:ln>
            <a:noFill/>
          </a:ln>
        </p:spPr>
        <p:txBody>
          <a:bodyPr anchorCtr="0" anchor="ctr" bIns="121900" lIns="121900" spcFirstLastPara="1" rIns="121900" wrap="square" tIns="121900">
            <a:noAutofit/>
          </a:bodyPr>
          <a:lstStyle/>
          <a:p>
            <a:pPr indent="0" lvl="0" marL="0" marR="0" rtl="0" algn="ctr">
              <a:lnSpc>
                <a:spcPct val="115000"/>
              </a:lnSpc>
              <a:spcBef>
                <a:spcPts val="0"/>
              </a:spcBef>
              <a:spcAft>
                <a:spcPts val="0"/>
              </a:spcAft>
              <a:buNone/>
            </a:pPr>
            <a:r>
              <a:rPr b="1" i="0" lang="en" sz="3333" u="none" cap="none" strike="noStrike">
                <a:solidFill>
                  <a:srgbClr val="0B4E87"/>
                </a:solidFill>
                <a:latin typeface="Montserrat SemiBold"/>
                <a:ea typeface="Montserrat SemiBold"/>
                <a:cs typeface="Montserrat SemiBold"/>
                <a:sym typeface="Montserrat SemiBold"/>
              </a:rPr>
              <a:t>95%</a:t>
            </a:r>
            <a:endParaRPr b="1" i="0" sz="3333" u="none" cap="none" strike="noStrike">
              <a:solidFill>
                <a:srgbClr val="0B4E87"/>
              </a:solidFill>
              <a:latin typeface="Montserrat SemiBold"/>
              <a:ea typeface="Montserrat SemiBold"/>
              <a:cs typeface="Montserrat SemiBold"/>
              <a:sym typeface="Montserrat SemiBold"/>
            </a:endParaRPr>
          </a:p>
        </p:txBody>
      </p:sp>
      <p:sp>
        <p:nvSpPr>
          <p:cNvPr id="153" name="Google Shape;153;p19"/>
          <p:cNvSpPr txBox="1"/>
          <p:nvPr/>
        </p:nvSpPr>
        <p:spPr>
          <a:xfrm>
            <a:off x="4033601" y="5648424"/>
            <a:ext cx="1042000" cy="562800"/>
          </a:xfrm>
          <a:prstGeom prst="rect">
            <a:avLst/>
          </a:prstGeom>
          <a:noFill/>
          <a:ln>
            <a:noFill/>
          </a:ln>
        </p:spPr>
        <p:txBody>
          <a:bodyPr anchorCtr="0" anchor="ctr" bIns="121900" lIns="121900" spcFirstLastPara="1" rIns="121900" wrap="square" tIns="121900">
            <a:noAutofit/>
          </a:bodyPr>
          <a:lstStyle/>
          <a:p>
            <a:pPr indent="0" lvl="0" marL="0" marR="0" rtl="0" algn="ctr">
              <a:spcBef>
                <a:spcPts val="0"/>
              </a:spcBef>
              <a:spcAft>
                <a:spcPts val="0"/>
              </a:spcAft>
              <a:buNone/>
            </a:pPr>
            <a:r>
              <a:rPr b="0" i="0" lang="en" sz="1600" u="none" cap="none" strike="noStrike">
                <a:solidFill>
                  <a:srgbClr val="1D9778"/>
                </a:solidFill>
                <a:latin typeface="Avenir"/>
                <a:ea typeface="Avenir"/>
                <a:cs typeface="Avenir"/>
                <a:sym typeface="Avenir"/>
              </a:rPr>
              <a:t>Students of Color</a:t>
            </a:r>
            <a:endParaRPr b="0" i="0" sz="1600" u="none" cap="none" strike="noStrike">
              <a:solidFill>
                <a:srgbClr val="1D9778"/>
              </a:solidFill>
              <a:latin typeface="Avenir"/>
              <a:ea typeface="Avenir"/>
              <a:cs typeface="Avenir"/>
              <a:sym typeface="Avenir"/>
            </a:endParaRPr>
          </a:p>
        </p:txBody>
      </p:sp>
      <p:pic>
        <p:nvPicPr>
          <p:cNvPr id="154" name="Google Shape;154;p19"/>
          <p:cNvPicPr preferRelativeResize="0"/>
          <p:nvPr/>
        </p:nvPicPr>
        <p:blipFill rotWithShape="1">
          <a:blip r:embed="rId5">
            <a:alphaModFix/>
          </a:blip>
          <a:srcRect b="0" l="0" r="0" t="0"/>
          <a:stretch/>
        </p:blipFill>
        <p:spPr>
          <a:xfrm>
            <a:off x="1478565" y="4261023"/>
            <a:ext cx="996800" cy="958244"/>
          </a:xfrm>
          <a:prstGeom prst="rect">
            <a:avLst/>
          </a:prstGeom>
          <a:noFill/>
          <a:ln>
            <a:noFill/>
          </a:ln>
        </p:spPr>
      </p:pic>
      <p:sp>
        <p:nvSpPr>
          <p:cNvPr id="155" name="Google Shape;155;p19"/>
          <p:cNvSpPr txBox="1"/>
          <p:nvPr/>
        </p:nvSpPr>
        <p:spPr>
          <a:xfrm>
            <a:off x="1335800" y="5114867"/>
            <a:ext cx="1310000" cy="698000"/>
          </a:xfrm>
          <a:prstGeom prst="rect">
            <a:avLst/>
          </a:prstGeom>
          <a:noFill/>
          <a:ln>
            <a:noFill/>
          </a:ln>
        </p:spPr>
        <p:txBody>
          <a:bodyPr anchorCtr="0" anchor="ctr" bIns="121900" lIns="121900" spcFirstLastPara="1" rIns="121900" wrap="square" tIns="121900">
            <a:noAutofit/>
          </a:bodyPr>
          <a:lstStyle/>
          <a:p>
            <a:pPr indent="0" lvl="0" marL="0" marR="0" rtl="0" algn="ctr">
              <a:lnSpc>
                <a:spcPct val="115000"/>
              </a:lnSpc>
              <a:spcBef>
                <a:spcPts val="0"/>
              </a:spcBef>
              <a:spcAft>
                <a:spcPts val="0"/>
              </a:spcAft>
              <a:buNone/>
            </a:pPr>
            <a:r>
              <a:rPr b="1" i="0" lang="en" sz="3333" u="none" cap="none" strike="noStrike">
                <a:solidFill>
                  <a:srgbClr val="0B4E87"/>
                </a:solidFill>
                <a:latin typeface="Montserrat SemiBold"/>
                <a:ea typeface="Montserrat SemiBold"/>
                <a:cs typeface="Montserrat SemiBold"/>
                <a:sym typeface="Montserrat SemiBold"/>
              </a:rPr>
              <a:t>88%</a:t>
            </a:r>
            <a:endParaRPr b="1" i="0" sz="3333" u="none" cap="none" strike="noStrike">
              <a:solidFill>
                <a:srgbClr val="0B4E87"/>
              </a:solidFill>
              <a:latin typeface="Montserrat SemiBold"/>
              <a:ea typeface="Montserrat SemiBold"/>
              <a:cs typeface="Montserrat SemiBold"/>
              <a:sym typeface="Montserrat SemiBold"/>
            </a:endParaRPr>
          </a:p>
        </p:txBody>
      </p:sp>
      <p:sp>
        <p:nvSpPr>
          <p:cNvPr id="156" name="Google Shape;156;p19"/>
          <p:cNvSpPr txBox="1"/>
          <p:nvPr/>
        </p:nvSpPr>
        <p:spPr>
          <a:xfrm>
            <a:off x="875400" y="5577633"/>
            <a:ext cx="2148000" cy="633600"/>
          </a:xfrm>
          <a:prstGeom prst="rect">
            <a:avLst/>
          </a:prstGeom>
          <a:noFill/>
          <a:ln>
            <a:noFill/>
          </a:ln>
        </p:spPr>
        <p:txBody>
          <a:bodyPr anchorCtr="0" anchor="ctr" bIns="121900" lIns="121900" spcFirstLastPara="1" rIns="121900" wrap="square" tIns="121900">
            <a:noAutofit/>
          </a:bodyPr>
          <a:lstStyle/>
          <a:p>
            <a:pPr indent="0" lvl="0" marL="0" marR="0" rtl="0" algn="ctr">
              <a:spcBef>
                <a:spcPts val="0"/>
              </a:spcBef>
              <a:spcAft>
                <a:spcPts val="0"/>
              </a:spcAft>
              <a:buNone/>
            </a:pPr>
            <a:r>
              <a:rPr b="0" i="0" lang="en" sz="1600" u="none" cap="none" strike="noStrike">
                <a:solidFill>
                  <a:srgbClr val="1D9778"/>
                </a:solidFill>
                <a:latin typeface="Avenir"/>
                <a:ea typeface="Avenir"/>
                <a:cs typeface="Avenir"/>
                <a:sym typeface="Avenir"/>
              </a:rPr>
              <a:t>Eligible for Free/Reduced Lunch</a:t>
            </a:r>
            <a:endParaRPr b="0" i="0" sz="1600" u="none" cap="none" strike="noStrike">
              <a:solidFill>
                <a:srgbClr val="1D9778"/>
              </a:solidFill>
              <a:latin typeface="Avenir"/>
              <a:ea typeface="Avenir"/>
              <a:cs typeface="Avenir"/>
              <a:sym typeface="Avenir"/>
            </a:endParaRPr>
          </a:p>
        </p:txBody>
      </p:sp>
      <p:pic>
        <p:nvPicPr>
          <p:cNvPr id="157" name="Google Shape;157;p19"/>
          <p:cNvPicPr preferRelativeResize="0"/>
          <p:nvPr/>
        </p:nvPicPr>
        <p:blipFill rotWithShape="1">
          <a:blip r:embed="rId6">
            <a:alphaModFix/>
          </a:blip>
          <a:srcRect b="0" l="0" r="0" t="0"/>
          <a:stretch/>
        </p:blipFill>
        <p:spPr>
          <a:xfrm>
            <a:off x="6664731" y="4037126"/>
            <a:ext cx="1273933" cy="1200617"/>
          </a:xfrm>
          <a:prstGeom prst="rect">
            <a:avLst/>
          </a:prstGeom>
          <a:noFill/>
          <a:ln>
            <a:noFill/>
          </a:ln>
        </p:spPr>
      </p:pic>
      <p:sp>
        <p:nvSpPr>
          <p:cNvPr id="158" name="Google Shape;158;p19"/>
          <p:cNvSpPr txBox="1"/>
          <p:nvPr/>
        </p:nvSpPr>
        <p:spPr>
          <a:xfrm>
            <a:off x="6673533" y="5100200"/>
            <a:ext cx="1205600" cy="633600"/>
          </a:xfrm>
          <a:prstGeom prst="rect">
            <a:avLst/>
          </a:prstGeom>
          <a:noFill/>
          <a:ln>
            <a:noFill/>
          </a:ln>
        </p:spPr>
        <p:txBody>
          <a:bodyPr anchorCtr="0" anchor="ctr" bIns="121900" lIns="121900" spcFirstLastPara="1" rIns="121900" wrap="square" tIns="121900">
            <a:noAutofit/>
          </a:bodyPr>
          <a:lstStyle/>
          <a:p>
            <a:pPr indent="0" lvl="0" marL="0" marR="0" rtl="0" algn="ctr">
              <a:lnSpc>
                <a:spcPct val="115000"/>
              </a:lnSpc>
              <a:spcBef>
                <a:spcPts val="0"/>
              </a:spcBef>
              <a:spcAft>
                <a:spcPts val="0"/>
              </a:spcAft>
              <a:buNone/>
            </a:pPr>
            <a:r>
              <a:rPr b="1" i="0" lang="en" sz="3333" u="none" cap="none" strike="noStrike">
                <a:solidFill>
                  <a:srgbClr val="0B4E87"/>
                </a:solidFill>
                <a:latin typeface="Montserrat SemiBold"/>
                <a:ea typeface="Montserrat SemiBold"/>
                <a:cs typeface="Montserrat SemiBold"/>
                <a:sym typeface="Montserrat SemiBold"/>
              </a:rPr>
              <a:t>75%</a:t>
            </a:r>
            <a:endParaRPr b="1" i="0" sz="3333" u="none" cap="none" strike="noStrike">
              <a:solidFill>
                <a:srgbClr val="0B4E87"/>
              </a:solidFill>
              <a:latin typeface="Montserrat SemiBold"/>
              <a:ea typeface="Montserrat SemiBold"/>
              <a:cs typeface="Montserrat SemiBold"/>
              <a:sym typeface="Montserrat SemiBold"/>
            </a:endParaRPr>
          </a:p>
        </p:txBody>
      </p:sp>
      <p:sp>
        <p:nvSpPr>
          <p:cNvPr id="159" name="Google Shape;159;p19"/>
          <p:cNvSpPr txBox="1"/>
          <p:nvPr/>
        </p:nvSpPr>
        <p:spPr>
          <a:xfrm>
            <a:off x="6454617" y="5551500"/>
            <a:ext cx="1695600" cy="754800"/>
          </a:xfrm>
          <a:prstGeom prst="rect">
            <a:avLst/>
          </a:prstGeom>
          <a:noFill/>
          <a:ln>
            <a:noFill/>
          </a:ln>
        </p:spPr>
        <p:txBody>
          <a:bodyPr anchorCtr="0" anchor="ctr" bIns="121900" lIns="121900" spcFirstLastPara="1" rIns="121900" wrap="square" tIns="121900">
            <a:noAutofit/>
          </a:bodyPr>
          <a:lstStyle/>
          <a:p>
            <a:pPr indent="0" lvl="0" marL="0" marR="0" rtl="0" algn="ctr">
              <a:spcBef>
                <a:spcPts val="0"/>
              </a:spcBef>
              <a:spcAft>
                <a:spcPts val="0"/>
              </a:spcAft>
              <a:buNone/>
            </a:pPr>
            <a:r>
              <a:rPr b="0" i="0" lang="en" sz="1733" u="none" cap="none" strike="noStrike">
                <a:solidFill>
                  <a:srgbClr val="1D9778"/>
                </a:solidFill>
                <a:latin typeface="Avenir"/>
                <a:ea typeface="Avenir"/>
                <a:cs typeface="Avenir"/>
                <a:sym typeface="Avenir"/>
              </a:rPr>
              <a:t>First Gen</a:t>
            </a:r>
            <a:endParaRPr b="0" i="0" sz="1733" u="none" cap="none" strike="noStrike">
              <a:solidFill>
                <a:srgbClr val="1D9778"/>
              </a:solidFill>
              <a:latin typeface="Avenir"/>
              <a:ea typeface="Avenir"/>
              <a:cs typeface="Avenir"/>
              <a:sym typeface="Avenir"/>
            </a:endParaRPr>
          </a:p>
          <a:p>
            <a:pPr indent="0" lvl="0" marL="0" marR="0" rtl="0" algn="ctr">
              <a:spcBef>
                <a:spcPts val="0"/>
              </a:spcBef>
              <a:spcAft>
                <a:spcPts val="0"/>
              </a:spcAft>
              <a:buNone/>
            </a:pPr>
            <a:r>
              <a:rPr b="0" i="0" lang="en" sz="1733" u="none" cap="none" strike="noStrike">
                <a:solidFill>
                  <a:srgbClr val="1D9778"/>
                </a:solidFill>
                <a:latin typeface="Avenir"/>
                <a:ea typeface="Avenir"/>
                <a:cs typeface="Avenir"/>
                <a:sym typeface="Avenir"/>
              </a:rPr>
              <a:t>College Goers</a:t>
            </a:r>
            <a:endParaRPr b="0" i="0" sz="1600" u="none" cap="none" strike="noStrike">
              <a:solidFill>
                <a:srgbClr val="1D9778"/>
              </a:solidFill>
              <a:latin typeface="Avenir"/>
              <a:ea typeface="Avenir"/>
              <a:cs typeface="Avenir"/>
              <a:sym typeface="Avenir"/>
            </a:endParaRPr>
          </a:p>
        </p:txBody>
      </p:sp>
      <p:pic>
        <p:nvPicPr>
          <p:cNvPr id="160" name="Google Shape;160;p19"/>
          <p:cNvPicPr preferRelativeResize="0"/>
          <p:nvPr/>
        </p:nvPicPr>
        <p:blipFill rotWithShape="1">
          <a:blip r:embed="rId7">
            <a:alphaModFix/>
          </a:blip>
          <a:srcRect b="21532" l="14165" r="13558" t="8755"/>
          <a:stretch/>
        </p:blipFill>
        <p:spPr>
          <a:xfrm>
            <a:off x="9539632" y="4222556"/>
            <a:ext cx="1050800" cy="1013547"/>
          </a:xfrm>
          <a:prstGeom prst="rect">
            <a:avLst/>
          </a:prstGeom>
          <a:noFill/>
          <a:ln>
            <a:noFill/>
          </a:ln>
        </p:spPr>
      </p:pic>
      <p:sp>
        <p:nvSpPr>
          <p:cNvPr id="161" name="Google Shape;161;p19"/>
          <p:cNvSpPr txBox="1"/>
          <p:nvPr/>
        </p:nvSpPr>
        <p:spPr>
          <a:xfrm>
            <a:off x="9539633" y="5165756"/>
            <a:ext cx="1050800" cy="633600"/>
          </a:xfrm>
          <a:prstGeom prst="rect">
            <a:avLst/>
          </a:prstGeom>
          <a:noFill/>
          <a:ln>
            <a:noFill/>
          </a:ln>
        </p:spPr>
        <p:txBody>
          <a:bodyPr anchorCtr="0" anchor="ctr" bIns="121900" lIns="121900" spcFirstLastPara="1" rIns="121900" wrap="square" tIns="121900">
            <a:noAutofit/>
          </a:bodyPr>
          <a:lstStyle/>
          <a:p>
            <a:pPr indent="0" lvl="0" marL="0" marR="0" rtl="0" algn="ctr">
              <a:lnSpc>
                <a:spcPct val="115000"/>
              </a:lnSpc>
              <a:spcBef>
                <a:spcPts val="0"/>
              </a:spcBef>
              <a:spcAft>
                <a:spcPts val="0"/>
              </a:spcAft>
              <a:buNone/>
            </a:pPr>
            <a:r>
              <a:rPr b="1" i="0" lang="en" sz="3333" u="none" cap="none" strike="noStrike">
                <a:solidFill>
                  <a:srgbClr val="0B4E87"/>
                </a:solidFill>
                <a:latin typeface="Montserrat SemiBold"/>
                <a:ea typeface="Montserrat SemiBold"/>
                <a:cs typeface="Montserrat SemiBold"/>
                <a:sym typeface="Montserrat SemiBold"/>
              </a:rPr>
              <a:t>75+</a:t>
            </a:r>
            <a:endParaRPr b="1" i="0" sz="3333" u="none" cap="none" strike="noStrike">
              <a:solidFill>
                <a:srgbClr val="0B4E87"/>
              </a:solidFill>
              <a:latin typeface="Montserrat SemiBold"/>
              <a:ea typeface="Montserrat SemiBold"/>
              <a:cs typeface="Montserrat SemiBold"/>
              <a:sym typeface="Montserrat SemiBold"/>
            </a:endParaRPr>
          </a:p>
        </p:txBody>
      </p:sp>
      <p:sp>
        <p:nvSpPr>
          <p:cNvPr id="162" name="Google Shape;162;p19"/>
          <p:cNvSpPr txBox="1"/>
          <p:nvPr/>
        </p:nvSpPr>
        <p:spPr>
          <a:xfrm>
            <a:off x="8693700" y="5632923"/>
            <a:ext cx="2652400" cy="633600"/>
          </a:xfrm>
          <a:prstGeom prst="rect">
            <a:avLst/>
          </a:prstGeom>
          <a:noFill/>
          <a:ln>
            <a:noFill/>
          </a:ln>
        </p:spPr>
        <p:txBody>
          <a:bodyPr anchorCtr="0" anchor="ctr" bIns="121900" lIns="121900" spcFirstLastPara="1" rIns="121900" wrap="square" tIns="121900">
            <a:noAutofit/>
          </a:bodyPr>
          <a:lstStyle/>
          <a:p>
            <a:pPr indent="0" lvl="0" marL="0" marR="0" rtl="0" algn="ctr">
              <a:spcBef>
                <a:spcPts val="0"/>
              </a:spcBef>
              <a:spcAft>
                <a:spcPts val="0"/>
              </a:spcAft>
              <a:buNone/>
            </a:pPr>
            <a:r>
              <a:rPr b="0" i="0" lang="en" sz="1733" u="none" cap="none" strike="noStrike">
                <a:solidFill>
                  <a:srgbClr val="1D9778"/>
                </a:solidFill>
                <a:latin typeface="Avenir"/>
                <a:ea typeface="Avenir"/>
                <a:cs typeface="Avenir"/>
                <a:sym typeface="Avenir"/>
              </a:rPr>
              <a:t>Companies Participated </a:t>
            </a:r>
            <a:endParaRPr b="0" i="0" sz="1733" u="none" cap="none" strike="noStrike">
              <a:solidFill>
                <a:srgbClr val="1D9778"/>
              </a:solidFill>
              <a:latin typeface="Avenir"/>
              <a:ea typeface="Avenir"/>
              <a:cs typeface="Avenir"/>
              <a:sym typeface="Avenir"/>
            </a:endParaRPr>
          </a:p>
          <a:p>
            <a:pPr indent="0" lvl="0" marL="0" marR="0" rtl="0" algn="ctr">
              <a:spcBef>
                <a:spcPts val="0"/>
              </a:spcBef>
              <a:spcAft>
                <a:spcPts val="0"/>
              </a:spcAft>
              <a:buNone/>
            </a:pPr>
            <a:r>
              <a:rPr b="0" i="0" lang="en" sz="1733" u="none" cap="none" strike="noStrike">
                <a:solidFill>
                  <a:srgbClr val="1D9778"/>
                </a:solidFill>
                <a:latin typeface="Avenir"/>
                <a:ea typeface="Avenir"/>
                <a:cs typeface="Avenir"/>
                <a:sym typeface="Avenir"/>
              </a:rPr>
              <a:t>Since 2014</a:t>
            </a:r>
            <a:endParaRPr b="0" i="0" sz="1600" u="none" cap="none" strike="noStrike">
              <a:solidFill>
                <a:srgbClr val="1D9778"/>
              </a:solidFill>
              <a:latin typeface="Avenir"/>
              <a:ea typeface="Avenir"/>
              <a:cs typeface="Avenir"/>
              <a:sym typeface="Avenir"/>
            </a:endParaRPr>
          </a:p>
        </p:txBody>
      </p:sp>
      <p:pic>
        <p:nvPicPr>
          <p:cNvPr id="163" name="Google Shape;163;p19"/>
          <p:cNvPicPr preferRelativeResize="0"/>
          <p:nvPr/>
        </p:nvPicPr>
        <p:blipFill rotWithShape="1">
          <a:blip r:embed="rId8">
            <a:alphaModFix/>
          </a:blip>
          <a:srcRect b="31232" l="10085" r="10252" t="17089"/>
          <a:stretch/>
        </p:blipFill>
        <p:spPr>
          <a:xfrm>
            <a:off x="4007634" y="2042834"/>
            <a:ext cx="1273932" cy="826373"/>
          </a:xfrm>
          <a:prstGeom prst="rect">
            <a:avLst/>
          </a:prstGeom>
          <a:noFill/>
          <a:ln>
            <a:noFill/>
          </a:ln>
        </p:spPr>
      </p:pic>
      <p:pic>
        <p:nvPicPr>
          <p:cNvPr id="164" name="Google Shape;164;p19"/>
          <p:cNvPicPr preferRelativeResize="0"/>
          <p:nvPr/>
        </p:nvPicPr>
        <p:blipFill rotWithShape="1">
          <a:blip r:embed="rId9">
            <a:alphaModFix/>
          </a:blip>
          <a:srcRect b="0" l="0" r="0" t="0"/>
          <a:stretch/>
        </p:blipFill>
        <p:spPr>
          <a:xfrm>
            <a:off x="11204967" y="6340900"/>
            <a:ext cx="857867" cy="369819"/>
          </a:xfrm>
          <a:prstGeom prst="rect">
            <a:avLst/>
          </a:prstGeom>
          <a:noFill/>
          <a:ln>
            <a:noFill/>
          </a:ln>
        </p:spPr>
      </p:pic>
      <p:grpSp>
        <p:nvGrpSpPr>
          <p:cNvPr id="165" name="Google Shape;165;p19"/>
          <p:cNvGrpSpPr/>
          <p:nvPr/>
        </p:nvGrpSpPr>
        <p:grpSpPr>
          <a:xfrm>
            <a:off x="1265211" y="1864167"/>
            <a:ext cx="1368423" cy="1127667"/>
            <a:chOff x="948908" y="1245725"/>
            <a:chExt cx="1026317" cy="845750"/>
          </a:xfrm>
        </p:grpSpPr>
        <p:pic>
          <p:nvPicPr>
            <p:cNvPr id="166" name="Google Shape;166;p19"/>
            <p:cNvPicPr preferRelativeResize="0"/>
            <p:nvPr/>
          </p:nvPicPr>
          <p:blipFill rotWithShape="1">
            <a:blip r:embed="rId10">
              <a:alphaModFix/>
            </a:blip>
            <a:srcRect b="19821" l="18872" r="19470" t="7381"/>
            <a:stretch/>
          </p:blipFill>
          <p:spPr>
            <a:xfrm>
              <a:off x="1383324" y="1392725"/>
              <a:ext cx="591901" cy="698750"/>
            </a:xfrm>
            <a:prstGeom prst="rect">
              <a:avLst/>
            </a:prstGeom>
            <a:noFill/>
            <a:ln>
              <a:noFill/>
            </a:ln>
          </p:spPr>
        </p:pic>
        <p:pic>
          <p:nvPicPr>
            <p:cNvPr id="167" name="Google Shape;167;p19"/>
            <p:cNvPicPr preferRelativeResize="0"/>
            <p:nvPr/>
          </p:nvPicPr>
          <p:blipFill rotWithShape="1">
            <a:blip r:embed="rId11">
              <a:alphaModFix/>
            </a:blip>
            <a:srcRect b="18972" l="25348" r="26100" t="5827"/>
            <a:stretch/>
          </p:blipFill>
          <p:spPr>
            <a:xfrm>
              <a:off x="948908" y="1245725"/>
              <a:ext cx="490746" cy="760149"/>
            </a:xfrm>
            <a:prstGeom prst="rect">
              <a:avLst/>
            </a:prstGeom>
            <a:noFill/>
            <a:ln>
              <a:noFill/>
            </a:ln>
          </p:spPr>
        </p:pic>
      </p:grpSp>
      <p:sp>
        <p:nvSpPr>
          <p:cNvPr id="168" name="Google Shape;168;p19"/>
          <p:cNvSpPr txBox="1"/>
          <p:nvPr/>
        </p:nvSpPr>
        <p:spPr>
          <a:xfrm>
            <a:off x="4815000" y="1123600"/>
            <a:ext cx="2562000" cy="494400"/>
          </a:xfrm>
          <a:prstGeom prst="rect">
            <a:avLst/>
          </a:prstGeom>
          <a:noFill/>
          <a:ln>
            <a:noFill/>
          </a:ln>
        </p:spPr>
        <p:txBody>
          <a:bodyPr anchorCtr="0" anchor="t" bIns="121900" lIns="121900" spcFirstLastPara="1" rIns="121900" wrap="square" tIns="121900">
            <a:noAutofit/>
          </a:bodyPr>
          <a:lstStyle/>
          <a:p>
            <a:pPr indent="0" lvl="0" marL="0" marR="0" rtl="0" algn="ctr">
              <a:lnSpc>
                <a:spcPct val="115000"/>
              </a:lnSpc>
              <a:spcBef>
                <a:spcPts val="0"/>
              </a:spcBef>
              <a:spcAft>
                <a:spcPts val="0"/>
              </a:spcAft>
              <a:buNone/>
            </a:pPr>
            <a:r>
              <a:rPr b="0" i="0" lang="en" sz="1733" u="none" cap="none" strike="noStrike">
                <a:solidFill>
                  <a:srgbClr val="1D9778"/>
                </a:solidFill>
                <a:latin typeface="Avenir"/>
                <a:ea typeface="Avenir"/>
                <a:cs typeface="Avenir"/>
                <a:sym typeface="Avenir"/>
              </a:rPr>
              <a:t>TIP’s 8 Impact Areas</a:t>
            </a:r>
            <a:endParaRPr b="0" i="0" sz="1800" u="none" cap="none" strike="noStrike">
              <a:solidFill>
                <a:schemeClr val="dk1"/>
              </a:solidFill>
              <a:latin typeface="Arial"/>
              <a:ea typeface="Arial"/>
              <a:cs typeface="Arial"/>
              <a:sym typeface="Arial"/>
            </a:endParaRPr>
          </a:p>
        </p:txBody>
      </p:sp>
      <p:pic>
        <p:nvPicPr>
          <p:cNvPr id="169" name="Google Shape;169;p19"/>
          <p:cNvPicPr preferRelativeResize="0"/>
          <p:nvPr/>
        </p:nvPicPr>
        <p:blipFill rotWithShape="1">
          <a:blip r:embed="rId12">
            <a:alphaModFix/>
          </a:blip>
          <a:srcRect b="15687" l="8116" r="8115" t="2818"/>
          <a:stretch/>
        </p:blipFill>
        <p:spPr>
          <a:xfrm>
            <a:off x="6949921" y="1974844"/>
            <a:ext cx="931600" cy="90630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0"/>
          <p:cNvSpPr txBox="1"/>
          <p:nvPr/>
        </p:nvSpPr>
        <p:spPr>
          <a:xfrm>
            <a:off x="6610633" y="2579267"/>
            <a:ext cx="5581200" cy="1982400"/>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0"/>
              </a:spcBef>
              <a:spcAft>
                <a:spcPts val="0"/>
              </a:spcAft>
              <a:buNone/>
            </a:pPr>
            <a:r>
              <a:rPr b="1" i="0" lang="en" sz="1600" u="none" cap="none" strike="noStrike">
                <a:solidFill>
                  <a:srgbClr val="0B4E87"/>
                </a:solidFill>
                <a:latin typeface="Montserrat"/>
                <a:ea typeface="Montserrat"/>
                <a:cs typeface="Montserrat"/>
                <a:sym typeface="Montserrat"/>
              </a:rPr>
              <a:t>College Credit &amp; Professional Development</a:t>
            </a:r>
            <a:endParaRPr b="1" i="0" sz="1600" u="none" cap="none" strike="noStrike">
              <a:solidFill>
                <a:srgbClr val="0B4E87"/>
              </a:solidFill>
              <a:latin typeface="Montserrat"/>
              <a:ea typeface="Montserrat"/>
              <a:cs typeface="Montserrat"/>
              <a:sym typeface="Montserrat"/>
            </a:endParaRPr>
          </a:p>
          <a:p>
            <a:pPr indent="0" lvl="0" marL="0" marR="0" rtl="0" algn="l">
              <a:lnSpc>
                <a:spcPct val="115000"/>
              </a:lnSpc>
              <a:spcBef>
                <a:spcPts val="0"/>
              </a:spcBef>
              <a:spcAft>
                <a:spcPts val="0"/>
              </a:spcAft>
              <a:buNone/>
            </a:pPr>
            <a:r>
              <a:rPr b="0" i="0" lang="en" sz="1600" u="none" cap="none" strike="noStrike">
                <a:solidFill>
                  <a:srgbClr val="1D9778"/>
                </a:solidFill>
                <a:latin typeface="Avenir"/>
                <a:ea typeface="Avenir"/>
                <a:cs typeface="Avenir"/>
                <a:sym typeface="Avenir"/>
              </a:rPr>
              <a:t>Interns participate in a college and career readiness curriculum through our partnership with LA Trade Tech to ensure their placement is successful. </a:t>
            </a:r>
            <a:r>
              <a:rPr b="1" i="0" lang="en" sz="1600" u="none" cap="none" strike="noStrike">
                <a:solidFill>
                  <a:srgbClr val="1D9778"/>
                </a:solidFill>
                <a:latin typeface="Avenir"/>
                <a:ea typeface="Avenir"/>
                <a:cs typeface="Avenir"/>
                <a:sym typeface="Avenir"/>
              </a:rPr>
              <a:t>All for college credit!</a:t>
            </a:r>
            <a:endParaRPr b="1" i="0" sz="1600" u="none" cap="none" strike="noStrike">
              <a:solidFill>
                <a:srgbClr val="1D9778"/>
              </a:solidFill>
              <a:latin typeface="Avenir"/>
              <a:ea typeface="Avenir"/>
              <a:cs typeface="Avenir"/>
              <a:sym typeface="Avenir"/>
            </a:endParaRPr>
          </a:p>
          <a:p>
            <a:pPr indent="0" lvl="0" marL="0" marR="0" rtl="0" algn="l">
              <a:lnSpc>
                <a:spcPct val="115000"/>
              </a:lnSpc>
              <a:spcBef>
                <a:spcPts val="0"/>
              </a:spcBef>
              <a:spcAft>
                <a:spcPts val="0"/>
              </a:spcAft>
              <a:buNone/>
            </a:pPr>
            <a:r>
              <a:t/>
            </a:r>
            <a:endParaRPr b="0" i="0" sz="1600" u="none" cap="none" strike="noStrike">
              <a:solidFill>
                <a:srgbClr val="1D9778"/>
              </a:solidFill>
              <a:latin typeface="Avenir"/>
              <a:ea typeface="Avenir"/>
              <a:cs typeface="Avenir"/>
              <a:sym typeface="Avenir"/>
            </a:endParaRPr>
          </a:p>
        </p:txBody>
      </p:sp>
      <p:sp>
        <p:nvSpPr>
          <p:cNvPr id="175" name="Google Shape;175;p20"/>
          <p:cNvSpPr txBox="1"/>
          <p:nvPr/>
        </p:nvSpPr>
        <p:spPr>
          <a:xfrm>
            <a:off x="503000" y="2590700"/>
            <a:ext cx="4862400" cy="1778400"/>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0"/>
              </a:spcBef>
              <a:spcAft>
                <a:spcPts val="0"/>
              </a:spcAft>
              <a:buNone/>
            </a:pPr>
            <a:r>
              <a:rPr b="1" i="0" lang="en" sz="1600" u="none" cap="none" strike="noStrike">
                <a:solidFill>
                  <a:srgbClr val="0B4E87"/>
                </a:solidFill>
                <a:latin typeface="Montserrat"/>
                <a:ea typeface="Montserrat"/>
                <a:cs typeface="Montserrat"/>
                <a:sym typeface="Montserrat"/>
              </a:rPr>
              <a:t>Orientation</a:t>
            </a:r>
            <a:endParaRPr b="1" i="0" sz="1600" u="none" cap="none" strike="noStrike">
              <a:solidFill>
                <a:srgbClr val="0B4E87"/>
              </a:solidFill>
              <a:latin typeface="Montserrat"/>
              <a:ea typeface="Montserrat"/>
              <a:cs typeface="Montserrat"/>
              <a:sym typeface="Montserrat"/>
            </a:endParaRPr>
          </a:p>
          <a:p>
            <a:pPr indent="0" lvl="0" marL="0" marR="0" rtl="0" algn="l">
              <a:lnSpc>
                <a:spcPct val="115000"/>
              </a:lnSpc>
              <a:spcBef>
                <a:spcPts val="0"/>
              </a:spcBef>
              <a:spcAft>
                <a:spcPts val="2133"/>
              </a:spcAft>
              <a:buNone/>
            </a:pPr>
            <a:r>
              <a:rPr b="0" i="0" lang="en" sz="1600" u="none" cap="none" strike="noStrike">
                <a:solidFill>
                  <a:srgbClr val="1D9778"/>
                </a:solidFill>
                <a:latin typeface="Avenir"/>
                <a:ea typeface="Avenir"/>
                <a:cs typeface="Avenir"/>
                <a:sym typeface="Avenir"/>
              </a:rPr>
              <a:t>We host trainings to prepare interns for their first day at work. Workshops include: email and phone etiquette; office culture; Diversity, Equity, &amp; Inclusion; case studies discussions, and more.</a:t>
            </a:r>
            <a:endParaRPr b="0" i="0" sz="1600" u="none" cap="none" strike="noStrike">
              <a:solidFill>
                <a:srgbClr val="1D9778"/>
              </a:solidFill>
              <a:latin typeface="Avenir"/>
              <a:ea typeface="Avenir"/>
              <a:cs typeface="Avenir"/>
              <a:sym typeface="Avenir"/>
            </a:endParaRPr>
          </a:p>
        </p:txBody>
      </p:sp>
      <p:sp>
        <p:nvSpPr>
          <p:cNvPr id="176" name="Google Shape;176;p20"/>
          <p:cNvSpPr txBox="1"/>
          <p:nvPr/>
        </p:nvSpPr>
        <p:spPr>
          <a:xfrm>
            <a:off x="815033" y="275467"/>
            <a:ext cx="10605600" cy="1066000"/>
          </a:xfrm>
          <a:prstGeom prst="rect">
            <a:avLst/>
          </a:prstGeom>
          <a:noFill/>
          <a:ln>
            <a:noFill/>
          </a:ln>
        </p:spPr>
        <p:txBody>
          <a:bodyPr anchorCtr="0" anchor="t" bIns="121900" lIns="121900" spcFirstLastPara="1" rIns="121900" wrap="square" tIns="121900">
            <a:noAutofit/>
          </a:bodyPr>
          <a:lstStyle/>
          <a:p>
            <a:pPr indent="0" lvl="0" marL="0" marR="0" rtl="0" algn="ctr">
              <a:spcBef>
                <a:spcPts val="0"/>
              </a:spcBef>
              <a:spcAft>
                <a:spcPts val="0"/>
              </a:spcAft>
              <a:buNone/>
            </a:pPr>
            <a:r>
              <a:rPr b="0" i="0" lang="en" sz="5333" u="none" cap="none" strike="noStrike">
                <a:solidFill>
                  <a:srgbClr val="1D9778"/>
                </a:solidFill>
                <a:latin typeface="Montserrat Black"/>
                <a:ea typeface="Montserrat Black"/>
                <a:cs typeface="Montserrat Black"/>
                <a:sym typeface="Montserrat Black"/>
              </a:rPr>
              <a:t>PROGRAMMING</a:t>
            </a:r>
            <a:endParaRPr b="0" i="0" sz="5333" u="none" cap="none" strike="noStrike">
              <a:solidFill>
                <a:srgbClr val="1D9778"/>
              </a:solidFill>
              <a:latin typeface="Montserrat Black"/>
              <a:ea typeface="Montserrat Black"/>
              <a:cs typeface="Montserrat Black"/>
              <a:sym typeface="Montserrat Black"/>
            </a:endParaRPr>
          </a:p>
        </p:txBody>
      </p:sp>
      <p:sp>
        <p:nvSpPr>
          <p:cNvPr id="177" name="Google Shape;177;p20"/>
          <p:cNvSpPr txBox="1"/>
          <p:nvPr/>
        </p:nvSpPr>
        <p:spPr>
          <a:xfrm>
            <a:off x="503000" y="4702300"/>
            <a:ext cx="4862400" cy="1709200"/>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0"/>
              </a:spcBef>
              <a:spcAft>
                <a:spcPts val="0"/>
              </a:spcAft>
              <a:buNone/>
            </a:pPr>
            <a:r>
              <a:rPr b="1" i="0" lang="en" sz="1600" u="none" cap="none" strike="noStrike">
                <a:solidFill>
                  <a:srgbClr val="0B4E87"/>
                </a:solidFill>
                <a:latin typeface="Montserrat"/>
                <a:ea typeface="Montserrat"/>
                <a:cs typeface="Montserrat"/>
                <a:sym typeface="Montserrat"/>
              </a:rPr>
              <a:t>Field Trips &amp; Networking </a:t>
            </a:r>
            <a:endParaRPr b="1" i="0" sz="1600" u="none" cap="none" strike="noStrike">
              <a:solidFill>
                <a:srgbClr val="0B4E87"/>
              </a:solidFill>
              <a:latin typeface="Montserrat"/>
              <a:ea typeface="Montserrat"/>
              <a:cs typeface="Montserrat"/>
              <a:sym typeface="Montserrat"/>
            </a:endParaRPr>
          </a:p>
          <a:p>
            <a:pPr indent="0" lvl="0" marL="0" marR="0" rtl="0" algn="l">
              <a:lnSpc>
                <a:spcPct val="115000"/>
              </a:lnSpc>
              <a:spcBef>
                <a:spcPts val="0"/>
              </a:spcBef>
              <a:spcAft>
                <a:spcPts val="0"/>
              </a:spcAft>
              <a:buNone/>
            </a:pPr>
            <a:r>
              <a:rPr b="0" i="0" lang="en" sz="1600" u="none" cap="none" strike="noStrike">
                <a:solidFill>
                  <a:srgbClr val="1D9778"/>
                </a:solidFill>
                <a:latin typeface="Avenir"/>
                <a:ea typeface="Avenir"/>
                <a:cs typeface="Avenir"/>
                <a:sym typeface="Avenir"/>
              </a:rPr>
              <a:t>Interns take optional trips to visit other companies to learn about jobs and network with other professionals.</a:t>
            </a:r>
            <a:endParaRPr b="1" i="0" sz="1600" u="none" cap="none" strike="noStrike">
              <a:solidFill>
                <a:srgbClr val="0B4E87"/>
              </a:solidFill>
              <a:latin typeface="Montserrat"/>
              <a:ea typeface="Montserrat"/>
              <a:cs typeface="Montserrat"/>
              <a:sym typeface="Montserrat"/>
            </a:endParaRPr>
          </a:p>
        </p:txBody>
      </p:sp>
      <p:sp>
        <p:nvSpPr>
          <p:cNvPr id="178" name="Google Shape;178;p20"/>
          <p:cNvSpPr txBox="1"/>
          <p:nvPr/>
        </p:nvSpPr>
        <p:spPr>
          <a:xfrm>
            <a:off x="6610633" y="4702300"/>
            <a:ext cx="4862400" cy="1709200"/>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0"/>
              </a:spcBef>
              <a:spcAft>
                <a:spcPts val="0"/>
              </a:spcAft>
              <a:buNone/>
            </a:pPr>
            <a:r>
              <a:rPr b="1" i="0" lang="en" sz="1600" u="none" cap="none" strike="noStrike">
                <a:solidFill>
                  <a:srgbClr val="0B4E87"/>
                </a:solidFill>
                <a:latin typeface="Montserrat"/>
                <a:ea typeface="Montserrat"/>
                <a:cs typeface="Montserrat"/>
                <a:sym typeface="Montserrat"/>
              </a:rPr>
              <a:t>End-of-Year Celebration</a:t>
            </a:r>
            <a:endParaRPr b="1" i="0" sz="1600" u="none" cap="none" strike="noStrike">
              <a:solidFill>
                <a:srgbClr val="0B4E87"/>
              </a:solidFill>
              <a:latin typeface="Montserrat"/>
              <a:ea typeface="Montserrat"/>
              <a:cs typeface="Montserrat"/>
              <a:sym typeface="Montserrat"/>
            </a:endParaRPr>
          </a:p>
          <a:p>
            <a:pPr indent="0" lvl="0" marL="0" marR="0" rtl="0" algn="l">
              <a:lnSpc>
                <a:spcPct val="115000"/>
              </a:lnSpc>
              <a:spcBef>
                <a:spcPts val="0"/>
              </a:spcBef>
              <a:spcAft>
                <a:spcPts val="2133"/>
              </a:spcAft>
              <a:buNone/>
            </a:pPr>
            <a:r>
              <a:rPr b="0" i="0" lang="en" sz="1600" u="none" cap="none" strike="noStrike">
                <a:solidFill>
                  <a:srgbClr val="1D9778"/>
                </a:solidFill>
                <a:latin typeface="Avenir"/>
                <a:ea typeface="Avenir"/>
                <a:cs typeface="Avenir"/>
                <a:sym typeface="Avenir"/>
              </a:rPr>
              <a:t>The summer culminates with a networking event. Interns, their managers and colleagues join to celebrate with us.</a:t>
            </a:r>
            <a:endParaRPr b="0" i="0" sz="1600" u="none" cap="none" strike="noStrike">
              <a:solidFill>
                <a:srgbClr val="1D9778"/>
              </a:solidFill>
              <a:latin typeface="Avenir"/>
              <a:ea typeface="Avenir"/>
              <a:cs typeface="Avenir"/>
              <a:sym typeface="Avenir"/>
            </a:endParaRPr>
          </a:p>
        </p:txBody>
      </p:sp>
      <p:pic>
        <p:nvPicPr>
          <p:cNvPr id="179" name="Google Shape;179;p20"/>
          <p:cNvPicPr preferRelativeResize="0"/>
          <p:nvPr/>
        </p:nvPicPr>
        <p:blipFill rotWithShape="1">
          <a:blip r:embed="rId3">
            <a:alphaModFix/>
          </a:blip>
          <a:srcRect b="0" l="0" r="0" t="0"/>
          <a:stretch/>
        </p:blipFill>
        <p:spPr>
          <a:xfrm>
            <a:off x="11204967" y="6340900"/>
            <a:ext cx="857867" cy="369819"/>
          </a:xfrm>
          <a:prstGeom prst="rect">
            <a:avLst/>
          </a:prstGeom>
          <a:noFill/>
          <a:ln>
            <a:noFill/>
          </a:ln>
        </p:spPr>
      </p:pic>
      <p:sp>
        <p:nvSpPr>
          <p:cNvPr id="180" name="Google Shape;180;p20"/>
          <p:cNvSpPr txBox="1"/>
          <p:nvPr/>
        </p:nvSpPr>
        <p:spPr>
          <a:xfrm>
            <a:off x="1701400" y="1117633"/>
            <a:ext cx="8789200" cy="939200"/>
          </a:xfrm>
          <a:prstGeom prst="rect">
            <a:avLst/>
          </a:prstGeom>
          <a:noFill/>
          <a:ln>
            <a:noFill/>
          </a:ln>
        </p:spPr>
        <p:txBody>
          <a:bodyPr anchorCtr="0" anchor="t" bIns="121900" lIns="121900" spcFirstLastPara="1" rIns="121900" wrap="square" tIns="121900">
            <a:noAutofit/>
          </a:bodyPr>
          <a:lstStyle/>
          <a:p>
            <a:pPr indent="0" lvl="0" marL="0" marR="0" rtl="0" algn="ctr">
              <a:lnSpc>
                <a:spcPct val="115000"/>
              </a:lnSpc>
              <a:spcBef>
                <a:spcPts val="0"/>
              </a:spcBef>
              <a:spcAft>
                <a:spcPts val="0"/>
              </a:spcAft>
              <a:buNone/>
            </a:pPr>
            <a:r>
              <a:rPr b="0" i="0" lang="en" sz="1733" u="none" cap="none" strike="noStrike">
                <a:solidFill>
                  <a:srgbClr val="1D9778"/>
                </a:solidFill>
                <a:latin typeface="Avenir"/>
                <a:ea typeface="Avenir"/>
                <a:cs typeface="Avenir"/>
                <a:sym typeface="Avenir"/>
              </a:rPr>
              <a:t>We build a diverse talent pipeline where college and career readiness is top of mind and incorporated throughout our summer programming. </a:t>
            </a:r>
            <a:endParaRPr b="0" i="0" sz="1733" u="none" cap="none" strike="noStrike">
              <a:solidFill>
                <a:srgbClr val="1D9778"/>
              </a:solidFill>
              <a:latin typeface="Avenir"/>
              <a:ea typeface="Avenir"/>
              <a:cs typeface="Avenir"/>
              <a:sym typeface="Avenir"/>
            </a:endParaRPr>
          </a:p>
          <a:p>
            <a:pPr indent="0" lvl="0" marL="0" marR="0" rtl="0" algn="ctr">
              <a:lnSpc>
                <a:spcPct val="115000"/>
              </a:lnSpc>
              <a:spcBef>
                <a:spcPts val="0"/>
              </a:spcBef>
              <a:spcAft>
                <a:spcPts val="0"/>
              </a:spcAft>
              <a:buNone/>
            </a:pPr>
            <a:r>
              <a:t/>
            </a:r>
            <a:endParaRPr b="0" i="0" sz="1733" u="none" cap="none" strike="noStrike">
              <a:solidFill>
                <a:srgbClr val="1D9778"/>
              </a:solidFill>
              <a:latin typeface="Avenir"/>
              <a:ea typeface="Avenir"/>
              <a:cs typeface="Avenir"/>
              <a:sym typeface="Avenir"/>
            </a:endParaRPr>
          </a:p>
        </p:txBody>
      </p:sp>
      <p:pic>
        <p:nvPicPr>
          <p:cNvPr id="181" name="Google Shape;181;p20"/>
          <p:cNvPicPr preferRelativeResize="0"/>
          <p:nvPr/>
        </p:nvPicPr>
        <p:blipFill rotWithShape="1">
          <a:blip r:embed="rId4">
            <a:alphaModFix/>
          </a:blip>
          <a:srcRect b="0" l="0" r="0" t="0"/>
          <a:stretch/>
        </p:blipFill>
        <p:spPr>
          <a:xfrm>
            <a:off x="10280909" y="6114809"/>
            <a:ext cx="1837131" cy="2261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1"/>
          <p:cNvSpPr txBox="1"/>
          <p:nvPr/>
        </p:nvSpPr>
        <p:spPr>
          <a:xfrm>
            <a:off x="3087000" y="1799864"/>
            <a:ext cx="3008800" cy="4902000"/>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0"/>
              </a:spcBef>
              <a:spcAft>
                <a:spcPts val="0"/>
              </a:spcAft>
              <a:buNone/>
            </a:pPr>
            <a:r>
              <a:rPr b="0" i="0" lang="en" sz="1467" u="none" cap="none" strike="noStrike">
                <a:solidFill>
                  <a:srgbClr val="1D9778"/>
                </a:solidFill>
                <a:latin typeface="Avenir"/>
                <a:ea typeface="Avenir"/>
                <a:cs typeface="Avenir"/>
                <a:sym typeface="Avenir"/>
              </a:rPr>
              <a:t>El Rey</a:t>
            </a:r>
            <a:endParaRPr b="0" i="0" sz="1467" u="none" cap="none" strike="noStrike">
              <a:solidFill>
                <a:srgbClr val="1D9778"/>
              </a:solidFill>
              <a:latin typeface="Avenir"/>
              <a:ea typeface="Avenir"/>
              <a:cs typeface="Avenir"/>
              <a:sym typeface="Avenir"/>
            </a:endParaRPr>
          </a:p>
          <a:p>
            <a:pPr indent="0" lvl="0" marL="0" marR="0" rtl="0" algn="l">
              <a:lnSpc>
                <a:spcPct val="115000"/>
              </a:lnSpc>
              <a:spcBef>
                <a:spcPts val="0"/>
              </a:spcBef>
              <a:spcAft>
                <a:spcPts val="0"/>
              </a:spcAft>
              <a:buNone/>
            </a:pPr>
            <a:r>
              <a:rPr b="0" i="0" lang="en" sz="1467" u="none" cap="none" strike="noStrike">
                <a:solidFill>
                  <a:srgbClr val="1D9778"/>
                </a:solidFill>
                <a:latin typeface="Avenir"/>
                <a:ea typeface="Avenir"/>
                <a:cs typeface="Avenir"/>
                <a:sym typeface="Avenir"/>
              </a:rPr>
              <a:t>Everydae</a:t>
            </a:r>
            <a:endParaRPr b="0" i="0" sz="1467" u="none" cap="none" strike="noStrike">
              <a:solidFill>
                <a:srgbClr val="1D9778"/>
              </a:solidFill>
              <a:latin typeface="Avenir"/>
              <a:ea typeface="Avenir"/>
              <a:cs typeface="Avenir"/>
              <a:sym typeface="Avenir"/>
            </a:endParaRPr>
          </a:p>
          <a:p>
            <a:pPr indent="0" lvl="0" marL="0" marR="0" rtl="0" algn="l">
              <a:lnSpc>
                <a:spcPct val="115000"/>
              </a:lnSpc>
              <a:spcBef>
                <a:spcPts val="0"/>
              </a:spcBef>
              <a:spcAft>
                <a:spcPts val="0"/>
              </a:spcAft>
              <a:buNone/>
            </a:pPr>
            <a:r>
              <a:rPr b="0" i="0" lang="en" sz="1467" u="none" cap="none" strike="noStrike">
                <a:solidFill>
                  <a:srgbClr val="1D9778"/>
                </a:solidFill>
                <a:latin typeface="Avenir"/>
                <a:ea typeface="Avenir"/>
                <a:cs typeface="Avenir"/>
                <a:sym typeface="Avenir"/>
              </a:rPr>
              <a:t>Expo Park</a:t>
            </a:r>
            <a:endParaRPr b="0" i="0" sz="1467" u="none" cap="none" strike="noStrike">
              <a:solidFill>
                <a:srgbClr val="1D9778"/>
              </a:solidFill>
              <a:latin typeface="Avenir"/>
              <a:ea typeface="Avenir"/>
              <a:cs typeface="Avenir"/>
              <a:sym typeface="Avenir"/>
            </a:endParaRPr>
          </a:p>
          <a:p>
            <a:pPr indent="0" lvl="0" marL="0" marR="0" rtl="0" algn="l">
              <a:lnSpc>
                <a:spcPct val="115000"/>
              </a:lnSpc>
              <a:spcBef>
                <a:spcPts val="0"/>
              </a:spcBef>
              <a:spcAft>
                <a:spcPts val="0"/>
              </a:spcAft>
              <a:buNone/>
            </a:pPr>
            <a:r>
              <a:rPr b="0" i="0" lang="en" sz="1467" u="none" cap="none" strike="noStrike">
                <a:solidFill>
                  <a:srgbClr val="1D9778"/>
                </a:solidFill>
                <a:latin typeface="Avenir"/>
                <a:ea typeface="Avenir"/>
                <a:cs typeface="Avenir"/>
                <a:sym typeface="Avenir"/>
              </a:rPr>
              <a:t>Fullscreen</a:t>
            </a:r>
            <a:endParaRPr b="0" i="0" sz="1467" u="none" cap="none" strike="noStrike">
              <a:solidFill>
                <a:srgbClr val="1D9778"/>
              </a:solidFill>
              <a:latin typeface="Avenir"/>
              <a:ea typeface="Avenir"/>
              <a:cs typeface="Avenir"/>
              <a:sym typeface="Avenir"/>
            </a:endParaRPr>
          </a:p>
          <a:p>
            <a:pPr indent="0" lvl="0" marL="0" marR="0" rtl="0" algn="l">
              <a:lnSpc>
                <a:spcPct val="115000"/>
              </a:lnSpc>
              <a:spcBef>
                <a:spcPts val="0"/>
              </a:spcBef>
              <a:spcAft>
                <a:spcPts val="0"/>
              </a:spcAft>
              <a:buNone/>
            </a:pPr>
            <a:r>
              <a:rPr b="0" i="0" lang="en" sz="1467" u="none" cap="none" strike="noStrike">
                <a:solidFill>
                  <a:srgbClr val="1D9778"/>
                </a:solidFill>
                <a:latin typeface="Avenir"/>
                <a:ea typeface="Avenir"/>
                <a:cs typeface="Avenir"/>
                <a:sym typeface="Avenir"/>
              </a:rPr>
              <a:t>Gagosian Gallery</a:t>
            </a:r>
            <a:endParaRPr b="0" i="0" sz="1467" u="none" cap="none" strike="noStrike">
              <a:solidFill>
                <a:srgbClr val="1D9778"/>
              </a:solidFill>
              <a:latin typeface="Avenir"/>
              <a:ea typeface="Avenir"/>
              <a:cs typeface="Avenir"/>
              <a:sym typeface="Avenir"/>
            </a:endParaRPr>
          </a:p>
          <a:p>
            <a:pPr indent="0" lvl="0" marL="0" marR="0" rtl="0" algn="l">
              <a:lnSpc>
                <a:spcPct val="115000"/>
              </a:lnSpc>
              <a:spcBef>
                <a:spcPts val="0"/>
              </a:spcBef>
              <a:spcAft>
                <a:spcPts val="0"/>
              </a:spcAft>
              <a:buNone/>
            </a:pPr>
            <a:r>
              <a:rPr b="0" i="0" lang="en" sz="1467" u="none" cap="none" strike="noStrike">
                <a:solidFill>
                  <a:srgbClr val="1D9778"/>
                </a:solidFill>
                <a:latin typeface="Avenir"/>
                <a:ea typeface="Avenir"/>
                <a:cs typeface="Avenir"/>
                <a:sym typeface="Avenir"/>
              </a:rPr>
              <a:t>Go Fast Pay Services</a:t>
            </a:r>
            <a:endParaRPr b="0" i="0" sz="1467" u="none" cap="none" strike="noStrike">
              <a:solidFill>
                <a:srgbClr val="1D9778"/>
              </a:solidFill>
              <a:latin typeface="Avenir"/>
              <a:ea typeface="Avenir"/>
              <a:cs typeface="Avenir"/>
              <a:sym typeface="Avenir"/>
            </a:endParaRPr>
          </a:p>
          <a:p>
            <a:pPr indent="0" lvl="0" marL="0" marR="0" rtl="0" algn="l">
              <a:lnSpc>
                <a:spcPct val="115000"/>
              </a:lnSpc>
              <a:spcBef>
                <a:spcPts val="0"/>
              </a:spcBef>
              <a:spcAft>
                <a:spcPts val="0"/>
              </a:spcAft>
              <a:buNone/>
            </a:pPr>
            <a:r>
              <a:rPr b="0" i="0" lang="en" sz="1467" u="none" cap="none" strike="noStrike">
                <a:solidFill>
                  <a:srgbClr val="1D9778"/>
                </a:solidFill>
                <a:latin typeface="Avenir"/>
                <a:ea typeface="Avenir"/>
                <a:cs typeface="Avenir"/>
                <a:sym typeface="Avenir"/>
              </a:rPr>
              <a:t>Goin</a:t>
            </a:r>
            <a:endParaRPr b="0" i="0" sz="1467" u="none" cap="none" strike="noStrike">
              <a:solidFill>
                <a:srgbClr val="1D9778"/>
              </a:solidFill>
              <a:latin typeface="Avenir"/>
              <a:ea typeface="Avenir"/>
              <a:cs typeface="Avenir"/>
              <a:sym typeface="Avenir"/>
            </a:endParaRPr>
          </a:p>
          <a:p>
            <a:pPr indent="0" lvl="0" marL="0" marR="0" rtl="0" algn="l">
              <a:lnSpc>
                <a:spcPct val="115000"/>
              </a:lnSpc>
              <a:spcBef>
                <a:spcPts val="0"/>
              </a:spcBef>
              <a:spcAft>
                <a:spcPts val="0"/>
              </a:spcAft>
              <a:buNone/>
            </a:pPr>
            <a:r>
              <a:rPr b="0" i="0" lang="en" sz="1467" u="none" cap="none" strike="noStrike">
                <a:solidFill>
                  <a:srgbClr val="1D9778"/>
                </a:solidFill>
                <a:latin typeface="Avenir"/>
                <a:ea typeface="Avenir"/>
                <a:cs typeface="Avenir"/>
                <a:sym typeface="Avenir"/>
              </a:rPr>
              <a:t>Goldhirsh Foundation</a:t>
            </a:r>
            <a:endParaRPr b="0" i="0" sz="1467" u="none" cap="none" strike="noStrike">
              <a:solidFill>
                <a:srgbClr val="1D9778"/>
              </a:solidFill>
              <a:latin typeface="Avenir"/>
              <a:ea typeface="Avenir"/>
              <a:cs typeface="Avenir"/>
              <a:sym typeface="Avenir"/>
            </a:endParaRPr>
          </a:p>
          <a:p>
            <a:pPr indent="0" lvl="0" marL="0" marR="0" rtl="0" algn="l">
              <a:lnSpc>
                <a:spcPct val="115000"/>
              </a:lnSpc>
              <a:spcBef>
                <a:spcPts val="0"/>
              </a:spcBef>
              <a:spcAft>
                <a:spcPts val="0"/>
              </a:spcAft>
              <a:buNone/>
            </a:pPr>
            <a:r>
              <a:rPr b="0" i="0" lang="en" sz="1467" u="none" cap="none" strike="noStrike">
                <a:solidFill>
                  <a:srgbClr val="1D9778"/>
                </a:solidFill>
                <a:latin typeface="Avenir"/>
                <a:ea typeface="Avenir"/>
                <a:cs typeface="Avenir"/>
                <a:sym typeface="Avenir"/>
              </a:rPr>
              <a:t>GOOD, Inc</a:t>
            </a:r>
            <a:endParaRPr b="0" i="0" sz="1467" u="none" cap="none" strike="noStrike">
              <a:solidFill>
                <a:srgbClr val="1D9778"/>
              </a:solidFill>
              <a:latin typeface="Avenir"/>
              <a:ea typeface="Avenir"/>
              <a:cs typeface="Avenir"/>
              <a:sym typeface="Avenir"/>
            </a:endParaRPr>
          </a:p>
          <a:p>
            <a:pPr indent="0" lvl="0" marL="0" marR="0" rtl="0" algn="l">
              <a:lnSpc>
                <a:spcPct val="115000"/>
              </a:lnSpc>
              <a:spcBef>
                <a:spcPts val="0"/>
              </a:spcBef>
              <a:spcAft>
                <a:spcPts val="0"/>
              </a:spcAft>
              <a:buNone/>
            </a:pPr>
            <a:r>
              <a:rPr b="0" i="0" lang="en" sz="1467" u="none" cap="none" strike="noStrike">
                <a:solidFill>
                  <a:srgbClr val="1D9778"/>
                </a:solidFill>
                <a:latin typeface="Avenir"/>
                <a:ea typeface="Avenir"/>
                <a:cs typeface="Avenir"/>
                <a:sym typeface="Avenir"/>
              </a:rPr>
              <a:t>Google</a:t>
            </a:r>
            <a:endParaRPr b="0" i="0" sz="1467" u="none" cap="none" strike="noStrike">
              <a:solidFill>
                <a:srgbClr val="1D9778"/>
              </a:solidFill>
              <a:latin typeface="Avenir"/>
              <a:ea typeface="Avenir"/>
              <a:cs typeface="Avenir"/>
              <a:sym typeface="Avenir"/>
            </a:endParaRPr>
          </a:p>
          <a:p>
            <a:pPr indent="0" lvl="0" marL="0" marR="0" rtl="0" algn="l">
              <a:lnSpc>
                <a:spcPct val="115000"/>
              </a:lnSpc>
              <a:spcBef>
                <a:spcPts val="0"/>
              </a:spcBef>
              <a:spcAft>
                <a:spcPts val="0"/>
              </a:spcAft>
              <a:buNone/>
            </a:pPr>
            <a:r>
              <a:rPr b="0" i="0" lang="en" sz="1467" u="none" cap="none" strike="noStrike">
                <a:solidFill>
                  <a:srgbClr val="1D9778"/>
                </a:solidFill>
                <a:latin typeface="Avenir"/>
                <a:ea typeface="Avenir"/>
                <a:cs typeface="Avenir"/>
                <a:sym typeface="Avenir"/>
              </a:rPr>
              <a:t>Guided Compass</a:t>
            </a:r>
            <a:endParaRPr b="0" i="0" sz="1467" u="none" cap="none" strike="noStrike">
              <a:solidFill>
                <a:srgbClr val="1D9778"/>
              </a:solidFill>
              <a:latin typeface="Avenir"/>
              <a:ea typeface="Avenir"/>
              <a:cs typeface="Avenir"/>
              <a:sym typeface="Avenir"/>
            </a:endParaRPr>
          </a:p>
          <a:p>
            <a:pPr indent="0" lvl="0" marL="0" marR="0" rtl="0" algn="l">
              <a:lnSpc>
                <a:spcPct val="115000"/>
              </a:lnSpc>
              <a:spcBef>
                <a:spcPts val="0"/>
              </a:spcBef>
              <a:spcAft>
                <a:spcPts val="0"/>
              </a:spcAft>
              <a:buNone/>
            </a:pPr>
            <a:r>
              <a:rPr b="0" i="0" lang="en" sz="1467" u="none" cap="none" strike="noStrike">
                <a:solidFill>
                  <a:srgbClr val="1D9778"/>
                </a:solidFill>
                <a:latin typeface="Avenir"/>
                <a:ea typeface="Avenir"/>
                <a:cs typeface="Avenir"/>
                <a:sym typeface="Avenir"/>
              </a:rPr>
              <a:t>Headspace</a:t>
            </a:r>
            <a:endParaRPr b="0" i="0" sz="1467" u="none" cap="none" strike="noStrike">
              <a:solidFill>
                <a:srgbClr val="1D9778"/>
              </a:solidFill>
              <a:latin typeface="Avenir"/>
              <a:ea typeface="Avenir"/>
              <a:cs typeface="Avenir"/>
              <a:sym typeface="Avenir"/>
            </a:endParaRPr>
          </a:p>
          <a:p>
            <a:pPr indent="0" lvl="0" marL="0" marR="0" rtl="0" algn="l">
              <a:lnSpc>
                <a:spcPct val="115000"/>
              </a:lnSpc>
              <a:spcBef>
                <a:spcPts val="0"/>
              </a:spcBef>
              <a:spcAft>
                <a:spcPts val="0"/>
              </a:spcAft>
              <a:buNone/>
            </a:pPr>
            <a:r>
              <a:rPr b="0" i="0" lang="en" sz="1467" u="none" cap="none" strike="noStrike">
                <a:solidFill>
                  <a:srgbClr val="1D9778"/>
                </a:solidFill>
                <a:latin typeface="Avenir"/>
                <a:ea typeface="Avenir"/>
                <a:cs typeface="Avenir"/>
                <a:sym typeface="Avenir"/>
              </a:rPr>
              <a:t>Heart of Los Angeles (HOLA)</a:t>
            </a:r>
            <a:endParaRPr b="0" i="0" sz="1467" u="none" cap="none" strike="noStrike">
              <a:solidFill>
                <a:srgbClr val="1D9778"/>
              </a:solidFill>
              <a:latin typeface="Avenir"/>
              <a:ea typeface="Avenir"/>
              <a:cs typeface="Avenir"/>
              <a:sym typeface="Avenir"/>
            </a:endParaRPr>
          </a:p>
          <a:p>
            <a:pPr indent="0" lvl="0" marL="0" marR="0" rtl="0" algn="l">
              <a:lnSpc>
                <a:spcPct val="115000"/>
              </a:lnSpc>
              <a:spcBef>
                <a:spcPts val="0"/>
              </a:spcBef>
              <a:spcAft>
                <a:spcPts val="0"/>
              </a:spcAft>
              <a:buNone/>
            </a:pPr>
            <a:r>
              <a:rPr b="0" i="0" lang="en" sz="1467" u="none" cap="none" strike="noStrike">
                <a:solidFill>
                  <a:srgbClr val="1D9778"/>
                </a:solidFill>
                <a:latin typeface="Avenir"/>
                <a:ea typeface="Avenir"/>
                <a:cs typeface="Avenir"/>
                <a:sym typeface="Avenir"/>
              </a:rPr>
              <a:t>ICM</a:t>
            </a:r>
            <a:endParaRPr b="0" i="0" sz="1467" u="none" cap="none" strike="noStrike">
              <a:solidFill>
                <a:srgbClr val="1D9778"/>
              </a:solidFill>
              <a:latin typeface="Avenir"/>
              <a:ea typeface="Avenir"/>
              <a:cs typeface="Avenir"/>
              <a:sym typeface="Avenir"/>
            </a:endParaRPr>
          </a:p>
          <a:p>
            <a:pPr indent="0" lvl="0" marL="0" marR="0" rtl="0" algn="l">
              <a:lnSpc>
                <a:spcPct val="115000"/>
              </a:lnSpc>
              <a:spcBef>
                <a:spcPts val="0"/>
              </a:spcBef>
              <a:spcAft>
                <a:spcPts val="0"/>
              </a:spcAft>
              <a:buNone/>
            </a:pPr>
            <a:r>
              <a:rPr b="0" i="0" lang="en" sz="1467" u="none" cap="none" strike="noStrike">
                <a:solidFill>
                  <a:srgbClr val="1D9778"/>
                </a:solidFill>
                <a:latin typeface="Avenir"/>
                <a:ea typeface="Avenir"/>
                <a:cs typeface="Avenir"/>
                <a:sym typeface="Avenir"/>
              </a:rPr>
              <a:t>Illumination</a:t>
            </a:r>
            <a:endParaRPr b="0" i="0" sz="1467" u="none" cap="none" strike="noStrike">
              <a:solidFill>
                <a:srgbClr val="1D9778"/>
              </a:solidFill>
              <a:latin typeface="Avenir"/>
              <a:ea typeface="Avenir"/>
              <a:cs typeface="Avenir"/>
              <a:sym typeface="Avenir"/>
            </a:endParaRPr>
          </a:p>
          <a:p>
            <a:pPr indent="0" lvl="0" marL="0" marR="0" rtl="0" algn="l">
              <a:lnSpc>
                <a:spcPct val="115000"/>
              </a:lnSpc>
              <a:spcBef>
                <a:spcPts val="0"/>
              </a:spcBef>
              <a:spcAft>
                <a:spcPts val="0"/>
              </a:spcAft>
              <a:buNone/>
            </a:pPr>
            <a:r>
              <a:rPr b="0" i="0" lang="en" sz="1467" u="none" cap="none" strike="noStrike">
                <a:solidFill>
                  <a:srgbClr val="1D9778"/>
                </a:solidFill>
                <a:latin typeface="Avenir"/>
                <a:ea typeface="Avenir"/>
                <a:cs typeface="Avenir"/>
                <a:sym typeface="Avenir"/>
              </a:rPr>
              <a:t>Jogg</a:t>
            </a:r>
            <a:endParaRPr b="0" i="0" sz="1467" u="none" cap="none" strike="noStrike">
              <a:solidFill>
                <a:srgbClr val="1D9778"/>
              </a:solidFill>
              <a:latin typeface="Avenir"/>
              <a:ea typeface="Avenir"/>
              <a:cs typeface="Avenir"/>
              <a:sym typeface="Avenir"/>
            </a:endParaRPr>
          </a:p>
          <a:p>
            <a:pPr indent="0" lvl="0" marL="0" marR="0" rtl="0" algn="l">
              <a:lnSpc>
                <a:spcPct val="115000"/>
              </a:lnSpc>
              <a:spcBef>
                <a:spcPts val="0"/>
              </a:spcBef>
              <a:spcAft>
                <a:spcPts val="0"/>
              </a:spcAft>
              <a:buNone/>
            </a:pPr>
            <a:r>
              <a:rPr b="0" i="0" lang="en" sz="1467" u="none" cap="none" strike="noStrike">
                <a:solidFill>
                  <a:srgbClr val="1D9778"/>
                </a:solidFill>
                <a:latin typeface="Avenir"/>
                <a:ea typeface="Avenir"/>
                <a:cs typeface="Avenir"/>
                <a:sym typeface="Avenir"/>
              </a:rPr>
              <a:t>Kaiser Permanente </a:t>
            </a:r>
            <a:endParaRPr b="0" i="0" sz="1467" u="none" cap="none" strike="noStrike">
              <a:solidFill>
                <a:srgbClr val="1D9778"/>
              </a:solidFill>
              <a:latin typeface="Avenir"/>
              <a:ea typeface="Avenir"/>
              <a:cs typeface="Avenir"/>
              <a:sym typeface="Avenir"/>
            </a:endParaRPr>
          </a:p>
          <a:p>
            <a:pPr indent="0" lvl="0" marL="0" marR="0" rtl="0" algn="l">
              <a:lnSpc>
                <a:spcPct val="115000"/>
              </a:lnSpc>
              <a:spcBef>
                <a:spcPts val="0"/>
              </a:spcBef>
              <a:spcAft>
                <a:spcPts val="0"/>
              </a:spcAft>
              <a:buNone/>
            </a:pPr>
            <a:r>
              <a:rPr b="0" i="0" lang="en" sz="1467" u="none" cap="none" strike="noStrike">
                <a:solidFill>
                  <a:srgbClr val="1D9778"/>
                </a:solidFill>
                <a:latin typeface="Avenir"/>
                <a:ea typeface="Avenir"/>
                <a:cs typeface="Avenir"/>
                <a:sym typeface="Avenir"/>
              </a:rPr>
              <a:t>Kids in Need of Defense</a:t>
            </a:r>
            <a:endParaRPr b="0" i="0" sz="1467" u="none" cap="none" strike="noStrike">
              <a:solidFill>
                <a:srgbClr val="1D9778"/>
              </a:solidFill>
              <a:latin typeface="Avenir"/>
              <a:ea typeface="Avenir"/>
              <a:cs typeface="Avenir"/>
              <a:sym typeface="Avenir"/>
            </a:endParaRPr>
          </a:p>
          <a:p>
            <a:pPr indent="0" lvl="0" marL="0" marR="0" rtl="0" algn="l">
              <a:lnSpc>
                <a:spcPct val="115000"/>
              </a:lnSpc>
              <a:spcBef>
                <a:spcPts val="0"/>
              </a:spcBef>
              <a:spcAft>
                <a:spcPts val="0"/>
              </a:spcAft>
              <a:buNone/>
            </a:pPr>
            <a:r>
              <a:t/>
            </a:r>
            <a:endParaRPr b="0" i="0" sz="1467" u="none" cap="none" strike="noStrike">
              <a:solidFill>
                <a:srgbClr val="1D9778"/>
              </a:solidFill>
              <a:latin typeface="Avenir"/>
              <a:ea typeface="Avenir"/>
              <a:cs typeface="Avenir"/>
              <a:sym typeface="Avenir"/>
            </a:endParaRPr>
          </a:p>
        </p:txBody>
      </p:sp>
      <p:sp>
        <p:nvSpPr>
          <p:cNvPr id="187" name="Google Shape;187;p21"/>
          <p:cNvSpPr txBox="1"/>
          <p:nvPr/>
        </p:nvSpPr>
        <p:spPr>
          <a:xfrm>
            <a:off x="198200" y="1799864"/>
            <a:ext cx="2888800" cy="4704000"/>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0"/>
              </a:spcBef>
              <a:spcAft>
                <a:spcPts val="0"/>
              </a:spcAft>
              <a:buNone/>
            </a:pPr>
            <a:r>
              <a:rPr b="0" i="0" lang="en" sz="1467" u="none" cap="none" strike="noStrike">
                <a:solidFill>
                  <a:srgbClr val="1D9778"/>
                </a:solidFill>
                <a:latin typeface="Avenir"/>
                <a:ea typeface="Avenir"/>
                <a:cs typeface="Avenir"/>
                <a:sym typeface="Avenir"/>
              </a:rPr>
              <a:t>826 LA</a:t>
            </a:r>
            <a:endParaRPr b="0" i="0" sz="1467" u="none" cap="none" strike="noStrike">
              <a:solidFill>
                <a:srgbClr val="1D9778"/>
              </a:solidFill>
              <a:latin typeface="Avenir"/>
              <a:ea typeface="Avenir"/>
              <a:cs typeface="Avenir"/>
              <a:sym typeface="Avenir"/>
            </a:endParaRPr>
          </a:p>
          <a:p>
            <a:pPr indent="0" lvl="0" marL="0" marR="0" rtl="0" algn="l">
              <a:lnSpc>
                <a:spcPct val="115000"/>
              </a:lnSpc>
              <a:spcBef>
                <a:spcPts val="0"/>
              </a:spcBef>
              <a:spcAft>
                <a:spcPts val="0"/>
              </a:spcAft>
              <a:buNone/>
            </a:pPr>
            <a:r>
              <a:rPr b="0" i="0" lang="en" sz="1467" u="none" cap="none" strike="noStrike">
                <a:solidFill>
                  <a:srgbClr val="1D9778"/>
                </a:solidFill>
                <a:latin typeface="Avenir"/>
                <a:ea typeface="Avenir"/>
                <a:cs typeface="Avenir"/>
                <a:sym typeface="Avenir"/>
              </a:rPr>
              <a:t>Amazon Web Services</a:t>
            </a:r>
            <a:endParaRPr b="0" i="0" sz="1467" u="none" cap="none" strike="noStrike">
              <a:solidFill>
                <a:srgbClr val="1D9778"/>
              </a:solidFill>
              <a:latin typeface="Avenir"/>
              <a:ea typeface="Avenir"/>
              <a:cs typeface="Avenir"/>
              <a:sym typeface="Avenir"/>
            </a:endParaRPr>
          </a:p>
          <a:p>
            <a:pPr indent="0" lvl="0" marL="0" marR="0" rtl="0" algn="l">
              <a:lnSpc>
                <a:spcPct val="115000"/>
              </a:lnSpc>
              <a:spcBef>
                <a:spcPts val="0"/>
              </a:spcBef>
              <a:spcAft>
                <a:spcPts val="0"/>
              </a:spcAft>
              <a:buNone/>
            </a:pPr>
            <a:r>
              <a:rPr b="0" i="0" lang="en" sz="1467" u="none" cap="none" strike="noStrike">
                <a:solidFill>
                  <a:srgbClr val="1D9778"/>
                </a:solidFill>
                <a:latin typeface="Avenir"/>
                <a:ea typeface="Avenir"/>
                <a:cs typeface="Avenir"/>
                <a:sym typeface="Avenir"/>
              </a:rPr>
              <a:t>Amgen</a:t>
            </a:r>
            <a:endParaRPr b="0" i="0" sz="1467" u="none" cap="none" strike="noStrike">
              <a:solidFill>
                <a:srgbClr val="1D9778"/>
              </a:solidFill>
              <a:latin typeface="Avenir"/>
              <a:ea typeface="Avenir"/>
              <a:cs typeface="Avenir"/>
              <a:sym typeface="Avenir"/>
            </a:endParaRPr>
          </a:p>
          <a:p>
            <a:pPr indent="0" lvl="0" marL="0" marR="0" rtl="0" algn="l">
              <a:lnSpc>
                <a:spcPct val="115000"/>
              </a:lnSpc>
              <a:spcBef>
                <a:spcPts val="0"/>
              </a:spcBef>
              <a:spcAft>
                <a:spcPts val="0"/>
              </a:spcAft>
              <a:buNone/>
            </a:pPr>
            <a:r>
              <a:rPr b="0" i="0" lang="en" sz="1467" u="none" cap="none" strike="noStrike">
                <a:solidFill>
                  <a:srgbClr val="1D9778"/>
                </a:solidFill>
                <a:latin typeface="Avenir"/>
                <a:ea typeface="Avenir"/>
                <a:cs typeface="Avenir"/>
                <a:sym typeface="Avenir"/>
              </a:rPr>
              <a:t>Ares Management</a:t>
            </a:r>
            <a:endParaRPr b="0" i="0" sz="1467" u="none" cap="none" strike="noStrike">
              <a:solidFill>
                <a:srgbClr val="1D9778"/>
              </a:solidFill>
              <a:latin typeface="Avenir"/>
              <a:ea typeface="Avenir"/>
              <a:cs typeface="Avenir"/>
              <a:sym typeface="Avenir"/>
            </a:endParaRPr>
          </a:p>
          <a:p>
            <a:pPr indent="0" lvl="0" marL="0" marR="0" rtl="0" algn="l">
              <a:lnSpc>
                <a:spcPct val="115000"/>
              </a:lnSpc>
              <a:spcBef>
                <a:spcPts val="0"/>
              </a:spcBef>
              <a:spcAft>
                <a:spcPts val="0"/>
              </a:spcAft>
              <a:buNone/>
            </a:pPr>
            <a:r>
              <a:rPr b="0" i="0" lang="en" sz="1467" u="none" cap="none" strike="noStrike">
                <a:solidFill>
                  <a:srgbClr val="1D9778"/>
                </a:solidFill>
                <a:latin typeface="Avenir"/>
                <a:ea typeface="Avenir"/>
                <a:cs typeface="Avenir"/>
                <a:sym typeface="Avenir"/>
              </a:rPr>
              <a:t>Atom Factory / Pop Water</a:t>
            </a:r>
            <a:endParaRPr b="0" i="0" sz="1467" u="none" cap="none" strike="noStrike">
              <a:solidFill>
                <a:srgbClr val="1D9778"/>
              </a:solidFill>
              <a:latin typeface="Avenir"/>
              <a:ea typeface="Avenir"/>
              <a:cs typeface="Avenir"/>
              <a:sym typeface="Avenir"/>
            </a:endParaRPr>
          </a:p>
          <a:p>
            <a:pPr indent="0" lvl="0" marL="0" marR="0" rtl="0" algn="l">
              <a:lnSpc>
                <a:spcPct val="115000"/>
              </a:lnSpc>
              <a:spcBef>
                <a:spcPts val="0"/>
              </a:spcBef>
              <a:spcAft>
                <a:spcPts val="0"/>
              </a:spcAft>
              <a:buNone/>
            </a:pPr>
            <a:r>
              <a:rPr b="0" i="0" lang="en" sz="1467" u="none" cap="none" strike="noStrike">
                <a:solidFill>
                  <a:srgbClr val="1D9778"/>
                </a:solidFill>
                <a:latin typeface="Avenir"/>
                <a:ea typeface="Avenir"/>
                <a:cs typeface="Avenir"/>
                <a:sym typeface="Avenir"/>
              </a:rPr>
              <a:t>August Getty / Strike Oil</a:t>
            </a:r>
            <a:endParaRPr b="0" i="0" sz="1467" u="none" cap="none" strike="noStrike">
              <a:solidFill>
                <a:srgbClr val="1D9778"/>
              </a:solidFill>
              <a:latin typeface="Avenir"/>
              <a:ea typeface="Avenir"/>
              <a:cs typeface="Avenir"/>
              <a:sym typeface="Avenir"/>
            </a:endParaRPr>
          </a:p>
          <a:p>
            <a:pPr indent="0" lvl="0" marL="0" marR="0" rtl="0" algn="l">
              <a:lnSpc>
                <a:spcPct val="115000"/>
              </a:lnSpc>
              <a:spcBef>
                <a:spcPts val="0"/>
              </a:spcBef>
              <a:spcAft>
                <a:spcPts val="0"/>
              </a:spcAft>
              <a:buNone/>
            </a:pPr>
            <a:r>
              <a:rPr b="0" i="0" lang="en" sz="1467" u="none" cap="none" strike="noStrike">
                <a:solidFill>
                  <a:srgbClr val="1D9778"/>
                </a:solidFill>
                <a:latin typeface="Avenir"/>
                <a:ea typeface="Avenir"/>
                <a:cs typeface="Avenir"/>
                <a:sym typeface="Avenir"/>
              </a:rPr>
              <a:t>Bad Robot</a:t>
            </a:r>
            <a:endParaRPr b="0" i="0" sz="1467" u="none" cap="none" strike="noStrike">
              <a:solidFill>
                <a:srgbClr val="1D9778"/>
              </a:solidFill>
              <a:latin typeface="Avenir"/>
              <a:ea typeface="Avenir"/>
              <a:cs typeface="Avenir"/>
              <a:sym typeface="Avenir"/>
            </a:endParaRPr>
          </a:p>
          <a:p>
            <a:pPr indent="0" lvl="0" marL="0" marR="0" rtl="0" algn="l">
              <a:lnSpc>
                <a:spcPct val="115000"/>
              </a:lnSpc>
              <a:spcBef>
                <a:spcPts val="0"/>
              </a:spcBef>
              <a:spcAft>
                <a:spcPts val="0"/>
              </a:spcAft>
              <a:buNone/>
            </a:pPr>
            <a:r>
              <a:rPr b="0" i="0" lang="en" sz="1467" u="none" cap="none" strike="noStrike">
                <a:solidFill>
                  <a:srgbClr val="1D9778"/>
                </a:solidFill>
                <a:latin typeface="Avenir"/>
                <a:ea typeface="Avenir"/>
                <a:cs typeface="Avenir"/>
                <a:sym typeface="Avenir"/>
              </a:rPr>
              <a:t>BeautyCon</a:t>
            </a:r>
            <a:endParaRPr b="0" i="0" sz="1467" u="none" cap="none" strike="noStrike">
              <a:solidFill>
                <a:srgbClr val="1D9778"/>
              </a:solidFill>
              <a:latin typeface="Avenir"/>
              <a:ea typeface="Avenir"/>
              <a:cs typeface="Avenir"/>
              <a:sym typeface="Avenir"/>
            </a:endParaRPr>
          </a:p>
          <a:p>
            <a:pPr indent="0" lvl="0" marL="0" marR="0" rtl="0" algn="l">
              <a:lnSpc>
                <a:spcPct val="115000"/>
              </a:lnSpc>
              <a:spcBef>
                <a:spcPts val="0"/>
              </a:spcBef>
              <a:spcAft>
                <a:spcPts val="0"/>
              </a:spcAft>
              <a:buNone/>
            </a:pPr>
            <a:r>
              <a:rPr b="0" i="0" lang="en" sz="1467" u="none" cap="none" strike="noStrike">
                <a:solidFill>
                  <a:srgbClr val="1D9778"/>
                </a:solidFill>
                <a:latin typeface="Avenir"/>
                <a:ea typeface="Avenir"/>
                <a:cs typeface="Avenir"/>
                <a:sym typeface="Avenir"/>
              </a:rPr>
              <a:t>Border Grill</a:t>
            </a:r>
            <a:endParaRPr b="0" i="0" sz="1467" u="none" cap="none" strike="noStrike">
              <a:solidFill>
                <a:srgbClr val="1D9778"/>
              </a:solidFill>
              <a:latin typeface="Avenir"/>
              <a:ea typeface="Avenir"/>
              <a:cs typeface="Avenir"/>
              <a:sym typeface="Avenir"/>
            </a:endParaRPr>
          </a:p>
          <a:p>
            <a:pPr indent="0" lvl="0" marL="0" marR="0" rtl="0" algn="l">
              <a:lnSpc>
                <a:spcPct val="115000"/>
              </a:lnSpc>
              <a:spcBef>
                <a:spcPts val="0"/>
              </a:spcBef>
              <a:spcAft>
                <a:spcPts val="0"/>
              </a:spcAft>
              <a:buNone/>
            </a:pPr>
            <a:r>
              <a:rPr b="0" i="0" lang="en" sz="1467" u="none" cap="none" strike="noStrike">
                <a:solidFill>
                  <a:srgbClr val="1D9778"/>
                </a:solidFill>
                <a:latin typeface="Avenir"/>
                <a:ea typeface="Avenir"/>
                <a:cs typeface="Avenir"/>
                <a:sym typeface="Avenir"/>
              </a:rPr>
              <a:t>Breadhead</a:t>
            </a:r>
            <a:endParaRPr b="0" i="0" sz="1467" u="none" cap="none" strike="noStrike">
              <a:solidFill>
                <a:srgbClr val="1D9778"/>
              </a:solidFill>
              <a:latin typeface="Avenir"/>
              <a:ea typeface="Avenir"/>
              <a:cs typeface="Avenir"/>
              <a:sym typeface="Avenir"/>
            </a:endParaRPr>
          </a:p>
          <a:p>
            <a:pPr indent="0" lvl="0" marL="0" marR="0" rtl="0" algn="l">
              <a:lnSpc>
                <a:spcPct val="115000"/>
              </a:lnSpc>
              <a:spcBef>
                <a:spcPts val="0"/>
              </a:spcBef>
              <a:spcAft>
                <a:spcPts val="0"/>
              </a:spcAft>
              <a:buNone/>
            </a:pPr>
            <a:r>
              <a:rPr b="0" i="0" lang="en" sz="1467" u="none" cap="none" strike="noStrike">
                <a:solidFill>
                  <a:srgbClr val="1D9778"/>
                </a:solidFill>
                <a:latin typeface="Avenir"/>
                <a:ea typeface="Avenir"/>
                <a:cs typeface="Avenir"/>
                <a:sym typeface="Avenir"/>
              </a:rPr>
              <a:t>Bruno Group, Inc.</a:t>
            </a:r>
            <a:endParaRPr b="0" i="0" sz="1467" u="none" cap="none" strike="noStrike">
              <a:solidFill>
                <a:srgbClr val="1D9778"/>
              </a:solidFill>
              <a:latin typeface="Avenir"/>
              <a:ea typeface="Avenir"/>
              <a:cs typeface="Avenir"/>
              <a:sym typeface="Avenir"/>
            </a:endParaRPr>
          </a:p>
          <a:p>
            <a:pPr indent="0" lvl="0" marL="0" marR="0" rtl="0" algn="l">
              <a:lnSpc>
                <a:spcPct val="115000"/>
              </a:lnSpc>
              <a:spcBef>
                <a:spcPts val="0"/>
              </a:spcBef>
              <a:spcAft>
                <a:spcPts val="0"/>
              </a:spcAft>
              <a:buNone/>
            </a:pPr>
            <a:r>
              <a:rPr b="0" i="0" lang="en" sz="1467" u="none" cap="none" strike="noStrike">
                <a:solidFill>
                  <a:srgbClr val="1D9778"/>
                </a:solidFill>
                <a:latin typeface="Avenir"/>
                <a:ea typeface="Avenir"/>
                <a:cs typeface="Avenir"/>
                <a:sym typeface="Avenir"/>
              </a:rPr>
              <a:t>BuroHappold</a:t>
            </a:r>
            <a:endParaRPr b="0" i="0" sz="1467" u="none" cap="none" strike="noStrike">
              <a:solidFill>
                <a:srgbClr val="1D9778"/>
              </a:solidFill>
              <a:latin typeface="Avenir"/>
              <a:ea typeface="Avenir"/>
              <a:cs typeface="Avenir"/>
              <a:sym typeface="Avenir"/>
            </a:endParaRPr>
          </a:p>
          <a:p>
            <a:pPr indent="0" lvl="0" marL="0" marR="0" rtl="0" algn="l">
              <a:lnSpc>
                <a:spcPct val="115000"/>
              </a:lnSpc>
              <a:spcBef>
                <a:spcPts val="0"/>
              </a:spcBef>
              <a:spcAft>
                <a:spcPts val="0"/>
              </a:spcAft>
              <a:buNone/>
            </a:pPr>
            <a:r>
              <a:rPr b="0" i="0" lang="en" sz="1467" u="none" cap="none" strike="noStrike">
                <a:solidFill>
                  <a:srgbClr val="1D9778"/>
                </a:solidFill>
                <a:latin typeface="Avenir"/>
                <a:ea typeface="Avenir"/>
                <a:cs typeface="Avenir"/>
                <a:sym typeface="Avenir"/>
              </a:rPr>
              <a:t>Causecast</a:t>
            </a:r>
            <a:endParaRPr b="0" i="0" sz="1467" u="none" cap="none" strike="noStrike">
              <a:solidFill>
                <a:srgbClr val="1D9778"/>
              </a:solidFill>
              <a:latin typeface="Avenir"/>
              <a:ea typeface="Avenir"/>
              <a:cs typeface="Avenir"/>
              <a:sym typeface="Avenir"/>
            </a:endParaRPr>
          </a:p>
          <a:p>
            <a:pPr indent="0" lvl="0" marL="0" marR="0" rtl="0" algn="l">
              <a:lnSpc>
                <a:spcPct val="115000"/>
              </a:lnSpc>
              <a:spcBef>
                <a:spcPts val="0"/>
              </a:spcBef>
              <a:spcAft>
                <a:spcPts val="0"/>
              </a:spcAft>
              <a:buNone/>
            </a:pPr>
            <a:r>
              <a:rPr b="0" i="0" lang="en" sz="1467" u="none" cap="none" strike="noStrike">
                <a:solidFill>
                  <a:srgbClr val="1D9778"/>
                </a:solidFill>
                <a:latin typeface="Avenir"/>
                <a:ea typeface="Avenir"/>
                <a:cs typeface="Avenir"/>
                <a:sym typeface="Avenir"/>
              </a:rPr>
              <a:t>Cedars-Sinai Accelerator </a:t>
            </a:r>
            <a:endParaRPr b="0" i="0" sz="1467" u="none" cap="none" strike="noStrike">
              <a:solidFill>
                <a:srgbClr val="1D9778"/>
              </a:solidFill>
              <a:latin typeface="Avenir"/>
              <a:ea typeface="Avenir"/>
              <a:cs typeface="Avenir"/>
              <a:sym typeface="Avenir"/>
            </a:endParaRPr>
          </a:p>
          <a:p>
            <a:pPr indent="0" lvl="0" marL="0" marR="0" rtl="0" algn="l">
              <a:lnSpc>
                <a:spcPct val="115000"/>
              </a:lnSpc>
              <a:spcBef>
                <a:spcPts val="0"/>
              </a:spcBef>
              <a:spcAft>
                <a:spcPts val="0"/>
              </a:spcAft>
              <a:buNone/>
            </a:pPr>
            <a:r>
              <a:rPr b="0" i="0" lang="en" sz="1467" u="none" cap="none" strike="noStrike">
                <a:solidFill>
                  <a:srgbClr val="1D9778"/>
                </a:solidFill>
                <a:latin typeface="Avenir"/>
                <a:ea typeface="Avenir"/>
                <a:cs typeface="Avenir"/>
                <a:sym typeface="Avenir"/>
              </a:rPr>
              <a:t>Chernin Entertainment</a:t>
            </a:r>
            <a:endParaRPr b="0" i="0" sz="1467" u="none" cap="none" strike="noStrike">
              <a:solidFill>
                <a:srgbClr val="1D9778"/>
              </a:solidFill>
              <a:latin typeface="Avenir"/>
              <a:ea typeface="Avenir"/>
              <a:cs typeface="Avenir"/>
              <a:sym typeface="Avenir"/>
            </a:endParaRPr>
          </a:p>
          <a:p>
            <a:pPr indent="0" lvl="0" marL="0" marR="0" rtl="0" algn="l">
              <a:lnSpc>
                <a:spcPct val="115000"/>
              </a:lnSpc>
              <a:spcBef>
                <a:spcPts val="0"/>
              </a:spcBef>
              <a:spcAft>
                <a:spcPts val="0"/>
              </a:spcAft>
              <a:buNone/>
            </a:pPr>
            <a:r>
              <a:rPr b="0" i="0" lang="en" sz="1467" u="none" cap="none" strike="noStrike">
                <a:solidFill>
                  <a:srgbClr val="1D9778"/>
                </a:solidFill>
                <a:latin typeface="Avenir"/>
                <a:ea typeface="Avenir"/>
                <a:cs typeface="Avenir"/>
                <a:sym typeface="Avenir"/>
              </a:rPr>
              <a:t>Comcast NBC/Universal</a:t>
            </a:r>
            <a:endParaRPr b="0" i="0" sz="1467" u="none" cap="none" strike="noStrike">
              <a:solidFill>
                <a:srgbClr val="1D9778"/>
              </a:solidFill>
              <a:latin typeface="Avenir"/>
              <a:ea typeface="Avenir"/>
              <a:cs typeface="Avenir"/>
              <a:sym typeface="Avenir"/>
            </a:endParaRPr>
          </a:p>
          <a:p>
            <a:pPr indent="0" lvl="0" marL="0" marR="0" rtl="0" algn="l">
              <a:lnSpc>
                <a:spcPct val="115000"/>
              </a:lnSpc>
              <a:spcBef>
                <a:spcPts val="0"/>
              </a:spcBef>
              <a:spcAft>
                <a:spcPts val="0"/>
              </a:spcAft>
              <a:buNone/>
            </a:pPr>
            <a:r>
              <a:rPr b="0" i="0" lang="en" sz="1467" u="none" cap="none" strike="noStrike">
                <a:solidFill>
                  <a:srgbClr val="1D9778"/>
                </a:solidFill>
                <a:latin typeface="Avenir"/>
                <a:ea typeface="Avenir"/>
                <a:cs typeface="Avenir"/>
                <a:sym typeface="Avenir"/>
              </a:rPr>
              <a:t>Community Health Councils</a:t>
            </a:r>
            <a:endParaRPr b="0" i="0" sz="1467" u="none" cap="none" strike="noStrike">
              <a:solidFill>
                <a:srgbClr val="1D9778"/>
              </a:solidFill>
              <a:latin typeface="Avenir"/>
              <a:ea typeface="Avenir"/>
              <a:cs typeface="Avenir"/>
              <a:sym typeface="Avenir"/>
            </a:endParaRPr>
          </a:p>
          <a:p>
            <a:pPr indent="0" lvl="0" marL="0" marR="0" rtl="0" algn="l">
              <a:lnSpc>
                <a:spcPct val="115000"/>
              </a:lnSpc>
              <a:spcBef>
                <a:spcPts val="0"/>
              </a:spcBef>
              <a:spcAft>
                <a:spcPts val="0"/>
              </a:spcAft>
              <a:buNone/>
            </a:pPr>
            <a:r>
              <a:rPr b="0" i="0" lang="en" sz="1467" u="none" cap="none" strike="noStrike">
                <a:solidFill>
                  <a:srgbClr val="1D9778"/>
                </a:solidFill>
                <a:latin typeface="Avenir"/>
                <a:ea typeface="Avenir"/>
                <a:cs typeface="Avenir"/>
                <a:sym typeface="Avenir"/>
              </a:rPr>
              <a:t>Education Pioneers</a:t>
            </a:r>
            <a:endParaRPr b="0" i="0" sz="1467" u="none" cap="none" strike="noStrike">
              <a:solidFill>
                <a:srgbClr val="1D9778"/>
              </a:solidFill>
              <a:latin typeface="Avenir"/>
              <a:ea typeface="Avenir"/>
              <a:cs typeface="Avenir"/>
              <a:sym typeface="Avenir"/>
            </a:endParaRPr>
          </a:p>
          <a:p>
            <a:pPr indent="0" lvl="0" marL="0" marR="0" rtl="0" algn="l">
              <a:lnSpc>
                <a:spcPct val="115000"/>
              </a:lnSpc>
              <a:spcBef>
                <a:spcPts val="0"/>
              </a:spcBef>
              <a:spcAft>
                <a:spcPts val="0"/>
              </a:spcAft>
              <a:buNone/>
            </a:pPr>
            <a:r>
              <a:t/>
            </a:r>
            <a:endParaRPr b="0" i="0" sz="1467" u="none" cap="none" strike="noStrike">
              <a:solidFill>
                <a:srgbClr val="1D9778"/>
              </a:solidFill>
              <a:latin typeface="Avenir"/>
              <a:ea typeface="Avenir"/>
              <a:cs typeface="Avenir"/>
              <a:sym typeface="Avenir"/>
            </a:endParaRPr>
          </a:p>
        </p:txBody>
      </p:sp>
      <p:sp>
        <p:nvSpPr>
          <p:cNvPr id="188" name="Google Shape;188;p21"/>
          <p:cNvSpPr txBox="1"/>
          <p:nvPr/>
        </p:nvSpPr>
        <p:spPr>
          <a:xfrm>
            <a:off x="1675967" y="275467"/>
            <a:ext cx="8813200" cy="1066000"/>
          </a:xfrm>
          <a:prstGeom prst="rect">
            <a:avLst/>
          </a:prstGeom>
          <a:noFill/>
          <a:ln>
            <a:noFill/>
          </a:ln>
        </p:spPr>
        <p:txBody>
          <a:bodyPr anchorCtr="0" anchor="t" bIns="121900" lIns="121900" spcFirstLastPara="1" rIns="121900" wrap="square" tIns="121900">
            <a:noAutofit/>
          </a:bodyPr>
          <a:lstStyle/>
          <a:p>
            <a:pPr indent="0" lvl="0" marL="0" marR="0" rtl="0" algn="ctr">
              <a:spcBef>
                <a:spcPts val="0"/>
              </a:spcBef>
              <a:spcAft>
                <a:spcPts val="0"/>
              </a:spcAft>
              <a:buNone/>
            </a:pPr>
            <a:r>
              <a:rPr b="0" i="0" lang="en" sz="5333" u="none" cap="none" strike="noStrike">
                <a:solidFill>
                  <a:srgbClr val="1D9778"/>
                </a:solidFill>
                <a:latin typeface="Montserrat Black"/>
                <a:ea typeface="Montserrat Black"/>
                <a:cs typeface="Montserrat Black"/>
                <a:sym typeface="Montserrat Black"/>
              </a:rPr>
              <a:t>OUR PARTNERS</a:t>
            </a:r>
            <a:endParaRPr b="0" i="0" sz="5333" u="none" cap="none" strike="noStrike">
              <a:solidFill>
                <a:srgbClr val="1D9778"/>
              </a:solidFill>
              <a:latin typeface="Montserrat Black"/>
              <a:ea typeface="Montserrat Black"/>
              <a:cs typeface="Montserrat Black"/>
              <a:sym typeface="Montserrat Black"/>
            </a:endParaRPr>
          </a:p>
        </p:txBody>
      </p:sp>
      <p:pic>
        <p:nvPicPr>
          <p:cNvPr id="189" name="Google Shape;189;p21"/>
          <p:cNvPicPr preferRelativeResize="0"/>
          <p:nvPr/>
        </p:nvPicPr>
        <p:blipFill rotWithShape="1">
          <a:blip r:embed="rId3">
            <a:alphaModFix/>
          </a:blip>
          <a:srcRect b="0" l="0" r="0" t="0"/>
          <a:stretch/>
        </p:blipFill>
        <p:spPr>
          <a:xfrm>
            <a:off x="11204967" y="6340900"/>
            <a:ext cx="857867" cy="369819"/>
          </a:xfrm>
          <a:prstGeom prst="rect">
            <a:avLst/>
          </a:prstGeom>
          <a:noFill/>
          <a:ln>
            <a:noFill/>
          </a:ln>
        </p:spPr>
      </p:pic>
      <p:sp>
        <p:nvSpPr>
          <p:cNvPr id="190" name="Google Shape;190;p21"/>
          <p:cNvSpPr txBox="1"/>
          <p:nvPr/>
        </p:nvSpPr>
        <p:spPr>
          <a:xfrm>
            <a:off x="6087933" y="1734781"/>
            <a:ext cx="3180000" cy="4704000"/>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0"/>
              </a:spcBef>
              <a:spcAft>
                <a:spcPts val="0"/>
              </a:spcAft>
              <a:buNone/>
            </a:pPr>
            <a:r>
              <a:rPr b="0" i="0" lang="en" sz="1467" u="none" cap="none" strike="noStrike">
                <a:solidFill>
                  <a:srgbClr val="1D9778"/>
                </a:solidFill>
                <a:latin typeface="Avenir"/>
                <a:ea typeface="Avenir"/>
                <a:cs typeface="Avenir"/>
                <a:sym typeface="Avenir"/>
              </a:rPr>
              <a:t>La Kretz Cleantech Incubator </a:t>
            </a:r>
            <a:endParaRPr b="0" i="0" sz="1467" u="none" cap="none" strike="noStrike">
              <a:solidFill>
                <a:srgbClr val="1D9778"/>
              </a:solidFill>
              <a:latin typeface="Avenir"/>
              <a:ea typeface="Avenir"/>
              <a:cs typeface="Avenir"/>
              <a:sym typeface="Avenir"/>
            </a:endParaRPr>
          </a:p>
          <a:p>
            <a:pPr indent="0" lvl="0" marL="0" marR="0" rtl="0" algn="l">
              <a:lnSpc>
                <a:spcPct val="115000"/>
              </a:lnSpc>
              <a:spcBef>
                <a:spcPts val="0"/>
              </a:spcBef>
              <a:spcAft>
                <a:spcPts val="0"/>
              </a:spcAft>
              <a:buNone/>
            </a:pPr>
            <a:r>
              <a:rPr b="0" i="0" lang="en" sz="1467" u="none" cap="none" strike="noStrike">
                <a:solidFill>
                  <a:srgbClr val="1D9778"/>
                </a:solidFill>
                <a:latin typeface="Avenir"/>
                <a:ea typeface="Avenir"/>
                <a:cs typeface="Avenir"/>
                <a:sym typeface="Avenir"/>
              </a:rPr>
              <a:t>LACI</a:t>
            </a:r>
            <a:endParaRPr b="0" i="0" sz="1467" u="none" cap="none" strike="noStrike">
              <a:solidFill>
                <a:srgbClr val="1D9778"/>
              </a:solidFill>
              <a:latin typeface="Avenir"/>
              <a:ea typeface="Avenir"/>
              <a:cs typeface="Avenir"/>
              <a:sym typeface="Avenir"/>
            </a:endParaRPr>
          </a:p>
          <a:p>
            <a:pPr indent="0" lvl="0" marL="0" marR="0" rtl="0" algn="l">
              <a:lnSpc>
                <a:spcPct val="115000"/>
              </a:lnSpc>
              <a:spcBef>
                <a:spcPts val="0"/>
              </a:spcBef>
              <a:spcAft>
                <a:spcPts val="0"/>
              </a:spcAft>
              <a:buNone/>
            </a:pPr>
            <a:r>
              <a:rPr b="0" i="0" lang="en" sz="1467" u="none" cap="none" strike="noStrike">
                <a:solidFill>
                  <a:srgbClr val="1D9778"/>
                </a:solidFill>
                <a:latin typeface="Avenir"/>
                <a:ea typeface="Avenir"/>
                <a:cs typeface="Avenir"/>
                <a:sym typeface="Avenir"/>
              </a:rPr>
              <a:t>LA Mas</a:t>
            </a:r>
            <a:endParaRPr b="0" i="0" sz="1467" u="none" cap="none" strike="noStrike">
              <a:solidFill>
                <a:srgbClr val="1D9778"/>
              </a:solidFill>
              <a:latin typeface="Avenir"/>
              <a:ea typeface="Avenir"/>
              <a:cs typeface="Avenir"/>
              <a:sym typeface="Avenir"/>
            </a:endParaRPr>
          </a:p>
          <a:p>
            <a:pPr indent="0" lvl="0" marL="0" marR="0" rtl="0" algn="l">
              <a:lnSpc>
                <a:spcPct val="115000"/>
              </a:lnSpc>
              <a:spcBef>
                <a:spcPts val="0"/>
              </a:spcBef>
              <a:spcAft>
                <a:spcPts val="0"/>
              </a:spcAft>
              <a:buNone/>
            </a:pPr>
            <a:r>
              <a:rPr b="0" i="0" lang="en" sz="1467" u="none" cap="none" strike="noStrike">
                <a:solidFill>
                  <a:srgbClr val="1D9778"/>
                </a:solidFill>
                <a:latin typeface="Avenir"/>
                <a:ea typeface="Avenir"/>
                <a:cs typeface="Avenir"/>
                <a:sym typeface="Avenir"/>
              </a:rPr>
              <a:t>LA Rams</a:t>
            </a:r>
            <a:endParaRPr b="0" i="0" sz="1467" u="none" cap="none" strike="noStrike">
              <a:solidFill>
                <a:srgbClr val="1D9778"/>
              </a:solidFill>
              <a:latin typeface="Avenir"/>
              <a:ea typeface="Avenir"/>
              <a:cs typeface="Avenir"/>
              <a:sym typeface="Avenir"/>
            </a:endParaRPr>
          </a:p>
          <a:p>
            <a:pPr indent="0" lvl="0" marL="0" marR="0" rtl="0" algn="l">
              <a:lnSpc>
                <a:spcPct val="115000"/>
              </a:lnSpc>
              <a:spcBef>
                <a:spcPts val="0"/>
              </a:spcBef>
              <a:spcAft>
                <a:spcPts val="0"/>
              </a:spcAft>
              <a:buNone/>
            </a:pPr>
            <a:r>
              <a:rPr b="0" i="0" lang="en" sz="1467" u="none" cap="none" strike="noStrike">
                <a:solidFill>
                  <a:srgbClr val="1D9778"/>
                </a:solidFill>
                <a:latin typeface="Avenir"/>
                <a:ea typeface="Avenir"/>
                <a:cs typeface="Avenir"/>
                <a:sym typeface="Avenir"/>
              </a:rPr>
              <a:t>Live.Love.Create. Events</a:t>
            </a:r>
            <a:endParaRPr b="0" i="0" sz="1467" u="none" cap="none" strike="noStrike">
              <a:solidFill>
                <a:srgbClr val="1D9778"/>
              </a:solidFill>
              <a:latin typeface="Avenir"/>
              <a:ea typeface="Avenir"/>
              <a:cs typeface="Avenir"/>
              <a:sym typeface="Avenir"/>
            </a:endParaRPr>
          </a:p>
          <a:p>
            <a:pPr indent="0" lvl="0" marL="0" marR="0" rtl="0" algn="l">
              <a:lnSpc>
                <a:spcPct val="115000"/>
              </a:lnSpc>
              <a:spcBef>
                <a:spcPts val="0"/>
              </a:spcBef>
              <a:spcAft>
                <a:spcPts val="0"/>
              </a:spcAft>
              <a:buNone/>
            </a:pPr>
            <a:r>
              <a:rPr b="0" i="0" lang="en" sz="1467" u="none" cap="none" strike="noStrike">
                <a:solidFill>
                  <a:srgbClr val="1D9778"/>
                </a:solidFill>
                <a:latin typeface="Avenir"/>
                <a:ea typeface="Avenir"/>
                <a:cs typeface="Avenir"/>
                <a:sym typeface="Avenir"/>
              </a:rPr>
              <a:t>Martin Brothers</a:t>
            </a:r>
            <a:endParaRPr b="0" i="0" sz="1467" u="none" cap="none" strike="noStrike">
              <a:solidFill>
                <a:srgbClr val="1D9778"/>
              </a:solidFill>
              <a:latin typeface="Avenir"/>
              <a:ea typeface="Avenir"/>
              <a:cs typeface="Avenir"/>
              <a:sym typeface="Avenir"/>
            </a:endParaRPr>
          </a:p>
          <a:p>
            <a:pPr indent="0" lvl="0" marL="0" marR="0" rtl="0" algn="l">
              <a:lnSpc>
                <a:spcPct val="115000"/>
              </a:lnSpc>
              <a:spcBef>
                <a:spcPts val="0"/>
              </a:spcBef>
              <a:spcAft>
                <a:spcPts val="0"/>
              </a:spcAft>
              <a:buNone/>
            </a:pPr>
            <a:r>
              <a:rPr b="0" i="0" lang="en" sz="1467" u="none" cap="none" strike="noStrike">
                <a:solidFill>
                  <a:srgbClr val="1D9778"/>
                </a:solidFill>
                <a:latin typeface="Avenir"/>
                <a:ea typeface="Avenir"/>
                <a:cs typeface="Avenir"/>
                <a:sym typeface="Avenir"/>
              </a:rPr>
              <a:t>Mattel</a:t>
            </a:r>
            <a:endParaRPr b="0" i="0" sz="1467" u="none" cap="none" strike="noStrike">
              <a:solidFill>
                <a:srgbClr val="1D9778"/>
              </a:solidFill>
              <a:latin typeface="Avenir"/>
              <a:ea typeface="Avenir"/>
              <a:cs typeface="Avenir"/>
              <a:sym typeface="Avenir"/>
            </a:endParaRPr>
          </a:p>
          <a:p>
            <a:pPr indent="0" lvl="0" marL="0" marR="0" rtl="0" algn="l">
              <a:lnSpc>
                <a:spcPct val="115000"/>
              </a:lnSpc>
              <a:spcBef>
                <a:spcPts val="0"/>
              </a:spcBef>
              <a:spcAft>
                <a:spcPts val="0"/>
              </a:spcAft>
              <a:buNone/>
            </a:pPr>
            <a:r>
              <a:rPr b="0" i="0" lang="en" sz="1467" u="none" cap="none" strike="noStrike">
                <a:solidFill>
                  <a:srgbClr val="1D9778"/>
                </a:solidFill>
                <a:latin typeface="Avenir"/>
                <a:ea typeface="Avenir"/>
                <a:cs typeface="Avenir"/>
                <a:sym typeface="Avenir"/>
              </a:rPr>
              <a:t>Mayor's Fund / City Hall</a:t>
            </a:r>
            <a:endParaRPr b="0" i="0" sz="1467" u="none" cap="none" strike="noStrike">
              <a:solidFill>
                <a:srgbClr val="1D9778"/>
              </a:solidFill>
              <a:latin typeface="Avenir"/>
              <a:ea typeface="Avenir"/>
              <a:cs typeface="Avenir"/>
              <a:sym typeface="Avenir"/>
            </a:endParaRPr>
          </a:p>
          <a:p>
            <a:pPr indent="0" lvl="0" marL="0" marR="0" rtl="0" algn="l">
              <a:lnSpc>
                <a:spcPct val="115000"/>
              </a:lnSpc>
              <a:spcBef>
                <a:spcPts val="0"/>
              </a:spcBef>
              <a:spcAft>
                <a:spcPts val="0"/>
              </a:spcAft>
              <a:buNone/>
            </a:pPr>
            <a:r>
              <a:rPr b="0" i="0" lang="en" sz="1467" u="none" cap="none" strike="noStrike">
                <a:solidFill>
                  <a:srgbClr val="1D9778"/>
                </a:solidFill>
                <a:latin typeface="Avenir"/>
                <a:ea typeface="Avenir"/>
                <a:cs typeface="Avenir"/>
                <a:sym typeface="Avenir"/>
              </a:rPr>
              <a:t>Michael S. Smith</a:t>
            </a:r>
            <a:endParaRPr b="0" i="0" sz="1467" u="none" cap="none" strike="noStrike">
              <a:solidFill>
                <a:srgbClr val="1D9778"/>
              </a:solidFill>
              <a:latin typeface="Avenir"/>
              <a:ea typeface="Avenir"/>
              <a:cs typeface="Avenir"/>
              <a:sym typeface="Avenir"/>
            </a:endParaRPr>
          </a:p>
          <a:p>
            <a:pPr indent="0" lvl="0" marL="0" marR="0" rtl="0" algn="l">
              <a:lnSpc>
                <a:spcPct val="115000"/>
              </a:lnSpc>
              <a:spcBef>
                <a:spcPts val="0"/>
              </a:spcBef>
              <a:spcAft>
                <a:spcPts val="0"/>
              </a:spcAft>
              <a:buNone/>
            </a:pPr>
            <a:r>
              <a:rPr b="0" i="0" lang="en" sz="1467" u="none" cap="none" strike="noStrike">
                <a:solidFill>
                  <a:srgbClr val="1D9778"/>
                </a:solidFill>
                <a:latin typeface="Avenir"/>
                <a:ea typeface="Avenir"/>
                <a:cs typeface="Avenir"/>
                <a:sym typeface="Avenir"/>
              </a:rPr>
              <a:t>Microsoft</a:t>
            </a:r>
            <a:endParaRPr b="0" i="0" sz="1467" u="none" cap="none" strike="noStrike">
              <a:solidFill>
                <a:srgbClr val="1D9778"/>
              </a:solidFill>
              <a:latin typeface="Avenir"/>
              <a:ea typeface="Avenir"/>
              <a:cs typeface="Avenir"/>
              <a:sym typeface="Avenir"/>
            </a:endParaRPr>
          </a:p>
          <a:p>
            <a:pPr indent="0" lvl="0" marL="0" marR="0" rtl="0" algn="l">
              <a:lnSpc>
                <a:spcPct val="115000"/>
              </a:lnSpc>
              <a:spcBef>
                <a:spcPts val="0"/>
              </a:spcBef>
              <a:spcAft>
                <a:spcPts val="0"/>
              </a:spcAft>
              <a:buNone/>
            </a:pPr>
            <a:r>
              <a:rPr b="0" i="0" lang="en" sz="1467" u="none" cap="none" strike="noStrike">
                <a:solidFill>
                  <a:srgbClr val="1D9778"/>
                </a:solidFill>
                <a:latin typeface="Avenir"/>
                <a:ea typeface="Avenir"/>
                <a:cs typeface="Avenir"/>
                <a:sym typeface="Avenir"/>
              </a:rPr>
              <a:t>Mobcrush</a:t>
            </a:r>
            <a:endParaRPr b="0" i="0" sz="1467" u="none" cap="none" strike="noStrike">
              <a:solidFill>
                <a:srgbClr val="1D9778"/>
              </a:solidFill>
              <a:latin typeface="Avenir"/>
              <a:ea typeface="Avenir"/>
              <a:cs typeface="Avenir"/>
              <a:sym typeface="Avenir"/>
            </a:endParaRPr>
          </a:p>
          <a:p>
            <a:pPr indent="0" lvl="0" marL="0" marR="0" rtl="0" algn="l">
              <a:lnSpc>
                <a:spcPct val="115000"/>
              </a:lnSpc>
              <a:spcBef>
                <a:spcPts val="0"/>
              </a:spcBef>
              <a:spcAft>
                <a:spcPts val="0"/>
              </a:spcAft>
              <a:buNone/>
            </a:pPr>
            <a:r>
              <a:rPr b="0" i="0" lang="en" sz="1467" u="none" cap="none" strike="noStrike">
                <a:solidFill>
                  <a:srgbClr val="1D9778"/>
                </a:solidFill>
                <a:latin typeface="Avenir"/>
                <a:ea typeface="Avenir"/>
                <a:cs typeface="Avenir"/>
                <a:sym typeface="Avenir"/>
              </a:rPr>
              <a:t>Omaze</a:t>
            </a:r>
            <a:endParaRPr b="0" i="0" sz="1467" u="none" cap="none" strike="noStrike">
              <a:solidFill>
                <a:srgbClr val="1D9778"/>
              </a:solidFill>
              <a:latin typeface="Avenir"/>
              <a:ea typeface="Avenir"/>
              <a:cs typeface="Avenir"/>
              <a:sym typeface="Avenir"/>
            </a:endParaRPr>
          </a:p>
          <a:p>
            <a:pPr indent="0" lvl="0" marL="0" marR="0" rtl="0" algn="l">
              <a:lnSpc>
                <a:spcPct val="115000"/>
              </a:lnSpc>
              <a:spcBef>
                <a:spcPts val="0"/>
              </a:spcBef>
              <a:spcAft>
                <a:spcPts val="0"/>
              </a:spcAft>
              <a:buNone/>
            </a:pPr>
            <a:r>
              <a:rPr b="0" i="0" lang="en" sz="1467" u="none" cap="none" strike="noStrike">
                <a:solidFill>
                  <a:srgbClr val="1D9778"/>
                </a:solidFill>
                <a:latin typeface="Avenir"/>
                <a:ea typeface="Avenir"/>
                <a:cs typeface="Avenir"/>
                <a:sym typeface="Avenir"/>
              </a:rPr>
              <a:t>Paradigm Talent Agency</a:t>
            </a:r>
            <a:endParaRPr b="0" i="0" sz="1467" u="none" cap="none" strike="noStrike">
              <a:solidFill>
                <a:srgbClr val="1D9778"/>
              </a:solidFill>
              <a:latin typeface="Avenir"/>
              <a:ea typeface="Avenir"/>
              <a:cs typeface="Avenir"/>
              <a:sym typeface="Avenir"/>
            </a:endParaRPr>
          </a:p>
          <a:p>
            <a:pPr indent="0" lvl="0" marL="0" marR="0" rtl="0" algn="l">
              <a:lnSpc>
                <a:spcPct val="115000"/>
              </a:lnSpc>
              <a:spcBef>
                <a:spcPts val="0"/>
              </a:spcBef>
              <a:spcAft>
                <a:spcPts val="0"/>
              </a:spcAft>
              <a:buNone/>
            </a:pPr>
            <a:r>
              <a:rPr b="0" i="0" lang="en" sz="1467" u="none" cap="none" strike="noStrike">
                <a:solidFill>
                  <a:srgbClr val="1D9778"/>
                </a:solidFill>
                <a:latin typeface="Avenir"/>
                <a:ea typeface="Avenir"/>
                <a:cs typeface="Avenir"/>
                <a:sym typeface="Avenir"/>
              </a:rPr>
              <a:t>Participant</a:t>
            </a:r>
            <a:endParaRPr b="0" i="0" sz="1467" u="none" cap="none" strike="noStrike">
              <a:solidFill>
                <a:srgbClr val="1D9778"/>
              </a:solidFill>
              <a:latin typeface="Avenir"/>
              <a:ea typeface="Avenir"/>
              <a:cs typeface="Avenir"/>
              <a:sym typeface="Avenir"/>
            </a:endParaRPr>
          </a:p>
          <a:p>
            <a:pPr indent="0" lvl="0" marL="0" marR="0" rtl="0" algn="l">
              <a:lnSpc>
                <a:spcPct val="115000"/>
              </a:lnSpc>
              <a:spcBef>
                <a:spcPts val="0"/>
              </a:spcBef>
              <a:spcAft>
                <a:spcPts val="0"/>
              </a:spcAft>
              <a:buNone/>
            </a:pPr>
            <a:r>
              <a:rPr b="0" i="0" lang="en" sz="1467" u="none" cap="none" strike="noStrike">
                <a:solidFill>
                  <a:srgbClr val="1D9778"/>
                </a:solidFill>
                <a:latin typeface="Avenir"/>
                <a:ea typeface="Avenir"/>
                <a:cs typeface="Avenir"/>
                <a:sym typeface="Avenir"/>
              </a:rPr>
              <a:t>Premiere Digital</a:t>
            </a:r>
            <a:endParaRPr b="0" i="0" sz="1467" u="none" cap="none" strike="noStrike">
              <a:solidFill>
                <a:srgbClr val="1D9778"/>
              </a:solidFill>
              <a:latin typeface="Avenir"/>
              <a:ea typeface="Avenir"/>
              <a:cs typeface="Avenir"/>
              <a:sym typeface="Avenir"/>
            </a:endParaRPr>
          </a:p>
          <a:p>
            <a:pPr indent="0" lvl="0" marL="0" marR="0" rtl="0" algn="l">
              <a:lnSpc>
                <a:spcPct val="115000"/>
              </a:lnSpc>
              <a:spcBef>
                <a:spcPts val="0"/>
              </a:spcBef>
              <a:spcAft>
                <a:spcPts val="0"/>
              </a:spcAft>
              <a:buNone/>
            </a:pPr>
            <a:r>
              <a:rPr b="0" i="0" lang="en" sz="1467" u="none" cap="none" strike="noStrike">
                <a:solidFill>
                  <a:srgbClr val="1D9778"/>
                </a:solidFill>
                <a:latin typeface="Avenir"/>
                <a:ea typeface="Avenir"/>
                <a:cs typeface="Avenir"/>
                <a:sym typeface="Avenir"/>
              </a:rPr>
              <a:t>Revelations Entertainment</a:t>
            </a:r>
            <a:endParaRPr b="0" i="0" sz="1467" u="none" cap="none" strike="noStrike">
              <a:solidFill>
                <a:srgbClr val="1D9778"/>
              </a:solidFill>
              <a:latin typeface="Avenir"/>
              <a:ea typeface="Avenir"/>
              <a:cs typeface="Avenir"/>
              <a:sym typeface="Avenir"/>
            </a:endParaRPr>
          </a:p>
          <a:p>
            <a:pPr indent="0" lvl="0" marL="0" marR="0" rtl="0" algn="l">
              <a:lnSpc>
                <a:spcPct val="115000"/>
              </a:lnSpc>
              <a:spcBef>
                <a:spcPts val="0"/>
              </a:spcBef>
              <a:spcAft>
                <a:spcPts val="0"/>
              </a:spcAft>
              <a:buNone/>
            </a:pPr>
            <a:r>
              <a:rPr b="0" i="0" lang="en" sz="1467" u="none" cap="none" strike="noStrike">
                <a:solidFill>
                  <a:srgbClr val="1D9778"/>
                </a:solidFill>
                <a:latin typeface="Avenir"/>
                <a:ea typeface="Avenir"/>
                <a:cs typeface="Avenir"/>
                <a:sym typeface="Avenir"/>
              </a:rPr>
              <a:t>Revolution Studios</a:t>
            </a:r>
            <a:endParaRPr b="0" i="0" sz="1467" u="none" cap="none" strike="noStrike">
              <a:solidFill>
                <a:srgbClr val="1D9778"/>
              </a:solidFill>
              <a:latin typeface="Avenir"/>
              <a:ea typeface="Avenir"/>
              <a:cs typeface="Avenir"/>
              <a:sym typeface="Avenir"/>
            </a:endParaRPr>
          </a:p>
          <a:p>
            <a:pPr indent="0" lvl="0" marL="0" marR="0" rtl="0" algn="l">
              <a:lnSpc>
                <a:spcPct val="115000"/>
              </a:lnSpc>
              <a:spcBef>
                <a:spcPts val="0"/>
              </a:spcBef>
              <a:spcAft>
                <a:spcPts val="0"/>
              </a:spcAft>
              <a:buNone/>
            </a:pPr>
            <a:r>
              <a:rPr b="0" i="0" lang="en" sz="1467" u="none" cap="none" strike="noStrike">
                <a:solidFill>
                  <a:srgbClr val="1D9778"/>
                </a:solidFill>
                <a:latin typeface="Avenir"/>
                <a:ea typeface="Avenir"/>
                <a:cs typeface="Avenir"/>
                <a:sym typeface="Avenir"/>
              </a:rPr>
              <a:t>Rightsline</a:t>
            </a:r>
            <a:endParaRPr b="0" i="0" sz="1467" u="none" cap="none" strike="noStrike">
              <a:solidFill>
                <a:srgbClr val="1D9778"/>
              </a:solidFill>
              <a:latin typeface="Avenir"/>
              <a:ea typeface="Avenir"/>
              <a:cs typeface="Avenir"/>
              <a:sym typeface="Avenir"/>
            </a:endParaRPr>
          </a:p>
          <a:p>
            <a:pPr indent="0" lvl="0" marL="0" marR="0" rtl="0" algn="l">
              <a:lnSpc>
                <a:spcPct val="115000"/>
              </a:lnSpc>
              <a:spcBef>
                <a:spcPts val="0"/>
              </a:spcBef>
              <a:spcAft>
                <a:spcPts val="0"/>
              </a:spcAft>
              <a:buNone/>
            </a:pPr>
            <a:r>
              <a:rPr b="0" i="0" lang="en" sz="1467" u="none" cap="none" strike="noStrike">
                <a:solidFill>
                  <a:srgbClr val="1D9778"/>
                </a:solidFill>
                <a:latin typeface="Avenir"/>
                <a:ea typeface="Avenir"/>
                <a:cs typeface="Avenir"/>
                <a:sym typeface="Avenir"/>
              </a:rPr>
              <a:t>Saban Brands</a:t>
            </a:r>
            <a:endParaRPr b="0" i="0" sz="1467" u="none" cap="none" strike="noStrike">
              <a:solidFill>
                <a:srgbClr val="1D9778"/>
              </a:solidFill>
              <a:latin typeface="Avenir"/>
              <a:ea typeface="Avenir"/>
              <a:cs typeface="Avenir"/>
              <a:sym typeface="Avenir"/>
            </a:endParaRPr>
          </a:p>
          <a:p>
            <a:pPr indent="0" lvl="0" marL="0" marR="0" rtl="0" algn="l">
              <a:lnSpc>
                <a:spcPct val="115000"/>
              </a:lnSpc>
              <a:spcBef>
                <a:spcPts val="0"/>
              </a:spcBef>
              <a:spcAft>
                <a:spcPts val="0"/>
              </a:spcAft>
              <a:buNone/>
            </a:pPr>
            <a:r>
              <a:t/>
            </a:r>
            <a:endParaRPr b="0" i="0" sz="1467" u="none" cap="none" strike="noStrike">
              <a:solidFill>
                <a:srgbClr val="1D9778"/>
              </a:solidFill>
              <a:latin typeface="Avenir"/>
              <a:ea typeface="Avenir"/>
              <a:cs typeface="Avenir"/>
              <a:sym typeface="Avenir"/>
            </a:endParaRPr>
          </a:p>
        </p:txBody>
      </p:sp>
      <p:sp>
        <p:nvSpPr>
          <p:cNvPr id="191" name="Google Shape;191;p21"/>
          <p:cNvSpPr txBox="1"/>
          <p:nvPr/>
        </p:nvSpPr>
        <p:spPr>
          <a:xfrm>
            <a:off x="8934399" y="1756479"/>
            <a:ext cx="3008800" cy="4704000"/>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0"/>
              </a:spcBef>
              <a:spcAft>
                <a:spcPts val="0"/>
              </a:spcAft>
              <a:buNone/>
            </a:pPr>
            <a:r>
              <a:rPr b="0" i="0" lang="en" sz="1467" u="none" cap="none" strike="noStrike">
                <a:solidFill>
                  <a:srgbClr val="1D9778"/>
                </a:solidFill>
                <a:latin typeface="Avenir"/>
                <a:ea typeface="Avenir"/>
                <a:cs typeface="Avenir"/>
                <a:sym typeface="Avenir"/>
              </a:rPr>
              <a:t>Saban Foundation</a:t>
            </a:r>
            <a:endParaRPr b="0" i="0" sz="1467" u="none" cap="none" strike="noStrike">
              <a:solidFill>
                <a:srgbClr val="1D9778"/>
              </a:solidFill>
              <a:latin typeface="Avenir"/>
              <a:ea typeface="Avenir"/>
              <a:cs typeface="Avenir"/>
              <a:sym typeface="Avenir"/>
            </a:endParaRPr>
          </a:p>
          <a:p>
            <a:pPr indent="0" lvl="0" marL="0" marR="0" rtl="0" algn="l">
              <a:lnSpc>
                <a:spcPct val="115000"/>
              </a:lnSpc>
              <a:spcBef>
                <a:spcPts val="0"/>
              </a:spcBef>
              <a:spcAft>
                <a:spcPts val="0"/>
              </a:spcAft>
              <a:buNone/>
            </a:pPr>
            <a:r>
              <a:rPr b="0" i="0" lang="en" sz="1467" u="none" cap="none" strike="noStrike">
                <a:solidFill>
                  <a:srgbClr val="1D9778"/>
                </a:solidFill>
                <a:latin typeface="Avenir"/>
                <a:ea typeface="Avenir"/>
                <a:cs typeface="Avenir"/>
                <a:sym typeface="Avenir"/>
              </a:rPr>
              <a:t>Salem Partners</a:t>
            </a:r>
            <a:endParaRPr b="0" i="0" sz="1467" u="none" cap="none" strike="noStrike">
              <a:solidFill>
                <a:srgbClr val="1D9778"/>
              </a:solidFill>
              <a:latin typeface="Avenir"/>
              <a:ea typeface="Avenir"/>
              <a:cs typeface="Avenir"/>
              <a:sym typeface="Avenir"/>
            </a:endParaRPr>
          </a:p>
          <a:p>
            <a:pPr indent="0" lvl="0" marL="0" marR="0" rtl="0" algn="l">
              <a:lnSpc>
                <a:spcPct val="115000"/>
              </a:lnSpc>
              <a:spcBef>
                <a:spcPts val="0"/>
              </a:spcBef>
              <a:spcAft>
                <a:spcPts val="0"/>
              </a:spcAft>
              <a:buNone/>
            </a:pPr>
            <a:r>
              <a:rPr b="0" i="0" lang="en" sz="1467" u="none" cap="none" strike="noStrike">
                <a:solidFill>
                  <a:srgbClr val="1D9778"/>
                </a:solidFill>
                <a:latin typeface="Avenir"/>
                <a:ea typeface="Avenir"/>
                <a:cs typeface="Avenir"/>
                <a:sym typeface="Avenir"/>
              </a:rPr>
              <a:t>Skanska</a:t>
            </a:r>
            <a:endParaRPr b="0" i="0" sz="1467" u="none" cap="none" strike="noStrike">
              <a:solidFill>
                <a:srgbClr val="1D9778"/>
              </a:solidFill>
              <a:latin typeface="Avenir"/>
              <a:ea typeface="Avenir"/>
              <a:cs typeface="Avenir"/>
              <a:sym typeface="Avenir"/>
            </a:endParaRPr>
          </a:p>
          <a:p>
            <a:pPr indent="0" lvl="0" marL="0" marR="0" rtl="0" algn="l">
              <a:lnSpc>
                <a:spcPct val="115000"/>
              </a:lnSpc>
              <a:spcBef>
                <a:spcPts val="0"/>
              </a:spcBef>
              <a:spcAft>
                <a:spcPts val="0"/>
              </a:spcAft>
              <a:buNone/>
            </a:pPr>
            <a:r>
              <a:rPr b="0" i="0" lang="en" sz="1467" u="none" cap="none" strike="noStrike">
                <a:solidFill>
                  <a:srgbClr val="1D9778"/>
                </a:solidFill>
                <a:latin typeface="Avenir"/>
                <a:ea typeface="Avenir"/>
                <a:cs typeface="Avenir"/>
                <a:sym typeface="Avenir"/>
              </a:rPr>
              <a:t>Social Justice Learning Institute</a:t>
            </a:r>
            <a:endParaRPr b="0" i="0" sz="1467" u="none" cap="none" strike="noStrike">
              <a:solidFill>
                <a:srgbClr val="1D9778"/>
              </a:solidFill>
              <a:latin typeface="Avenir"/>
              <a:ea typeface="Avenir"/>
              <a:cs typeface="Avenir"/>
              <a:sym typeface="Avenir"/>
            </a:endParaRPr>
          </a:p>
          <a:p>
            <a:pPr indent="0" lvl="0" marL="0" marR="0" rtl="0" algn="l">
              <a:lnSpc>
                <a:spcPct val="115000"/>
              </a:lnSpc>
              <a:spcBef>
                <a:spcPts val="0"/>
              </a:spcBef>
              <a:spcAft>
                <a:spcPts val="0"/>
              </a:spcAft>
              <a:buNone/>
            </a:pPr>
            <a:r>
              <a:rPr b="0" i="0" lang="en" sz="1467" u="none" cap="none" strike="noStrike">
                <a:solidFill>
                  <a:srgbClr val="1D9778"/>
                </a:solidFill>
                <a:latin typeface="Avenir"/>
                <a:ea typeface="Avenir"/>
                <a:cs typeface="Avenir"/>
                <a:sym typeface="Avenir"/>
              </a:rPr>
              <a:t>SpaceX</a:t>
            </a:r>
            <a:endParaRPr b="0" i="0" sz="1467" u="none" cap="none" strike="noStrike">
              <a:solidFill>
                <a:srgbClr val="1D9778"/>
              </a:solidFill>
              <a:latin typeface="Avenir"/>
              <a:ea typeface="Avenir"/>
              <a:cs typeface="Avenir"/>
              <a:sym typeface="Avenir"/>
            </a:endParaRPr>
          </a:p>
          <a:p>
            <a:pPr indent="0" lvl="0" marL="0" marR="0" rtl="0" algn="l">
              <a:lnSpc>
                <a:spcPct val="115000"/>
              </a:lnSpc>
              <a:spcBef>
                <a:spcPts val="0"/>
              </a:spcBef>
              <a:spcAft>
                <a:spcPts val="0"/>
              </a:spcAft>
              <a:buNone/>
            </a:pPr>
            <a:r>
              <a:rPr b="0" i="0" lang="en" sz="1467" u="none" cap="none" strike="noStrike">
                <a:solidFill>
                  <a:srgbClr val="1D9778"/>
                </a:solidFill>
                <a:latin typeface="Avenir"/>
                <a:ea typeface="Avenir"/>
                <a:cs typeface="Avenir"/>
                <a:sym typeface="Avenir"/>
              </a:rPr>
              <a:t>St. John's</a:t>
            </a:r>
            <a:endParaRPr b="0" i="0" sz="1467" u="none" cap="none" strike="noStrike">
              <a:solidFill>
                <a:srgbClr val="1D9778"/>
              </a:solidFill>
              <a:latin typeface="Avenir"/>
              <a:ea typeface="Avenir"/>
              <a:cs typeface="Avenir"/>
              <a:sym typeface="Avenir"/>
            </a:endParaRPr>
          </a:p>
          <a:p>
            <a:pPr indent="0" lvl="0" marL="0" marR="0" rtl="0" algn="l">
              <a:lnSpc>
                <a:spcPct val="115000"/>
              </a:lnSpc>
              <a:spcBef>
                <a:spcPts val="0"/>
              </a:spcBef>
              <a:spcAft>
                <a:spcPts val="0"/>
              </a:spcAft>
              <a:buNone/>
            </a:pPr>
            <a:r>
              <a:rPr b="0" i="0" lang="en" sz="1467" u="none" cap="none" strike="noStrike">
                <a:solidFill>
                  <a:srgbClr val="1D9778"/>
                </a:solidFill>
                <a:latin typeface="Avenir"/>
                <a:ea typeface="Avenir"/>
                <a:cs typeface="Avenir"/>
                <a:sym typeface="Avenir"/>
              </a:rPr>
              <a:t>Starz</a:t>
            </a:r>
            <a:endParaRPr b="0" i="0" sz="1467" u="none" cap="none" strike="noStrike">
              <a:solidFill>
                <a:srgbClr val="1D9778"/>
              </a:solidFill>
              <a:latin typeface="Avenir"/>
              <a:ea typeface="Avenir"/>
              <a:cs typeface="Avenir"/>
              <a:sym typeface="Avenir"/>
            </a:endParaRPr>
          </a:p>
          <a:p>
            <a:pPr indent="0" lvl="0" marL="0" marR="0" rtl="0" algn="l">
              <a:lnSpc>
                <a:spcPct val="115000"/>
              </a:lnSpc>
              <a:spcBef>
                <a:spcPts val="0"/>
              </a:spcBef>
              <a:spcAft>
                <a:spcPts val="0"/>
              </a:spcAft>
              <a:buNone/>
            </a:pPr>
            <a:r>
              <a:rPr b="0" i="0" lang="en" sz="1467" u="none" cap="none" strike="noStrike">
                <a:solidFill>
                  <a:srgbClr val="1D9778"/>
                </a:solidFill>
                <a:latin typeface="Avenir"/>
                <a:ea typeface="Avenir"/>
                <a:cs typeface="Avenir"/>
                <a:sym typeface="Avenir"/>
              </a:rPr>
              <a:t>Stray Angel Films</a:t>
            </a:r>
            <a:endParaRPr b="0" i="0" sz="1467" u="none" cap="none" strike="noStrike">
              <a:solidFill>
                <a:srgbClr val="1D9778"/>
              </a:solidFill>
              <a:latin typeface="Avenir"/>
              <a:ea typeface="Avenir"/>
              <a:cs typeface="Avenir"/>
              <a:sym typeface="Avenir"/>
            </a:endParaRPr>
          </a:p>
          <a:p>
            <a:pPr indent="0" lvl="0" marL="0" marR="0" rtl="0" algn="l">
              <a:lnSpc>
                <a:spcPct val="115000"/>
              </a:lnSpc>
              <a:spcBef>
                <a:spcPts val="0"/>
              </a:spcBef>
              <a:spcAft>
                <a:spcPts val="0"/>
              </a:spcAft>
              <a:buNone/>
            </a:pPr>
            <a:r>
              <a:rPr b="0" i="0" lang="en" sz="1467" u="none" cap="none" strike="noStrike">
                <a:solidFill>
                  <a:srgbClr val="1D9778"/>
                </a:solidFill>
                <a:latin typeface="Avenir"/>
                <a:ea typeface="Avenir"/>
                <a:cs typeface="Avenir"/>
                <a:sym typeface="Avenir"/>
              </a:rPr>
              <a:t>The Dress Outlet</a:t>
            </a:r>
            <a:endParaRPr b="0" i="0" sz="1467" u="none" cap="none" strike="noStrike">
              <a:solidFill>
                <a:srgbClr val="1D9778"/>
              </a:solidFill>
              <a:latin typeface="Avenir"/>
              <a:ea typeface="Avenir"/>
              <a:cs typeface="Avenir"/>
              <a:sym typeface="Avenir"/>
            </a:endParaRPr>
          </a:p>
          <a:p>
            <a:pPr indent="0" lvl="0" marL="0" marR="0" rtl="0" algn="l">
              <a:lnSpc>
                <a:spcPct val="115000"/>
              </a:lnSpc>
              <a:spcBef>
                <a:spcPts val="0"/>
              </a:spcBef>
              <a:spcAft>
                <a:spcPts val="0"/>
              </a:spcAft>
              <a:buNone/>
            </a:pPr>
            <a:r>
              <a:rPr b="0" i="0" lang="en" sz="1467" u="none" cap="none" strike="noStrike">
                <a:solidFill>
                  <a:srgbClr val="1D9778"/>
                </a:solidFill>
                <a:latin typeface="Avenir"/>
                <a:ea typeface="Avenir"/>
                <a:cs typeface="Avenir"/>
                <a:sym typeface="Avenir"/>
              </a:rPr>
              <a:t>The LA Fund</a:t>
            </a:r>
            <a:endParaRPr b="0" i="0" sz="1467" u="none" cap="none" strike="noStrike">
              <a:solidFill>
                <a:srgbClr val="1D9778"/>
              </a:solidFill>
              <a:latin typeface="Avenir"/>
              <a:ea typeface="Avenir"/>
              <a:cs typeface="Avenir"/>
              <a:sym typeface="Avenir"/>
            </a:endParaRPr>
          </a:p>
          <a:p>
            <a:pPr indent="0" lvl="0" marL="0" marR="0" rtl="0" algn="l">
              <a:lnSpc>
                <a:spcPct val="115000"/>
              </a:lnSpc>
              <a:spcBef>
                <a:spcPts val="0"/>
              </a:spcBef>
              <a:spcAft>
                <a:spcPts val="0"/>
              </a:spcAft>
              <a:buNone/>
            </a:pPr>
            <a:r>
              <a:rPr b="0" i="0" lang="en" sz="1467" u="none" cap="none" strike="noStrike">
                <a:solidFill>
                  <a:srgbClr val="1D9778"/>
                </a:solidFill>
                <a:latin typeface="Avenir"/>
                <a:ea typeface="Avenir"/>
                <a:cs typeface="Avenir"/>
                <a:sym typeface="Avenir"/>
              </a:rPr>
              <a:t>Trybe Beauty</a:t>
            </a:r>
            <a:endParaRPr b="0" i="0" sz="1467" u="none" cap="none" strike="noStrike">
              <a:solidFill>
                <a:srgbClr val="1D9778"/>
              </a:solidFill>
              <a:latin typeface="Avenir"/>
              <a:ea typeface="Avenir"/>
              <a:cs typeface="Avenir"/>
              <a:sym typeface="Avenir"/>
            </a:endParaRPr>
          </a:p>
          <a:p>
            <a:pPr indent="0" lvl="0" marL="0" marR="0" rtl="0" algn="l">
              <a:lnSpc>
                <a:spcPct val="115000"/>
              </a:lnSpc>
              <a:spcBef>
                <a:spcPts val="0"/>
              </a:spcBef>
              <a:spcAft>
                <a:spcPts val="0"/>
              </a:spcAft>
              <a:buNone/>
            </a:pPr>
            <a:r>
              <a:rPr b="0" i="0" lang="en" sz="1467" u="none" cap="none" strike="noStrike">
                <a:solidFill>
                  <a:srgbClr val="1D9778"/>
                </a:solidFill>
                <a:latin typeface="Avenir"/>
                <a:ea typeface="Avenir"/>
                <a:cs typeface="Avenir"/>
                <a:sym typeface="Avenir"/>
              </a:rPr>
              <a:t>UTA</a:t>
            </a:r>
            <a:endParaRPr b="0" i="0" sz="1467" u="none" cap="none" strike="noStrike">
              <a:solidFill>
                <a:srgbClr val="1D9778"/>
              </a:solidFill>
              <a:latin typeface="Avenir"/>
              <a:ea typeface="Avenir"/>
              <a:cs typeface="Avenir"/>
              <a:sym typeface="Avenir"/>
            </a:endParaRPr>
          </a:p>
          <a:p>
            <a:pPr indent="0" lvl="0" marL="0" marR="0" rtl="0" algn="l">
              <a:lnSpc>
                <a:spcPct val="115000"/>
              </a:lnSpc>
              <a:spcBef>
                <a:spcPts val="0"/>
              </a:spcBef>
              <a:spcAft>
                <a:spcPts val="0"/>
              </a:spcAft>
              <a:buNone/>
            </a:pPr>
            <a:r>
              <a:rPr b="0" i="0" lang="en" sz="1467" u="none" cap="none" strike="noStrike">
                <a:solidFill>
                  <a:srgbClr val="1D9778"/>
                </a:solidFill>
                <a:latin typeface="Avenir"/>
                <a:ea typeface="Avenir"/>
                <a:cs typeface="Avenir"/>
                <a:sym typeface="Avenir"/>
              </a:rPr>
              <a:t>Valley Economic Alliance</a:t>
            </a:r>
            <a:endParaRPr b="0" i="0" sz="1467" u="none" cap="none" strike="noStrike">
              <a:solidFill>
                <a:srgbClr val="1D9778"/>
              </a:solidFill>
              <a:latin typeface="Avenir"/>
              <a:ea typeface="Avenir"/>
              <a:cs typeface="Avenir"/>
              <a:sym typeface="Avenir"/>
            </a:endParaRPr>
          </a:p>
          <a:p>
            <a:pPr indent="0" lvl="0" marL="0" marR="0" rtl="0" algn="l">
              <a:lnSpc>
                <a:spcPct val="115000"/>
              </a:lnSpc>
              <a:spcBef>
                <a:spcPts val="0"/>
              </a:spcBef>
              <a:spcAft>
                <a:spcPts val="0"/>
              </a:spcAft>
              <a:buNone/>
            </a:pPr>
            <a:r>
              <a:rPr b="0" i="0" lang="en" sz="1467" u="none" cap="none" strike="noStrike">
                <a:solidFill>
                  <a:srgbClr val="1D9778"/>
                </a:solidFill>
                <a:latin typeface="Avenir"/>
                <a:ea typeface="Avenir"/>
                <a:cs typeface="Avenir"/>
                <a:sym typeface="Avenir"/>
              </a:rPr>
              <a:t>Weingart Foundation</a:t>
            </a:r>
            <a:endParaRPr b="0" i="0" sz="1467" u="none" cap="none" strike="noStrike">
              <a:solidFill>
                <a:srgbClr val="1D9778"/>
              </a:solidFill>
              <a:latin typeface="Avenir"/>
              <a:ea typeface="Avenir"/>
              <a:cs typeface="Avenir"/>
              <a:sym typeface="Avenir"/>
            </a:endParaRPr>
          </a:p>
          <a:p>
            <a:pPr indent="0" lvl="0" marL="0" marR="0" rtl="0" algn="l">
              <a:lnSpc>
                <a:spcPct val="115000"/>
              </a:lnSpc>
              <a:spcBef>
                <a:spcPts val="0"/>
              </a:spcBef>
              <a:spcAft>
                <a:spcPts val="0"/>
              </a:spcAft>
              <a:buNone/>
            </a:pPr>
            <a:r>
              <a:rPr b="0" i="0" lang="en" sz="1467" u="none" cap="none" strike="noStrike">
                <a:solidFill>
                  <a:srgbClr val="1D9778"/>
                </a:solidFill>
                <a:latin typeface="Avenir"/>
                <a:ea typeface="Avenir"/>
                <a:cs typeface="Avenir"/>
                <a:sym typeface="Avenir"/>
              </a:rPr>
              <a:t>WildCard</a:t>
            </a:r>
            <a:endParaRPr b="0" i="0" sz="1467" u="none" cap="none" strike="noStrike">
              <a:solidFill>
                <a:srgbClr val="1D9778"/>
              </a:solidFill>
              <a:latin typeface="Avenir"/>
              <a:ea typeface="Avenir"/>
              <a:cs typeface="Avenir"/>
              <a:sym typeface="Avenir"/>
            </a:endParaRPr>
          </a:p>
          <a:p>
            <a:pPr indent="0" lvl="0" marL="0" marR="0" rtl="0" algn="l">
              <a:lnSpc>
                <a:spcPct val="115000"/>
              </a:lnSpc>
              <a:spcBef>
                <a:spcPts val="0"/>
              </a:spcBef>
              <a:spcAft>
                <a:spcPts val="0"/>
              </a:spcAft>
              <a:buNone/>
            </a:pPr>
            <a:r>
              <a:rPr b="0" i="0" lang="en" sz="1467" u="none" cap="none" strike="noStrike">
                <a:solidFill>
                  <a:srgbClr val="1D9778"/>
                </a:solidFill>
                <a:latin typeface="Avenir"/>
                <a:ea typeface="Avenir"/>
                <a:cs typeface="Avenir"/>
                <a:sym typeface="Avenir"/>
              </a:rPr>
              <a:t>WME</a:t>
            </a:r>
            <a:endParaRPr b="0" i="0" sz="1467" u="none" cap="none" strike="noStrike">
              <a:solidFill>
                <a:srgbClr val="1D9778"/>
              </a:solidFill>
              <a:latin typeface="Avenir"/>
              <a:ea typeface="Avenir"/>
              <a:cs typeface="Avenir"/>
              <a:sym typeface="Avenir"/>
            </a:endParaRPr>
          </a:p>
          <a:p>
            <a:pPr indent="0" lvl="0" marL="0" marR="0" rtl="0" algn="l">
              <a:lnSpc>
                <a:spcPct val="115000"/>
              </a:lnSpc>
              <a:spcBef>
                <a:spcPts val="0"/>
              </a:spcBef>
              <a:spcAft>
                <a:spcPts val="0"/>
              </a:spcAft>
              <a:buNone/>
            </a:pPr>
            <a:r>
              <a:rPr b="0" i="0" lang="en" sz="1467" u="none" cap="none" strike="noStrike">
                <a:solidFill>
                  <a:srgbClr val="1D9778"/>
                </a:solidFill>
                <a:latin typeface="Avenir"/>
                <a:ea typeface="Avenir"/>
                <a:cs typeface="Avenir"/>
                <a:sym typeface="Avenir"/>
              </a:rPr>
              <a:t>Wondros</a:t>
            </a:r>
            <a:endParaRPr b="0" i="0" sz="1467" u="none" cap="none" strike="noStrike">
              <a:solidFill>
                <a:srgbClr val="1D9778"/>
              </a:solidFill>
              <a:latin typeface="Avenir"/>
              <a:ea typeface="Avenir"/>
              <a:cs typeface="Avenir"/>
              <a:sym typeface="Avenir"/>
            </a:endParaRPr>
          </a:p>
          <a:p>
            <a:pPr indent="0" lvl="0" marL="0" marR="0" rtl="0" algn="l">
              <a:lnSpc>
                <a:spcPct val="115000"/>
              </a:lnSpc>
              <a:spcBef>
                <a:spcPts val="0"/>
              </a:spcBef>
              <a:spcAft>
                <a:spcPts val="0"/>
              </a:spcAft>
              <a:buNone/>
            </a:pPr>
            <a:r>
              <a:rPr b="0" i="0" lang="en" sz="1467" u="none" cap="none" strike="noStrike">
                <a:solidFill>
                  <a:srgbClr val="1D9778"/>
                </a:solidFill>
                <a:latin typeface="Avenir"/>
                <a:ea typeface="Avenir"/>
                <a:cs typeface="Avenir"/>
                <a:sym typeface="Avenir"/>
              </a:rPr>
              <a:t>Writers Guild</a:t>
            </a:r>
            <a:endParaRPr b="0" i="0" sz="1467" u="none" cap="none" strike="noStrike">
              <a:solidFill>
                <a:srgbClr val="1D9778"/>
              </a:solidFill>
              <a:latin typeface="Avenir"/>
              <a:ea typeface="Avenir"/>
              <a:cs typeface="Avenir"/>
              <a:sym typeface="Avenir"/>
            </a:endParaRPr>
          </a:p>
          <a:p>
            <a:pPr indent="0" lvl="0" marL="0" marR="0" rtl="0" algn="l">
              <a:lnSpc>
                <a:spcPct val="115000"/>
              </a:lnSpc>
              <a:spcBef>
                <a:spcPts val="0"/>
              </a:spcBef>
              <a:spcAft>
                <a:spcPts val="0"/>
              </a:spcAft>
              <a:buNone/>
            </a:pPr>
            <a:r>
              <a:rPr b="0" i="0" lang="en" sz="1467" u="none" cap="none" strike="noStrike">
                <a:solidFill>
                  <a:srgbClr val="1D9778"/>
                </a:solidFill>
                <a:latin typeface="Avenir"/>
                <a:ea typeface="Avenir"/>
                <a:cs typeface="Avenir"/>
                <a:sym typeface="Avenir"/>
              </a:rPr>
              <a:t>Young Storytellers</a:t>
            </a:r>
            <a:endParaRPr b="0" i="0" sz="1467" u="none" cap="none" strike="noStrike">
              <a:solidFill>
                <a:srgbClr val="1D9778"/>
              </a:solidFill>
              <a:latin typeface="Avenir"/>
              <a:ea typeface="Avenir"/>
              <a:cs typeface="Avenir"/>
              <a:sym typeface="Avenir"/>
            </a:endParaRPr>
          </a:p>
          <a:p>
            <a:pPr indent="0" lvl="0" marL="0" marR="0" rtl="0" algn="l">
              <a:lnSpc>
                <a:spcPct val="115000"/>
              </a:lnSpc>
              <a:spcBef>
                <a:spcPts val="0"/>
              </a:spcBef>
              <a:spcAft>
                <a:spcPts val="0"/>
              </a:spcAft>
              <a:buNone/>
            </a:pPr>
            <a:r>
              <a:t/>
            </a:r>
            <a:endParaRPr b="0" i="0" sz="1467" u="none" cap="none" strike="noStrike">
              <a:solidFill>
                <a:srgbClr val="1D9778"/>
              </a:solidFill>
              <a:latin typeface="Avenir"/>
              <a:ea typeface="Avenir"/>
              <a:cs typeface="Avenir"/>
              <a:sym typeface="Avenir"/>
            </a:endParaRPr>
          </a:p>
        </p:txBody>
      </p:sp>
      <p:sp>
        <p:nvSpPr>
          <p:cNvPr id="192" name="Google Shape;192;p21"/>
          <p:cNvSpPr txBox="1"/>
          <p:nvPr/>
        </p:nvSpPr>
        <p:spPr>
          <a:xfrm>
            <a:off x="2016200" y="1111100"/>
            <a:ext cx="8159600" cy="661200"/>
          </a:xfrm>
          <a:prstGeom prst="rect">
            <a:avLst/>
          </a:prstGeom>
          <a:noFill/>
          <a:ln>
            <a:noFill/>
          </a:ln>
        </p:spPr>
        <p:txBody>
          <a:bodyPr anchorCtr="0" anchor="t" bIns="121900" lIns="121900" spcFirstLastPara="1" rIns="121900" wrap="square" tIns="121900">
            <a:noAutofit/>
          </a:bodyPr>
          <a:lstStyle/>
          <a:p>
            <a:pPr indent="0" lvl="0" marL="0" marR="0" rtl="0" algn="ctr">
              <a:spcBef>
                <a:spcPts val="0"/>
              </a:spcBef>
              <a:spcAft>
                <a:spcPts val="0"/>
              </a:spcAft>
              <a:buNone/>
            </a:pPr>
            <a:r>
              <a:rPr b="0" i="0" lang="en" sz="1800" u="none" cap="none" strike="noStrike">
                <a:solidFill>
                  <a:srgbClr val="1D9778"/>
                </a:solidFill>
                <a:latin typeface="Avenir"/>
                <a:ea typeface="Avenir"/>
                <a:cs typeface="Avenir"/>
                <a:sym typeface="Avenir"/>
              </a:rPr>
              <a:t>Leading companies from diverse industries invest in TIP. (Past &amp; Present)</a:t>
            </a:r>
            <a:endParaRPr b="0" i="0" sz="1800" u="none" cap="none" strike="noStrike">
              <a:solidFill>
                <a:srgbClr val="1D9778"/>
              </a:solidFill>
              <a:latin typeface="Avenir"/>
              <a:ea typeface="Avenir"/>
              <a:cs typeface="Avenir"/>
              <a:sym typeface="Aveni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22"/>
          <p:cNvSpPr/>
          <p:nvPr/>
        </p:nvSpPr>
        <p:spPr>
          <a:xfrm>
            <a:off x="0" y="0"/>
            <a:ext cx="12192000" cy="6858000"/>
          </a:xfrm>
          <a:prstGeom prst="rect">
            <a:avLst/>
          </a:prstGeom>
          <a:solidFill>
            <a:srgbClr val="1D9778"/>
          </a:solidFill>
          <a:ln>
            <a:noFill/>
          </a:ln>
        </p:spPr>
        <p:txBody>
          <a:bodyPr anchorCtr="0" anchor="ctr" bIns="78550" lIns="78550" spcFirstLastPara="1" rIns="78550" wrap="square" tIns="7855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
        <p:nvSpPr>
          <p:cNvPr id="198" name="Google Shape;198;p22"/>
          <p:cNvSpPr/>
          <p:nvPr/>
        </p:nvSpPr>
        <p:spPr>
          <a:xfrm>
            <a:off x="4029600" y="0"/>
            <a:ext cx="3862400" cy="2296000"/>
          </a:xfrm>
          <a:prstGeom prst="rect">
            <a:avLst/>
          </a:prstGeom>
          <a:solidFill>
            <a:srgbClr val="1D9778"/>
          </a:solidFill>
          <a:ln>
            <a:noFill/>
          </a:ln>
        </p:spPr>
        <p:txBody>
          <a:bodyPr anchorCtr="0" anchor="ctr" bIns="78550" lIns="78550" spcFirstLastPara="1" rIns="78550" wrap="square" tIns="7855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
        <p:nvSpPr>
          <p:cNvPr id="199" name="Google Shape;199;p22"/>
          <p:cNvSpPr/>
          <p:nvPr/>
        </p:nvSpPr>
        <p:spPr>
          <a:xfrm>
            <a:off x="101600" y="4394667"/>
            <a:ext cx="4029600" cy="2463200"/>
          </a:xfrm>
          <a:prstGeom prst="rect">
            <a:avLst/>
          </a:prstGeom>
          <a:solidFill>
            <a:srgbClr val="1D9778"/>
          </a:solidFill>
          <a:ln>
            <a:noFill/>
          </a:ln>
        </p:spPr>
        <p:txBody>
          <a:bodyPr anchorCtr="0" anchor="ctr" bIns="78550" lIns="78550" spcFirstLastPara="1" rIns="78550" wrap="square" tIns="7855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
        <p:nvSpPr>
          <p:cNvPr id="200" name="Google Shape;200;p22"/>
          <p:cNvSpPr/>
          <p:nvPr/>
        </p:nvSpPr>
        <p:spPr>
          <a:xfrm>
            <a:off x="7824033" y="4394633"/>
            <a:ext cx="4368000" cy="2463200"/>
          </a:xfrm>
          <a:prstGeom prst="rect">
            <a:avLst/>
          </a:prstGeom>
          <a:solidFill>
            <a:srgbClr val="1D9778"/>
          </a:solidFill>
          <a:ln>
            <a:noFill/>
          </a:ln>
        </p:spPr>
        <p:txBody>
          <a:bodyPr anchorCtr="0" anchor="ctr" bIns="78550" lIns="78550" spcFirstLastPara="1" rIns="78550" wrap="square" tIns="7855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pic>
        <p:nvPicPr>
          <p:cNvPr id="201" name="Google Shape;201;p22"/>
          <p:cNvPicPr preferRelativeResize="0"/>
          <p:nvPr/>
        </p:nvPicPr>
        <p:blipFill rotWithShape="1">
          <a:blip r:embed="rId3">
            <a:alphaModFix/>
          </a:blip>
          <a:srcRect b="0" l="0" r="0" t="0"/>
          <a:stretch/>
        </p:blipFill>
        <p:spPr>
          <a:xfrm>
            <a:off x="11546867" y="56100"/>
            <a:ext cx="575867" cy="575867"/>
          </a:xfrm>
          <a:prstGeom prst="rect">
            <a:avLst/>
          </a:prstGeom>
          <a:noFill/>
          <a:ln>
            <a:noFill/>
          </a:ln>
        </p:spPr>
      </p:pic>
      <p:pic>
        <p:nvPicPr>
          <p:cNvPr id="202" name="Google Shape;202;p22"/>
          <p:cNvPicPr preferRelativeResize="0"/>
          <p:nvPr/>
        </p:nvPicPr>
        <p:blipFill rotWithShape="1">
          <a:blip r:embed="rId3">
            <a:alphaModFix/>
          </a:blip>
          <a:srcRect b="0" l="0" r="0" t="0"/>
          <a:stretch/>
        </p:blipFill>
        <p:spPr>
          <a:xfrm>
            <a:off x="11546867" y="56100"/>
            <a:ext cx="575867" cy="575867"/>
          </a:xfrm>
          <a:prstGeom prst="rect">
            <a:avLst/>
          </a:prstGeom>
          <a:noFill/>
          <a:ln>
            <a:noFill/>
          </a:ln>
        </p:spPr>
      </p:pic>
      <p:sp>
        <p:nvSpPr>
          <p:cNvPr id="203" name="Google Shape;203;p22"/>
          <p:cNvSpPr/>
          <p:nvPr/>
        </p:nvSpPr>
        <p:spPr>
          <a:xfrm>
            <a:off x="4766600" y="0"/>
            <a:ext cx="7425600" cy="6858000"/>
          </a:xfrm>
          <a:prstGeom prst="rect">
            <a:avLst/>
          </a:prstGeom>
          <a:solidFill>
            <a:srgbClr val="C8E2EF"/>
          </a:solidFill>
          <a:ln>
            <a:noFill/>
          </a:ln>
        </p:spPr>
        <p:txBody>
          <a:bodyPr anchorCtr="0" anchor="ctr" bIns="78550" lIns="78550" spcFirstLastPara="1" rIns="78550" wrap="square" tIns="7855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pic>
        <p:nvPicPr>
          <p:cNvPr id="204" name="Google Shape;204;p22"/>
          <p:cNvPicPr preferRelativeResize="0"/>
          <p:nvPr/>
        </p:nvPicPr>
        <p:blipFill rotWithShape="1">
          <a:blip r:embed="rId4">
            <a:alphaModFix/>
          </a:blip>
          <a:srcRect b="36528" l="2932" r="67261" t="33876"/>
          <a:stretch/>
        </p:blipFill>
        <p:spPr>
          <a:xfrm>
            <a:off x="8500246" y="154434"/>
            <a:ext cx="3657031" cy="2029801"/>
          </a:xfrm>
          <a:prstGeom prst="rect">
            <a:avLst/>
          </a:prstGeom>
          <a:noFill/>
          <a:ln>
            <a:noFill/>
          </a:ln>
        </p:spPr>
      </p:pic>
      <p:pic>
        <p:nvPicPr>
          <p:cNvPr id="205" name="Google Shape;205;p22"/>
          <p:cNvPicPr preferRelativeResize="0"/>
          <p:nvPr/>
        </p:nvPicPr>
        <p:blipFill rotWithShape="1">
          <a:blip r:embed="rId4">
            <a:alphaModFix/>
          </a:blip>
          <a:srcRect b="36851" l="64672" r="5521" t="33555"/>
          <a:stretch/>
        </p:blipFill>
        <p:spPr>
          <a:xfrm>
            <a:off x="8500235" y="2372234"/>
            <a:ext cx="3657031" cy="2029801"/>
          </a:xfrm>
          <a:prstGeom prst="rect">
            <a:avLst/>
          </a:prstGeom>
          <a:noFill/>
          <a:ln>
            <a:noFill/>
          </a:ln>
        </p:spPr>
      </p:pic>
      <p:pic>
        <p:nvPicPr>
          <p:cNvPr id="206" name="Google Shape;206;p22"/>
          <p:cNvPicPr preferRelativeResize="0"/>
          <p:nvPr/>
        </p:nvPicPr>
        <p:blipFill rotWithShape="1">
          <a:blip r:embed="rId4">
            <a:alphaModFix/>
          </a:blip>
          <a:srcRect b="4994" l="34733" r="36222" t="65408"/>
          <a:stretch/>
        </p:blipFill>
        <p:spPr>
          <a:xfrm>
            <a:off x="4813351" y="2370268"/>
            <a:ext cx="3563531" cy="2029801"/>
          </a:xfrm>
          <a:prstGeom prst="rect">
            <a:avLst/>
          </a:prstGeom>
          <a:noFill/>
          <a:ln>
            <a:noFill/>
          </a:ln>
        </p:spPr>
      </p:pic>
      <p:pic>
        <p:nvPicPr>
          <p:cNvPr id="207" name="Google Shape;207;p22"/>
          <p:cNvPicPr preferRelativeResize="0"/>
          <p:nvPr/>
        </p:nvPicPr>
        <p:blipFill rotWithShape="1">
          <a:blip r:embed="rId4">
            <a:alphaModFix/>
          </a:blip>
          <a:srcRect b="67736" l="65199" r="5755" t="2669"/>
          <a:stretch/>
        </p:blipFill>
        <p:spPr>
          <a:xfrm>
            <a:off x="4813367" y="4611368"/>
            <a:ext cx="3563500" cy="2029801"/>
          </a:xfrm>
          <a:prstGeom prst="rect">
            <a:avLst/>
          </a:prstGeom>
          <a:noFill/>
          <a:ln>
            <a:noFill/>
          </a:ln>
        </p:spPr>
      </p:pic>
      <p:pic>
        <p:nvPicPr>
          <p:cNvPr id="208" name="Google Shape;208;p22"/>
          <p:cNvPicPr preferRelativeResize="0"/>
          <p:nvPr/>
        </p:nvPicPr>
        <p:blipFill rotWithShape="1">
          <a:blip r:embed="rId5">
            <a:alphaModFix/>
          </a:blip>
          <a:srcRect b="50457" l="0" r="52109" t="8540"/>
          <a:stretch/>
        </p:blipFill>
        <p:spPr>
          <a:xfrm>
            <a:off x="8500233" y="4590047"/>
            <a:ext cx="3657032" cy="2072453"/>
          </a:xfrm>
          <a:prstGeom prst="rect">
            <a:avLst/>
          </a:prstGeom>
          <a:noFill/>
          <a:ln>
            <a:noFill/>
          </a:ln>
        </p:spPr>
      </p:pic>
      <p:pic>
        <p:nvPicPr>
          <p:cNvPr id="209" name="Google Shape;209;p22"/>
          <p:cNvPicPr preferRelativeResize="0"/>
          <p:nvPr/>
        </p:nvPicPr>
        <p:blipFill rotWithShape="1">
          <a:blip r:embed="rId3">
            <a:alphaModFix/>
          </a:blip>
          <a:srcRect b="0" l="0" r="0" t="0"/>
          <a:stretch/>
        </p:blipFill>
        <p:spPr>
          <a:xfrm>
            <a:off x="7610267" y="2415100"/>
            <a:ext cx="575867" cy="575867"/>
          </a:xfrm>
          <a:prstGeom prst="rect">
            <a:avLst/>
          </a:prstGeom>
          <a:noFill/>
          <a:ln>
            <a:noFill/>
          </a:ln>
        </p:spPr>
      </p:pic>
      <p:pic>
        <p:nvPicPr>
          <p:cNvPr id="210" name="Google Shape;210;p22"/>
          <p:cNvPicPr preferRelativeResize="0"/>
          <p:nvPr/>
        </p:nvPicPr>
        <p:blipFill rotWithShape="1">
          <a:blip r:embed="rId3">
            <a:alphaModFix/>
          </a:blip>
          <a:srcRect b="0" l="0" r="0" t="0"/>
          <a:stretch/>
        </p:blipFill>
        <p:spPr>
          <a:xfrm>
            <a:off x="11437733" y="4539800"/>
            <a:ext cx="575867" cy="575867"/>
          </a:xfrm>
          <a:prstGeom prst="rect">
            <a:avLst/>
          </a:prstGeom>
          <a:noFill/>
          <a:ln>
            <a:noFill/>
          </a:ln>
        </p:spPr>
      </p:pic>
      <p:sp>
        <p:nvSpPr>
          <p:cNvPr id="211" name="Google Shape;211;p22"/>
          <p:cNvSpPr txBox="1"/>
          <p:nvPr/>
        </p:nvSpPr>
        <p:spPr>
          <a:xfrm>
            <a:off x="224133" y="1080300"/>
            <a:ext cx="4212800" cy="4051200"/>
          </a:xfrm>
          <a:prstGeom prst="rect">
            <a:avLst/>
          </a:prstGeom>
          <a:noFill/>
          <a:ln>
            <a:noFill/>
          </a:ln>
        </p:spPr>
        <p:txBody>
          <a:bodyPr anchorCtr="0" anchor="t" bIns="121900" lIns="121900" spcFirstLastPara="1" rIns="121900" wrap="square" tIns="121900">
            <a:noAutofit/>
          </a:bodyPr>
          <a:lstStyle/>
          <a:p>
            <a:pPr indent="0" lvl="0" marL="0" marR="0" rtl="0" algn="ctr">
              <a:spcBef>
                <a:spcPts val="0"/>
              </a:spcBef>
              <a:spcAft>
                <a:spcPts val="0"/>
              </a:spcAft>
              <a:buNone/>
            </a:pPr>
            <a:r>
              <a:rPr b="1" i="0" lang="en" sz="2667" u="none" cap="none" strike="noStrike">
                <a:solidFill>
                  <a:srgbClr val="BAD1DC"/>
                </a:solidFill>
                <a:latin typeface="Montserrat"/>
                <a:ea typeface="Montserrat"/>
                <a:cs typeface="Montserrat"/>
                <a:sym typeface="Montserrat"/>
              </a:rPr>
              <a:t>VIRTUAL PROGRAM HIGHLIGHTS</a:t>
            </a:r>
            <a:endParaRPr b="1" i="0" sz="2667" u="none" cap="none" strike="noStrike">
              <a:solidFill>
                <a:srgbClr val="BAD1DC"/>
              </a:solidFill>
              <a:latin typeface="Montserrat"/>
              <a:ea typeface="Montserrat"/>
              <a:cs typeface="Montserrat"/>
              <a:sym typeface="Montserrat"/>
            </a:endParaRPr>
          </a:p>
          <a:p>
            <a:pPr indent="0" lvl="0" marL="0" marR="0" rtl="0" algn="ctr">
              <a:spcBef>
                <a:spcPts val="0"/>
              </a:spcBef>
              <a:spcAft>
                <a:spcPts val="0"/>
              </a:spcAft>
              <a:buNone/>
            </a:pPr>
            <a:r>
              <a:t/>
            </a:r>
            <a:endParaRPr b="1" i="0" sz="2667" u="none" cap="none" strike="noStrike">
              <a:solidFill>
                <a:srgbClr val="BAD1DC"/>
              </a:solidFill>
              <a:latin typeface="Montserrat"/>
              <a:ea typeface="Montserrat"/>
              <a:cs typeface="Montserrat"/>
              <a:sym typeface="Montserrat"/>
            </a:endParaRPr>
          </a:p>
          <a:p>
            <a:pPr indent="-440255" lvl="0" marL="609585" marR="0" rtl="0" algn="l">
              <a:spcBef>
                <a:spcPts val="0"/>
              </a:spcBef>
              <a:spcAft>
                <a:spcPts val="0"/>
              </a:spcAft>
              <a:buClr>
                <a:srgbClr val="BAD1DC"/>
              </a:buClr>
              <a:buSzPts val="1600"/>
              <a:buFont typeface="Montserrat SemiBold"/>
              <a:buChar char="●"/>
            </a:pPr>
            <a:r>
              <a:rPr b="1" i="0" lang="en" sz="2133" u="none" cap="none" strike="noStrike">
                <a:solidFill>
                  <a:srgbClr val="BAD1DC"/>
                </a:solidFill>
                <a:latin typeface="Montserrat SemiBold"/>
                <a:ea typeface="Montserrat SemiBold"/>
                <a:cs typeface="Montserrat SemiBold"/>
                <a:sym typeface="Montserrat SemiBold"/>
              </a:rPr>
              <a:t>Flexible and sustainable practices post covid</a:t>
            </a:r>
            <a:endParaRPr b="1" i="0" sz="2133" u="none" cap="none" strike="noStrike">
              <a:solidFill>
                <a:srgbClr val="BAD1DC"/>
              </a:solidFill>
              <a:latin typeface="Montserrat SemiBold"/>
              <a:ea typeface="Montserrat SemiBold"/>
              <a:cs typeface="Montserrat SemiBold"/>
              <a:sym typeface="Montserrat SemiBold"/>
            </a:endParaRPr>
          </a:p>
          <a:p>
            <a:pPr indent="-440255" lvl="0" marL="609585" marR="0" rtl="0" algn="l">
              <a:spcBef>
                <a:spcPts val="0"/>
              </a:spcBef>
              <a:spcAft>
                <a:spcPts val="0"/>
              </a:spcAft>
              <a:buClr>
                <a:srgbClr val="BAD1DC"/>
              </a:buClr>
              <a:buSzPts val="1600"/>
              <a:buFont typeface="Montserrat SemiBold"/>
              <a:buChar char="●"/>
            </a:pPr>
            <a:r>
              <a:rPr b="1" i="0" lang="en" sz="2133" u="none" cap="none" strike="noStrike">
                <a:solidFill>
                  <a:srgbClr val="BAD1DC"/>
                </a:solidFill>
                <a:latin typeface="Montserrat SemiBold"/>
                <a:ea typeface="Montserrat SemiBold"/>
                <a:cs typeface="Montserrat SemiBold"/>
                <a:sym typeface="Montserrat SemiBold"/>
              </a:rPr>
              <a:t>Increased morale</a:t>
            </a:r>
            <a:endParaRPr b="1" i="0" sz="2133" u="none" cap="none" strike="noStrike">
              <a:solidFill>
                <a:srgbClr val="BAD1DC"/>
              </a:solidFill>
              <a:latin typeface="Montserrat SemiBold"/>
              <a:ea typeface="Montserrat SemiBold"/>
              <a:cs typeface="Montserrat SemiBold"/>
              <a:sym typeface="Montserrat SemiBold"/>
            </a:endParaRPr>
          </a:p>
          <a:p>
            <a:pPr indent="-440255" lvl="0" marL="609585" marR="0" rtl="0" algn="l">
              <a:spcBef>
                <a:spcPts val="0"/>
              </a:spcBef>
              <a:spcAft>
                <a:spcPts val="0"/>
              </a:spcAft>
              <a:buClr>
                <a:srgbClr val="BAD1DC"/>
              </a:buClr>
              <a:buSzPts val="1600"/>
              <a:buFont typeface="Montserrat SemiBold"/>
              <a:buChar char="●"/>
            </a:pPr>
            <a:r>
              <a:rPr b="1" i="0" lang="en" sz="2133" u="none" cap="none" strike="noStrike">
                <a:solidFill>
                  <a:srgbClr val="BAD1DC"/>
                </a:solidFill>
                <a:latin typeface="Montserrat SemiBold"/>
                <a:ea typeface="Montserrat SemiBold"/>
                <a:cs typeface="Montserrat SemiBold"/>
                <a:sym typeface="Montserrat SemiBold"/>
              </a:rPr>
              <a:t>More opportunities for engagement &amp; more access to employees worldwide</a:t>
            </a:r>
            <a:endParaRPr b="1" i="0" sz="2133" u="none" cap="none" strike="noStrike">
              <a:solidFill>
                <a:srgbClr val="BAD1DC"/>
              </a:solidFill>
              <a:latin typeface="Montserrat SemiBold"/>
              <a:ea typeface="Montserrat SemiBold"/>
              <a:cs typeface="Montserrat SemiBold"/>
              <a:sym typeface="Montserrat SemiBold"/>
            </a:endParaRPr>
          </a:p>
          <a:p>
            <a:pPr indent="-440255" lvl="0" marL="609585" marR="0" rtl="0" algn="l">
              <a:spcBef>
                <a:spcPts val="0"/>
              </a:spcBef>
              <a:spcAft>
                <a:spcPts val="0"/>
              </a:spcAft>
              <a:buClr>
                <a:srgbClr val="BAD1DC"/>
              </a:buClr>
              <a:buSzPts val="1600"/>
              <a:buFont typeface="Montserrat SemiBold"/>
              <a:buChar char="●"/>
            </a:pPr>
            <a:r>
              <a:rPr b="1" i="0" lang="en" sz="2133" u="none" cap="none" strike="noStrike">
                <a:solidFill>
                  <a:srgbClr val="BAD1DC"/>
                </a:solidFill>
                <a:latin typeface="Montserrat SemiBold"/>
                <a:ea typeface="Montserrat SemiBold"/>
                <a:cs typeface="Montserrat SemiBold"/>
                <a:sym typeface="Montserrat SemiBold"/>
              </a:rPr>
              <a:t>Office not required</a:t>
            </a:r>
            <a:endParaRPr b="1" i="0" sz="2133" u="none" cap="none" strike="noStrike">
              <a:solidFill>
                <a:srgbClr val="BAD1DC"/>
              </a:solidFill>
              <a:latin typeface="Montserrat SemiBold"/>
              <a:ea typeface="Montserrat SemiBold"/>
              <a:cs typeface="Montserrat SemiBold"/>
              <a:sym typeface="Montserrat SemiBold"/>
            </a:endParaRPr>
          </a:p>
          <a:p>
            <a:pPr indent="-440255" lvl="0" marL="609585" marR="0" rtl="0" algn="l">
              <a:spcBef>
                <a:spcPts val="0"/>
              </a:spcBef>
              <a:spcAft>
                <a:spcPts val="0"/>
              </a:spcAft>
              <a:buClr>
                <a:srgbClr val="BAD1DC"/>
              </a:buClr>
              <a:buSzPts val="1600"/>
              <a:buFont typeface="Montserrat SemiBold"/>
              <a:buChar char="●"/>
            </a:pPr>
            <a:r>
              <a:rPr b="1" i="0" lang="en" sz="2133" u="none" cap="none" strike="noStrike">
                <a:solidFill>
                  <a:srgbClr val="BAD1DC"/>
                </a:solidFill>
                <a:latin typeface="Montserrat SemiBold"/>
                <a:ea typeface="Montserrat SemiBold"/>
                <a:cs typeface="Montserrat SemiBold"/>
                <a:sym typeface="Montserrat SemiBold"/>
              </a:rPr>
              <a:t>No travel necessary</a:t>
            </a:r>
            <a:endParaRPr b="1" i="0" sz="2133" u="none" cap="none" strike="noStrike">
              <a:solidFill>
                <a:srgbClr val="BAD1DC"/>
              </a:solidFill>
              <a:latin typeface="Montserrat SemiBold"/>
              <a:ea typeface="Montserrat SemiBold"/>
              <a:cs typeface="Montserrat SemiBold"/>
              <a:sym typeface="Montserrat SemiBold"/>
            </a:endParaRPr>
          </a:p>
        </p:txBody>
      </p:sp>
      <p:pic>
        <p:nvPicPr>
          <p:cNvPr id="212" name="Google Shape;212;p22"/>
          <p:cNvPicPr preferRelativeResize="0"/>
          <p:nvPr/>
        </p:nvPicPr>
        <p:blipFill rotWithShape="1">
          <a:blip r:embed="rId5">
            <a:alphaModFix/>
          </a:blip>
          <a:srcRect b="8114" l="26258" r="27075" t="51726"/>
          <a:stretch/>
        </p:blipFill>
        <p:spPr>
          <a:xfrm>
            <a:off x="4782221" y="129179"/>
            <a:ext cx="3563499" cy="20298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23"/>
          <p:cNvSpPr txBox="1"/>
          <p:nvPr>
            <p:ph type="title"/>
          </p:nvPr>
        </p:nvSpPr>
        <p:spPr>
          <a:xfrm>
            <a:off x="720000" y="619200"/>
            <a:ext cx="10728322" cy="681586"/>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
                <a:latin typeface="Calibri"/>
                <a:ea typeface="Calibri"/>
                <a:cs typeface="Calibri"/>
                <a:sym typeface="Calibri"/>
              </a:rPr>
              <a:t>Cooperative Work Experience Education</a:t>
            </a:r>
            <a:endParaRPr>
              <a:latin typeface="Calibri"/>
              <a:ea typeface="Calibri"/>
              <a:cs typeface="Calibri"/>
              <a:sym typeface="Calibri"/>
            </a:endParaRPr>
          </a:p>
        </p:txBody>
      </p:sp>
      <p:grpSp>
        <p:nvGrpSpPr>
          <p:cNvPr id="218" name="Google Shape;218;p23"/>
          <p:cNvGrpSpPr/>
          <p:nvPr/>
        </p:nvGrpSpPr>
        <p:grpSpPr>
          <a:xfrm>
            <a:off x="749866" y="2422654"/>
            <a:ext cx="10670042" cy="2606417"/>
            <a:chOff x="29141" y="490666"/>
            <a:chExt cx="10670042" cy="2606417"/>
          </a:xfrm>
        </p:grpSpPr>
        <p:sp>
          <p:nvSpPr>
            <p:cNvPr id="219" name="Google Shape;219;p23"/>
            <p:cNvSpPr/>
            <p:nvPr/>
          </p:nvSpPr>
          <p:spPr>
            <a:xfrm>
              <a:off x="488955" y="490666"/>
              <a:ext cx="1438392" cy="1438392"/>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23"/>
            <p:cNvSpPr/>
            <p:nvPr/>
          </p:nvSpPr>
          <p:spPr>
            <a:xfrm>
              <a:off x="795498" y="797209"/>
              <a:ext cx="825307" cy="825307"/>
            </a:xfrm>
            <a:prstGeom prst="rect">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23"/>
            <p:cNvSpPr/>
            <p:nvPr/>
          </p:nvSpPr>
          <p:spPr>
            <a:xfrm>
              <a:off x="29141" y="2377083"/>
              <a:ext cx="2358020" cy="7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23"/>
            <p:cNvSpPr txBox="1"/>
            <p:nvPr/>
          </p:nvSpPr>
          <p:spPr>
            <a:xfrm>
              <a:off x="29141" y="2377083"/>
              <a:ext cx="2358020" cy="720000"/>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Clr>
                  <a:schemeClr val="dk1"/>
                </a:buClr>
                <a:buSzPts val="1800"/>
                <a:buFont typeface="Arial"/>
                <a:buNone/>
              </a:pPr>
              <a:r>
                <a:rPr b="0" i="0" lang="en" sz="1800" u="none" cap="none" strike="noStrike">
                  <a:solidFill>
                    <a:schemeClr val="dk1"/>
                  </a:solidFill>
                  <a:latin typeface="Arial"/>
                  <a:ea typeface="Arial"/>
                  <a:cs typeface="Arial"/>
                  <a:sym typeface="Arial"/>
                </a:rPr>
                <a:t>COLLEGE CREDIT FOR WORK EXPERIENCE</a:t>
              </a:r>
              <a:endParaRPr/>
            </a:p>
          </p:txBody>
        </p:sp>
        <p:sp>
          <p:nvSpPr>
            <p:cNvPr id="223" name="Google Shape;223;p23"/>
            <p:cNvSpPr/>
            <p:nvPr/>
          </p:nvSpPr>
          <p:spPr>
            <a:xfrm>
              <a:off x="3259629" y="490666"/>
              <a:ext cx="1438392" cy="1438392"/>
            </a:xfrm>
            <a:prstGeom prst="ellipse">
              <a:avLst/>
            </a:prstGeom>
            <a:solidFill>
              <a:srgbClr val="B09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23"/>
            <p:cNvSpPr/>
            <p:nvPr/>
          </p:nvSpPr>
          <p:spPr>
            <a:xfrm>
              <a:off x="3566172" y="797209"/>
              <a:ext cx="825307" cy="825307"/>
            </a:xfrm>
            <a:prstGeom prst="rect">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23"/>
            <p:cNvSpPr/>
            <p:nvPr/>
          </p:nvSpPr>
          <p:spPr>
            <a:xfrm>
              <a:off x="2799815" y="2377083"/>
              <a:ext cx="2358020" cy="7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23"/>
            <p:cNvSpPr txBox="1"/>
            <p:nvPr/>
          </p:nvSpPr>
          <p:spPr>
            <a:xfrm>
              <a:off x="2799815" y="2377083"/>
              <a:ext cx="2358020" cy="720000"/>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Clr>
                  <a:schemeClr val="dk1"/>
                </a:buClr>
                <a:buSzPts val="1800"/>
                <a:buFont typeface="Arial"/>
                <a:buNone/>
              </a:pPr>
              <a:r>
                <a:rPr b="0" i="0" lang="en" sz="1800" u="none" cap="none" strike="noStrike">
                  <a:solidFill>
                    <a:schemeClr val="dk1"/>
                  </a:solidFill>
                  <a:latin typeface="Arial"/>
                  <a:ea typeface="Arial"/>
                  <a:cs typeface="Arial"/>
                  <a:sym typeface="Arial"/>
                </a:rPr>
                <a:t>CSU TRANSFER</a:t>
              </a:r>
              <a:endParaRPr/>
            </a:p>
          </p:txBody>
        </p:sp>
        <p:sp>
          <p:nvSpPr>
            <p:cNvPr id="227" name="Google Shape;227;p23"/>
            <p:cNvSpPr/>
            <p:nvPr/>
          </p:nvSpPr>
          <p:spPr>
            <a:xfrm>
              <a:off x="6030303" y="490666"/>
              <a:ext cx="1438392" cy="1438392"/>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23"/>
            <p:cNvSpPr/>
            <p:nvPr/>
          </p:nvSpPr>
          <p:spPr>
            <a:xfrm>
              <a:off x="6336845" y="797209"/>
              <a:ext cx="825307" cy="825307"/>
            </a:xfrm>
            <a:prstGeom prst="rect">
              <a:avLst/>
            </a:prstGeom>
            <a:blipFill rotWithShape="1">
              <a:blip r:embed="rId5">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23"/>
            <p:cNvSpPr/>
            <p:nvPr/>
          </p:nvSpPr>
          <p:spPr>
            <a:xfrm>
              <a:off x="5570489" y="2377083"/>
              <a:ext cx="2358020" cy="7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23"/>
            <p:cNvSpPr txBox="1"/>
            <p:nvPr/>
          </p:nvSpPr>
          <p:spPr>
            <a:xfrm>
              <a:off x="5570489" y="2377083"/>
              <a:ext cx="2358020" cy="720000"/>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Clr>
                  <a:schemeClr val="dk1"/>
                </a:buClr>
                <a:buSzPts val="1800"/>
                <a:buFont typeface="Arial"/>
                <a:buNone/>
              </a:pPr>
              <a:r>
                <a:rPr b="0" i="0" lang="en" sz="1800" u="none" cap="none" strike="noStrike">
                  <a:solidFill>
                    <a:schemeClr val="dk1"/>
                  </a:solidFill>
                  <a:latin typeface="Arial"/>
                  <a:ea typeface="Arial"/>
                  <a:cs typeface="Arial"/>
                  <a:sym typeface="Arial"/>
                </a:rPr>
                <a:t>FACILITATION OF COMPLETION AS ELECTIVE COURSE</a:t>
              </a:r>
              <a:endParaRPr/>
            </a:p>
          </p:txBody>
        </p:sp>
        <p:sp>
          <p:nvSpPr>
            <p:cNvPr id="231" name="Google Shape;231;p23"/>
            <p:cNvSpPr/>
            <p:nvPr/>
          </p:nvSpPr>
          <p:spPr>
            <a:xfrm>
              <a:off x="8800977" y="490666"/>
              <a:ext cx="1438392" cy="1438392"/>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23"/>
            <p:cNvSpPr/>
            <p:nvPr/>
          </p:nvSpPr>
          <p:spPr>
            <a:xfrm>
              <a:off x="9107519" y="797209"/>
              <a:ext cx="825307" cy="825307"/>
            </a:xfrm>
            <a:prstGeom prst="rect">
              <a:avLst/>
            </a:prstGeom>
            <a:blipFill rotWithShape="1">
              <a:blip r:embed="rId6">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23"/>
            <p:cNvSpPr/>
            <p:nvPr/>
          </p:nvSpPr>
          <p:spPr>
            <a:xfrm>
              <a:off x="8341163" y="2377083"/>
              <a:ext cx="2358020" cy="7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23"/>
            <p:cNvSpPr txBox="1"/>
            <p:nvPr/>
          </p:nvSpPr>
          <p:spPr>
            <a:xfrm>
              <a:off x="8341163" y="2377083"/>
              <a:ext cx="2358020" cy="720000"/>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Clr>
                  <a:schemeClr val="dk1"/>
                </a:buClr>
                <a:buSzPts val="1800"/>
                <a:buFont typeface="Arial"/>
                <a:buNone/>
              </a:pPr>
              <a:r>
                <a:rPr b="0" i="0" lang="en" sz="1800" u="none" cap="none" strike="noStrike">
                  <a:solidFill>
                    <a:schemeClr val="dk1"/>
                  </a:solidFill>
                  <a:latin typeface="Arial"/>
                  <a:ea typeface="Arial"/>
                  <a:cs typeface="Arial"/>
                  <a:sym typeface="Arial"/>
                </a:rPr>
                <a:t>CAREER PATHWAY ALIGNMENT</a:t>
              </a:r>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24"/>
          <p:cNvSpPr txBox="1"/>
          <p:nvPr>
            <p:ph idx="12" type="sldNum"/>
          </p:nvPr>
        </p:nvSpPr>
        <p:spPr>
          <a:xfrm>
            <a:off x="10272713" y="6138000"/>
            <a:ext cx="1187449" cy="720000"/>
          </a:xfrm>
          <a:prstGeom prst="rect">
            <a:avLst/>
          </a:prstGeom>
          <a:noFill/>
          <a:ln>
            <a:noFill/>
          </a:ln>
        </p:spPr>
        <p:txBody>
          <a:bodyPr anchorCtr="0" anchor="ctr" bIns="45700" lIns="91425" spcFirstLastPara="1" rIns="0" wrap="square" tIns="45700">
            <a:noAutofit/>
          </a:bodyPr>
          <a:lstStyle/>
          <a:p>
            <a:pPr indent="0" lvl="0" marL="0" rtl="0" algn="r">
              <a:spcBef>
                <a:spcPts val="0"/>
              </a:spcBef>
              <a:spcAft>
                <a:spcPts val="0"/>
              </a:spcAft>
              <a:buNone/>
            </a:pPr>
            <a:fld id="{00000000-1234-1234-1234-123412341234}" type="slidenum">
              <a:rPr lang="en"/>
              <a:t>‹#›</a:t>
            </a:fld>
            <a:endParaRPr/>
          </a:p>
        </p:txBody>
      </p:sp>
      <p:grpSp>
        <p:nvGrpSpPr>
          <p:cNvPr id="240" name="Google Shape;240;p24"/>
          <p:cNvGrpSpPr/>
          <p:nvPr/>
        </p:nvGrpSpPr>
        <p:grpSpPr>
          <a:xfrm>
            <a:off x="902131" y="2557787"/>
            <a:ext cx="10364062" cy="3195000"/>
            <a:chOff x="182131" y="16187"/>
            <a:chExt cx="10364062" cy="3195000"/>
          </a:xfrm>
        </p:grpSpPr>
        <p:sp>
          <p:nvSpPr>
            <p:cNvPr id="241" name="Google Shape;241;p24"/>
            <p:cNvSpPr/>
            <p:nvPr/>
          </p:nvSpPr>
          <p:spPr>
            <a:xfrm>
              <a:off x="785412" y="16187"/>
              <a:ext cx="1887187" cy="1887187"/>
            </a:xfrm>
            <a:prstGeom prst="ellipse">
              <a:avLst/>
            </a:prstGeom>
            <a:solidFill>
              <a:srgbClr val="F1D0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24"/>
            <p:cNvSpPr/>
            <p:nvPr/>
          </p:nvSpPr>
          <p:spPr>
            <a:xfrm>
              <a:off x="1187599" y="418374"/>
              <a:ext cx="1082812" cy="1082812"/>
            </a:xfrm>
            <a:prstGeom prst="rect">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24"/>
            <p:cNvSpPr/>
            <p:nvPr/>
          </p:nvSpPr>
          <p:spPr>
            <a:xfrm>
              <a:off x="182131" y="2491187"/>
              <a:ext cx="3093750" cy="7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24"/>
            <p:cNvSpPr txBox="1"/>
            <p:nvPr/>
          </p:nvSpPr>
          <p:spPr>
            <a:xfrm>
              <a:off x="182131" y="2491187"/>
              <a:ext cx="3093750" cy="7200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dk1"/>
                </a:buClr>
                <a:buSzPts val="4000"/>
                <a:buFont typeface="Rockwell"/>
                <a:buNone/>
              </a:pPr>
              <a:r>
                <a:rPr i="0" lang="en" sz="4000" u="none" cap="none" strike="noStrike">
                  <a:solidFill>
                    <a:srgbClr val="0B4E87"/>
                  </a:solidFill>
                  <a:latin typeface="Montserrat"/>
                  <a:ea typeface="Montserrat"/>
                  <a:cs typeface="Montserrat"/>
                  <a:sym typeface="Montserrat"/>
                </a:rPr>
                <a:t>K-12</a:t>
              </a:r>
              <a:endParaRPr i="0" sz="4000" u="none" cap="none" strike="noStrike">
                <a:solidFill>
                  <a:srgbClr val="0B4E87"/>
                </a:solidFill>
                <a:latin typeface="Montserrat"/>
                <a:ea typeface="Montserrat"/>
                <a:cs typeface="Montserrat"/>
                <a:sym typeface="Montserrat"/>
              </a:endParaRPr>
            </a:p>
          </p:txBody>
        </p:sp>
        <p:sp>
          <p:nvSpPr>
            <p:cNvPr id="245" name="Google Shape;245;p24"/>
            <p:cNvSpPr/>
            <p:nvPr/>
          </p:nvSpPr>
          <p:spPr>
            <a:xfrm>
              <a:off x="4420568" y="16187"/>
              <a:ext cx="1887187" cy="1887187"/>
            </a:xfrm>
            <a:prstGeom prst="ellipse">
              <a:avLst/>
            </a:prstGeom>
            <a:solidFill>
              <a:srgbClr val="F1D0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24"/>
            <p:cNvSpPr/>
            <p:nvPr/>
          </p:nvSpPr>
          <p:spPr>
            <a:xfrm>
              <a:off x="4822756" y="418374"/>
              <a:ext cx="1082812" cy="1082812"/>
            </a:xfrm>
            <a:prstGeom prst="rect">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24"/>
            <p:cNvSpPr/>
            <p:nvPr/>
          </p:nvSpPr>
          <p:spPr>
            <a:xfrm>
              <a:off x="3817287" y="2491187"/>
              <a:ext cx="3093750" cy="7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24"/>
            <p:cNvSpPr txBox="1"/>
            <p:nvPr/>
          </p:nvSpPr>
          <p:spPr>
            <a:xfrm>
              <a:off x="3817287" y="2491187"/>
              <a:ext cx="3093750" cy="7200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dk1"/>
                </a:buClr>
                <a:buSzPts val="4000"/>
                <a:buFont typeface="Rockwell"/>
                <a:buNone/>
              </a:pPr>
              <a:r>
                <a:rPr i="0" lang="en" sz="4000" u="none" cap="none" strike="noStrike">
                  <a:solidFill>
                    <a:srgbClr val="0B4E87"/>
                  </a:solidFill>
                  <a:latin typeface="Montserrat"/>
                  <a:ea typeface="Montserrat"/>
                  <a:cs typeface="Montserrat"/>
                  <a:sym typeface="Montserrat"/>
                </a:rPr>
                <a:t>COLLEGE</a:t>
              </a:r>
              <a:endParaRPr i="0" sz="4000" u="none" cap="none" strike="noStrike">
                <a:solidFill>
                  <a:srgbClr val="0B4E87"/>
                </a:solidFill>
                <a:latin typeface="Montserrat"/>
                <a:ea typeface="Montserrat"/>
                <a:cs typeface="Montserrat"/>
                <a:sym typeface="Montserrat"/>
              </a:endParaRPr>
            </a:p>
          </p:txBody>
        </p:sp>
        <p:sp>
          <p:nvSpPr>
            <p:cNvPr id="249" name="Google Shape;249;p24"/>
            <p:cNvSpPr/>
            <p:nvPr/>
          </p:nvSpPr>
          <p:spPr>
            <a:xfrm>
              <a:off x="8055725" y="16187"/>
              <a:ext cx="1887187" cy="1887187"/>
            </a:xfrm>
            <a:prstGeom prst="ellipse">
              <a:avLst/>
            </a:prstGeom>
            <a:solidFill>
              <a:srgbClr val="F1D0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24"/>
            <p:cNvSpPr/>
            <p:nvPr/>
          </p:nvSpPr>
          <p:spPr>
            <a:xfrm>
              <a:off x="8457912" y="418374"/>
              <a:ext cx="1082812" cy="1082812"/>
            </a:xfrm>
            <a:prstGeom prst="rect">
              <a:avLst/>
            </a:prstGeom>
            <a:blipFill rotWithShape="1">
              <a:blip r:embed="rId5">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24"/>
            <p:cNvSpPr/>
            <p:nvPr/>
          </p:nvSpPr>
          <p:spPr>
            <a:xfrm>
              <a:off x="7452443" y="2491187"/>
              <a:ext cx="3093750" cy="7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24"/>
            <p:cNvSpPr txBox="1"/>
            <p:nvPr/>
          </p:nvSpPr>
          <p:spPr>
            <a:xfrm>
              <a:off x="7452443" y="2491187"/>
              <a:ext cx="3093750" cy="7200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dk1"/>
                </a:buClr>
                <a:buSzPts val="4000"/>
                <a:buFont typeface="Rockwell"/>
                <a:buNone/>
              </a:pPr>
              <a:r>
                <a:rPr i="0" lang="en" sz="4000" u="none" cap="none" strike="noStrike">
                  <a:solidFill>
                    <a:srgbClr val="0B4E87"/>
                  </a:solidFill>
                  <a:latin typeface="Montserrat"/>
                  <a:ea typeface="Montserrat"/>
                  <a:cs typeface="Montserrat"/>
                  <a:sym typeface="Montserrat"/>
                </a:rPr>
                <a:t>CAREER</a:t>
              </a:r>
              <a:endParaRPr i="0" sz="4000" u="none" cap="none" strike="noStrike">
                <a:solidFill>
                  <a:srgbClr val="0B4E87"/>
                </a:solidFill>
                <a:latin typeface="Montserrat"/>
                <a:ea typeface="Montserrat"/>
                <a:cs typeface="Montserrat"/>
                <a:sym typeface="Montserrat"/>
              </a:endParaRPr>
            </a:p>
          </p:txBody>
        </p:sp>
      </p:grpSp>
      <p:sp>
        <p:nvSpPr>
          <p:cNvPr id="253" name="Google Shape;253;p24"/>
          <p:cNvSpPr txBox="1"/>
          <p:nvPr>
            <p:ph type="title"/>
          </p:nvPr>
        </p:nvSpPr>
        <p:spPr>
          <a:xfrm>
            <a:off x="720000" y="619200"/>
            <a:ext cx="10728300" cy="681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
                <a:latin typeface="Calibri"/>
                <a:ea typeface="Calibri"/>
                <a:cs typeface="Calibri"/>
                <a:sym typeface="Calibri"/>
              </a:rPr>
              <a:t>Cooperative Work Experience Education</a:t>
            </a:r>
            <a:endParaRPr>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25"/>
          <p:cNvSpPr txBox="1"/>
          <p:nvPr>
            <p:ph idx="12" type="sldNum"/>
          </p:nvPr>
        </p:nvSpPr>
        <p:spPr>
          <a:xfrm>
            <a:off x="10298113" y="6356350"/>
            <a:ext cx="1055687" cy="365125"/>
          </a:xfrm>
          <a:prstGeom prst="rect">
            <a:avLst/>
          </a:prstGeom>
          <a:noFill/>
          <a:ln>
            <a:noFill/>
          </a:ln>
        </p:spPr>
        <p:txBody>
          <a:bodyPr anchorCtr="0" anchor="ctr" bIns="45700" lIns="91425" spcFirstLastPara="1" rIns="0" wrap="square" tIns="45700">
            <a:noAutofit/>
          </a:bodyPr>
          <a:lstStyle/>
          <a:p>
            <a:pPr indent="0" lvl="0" marL="0" rtl="0" algn="r">
              <a:spcBef>
                <a:spcPts val="0"/>
              </a:spcBef>
              <a:spcAft>
                <a:spcPts val="0"/>
              </a:spcAft>
              <a:buNone/>
            </a:pPr>
            <a:fld id="{00000000-1234-1234-1234-123412341234}" type="slidenum">
              <a:rPr lang="en"/>
              <a:t>‹#›</a:t>
            </a:fld>
            <a:endParaRPr/>
          </a:p>
        </p:txBody>
      </p:sp>
      <p:pic>
        <p:nvPicPr>
          <p:cNvPr id="259" name="Google Shape;259;p25"/>
          <p:cNvPicPr preferRelativeResize="0"/>
          <p:nvPr/>
        </p:nvPicPr>
        <p:blipFill>
          <a:blip r:embed="rId3">
            <a:alphaModFix/>
          </a:blip>
          <a:stretch>
            <a:fillRect/>
          </a:stretch>
        </p:blipFill>
        <p:spPr>
          <a:xfrm>
            <a:off x="0" y="0"/>
            <a:ext cx="12192000" cy="6858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26"/>
          <p:cNvSpPr txBox="1"/>
          <p:nvPr>
            <p:ph idx="12" type="sldNum"/>
          </p:nvPr>
        </p:nvSpPr>
        <p:spPr>
          <a:xfrm>
            <a:off x="10298113" y="6356350"/>
            <a:ext cx="1055700" cy="365100"/>
          </a:xfrm>
          <a:prstGeom prst="rect">
            <a:avLst/>
          </a:prstGeom>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pic>
        <p:nvPicPr>
          <p:cNvPr id="266" name="Google Shape;266;p26"/>
          <p:cNvPicPr preferRelativeResize="0"/>
          <p:nvPr/>
        </p:nvPicPr>
        <p:blipFill>
          <a:blip r:embed="rId3">
            <a:alphaModFix/>
          </a:blip>
          <a:stretch>
            <a:fillRect/>
          </a:stretch>
        </p:blipFill>
        <p:spPr>
          <a:xfrm>
            <a:off x="0" y="0"/>
            <a:ext cx="12192000" cy="6858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27"/>
          <p:cNvSpPr txBox="1"/>
          <p:nvPr>
            <p:ph idx="12" type="sldNum"/>
          </p:nvPr>
        </p:nvSpPr>
        <p:spPr>
          <a:xfrm>
            <a:off x="10298113" y="6356350"/>
            <a:ext cx="1055700" cy="365100"/>
          </a:xfrm>
          <a:prstGeom prst="rect">
            <a:avLst/>
          </a:prstGeom>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pic>
        <p:nvPicPr>
          <p:cNvPr id="273" name="Google Shape;273;p27"/>
          <p:cNvPicPr preferRelativeResize="0"/>
          <p:nvPr/>
        </p:nvPicPr>
        <p:blipFill>
          <a:blip r:embed="rId3">
            <a:alphaModFix/>
          </a:blip>
          <a:stretch>
            <a:fillRect/>
          </a:stretch>
        </p:blipFill>
        <p:spPr>
          <a:xfrm>
            <a:off x="0" y="0"/>
            <a:ext cx="12192000" cy="68580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28"/>
          <p:cNvSpPr txBox="1"/>
          <p:nvPr>
            <p:ph idx="12" type="sldNum"/>
          </p:nvPr>
        </p:nvSpPr>
        <p:spPr>
          <a:xfrm>
            <a:off x="10298113" y="6356350"/>
            <a:ext cx="1055700" cy="365100"/>
          </a:xfrm>
          <a:prstGeom prst="rect">
            <a:avLst/>
          </a:prstGeom>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pic>
        <p:nvPicPr>
          <p:cNvPr id="280" name="Google Shape;280;p28"/>
          <p:cNvPicPr preferRelativeResize="0"/>
          <p:nvPr/>
        </p:nvPicPr>
        <p:blipFill>
          <a:blip r:embed="rId3">
            <a:alphaModFix/>
          </a:blip>
          <a:stretch>
            <a:fillRect/>
          </a:stretch>
        </p:blipFill>
        <p:spPr>
          <a:xfrm>
            <a:off x="0" y="42875"/>
            <a:ext cx="12192000" cy="6858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1"/>
          <p:cNvSpPr txBox="1"/>
          <p:nvPr>
            <p:ph type="title"/>
          </p:nvPr>
        </p:nvSpPr>
        <p:spPr>
          <a:xfrm>
            <a:off x="2560319" y="403412"/>
            <a:ext cx="8793479" cy="1685768"/>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None/>
            </a:pPr>
            <a:r>
              <a:rPr lang="en" sz="4400">
                <a:latin typeface="Montserrat"/>
                <a:ea typeface="Montserrat"/>
                <a:cs typeface="Montserrat"/>
                <a:sym typeface="Montserrat"/>
              </a:rPr>
              <a:t>Introduction of Presenters</a:t>
            </a:r>
            <a:endParaRPr sz="4400">
              <a:latin typeface="Montserrat"/>
              <a:ea typeface="Montserrat"/>
              <a:cs typeface="Montserrat"/>
              <a:sym typeface="Montserrat"/>
            </a:endParaRPr>
          </a:p>
        </p:txBody>
      </p:sp>
      <p:sp>
        <p:nvSpPr>
          <p:cNvPr id="61" name="Google Shape;61;p11"/>
          <p:cNvSpPr txBox="1"/>
          <p:nvPr>
            <p:ph idx="1" type="body"/>
          </p:nvPr>
        </p:nvSpPr>
        <p:spPr>
          <a:xfrm>
            <a:off x="829994" y="2662568"/>
            <a:ext cx="10523806" cy="3569419"/>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chemeClr val="dk1"/>
              </a:buClr>
              <a:buSzPts val="2400"/>
              <a:buFont typeface="Arial"/>
              <a:buNone/>
            </a:pPr>
            <a:r>
              <a:rPr b="1" lang="en">
                <a:solidFill>
                  <a:schemeClr val="dk1"/>
                </a:solidFill>
              </a:rPr>
              <a:t>Leslie Aaronson</a:t>
            </a:r>
            <a:r>
              <a:rPr lang="en">
                <a:solidFill>
                  <a:schemeClr val="dk1"/>
                </a:solidFill>
              </a:rPr>
              <a:t>, LA Promise Fund</a:t>
            </a:r>
            <a:endParaRPr>
              <a:solidFill>
                <a:schemeClr val="dk1"/>
              </a:solidFill>
            </a:endParaRPr>
          </a:p>
          <a:p>
            <a:pPr indent="0" lvl="0" marL="0" marR="0" rtl="0" algn="l">
              <a:lnSpc>
                <a:spcPct val="150000"/>
              </a:lnSpc>
              <a:spcBef>
                <a:spcPts val="1000"/>
              </a:spcBef>
              <a:spcAft>
                <a:spcPts val="0"/>
              </a:spcAft>
              <a:buClr>
                <a:schemeClr val="dk1"/>
              </a:buClr>
              <a:buSzPts val="2400"/>
              <a:buFont typeface="Arial"/>
              <a:buNone/>
            </a:pPr>
            <a:r>
              <a:rPr b="1" lang="en">
                <a:solidFill>
                  <a:schemeClr val="dk1"/>
                </a:solidFill>
              </a:rPr>
              <a:t>Cheryl Aschenbach</a:t>
            </a:r>
            <a:r>
              <a:rPr lang="en">
                <a:solidFill>
                  <a:schemeClr val="dk1"/>
                </a:solidFill>
              </a:rPr>
              <a:t>, ASCCC Secretary</a:t>
            </a:r>
            <a:endParaRPr>
              <a:solidFill>
                <a:schemeClr val="dk1"/>
              </a:solidFill>
            </a:endParaRPr>
          </a:p>
          <a:p>
            <a:pPr indent="0" lvl="0" marL="0" marR="0" rtl="0" algn="l">
              <a:lnSpc>
                <a:spcPct val="150000"/>
              </a:lnSpc>
              <a:spcBef>
                <a:spcPts val="1000"/>
              </a:spcBef>
              <a:spcAft>
                <a:spcPts val="0"/>
              </a:spcAft>
              <a:buClr>
                <a:schemeClr val="dk1"/>
              </a:buClr>
              <a:buSzPts val="2400"/>
              <a:buFont typeface="Arial"/>
              <a:buNone/>
            </a:pPr>
            <a:r>
              <a:rPr b="1" lang="en">
                <a:solidFill>
                  <a:schemeClr val="dk1"/>
                </a:solidFill>
              </a:rPr>
              <a:t>Marvin Da Costa</a:t>
            </a:r>
            <a:r>
              <a:rPr lang="en">
                <a:solidFill>
                  <a:schemeClr val="dk1"/>
                </a:solidFill>
              </a:rPr>
              <a:t>, Los Angeles Trade Technical College</a:t>
            </a:r>
            <a:endParaRPr>
              <a:solidFill>
                <a:schemeClr val="dk1"/>
              </a:solidFill>
            </a:endParaRPr>
          </a:p>
          <a:p>
            <a:pPr indent="0" lvl="0" marL="0" marR="0" rtl="0" algn="l">
              <a:lnSpc>
                <a:spcPct val="150000"/>
              </a:lnSpc>
              <a:spcBef>
                <a:spcPts val="1000"/>
              </a:spcBef>
              <a:spcAft>
                <a:spcPts val="0"/>
              </a:spcAft>
              <a:buClr>
                <a:schemeClr val="dk1"/>
              </a:buClr>
              <a:buSzPts val="2400"/>
              <a:buFont typeface="Arial"/>
              <a:buNone/>
            </a:pPr>
            <a:r>
              <a:rPr b="1" lang="en">
                <a:solidFill>
                  <a:schemeClr val="dk1"/>
                </a:solidFill>
              </a:rPr>
              <a:t>Marie Christie Dam</a:t>
            </a:r>
            <a:r>
              <a:rPr lang="en">
                <a:solidFill>
                  <a:schemeClr val="dk1"/>
                </a:solidFill>
              </a:rPr>
              <a:t>, CTE Leadership Committee</a:t>
            </a:r>
            <a:endParaRPr>
              <a:solidFill>
                <a:schemeClr val="dk1"/>
              </a:solidFill>
            </a:endParaRPr>
          </a:p>
          <a:p>
            <a:pPr indent="0" lvl="0" marL="0" marR="0" rtl="0" algn="l">
              <a:lnSpc>
                <a:spcPct val="150000"/>
              </a:lnSpc>
              <a:spcBef>
                <a:spcPts val="1000"/>
              </a:spcBef>
              <a:spcAft>
                <a:spcPts val="0"/>
              </a:spcAft>
              <a:buClr>
                <a:srgbClr val="404040"/>
              </a:buClr>
              <a:buSzPts val="2400"/>
              <a:buFont typeface="Arial"/>
              <a:buNone/>
            </a:pPr>
            <a:r>
              <a:t/>
            </a:r>
            <a:endParaRPr/>
          </a:p>
        </p:txBody>
      </p:sp>
      <p:sp>
        <p:nvSpPr>
          <p:cNvPr id="62" name="Google Shape;62;p11"/>
          <p:cNvSpPr txBox="1"/>
          <p:nvPr>
            <p:ph idx="12" type="sldNum"/>
          </p:nvPr>
        </p:nvSpPr>
        <p:spPr>
          <a:xfrm>
            <a:off x="10437813" y="6356350"/>
            <a:ext cx="915987" cy="365125"/>
          </a:xfrm>
          <a:prstGeom prst="rect">
            <a:avLst/>
          </a:prstGeom>
          <a:noFill/>
          <a:ln>
            <a:noFill/>
          </a:ln>
        </p:spPr>
        <p:txBody>
          <a:bodyPr anchorCtr="0" anchor="ctr" bIns="45700" lIns="91425" spcFirstLastPara="1" rIns="0"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29"/>
          <p:cNvSpPr txBox="1"/>
          <p:nvPr>
            <p:ph idx="12" type="sldNum"/>
          </p:nvPr>
        </p:nvSpPr>
        <p:spPr>
          <a:xfrm>
            <a:off x="10298113" y="6356350"/>
            <a:ext cx="1055700" cy="365100"/>
          </a:xfrm>
          <a:prstGeom prst="rect">
            <a:avLst/>
          </a:prstGeom>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pic>
        <p:nvPicPr>
          <p:cNvPr id="287" name="Google Shape;287;p29"/>
          <p:cNvPicPr preferRelativeResize="0"/>
          <p:nvPr/>
        </p:nvPicPr>
        <p:blipFill>
          <a:blip r:embed="rId3">
            <a:alphaModFix/>
          </a:blip>
          <a:stretch>
            <a:fillRect/>
          </a:stretch>
        </p:blipFill>
        <p:spPr>
          <a:xfrm>
            <a:off x="152400" y="152400"/>
            <a:ext cx="11921067" cy="67056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30"/>
          <p:cNvSpPr txBox="1"/>
          <p:nvPr>
            <p:ph idx="12" type="sldNum"/>
          </p:nvPr>
        </p:nvSpPr>
        <p:spPr>
          <a:xfrm>
            <a:off x="10298113" y="6356350"/>
            <a:ext cx="1055700" cy="365100"/>
          </a:xfrm>
          <a:prstGeom prst="rect">
            <a:avLst/>
          </a:prstGeom>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pic>
        <p:nvPicPr>
          <p:cNvPr id="294" name="Google Shape;294;p30"/>
          <p:cNvPicPr preferRelativeResize="0"/>
          <p:nvPr/>
        </p:nvPicPr>
        <p:blipFill>
          <a:blip r:embed="rId3">
            <a:alphaModFix/>
          </a:blip>
          <a:stretch>
            <a:fillRect/>
          </a:stretch>
        </p:blipFill>
        <p:spPr>
          <a:xfrm>
            <a:off x="0" y="0"/>
            <a:ext cx="12192000" cy="68580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31"/>
          <p:cNvSpPr txBox="1"/>
          <p:nvPr>
            <p:ph idx="12" type="sldNum"/>
          </p:nvPr>
        </p:nvSpPr>
        <p:spPr>
          <a:xfrm>
            <a:off x="10298113" y="6356350"/>
            <a:ext cx="1055700" cy="365100"/>
          </a:xfrm>
          <a:prstGeom prst="rect">
            <a:avLst/>
          </a:prstGeom>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pic>
        <p:nvPicPr>
          <p:cNvPr id="301" name="Google Shape;301;p31"/>
          <p:cNvPicPr preferRelativeResize="0"/>
          <p:nvPr/>
        </p:nvPicPr>
        <p:blipFill>
          <a:blip r:embed="rId3">
            <a:alphaModFix/>
          </a:blip>
          <a:stretch>
            <a:fillRect/>
          </a:stretch>
        </p:blipFill>
        <p:spPr>
          <a:xfrm>
            <a:off x="0" y="0"/>
            <a:ext cx="12192000" cy="68580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32"/>
          <p:cNvSpPr txBox="1"/>
          <p:nvPr>
            <p:ph idx="12" type="sldNum"/>
          </p:nvPr>
        </p:nvSpPr>
        <p:spPr>
          <a:xfrm>
            <a:off x="10298113" y="6356350"/>
            <a:ext cx="1055700" cy="365100"/>
          </a:xfrm>
          <a:prstGeom prst="rect">
            <a:avLst/>
          </a:prstGeom>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pic>
        <p:nvPicPr>
          <p:cNvPr id="308" name="Google Shape;308;p32"/>
          <p:cNvPicPr preferRelativeResize="0"/>
          <p:nvPr/>
        </p:nvPicPr>
        <p:blipFill>
          <a:blip r:embed="rId3">
            <a:alphaModFix/>
          </a:blip>
          <a:stretch>
            <a:fillRect/>
          </a:stretch>
        </p:blipFill>
        <p:spPr>
          <a:xfrm>
            <a:off x="0" y="0"/>
            <a:ext cx="12192000" cy="68580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33"/>
          <p:cNvSpPr txBox="1"/>
          <p:nvPr>
            <p:ph idx="12" type="sldNum"/>
          </p:nvPr>
        </p:nvSpPr>
        <p:spPr>
          <a:xfrm>
            <a:off x="10298113" y="6356350"/>
            <a:ext cx="1055700" cy="365100"/>
          </a:xfrm>
          <a:prstGeom prst="rect">
            <a:avLst/>
          </a:prstGeom>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pic>
        <p:nvPicPr>
          <p:cNvPr id="315" name="Google Shape;315;p33"/>
          <p:cNvPicPr preferRelativeResize="0"/>
          <p:nvPr/>
        </p:nvPicPr>
        <p:blipFill>
          <a:blip r:embed="rId3">
            <a:alphaModFix/>
          </a:blip>
          <a:stretch>
            <a:fillRect/>
          </a:stretch>
        </p:blipFill>
        <p:spPr>
          <a:xfrm>
            <a:off x="0" y="0"/>
            <a:ext cx="12192000" cy="68580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34"/>
          <p:cNvSpPr txBox="1"/>
          <p:nvPr>
            <p:ph type="title"/>
          </p:nvPr>
        </p:nvSpPr>
        <p:spPr>
          <a:xfrm>
            <a:off x="2560319" y="403412"/>
            <a:ext cx="8793600" cy="16857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 sz="4400">
                <a:latin typeface="Montserrat"/>
                <a:ea typeface="Montserrat"/>
                <a:cs typeface="Montserrat"/>
                <a:sym typeface="Montserrat"/>
              </a:rPr>
              <a:t>Share-Out of Best Practice</a:t>
            </a:r>
            <a:endParaRPr sz="4400">
              <a:latin typeface="Montserrat"/>
              <a:ea typeface="Montserrat"/>
              <a:cs typeface="Montserrat"/>
              <a:sym typeface="Montserrat"/>
            </a:endParaRPr>
          </a:p>
        </p:txBody>
      </p:sp>
      <p:sp>
        <p:nvSpPr>
          <p:cNvPr id="322" name="Google Shape;322;p34"/>
          <p:cNvSpPr txBox="1"/>
          <p:nvPr>
            <p:ph idx="1" type="body"/>
          </p:nvPr>
        </p:nvSpPr>
        <p:spPr>
          <a:xfrm>
            <a:off x="829994" y="2662568"/>
            <a:ext cx="10523700" cy="3569400"/>
          </a:xfrm>
          <a:prstGeom prst="rect">
            <a:avLst/>
          </a:prstGeom>
        </p:spPr>
        <p:txBody>
          <a:bodyPr anchorCtr="0" anchor="ctr" bIns="45700" lIns="91425" spcFirstLastPara="1" rIns="91425" wrap="square" tIns="45700">
            <a:noAutofit/>
          </a:bodyPr>
          <a:lstStyle/>
          <a:p>
            <a:pPr indent="0" lvl="0" marL="0" rtl="0" algn="ctr">
              <a:spcBef>
                <a:spcPts val="1000"/>
              </a:spcBef>
              <a:spcAft>
                <a:spcPts val="0"/>
              </a:spcAft>
              <a:buNone/>
            </a:pPr>
            <a:r>
              <a:rPr lang="en" sz="4000">
                <a:latin typeface="Calibri"/>
                <a:ea typeface="Calibri"/>
                <a:cs typeface="Calibri"/>
                <a:sym typeface="Calibri"/>
              </a:rPr>
              <a:t>What’s working for you?</a:t>
            </a:r>
            <a:endParaRPr sz="4000">
              <a:latin typeface="Calibri"/>
              <a:ea typeface="Calibri"/>
              <a:cs typeface="Calibri"/>
              <a:sym typeface="Calibri"/>
            </a:endParaRPr>
          </a:p>
          <a:p>
            <a:pPr indent="0" lvl="0" marL="0" rtl="0" algn="ctr">
              <a:spcBef>
                <a:spcPts val="1000"/>
              </a:spcBef>
              <a:spcAft>
                <a:spcPts val="0"/>
              </a:spcAft>
              <a:buNone/>
            </a:pPr>
            <a:r>
              <a:t/>
            </a:r>
            <a:endParaRPr sz="4000">
              <a:latin typeface="Calibri"/>
              <a:ea typeface="Calibri"/>
              <a:cs typeface="Calibri"/>
              <a:sym typeface="Calibri"/>
            </a:endParaRPr>
          </a:p>
          <a:p>
            <a:pPr indent="0" lvl="0" marL="0" rtl="0" algn="ctr">
              <a:spcBef>
                <a:spcPts val="1000"/>
              </a:spcBef>
              <a:spcAft>
                <a:spcPts val="0"/>
              </a:spcAft>
              <a:buNone/>
            </a:pPr>
            <a:r>
              <a:rPr lang="en" sz="4000">
                <a:latin typeface="Calibri"/>
                <a:ea typeface="Calibri"/>
                <a:cs typeface="Calibri"/>
                <a:sym typeface="Calibri"/>
              </a:rPr>
              <a:t>What are your challenges?</a:t>
            </a:r>
            <a:endParaRPr sz="4000">
              <a:latin typeface="Calibri"/>
              <a:ea typeface="Calibri"/>
              <a:cs typeface="Calibri"/>
              <a:sym typeface="Calibri"/>
            </a:endParaRPr>
          </a:p>
        </p:txBody>
      </p:sp>
      <p:sp>
        <p:nvSpPr>
          <p:cNvPr id="323" name="Google Shape;323;p34"/>
          <p:cNvSpPr txBox="1"/>
          <p:nvPr>
            <p:ph idx="12" type="sldNum"/>
          </p:nvPr>
        </p:nvSpPr>
        <p:spPr>
          <a:xfrm>
            <a:off x="10437813" y="6356350"/>
            <a:ext cx="915900" cy="365100"/>
          </a:xfrm>
          <a:prstGeom prst="rect">
            <a:avLst/>
          </a:prstGeom>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35"/>
          <p:cNvSpPr txBox="1"/>
          <p:nvPr>
            <p:ph type="title"/>
          </p:nvPr>
        </p:nvSpPr>
        <p:spPr>
          <a:xfrm>
            <a:off x="2560319" y="403412"/>
            <a:ext cx="8793600" cy="168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None/>
            </a:pPr>
            <a:r>
              <a:rPr lang="en" sz="4400">
                <a:latin typeface="Montserrat"/>
                <a:ea typeface="Montserrat"/>
                <a:cs typeface="Montserrat"/>
                <a:sym typeface="Montserrat"/>
              </a:rPr>
              <a:t>Thank you for joining </a:t>
            </a:r>
            <a:br>
              <a:rPr lang="en" sz="4400">
                <a:latin typeface="Montserrat"/>
                <a:ea typeface="Montserrat"/>
                <a:cs typeface="Montserrat"/>
                <a:sym typeface="Montserrat"/>
              </a:rPr>
            </a:br>
            <a:r>
              <a:rPr lang="en" sz="4400">
                <a:latin typeface="Montserrat"/>
                <a:ea typeface="Montserrat"/>
                <a:cs typeface="Montserrat"/>
                <a:sym typeface="Montserrat"/>
              </a:rPr>
              <a:t>the WBL session</a:t>
            </a:r>
            <a:endParaRPr sz="4400">
              <a:latin typeface="Montserrat"/>
              <a:ea typeface="Montserrat"/>
              <a:cs typeface="Montserrat"/>
              <a:sym typeface="Montserrat"/>
            </a:endParaRPr>
          </a:p>
        </p:txBody>
      </p:sp>
      <p:sp>
        <p:nvSpPr>
          <p:cNvPr id="329" name="Google Shape;329;p35"/>
          <p:cNvSpPr txBox="1"/>
          <p:nvPr>
            <p:ph idx="1" type="body"/>
          </p:nvPr>
        </p:nvSpPr>
        <p:spPr>
          <a:xfrm>
            <a:off x="829994" y="2662568"/>
            <a:ext cx="10523700" cy="35694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1000"/>
              </a:spcBef>
              <a:spcAft>
                <a:spcPts val="0"/>
              </a:spcAft>
              <a:buNone/>
            </a:pPr>
            <a:r>
              <a:t/>
            </a:r>
            <a:endParaRPr>
              <a:solidFill>
                <a:schemeClr val="dk1"/>
              </a:solidFill>
            </a:endParaRPr>
          </a:p>
          <a:p>
            <a:pPr indent="0" lvl="0" marL="0" marR="0" rtl="0" algn="l">
              <a:lnSpc>
                <a:spcPct val="90000"/>
              </a:lnSpc>
              <a:spcBef>
                <a:spcPts val="1000"/>
              </a:spcBef>
              <a:spcAft>
                <a:spcPts val="0"/>
              </a:spcAft>
              <a:buNone/>
            </a:pPr>
            <a:r>
              <a:t/>
            </a:r>
            <a:endParaRPr>
              <a:solidFill>
                <a:schemeClr val="dk1"/>
              </a:solidFill>
            </a:endParaRPr>
          </a:p>
          <a:p>
            <a:pPr indent="0" lvl="0" marL="0" marR="0" rtl="0" algn="l">
              <a:lnSpc>
                <a:spcPct val="90000"/>
              </a:lnSpc>
              <a:spcBef>
                <a:spcPts val="1000"/>
              </a:spcBef>
              <a:spcAft>
                <a:spcPts val="0"/>
              </a:spcAft>
              <a:buNone/>
            </a:pPr>
            <a:r>
              <a:t/>
            </a:r>
            <a:endParaRPr>
              <a:solidFill>
                <a:schemeClr val="dk1"/>
              </a:solidFill>
            </a:endParaRPr>
          </a:p>
          <a:p>
            <a:pPr indent="0" lvl="0" marL="0" marR="0" rtl="0" algn="ctr">
              <a:lnSpc>
                <a:spcPct val="90000"/>
              </a:lnSpc>
              <a:spcBef>
                <a:spcPts val="1000"/>
              </a:spcBef>
              <a:spcAft>
                <a:spcPts val="0"/>
              </a:spcAft>
              <a:buNone/>
            </a:pPr>
            <a:r>
              <a:rPr lang="en" sz="5200">
                <a:solidFill>
                  <a:schemeClr val="dk1"/>
                </a:solidFill>
                <a:latin typeface="Calibri"/>
                <a:ea typeface="Calibri"/>
                <a:cs typeface="Calibri"/>
                <a:sym typeface="Calibri"/>
              </a:rPr>
              <a:t>ANY QUESTIONS?</a:t>
            </a:r>
            <a:endParaRPr sz="5200">
              <a:solidFill>
                <a:schemeClr val="dk1"/>
              </a:solidFill>
              <a:latin typeface="Calibri"/>
              <a:ea typeface="Calibri"/>
              <a:cs typeface="Calibri"/>
              <a:sym typeface="Calibri"/>
            </a:endParaRPr>
          </a:p>
          <a:p>
            <a:pPr indent="0" lvl="0" marL="0" marR="0" rtl="0" algn="l">
              <a:lnSpc>
                <a:spcPct val="90000"/>
              </a:lnSpc>
              <a:spcBef>
                <a:spcPts val="1000"/>
              </a:spcBef>
              <a:spcAft>
                <a:spcPts val="0"/>
              </a:spcAft>
              <a:buNone/>
            </a:pPr>
            <a:r>
              <a:t/>
            </a:r>
            <a:endParaRPr>
              <a:solidFill>
                <a:schemeClr val="dk1"/>
              </a:solidFill>
            </a:endParaRPr>
          </a:p>
          <a:p>
            <a:pPr indent="0" lvl="0" marL="0" marR="0" rtl="0" algn="l">
              <a:lnSpc>
                <a:spcPct val="90000"/>
              </a:lnSpc>
              <a:spcBef>
                <a:spcPts val="1000"/>
              </a:spcBef>
              <a:spcAft>
                <a:spcPts val="0"/>
              </a:spcAft>
              <a:buClr>
                <a:srgbClr val="404040"/>
              </a:buClr>
              <a:buSzPts val="2400"/>
              <a:buFont typeface="Arial"/>
              <a:buNone/>
            </a:pPr>
            <a:r>
              <a:t/>
            </a:r>
            <a:endParaRPr/>
          </a:p>
        </p:txBody>
      </p:sp>
      <p:sp>
        <p:nvSpPr>
          <p:cNvPr id="330" name="Google Shape;330;p35"/>
          <p:cNvSpPr txBox="1"/>
          <p:nvPr>
            <p:ph idx="12" type="sldNum"/>
          </p:nvPr>
        </p:nvSpPr>
        <p:spPr>
          <a:xfrm>
            <a:off x="10437813" y="6356350"/>
            <a:ext cx="915900" cy="365100"/>
          </a:xfrm>
          <a:prstGeom prst="rect">
            <a:avLst/>
          </a:prstGeom>
          <a:noFill/>
          <a:ln>
            <a:noFill/>
          </a:ln>
        </p:spPr>
        <p:txBody>
          <a:bodyPr anchorCtr="0" anchor="ctr" bIns="45700" lIns="91425" spcFirstLastPara="1" rIns="0"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2"/>
          <p:cNvSpPr txBox="1"/>
          <p:nvPr>
            <p:ph idx="1" type="body"/>
          </p:nvPr>
        </p:nvSpPr>
        <p:spPr>
          <a:xfrm>
            <a:off x="1295400" y="880695"/>
            <a:ext cx="10058400" cy="4419600"/>
          </a:xfrm>
          <a:prstGeom prst="rect">
            <a:avLst/>
          </a:prstGeom>
          <a:noFill/>
          <a:ln>
            <a:noFill/>
          </a:ln>
        </p:spPr>
        <p:txBody>
          <a:bodyPr anchorCtr="0" anchor="t" bIns="45700" lIns="91425" spcFirstLastPara="1" rIns="91425" wrap="square" tIns="45700">
            <a:noAutofit/>
          </a:bodyPr>
          <a:lstStyle/>
          <a:p>
            <a:pPr indent="0" lvl="0" marL="228600" rtl="0" algn="l">
              <a:lnSpc>
                <a:spcPct val="150000"/>
              </a:lnSpc>
              <a:spcBef>
                <a:spcPts val="0"/>
              </a:spcBef>
              <a:spcAft>
                <a:spcPts val="0"/>
              </a:spcAft>
              <a:buNone/>
            </a:pPr>
            <a:r>
              <a:rPr lang="en">
                <a:solidFill>
                  <a:schemeClr val="dk1"/>
                </a:solidFill>
              </a:rPr>
              <a:t>Work-based learning provides students an opportunity as aspiring employees to explore careers and to turn theory into practice by gaining on-the-job experience. The experience gained from work-based learning opportunities, especially when considered in combination with the attainment and application of essential skills for college and employment success, is a critical component of career training and preparation. This session will focus on the opportunities for students completing CTE programs with work-based learning to be well-equipped to enter the workforce.</a:t>
            </a:r>
            <a:endParaRPr>
              <a:solidFill>
                <a:schemeClr val="dk1"/>
              </a:solidFill>
            </a:endParaRPr>
          </a:p>
          <a:p>
            <a:pPr indent="-76200" lvl="0" marL="228600" rtl="0" algn="l">
              <a:lnSpc>
                <a:spcPct val="90000"/>
              </a:lnSpc>
              <a:spcBef>
                <a:spcPts val="1000"/>
              </a:spcBef>
              <a:spcAft>
                <a:spcPts val="0"/>
              </a:spcAft>
              <a:buClr>
                <a:srgbClr val="404040"/>
              </a:buClr>
              <a:buSzPts val="2400"/>
              <a:buNone/>
            </a:pPr>
            <a:r>
              <a:t/>
            </a:r>
            <a:endParaRPr/>
          </a:p>
        </p:txBody>
      </p:sp>
      <p:sp>
        <p:nvSpPr>
          <p:cNvPr id="68" name="Google Shape;68;p12"/>
          <p:cNvSpPr txBox="1"/>
          <p:nvPr>
            <p:ph idx="12" type="sldNum"/>
          </p:nvPr>
        </p:nvSpPr>
        <p:spPr>
          <a:xfrm>
            <a:off x="10437813" y="6356350"/>
            <a:ext cx="915987" cy="365125"/>
          </a:xfrm>
          <a:prstGeom prst="rect">
            <a:avLst/>
          </a:prstGeom>
          <a:noFill/>
          <a:ln>
            <a:noFill/>
          </a:ln>
        </p:spPr>
        <p:txBody>
          <a:bodyPr anchorCtr="0" anchor="ctr" bIns="45700" lIns="91425" spcFirstLastPara="1" rIns="0"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3"/>
          <p:cNvSpPr txBox="1"/>
          <p:nvPr>
            <p:ph type="title"/>
          </p:nvPr>
        </p:nvSpPr>
        <p:spPr>
          <a:xfrm>
            <a:off x="751300" y="365125"/>
            <a:ext cx="10602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None/>
            </a:pPr>
            <a:r>
              <a:rPr lang="en">
                <a:latin typeface="Montserrat"/>
                <a:ea typeface="Montserrat"/>
                <a:cs typeface="Montserrat"/>
                <a:sym typeface="Montserrat"/>
              </a:rPr>
              <a:t>Session Overview</a:t>
            </a:r>
            <a:endParaRPr>
              <a:latin typeface="Montserrat"/>
              <a:ea typeface="Montserrat"/>
              <a:cs typeface="Montserrat"/>
              <a:sym typeface="Montserrat"/>
            </a:endParaRPr>
          </a:p>
        </p:txBody>
      </p:sp>
      <p:sp>
        <p:nvSpPr>
          <p:cNvPr id="74" name="Google Shape;74;p13"/>
          <p:cNvSpPr txBox="1"/>
          <p:nvPr>
            <p:ph idx="12" type="sldNum"/>
          </p:nvPr>
        </p:nvSpPr>
        <p:spPr>
          <a:xfrm>
            <a:off x="10272713" y="6138000"/>
            <a:ext cx="1187449" cy="720000"/>
          </a:xfrm>
          <a:prstGeom prst="rect">
            <a:avLst/>
          </a:prstGeom>
          <a:noFill/>
          <a:ln>
            <a:noFill/>
          </a:ln>
        </p:spPr>
        <p:txBody>
          <a:bodyPr anchorCtr="0" anchor="ctr" bIns="45700" lIns="91425" spcFirstLastPara="1" rIns="0" wrap="square" tIns="45700">
            <a:normAutofit/>
          </a:bodyPr>
          <a:lstStyle/>
          <a:p>
            <a:pPr indent="0" lvl="0" marL="0" rtl="0" algn="r">
              <a:spcBef>
                <a:spcPts val="0"/>
              </a:spcBef>
              <a:spcAft>
                <a:spcPts val="0"/>
              </a:spcAft>
              <a:buNone/>
            </a:pPr>
            <a:fld id="{00000000-1234-1234-1234-123412341234}" type="slidenum">
              <a:rPr lang="en"/>
              <a:t>‹#›</a:t>
            </a:fld>
            <a:endParaRPr/>
          </a:p>
        </p:txBody>
      </p:sp>
      <p:grpSp>
        <p:nvGrpSpPr>
          <p:cNvPr id="75" name="Google Shape;75;p13"/>
          <p:cNvGrpSpPr/>
          <p:nvPr/>
        </p:nvGrpSpPr>
        <p:grpSpPr>
          <a:xfrm>
            <a:off x="751299" y="2543026"/>
            <a:ext cx="10665726" cy="3224521"/>
            <a:chOff x="31299" y="1426"/>
            <a:chExt cx="10665726" cy="3224521"/>
          </a:xfrm>
        </p:grpSpPr>
        <p:sp>
          <p:nvSpPr>
            <p:cNvPr id="76" name="Google Shape;76;p13"/>
            <p:cNvSpPr/>
            <p:nvPr/>
          </p:nvSpPr>
          <p:spPr>
            <a:xfrm>
              <a:off x="31299" y="1426"/>
              <a:ext cx="2480401" cy="1488240"/>
            </a:xfrm>
            <a:prstGeom prst="rect">
              <a:avLst/>
            </a:prstGeom>
            <a:solidFill>
              <a:schemeClr val="accent1"/>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3"/>
            <p:cNvSpPr txBox="1"/>
            <p:nvPr/>
          </p:nvSpPr>
          <p:spPr>
            <a:xfrm>
              <a:off x="31299" y="1426"/>
              <a:ext cx="2480401" cy="1488240"/>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Clr>
                  <a:schemeClr val="lt1"/>
                </a:buClr>
                <a:buSzPts val="2000"/>
                <a:buFont typeface="Arial"/>
                <a:buNone/>
              </a:pPr>
              <a:r>
                <a:rPr b="0" i="0" lang="en" sz="2000" u="none" cap="none" strike="noStrike">
                  <a:solidFill>
                    <a:schemeClr val="lt1"/>
                  </a:solidFill>
                  <a:latin typeface="Arial"/>
                  <a:ea typeface="Arial"/>
                  <a:cs typeface="Arial"/>
                  <a:sym typeface="Arial"/>
                </a:rPr>
                <a:t>ASCCC/CCCCO lens: WBL, Internships, Cooperative Work Experience</a:t>
              </a:r>
              <a:endParaRPr/>
            </a:p>
          </p:txBody>
        </p:sp>
        <p:sp>
          <p:nvSpPr>
            <p:cNvPr id="78" name="Google Shape;78;p13"/>
            <p:cNvSpPr/>
            <p:nvPr/>
          </p:nvSpPr>
          <p:spPr>
            <a:xfrm>
              <a:off x="2759741" y="1426"/>
              <a:ext cx="2480401" cy="1488240"/>
            </a:xfrm>
            <a:prstGeom prst="rect">
              <a:avLst/>
            </a:prstGeom>
            <a:solidFill>
              <a:schemeClr val="accent1"/>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3"/>
            <p:cNvSpPr txBox="1"/>
            <p:nvPr/>
          </p:nvSpPr>
          <p:spPr>
            <a:xfrm>
              <a:off x="2759741" y="1426"/>
              <a:ext cx="2480401" cy="1488240"/>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Clr>
                  <a:schemeClr val="lt1"/>
                </a:buClr>
                <a:buSzPts val="2000"/>
                <a:buFont typeface="Arial"/>
                <a:buNone/>
              </a:pPr>
              <a:r>
                <a:rPr b="0" i="0" lang="en" sz="2000" u="none" cap="none" strike="noStrike">
                  <a:solidFill>
                    <a:schemeClr val="lt1"/>
                  </a:solidFill>
                  <a:latin typeface="Arial"/>
                  <a:ea typeface="Arial"/>
                  <a:cs typeface="Arial"/>
                  <a:sym typeface="Arial"/>
                </a:rPr>
                <a:t>Importance of WBL for community college students (both incoming and outgoing)</a:t>
              </a:r>
              <a:endParaRPr/>
            </a:p>
          </p:txBody>
        </p:sp>
        <p:sp>
          <p:nvSpPr>
            <p:cNvPr id="80" name="Google Shape;80;p13"/>
            <p:cNvSpPr/>
            <p:nvPr/>
          </p:nvSpPr>
          <p:spPr>
            <a:xfrm>
              <a:off x="5488182" y="1426"/>
              <a:ext cx="2480401" cy="1488240"/>
            </a:xfrm>
            <a:prstGeom prst="rect">
              <a:avLst/>
            </a:prstGeom>
            <a:solidFill>
              <a:schemeClr val="accent1"/>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3"/>
            <p:cNvSpPr txBox="1"/>
            <p:nvPr/>
          </p:nvSpPr>
          <p:spPr>
            <a:xfrm>
              <a:off x="5488182" y="1426"/>
              <a:ext cx="2480401" cy="1488240"/>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Clr>
                  <a:schemeClr val="lt1"/>
                </a:buClr>
                <a:buSzPts val="2000"/>
                <a:buFont typeface="Arial"/>
                <a:buNone/>
              </a:pPr>
              <a:r>
                <a:rPr b="0" i="0" lang="en" sz="2000" u="none" cap="none" strike="noStrike">
                  <a:solidFill>
                    <a:schemeClr val="lt1"/>
                  </a:solidFill>
                  <a:latin typeface="Arial"/>
                  <a:ea typeface="Arial"/>
                  <a:cs typeface="Arial"/>
                  <a:sym typeface="Arial"/>
                </a:rPr>
                <a:t>Benefits of internships and Work Experience Opportunities</a:t>
              </a:r>
              <a:endParaRPr/>
            </a:p>
          </p:txBody>
        </p:sp>
        <p:sp>
          <p:nvSpPr>
            <p:cNvPr id="82" name="Google Shape;82;p13"/>
            <p:cNvSpPr/>
            <p:nvPr/>
          </p:nvSpPr>
          <p:spPr>
            <a:xfrm>
              <a:off x="8216624" y="1426"/>
              <a:ext cx="2480401" cy="1488240"/>
            </a:xfrm>
            <a:prstGeom prst="rect">
              <a:avLst/>
            </a:prstGeom>
            <a:solidFill>
              <a:schemeClr val="accent1"/>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3"/>
            <p:cNvSpPr txBox="1"/>
            <p:nvPr/>
          </p:nvSpPr>
          <p:spPr>
            <a:xfrm>
              <a:off x="8216624" y="1426"/>
              <a:ext cx="2480401" cy="1488240"/>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Clr>
                  <a:schemeClr val="lt1"/>
                </a:buClr>
                <a:buSzPts val="2000"/>
                <a:buFont typeface="Arial"/>
                <a:buNone/>
              </a:pPr>
              <a:r>
                <a:rPr b="0" i="0" lang="en" sz="2000" u="none" cap="none" strike="noStrike">
                  <a:solidFill>
                    <a:schemeClr val="lt1"/>
                  </a:solidFill>
                  <a:latin typeface="Arial"/>
                  <a:ea typeface="Arial"/>
                  <a:cs typeface="Arial"/>
                  <a:sym typeface="Arial"/>
                </a:rPr>
                <a:t>Engaging HS students through dual enrollment</a:t>
              </a:r>
              <a:endParaRPr/>
            </a:p>
          </p:txBody>
        </p:sp>
        <p:sp>
          <p:nvSpPr>
            <p:cNvPr id="84" name="Google Shape;84;p13"/>
            <p:cNvSpPr/>
            <p:nvPr/>
          </p:nvSpPr>
          <p:spPr>
            <a:xfrm>
              <a:off x="31299" y="1737707"/>
              <a:ext cx="2480401" cy="1488240"/>
            </a:xfrm>
            <a:prstGeom prst="rect">
              <a:avLst/>
            </a:prstGeom>
            <a:solidFill>
              <a:schemeClr val="accent1"/>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3"/>
            <p:cNvSpPr txBox="1"/>
            <p:nvPr/>
          </p:nvSpPr>
          <p:spPr>
            <a:xfrm>
              <a:off x="31299" y="1737707"/>
              <a:ext cx="2480401" cy="1488240"/>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Clr>
                  <a:schemeClr val="lt1"/>
                </a:buClr>
                <a:buSzPts val="2000"/>
                <a:buFont typeface="Arial"/>
                <a:buNone/>
              </a:pPr>
              <a:r>
                <a:rPr b="0" i="0" lang="en" sz="2000" u="none" cap="none" strike="noStrike">
                  <a:solidFill>
                    <a:schemeClr val="lt1"/>
                  </a:solidFill>
                  <a:latin typeface="Arial"/>
                  <a:ea typeface="Arial"/>
                  <a:cs typeface="Arial"/>
                  <a:sym typeface="Arial"/>
                </a:rPr>
                <a:t>Engaging Industry and Career Readiness for College Students</a:t>
              </a:r>
              <a:endParaRPr/>
            </a:p>
          </p:txBody>
        </p:sp>
        <p:sp>
          <p:nvSpPr>
            <p:cNvPr id="86" name="Google Shape;86;p13"/>
            <p:cNvSpPr/>
            <p:nvPr/>
          </p:nvSpPr>
          <p:spPr>
            <a:xfrm>
              <a:off x="2759741" y="1737707"/>
              <a:ext cx="2480401" cy="1488240"/>
            </a:xfrm>
            <a:prstGeom prst="rect">
              <a:avLst/>
            </a:prstGeom>
            <a:solidFill>
              <a:schemeClr val="accent1"/>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3"/>
            <p:cNvSpPr txBox="1"/>
            <p:nvPr/>
          </p:nvSpPr>
          <p:spPr>
            <a:xfrm>
              <a:off x="2759741" y="1737707"/>
              <a:ext cx="2480401" cy="1488240"/>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Clr>
                  <a:schemeClr val="lt1"/>
                </a:buClr>
                <a:buSzPts val="2000"/>
                <a:buFont typeface="Arial"/>
                <a:buNone/>
              </a:pPr>
              <a:r>
                <a:rPr b="0" i="0" lang="en" sz="2000" u="none" cap="none" strike="noStrike">
                  <a:solidFill>
                    <a:schemeClr val="lt1"/>
                  </a:solidFill>
                  <a:latin typeface="Arial"/>
                  <a:ea typeface="Arial"/>
                  <a:cs typeface="Arial"/>
                  <a:sym typeface="Arial"/>
                </a:rPr>
                <a:t>How to create partnerships with community and industry</a:t>
              </a:r>
              <a:endParaRPr/>
            </a:p>
          </p:txBody>
        </p:sp>
        <p:sp>
          <p:nvSpPr>
            <p:cNvPr id="88" name="Google Shape;88;p13"/>
            <p:cNvSpPr/>
            <p:nvPr/>
          </p:nvSpPr>
          <p:spPr>
            <a:xfrm>
              <a:off x="5488182" y="1737707"/>
              <a:ext cx="2480401" cy="1488240"/>
            </a:xfrm>
            <a:prstGeom prst="rect">
              <a:avLst/>
            </a:prstGeom>
            <a:solidFill>
              <a:schemeClr val="accent1"/>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3"/>
            <p:cNvSpPr txBox="1"/>
            <p:nvPr/>
          </p:nvSpPr>
          <p:spPr>
            <a:xfrm>
              <a:off x="5488182" y="1737707"/>
              <a:ext cx="2480401" cy="1488240"/>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Clr>
                  <a:schemeClr val="lt1"/>
                </a:buClr>
                <a:buSzPts val="2000"/>
                <a:buFont typeface="Arial"/>
                <a:buNone/>
              </a:pPr>
              <a:r>
                <a:rPr b="0" i="0" lang="en" sz="2000" u="none" cap="none" strike="noStrike">
                  <a:solidFill>
                    <a:schemeClr val="lt1"/>
                  </a:solidFill>
                  <a:latin typeface="Arial"/>
                  <a:ea typeface="Arial"/>
                  <a:cs typeface="Arial"/>
                  <a:sym typeface="Arial"/>
                </a:rPr>
                <a:t>Sharing of Best Practices</a:t>
              </a:r>
              <a:endParaRPr/>
            </a:p>
          </p:txBody>
        </p:sp>
        <p:sp>
          <p:nvSpPr>
            <p:cNvPr id="90" name="Google Shape;90;p13"/>
            <p:cNvSpPr/>
            <p:nvPr/>
          </p:nvSpPr>
          <p:spPr>
            <a:xfrm>
              <a:off x="8216624" y="1737707"/>
              <a:ext cx="2480401" cy="1488240"/>
            </a:xfrm>
            <a:prstGeom prst="rect">
              <a:avLst/>
            </a:prstGeom>
            <a:solidFill>
              <a:schemeClr val="accent1"/>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3"/>
            <p:cNvSpPr txBox="1"/>
            <p:nvPr/>
          </p:nvSpPr>
          <p:spPr>
            <a:xfrm>
              <a:off x="8216624" y="1737707"/>
              <a:ext cx="2480401" cy="1488240"/>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Clr>
                  <a:schemeClr val="lt1"/>
                </a:buClr>
                <a:buSzPts val="2000"/>
                <a:buFont typeface="Arial"/>
                <a:buNone/>
              </a:pPr>
              <a:r>
                <a:rPr b="0" i="0" lang="en" sz="2000" u="none" cap="none" strike="noStrike">
                  <a:solidFill>
                    <a:schemeClr val="lt1"/>
                  </a:solidFill>
                  <a:latin typeface="Arial"/>
                  <a:ea typeface="Arial"/>
                  <a:cs typeface="Arial"/>
                  <a:sym typeface="Arial"/>
                </a:rPr>
                <a:t>Q&amp;A?</a:t>
              </a: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4"/>
          <p:cNvSpPr txBox="1"/>
          <p:nvPr>
            <p:ph type="title"/>
          </p:nvPr>
        </p:nvSpPr>
        <p:spPr>
          <a:xfrm>
            <a:off x="2560319" y="403412"/>
            <a:ext cx="8793479" cy="1685768"/>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None/>
            </a:pPr>
            <a:r>
              <a:rPr lang="en" sz="4400">
                <a:latin typeface="Montserrat"/>
                <a:ea typeface="Montserrat"/>
                <a:cs typeface="Montserrat"/>
                <a:sym typeface="Montserrat"/>
              </a:rPr>
              <a:t>ASCCC Perspective</a:t>
            </a:r>
            <a:endParaRPr sz="4400">
              <a:latin typeface="Montserrat"/>
              <a:ea typeface="Montserrat"/>
              <a:cs typeface="Montserrat"/>
              <a:sym typeface="Montserrat"/>
            </a:endParaRPr>
          </a:p>
        </p:txBody>
      </p:sp>
      <p:sp>
        <p:nvSpPr>
          <p:cNvPr id="97" name="Google Shape;97;p14"/>
          <p:cNvSpPr txBox="1"/>
          <p:nvPr>
            <p:ph idx="1" type="body"/>
          </p:nvPr>
        </p:nvSpPr>
        <p:spPr>
          <a:xfrm>
            <a:off x="829994" y="2662568"/>
            <a:ext cx="10523806" cy="3569419"/>
          </a:xfrm>
          <a:prstGeom prst="rect">
            <a:avLst/>
          </a:prstGeom>
          <a:noFill/>
          <a:ln>
            <a:noFill/>
          </a:ln>
        </p:spPr>
        <p:txBody>
          <a:bodyPr anchorCtr="0" anchor="t" bIns="45700" lIns="91425" spcFirstLastPara="1" rIns="91425" wrap="square" tIns="45700">
            <a:noAutofit/>
          </a:bodyPr>
          <a:lstStyle/>
          <a:p>
            <a:pPr indent="-368300" lvl="0" marL="342900" rtl="0" algn="l">
              <a:lnSpc>
                <a:spcPct val="90000"/>
              </a:lnSpc>
              <a:spcBef>
                <a:spcPts val="0"/>
              </a:spcBef>
              <a:spcAft>
                <a:spcPts val="0"/>
              </a:spcAft>
              <a:buClr>
                <a:schemeClr val="dk1"/>
              </a:buClr>
              <a:buSzPts val="2800"/>
              <a:buFont typeface="Calibri"/>
              <a:buChar char="•"/>
            </a:pPr>
            <a:r>
              <a:rPr lang="en" sz="2800">
                <a:solidFill>
                  <a:schemeClr val="dk1"/>
                </a:solidFill>
                <a:latin typeface="Calibri"/>
                <a:ea typeface="Calibri"/>
                <a:cs typeface="Calibri"/>
                <a:sym typeface="Calibri"/>
              </a:rPr>
              <a:t>Work-Based Learning</a:t>
            </a:r>
            <a:endParaRPr sz="2800">
              <a:latin typeface="Calibri"/>
              <a:ea typeface="Calibri"/>
              <a:cs typeface="Calibri"/>
              <a:sym typeface="Calibri"/>
            </a:endParaRPr>
          </a:p>
          <a:p>
            <a:pPr indent="-368300" lvl="0" marL="342900" rtl="0" algn="l">
              <a:lnSpc>
                <a:spcPct val="90000"/>
              </a:lnSpc>
              <a:spcBef>
                <a:spcPts val="1000"/>
              </a:spcBef>
              <a:spcAft>
                <a:spcPts val="0"/>
              </a:spcAft>
              <a:buClr>
                <a:schemeClr val="dk1"/>
              </a:buClr>
              <a:buSzPts val="2800"/>
              <a:buFont typeface="Calibri"/>
              <a:buChar char="•"/>
            </a:pPr>
            <a:r>
              <a:rPr lang="en" sz="2800">
                <a:solidFill>
                  <a:schemeClr val="dk1"/>
                </a:solidFill>
                <a:latin typeface="Calibri"/>
                <a:ea typeface="Calibri"/>
                <a:cs typeface="Calibri"/>
                <a:sym typeface="Calibri"/>
              </a:rPr>
              <a:t>Internships</a:t>
            </a:r>
            <a:endParaRPr sz="2800">
              <a:latin typeface="Calibri"/>
              <a:ea typeface="Calibri"/>
              <a:cs typeface="Calibri"/>
              <a:sym typeface="Calibri"/>
            </a:endParaRPr>
          </a:p>
          <a:p>
            <a:pPr indent="-368300" lvl="0" marL="342900" rtl="0" algn="l">
              <a:lnSpc>
                <a:spcPct val="90000"/>
              </a:lnSpc>
              <a:spcBef>
                <a:spcPts val="1000"/>
              </a:spcBef>
              <a:spcAft>
                <a:spcPts val="0"/>
              </a:spcAft>
              <a:buClr>
                <a:schemeClr val="dk1"/>
              </a:buClr>
              <a:buSzPts val="2800"/>
              <a:buFont typeface="Calibri"/>
              <a:buChar char="•"/>
            </a:pPr>
            <a:r>
              <a:rPr lang="en" sz="2800">
                <a:solidFill>
                  <a:schemeClr val="dk1"/>
                </a:solidFill>
                <a:latin typeface="Calibri"/>
                <a:ea typeface="Calibri"/>
                <a:cs typeface="Calibri"/>
                <a:sym typeface="Calibri"/>
              </a:rPr>
              <a:t>Cooperative Work Experience Education</a:t>
            </a:r>
            <a:endParaRPr sz="2800">
              <a:latin typeface="Calibri"/>
              <a:ea typeface="Calibri"/>
              <a:cs typeface="Calibri"/>
              <a:sym typeface="Calibri"/>
            </a:endParaRPr>
          </a:p>
          <a:p>
            <a:pPr indent="-368300" lvl="0" marL="342900" rtl="0" algn="l">
              <a:lnSpc>
                <a:spcPct val="90000"/>
              </a:lnSpc>
              <a:spcBef>
                <a:spcPts val="1000"/>
              </a:spcBef>
              <a:spcAft>
                <a:spcPts val="0"/>
              </a:spcAft>
              <a:buClr>
                <a:schemeClr val="dk1"/>
              </a:buClr>
              <a:buSzPts val="2800"/>
              <a:buFont typeface="Calibri"/>
              <a:buChar char="•"/>
            </a:pPr>
            <a:r>
              <a:rPr lang="en" sz="2800">
                <a:solidFill>
                  <a:schemeClr val="dk1"/>
                </a:solidFill>
                <a:latin typeface="Calibri"/>
                <a:ea typeface="Calibri"/>
                <a:cs typeface="Calibri"/>
                <a:sym typeface="Calibri"/>
              </a:rPr>
              <a:t>Apprenticeships</a:t>
            </a:r>
            <a:endParaRPr sz="2800">
              <a:solidFill>
                <a:schemeClr val="dk1"/>
              </a:solidFill>
              <a:latin typeface="Calibri"/>
              <a:ea typeface="Calibri"/>
              <a:cs typeface="Calibri"/>
              <a:sym typeface="Calibri"/>
            </a:endParaRPr>
          </a:p>
          <a:p>
            <a:pPr indent="0" lvl="0" marL="0" rtl="0" algn="l">
              <a:lnSpc>
                <a:spcPct val="90000"/>
              </a:lnSpc>
              <a:spcBef>
                <a:spcPts val="1000"/>
              </a:spcBef>
              <a:spcAft>
                <a:spcPts val="0"/>
              </a:spcAft>
              <a:buNone/>
            </a:pPr>
            <a:r>
              <a:t/>
            </a:r>
            <a:endParaRPr sz="2800">
              <a:solidFill>
                <a:schemeClr val="dk1"/>
              </a:solidFill>
              <a:latin typeface="Calibri"/>
              <a:ea typeface="Calibri"/>
              <a:cs typeface="Calibri"/>
              <a:sym typeface="Calibri"/>
            </a:endParaRPr>
          </a:p>
          <a:p>
            <a:pPr indent="0" lvl="0" marL="0" rtl="0" algn="l">
              <a:lnSpc>
                <a:spcPct val="90000"/>
              </a:lnSpc>
              <a:spcBef>
                <a:spcPts val="1000"/>
              </a:spcBef>
              <a:spcAft>
                <a:spcPts val="0"/>
              </a:spcAft>
              <a:buNone/>
            </a:pPr>
            <a:r>
              <a:rPr lang="en" sz="2800">
                <a:solidFill>
                  <a:schemeClr val="dk1"/>
                </a:solidFill>
                <a:latin typeface="Calibri"/>
                <a:ea typeface="Calibri"/>
                <a:cs typeface="Calibri"/>
                <a:sym typeface="Calibri"/>
              </a:rPr>
              <a:t>ASCCC Paper (2019): </a:t>
            </a:r>
            <a:endParaRPr sz="2800">
              <a:solidFill>
                <a:schemeClr val="dk1"/>
              </a:solidFill>
              <a:latin typeface="Calibri"/>
              <a:ea typeface="Calibri"/>
              <a:cs typeface="Calibri"/>
              <a:sym typeface="Calibri"/>
            </a:endParaRPr>
          </a:p>
          <a:p>
            <a:pPr indent="0" lvl="0" marL="0" rtl="0" algn="l">
              <a:lnSpc>
                <a:spcPct val="90000"/>
              </a:lnSpc>
              <a:spcBef>
                <a:spcPts val="1000"/>
              </a:spcBef>
              <a:spcAft>
                <a:spcPts val="0"/>
              </a:spcAft>
              <a:buNone/>
            </a:pPr>
            <a:r>
              <a:rPr lang="en" sz="2800" u="sng">
                <a:solidFill>
                  <a:schemeClr val="hlink"/>
                </a:solidFill>
                <a:latin typeface="Calibri"/>
                <a:ea typeface="Calibri"/>
                <a:cs typeface="Calibri"/>
                <a:sym typeface="Calibri"/>
                <a:hlinkClick r:id="rId3"/>
              </a:rPr>
              <a:t>Work-Based Learning in California Community Colleges</a:t>
            </a:r>
            <a:endParaRPr sz="2800">
              <a:latin typeface="Calibri"/>
              <a:ea typeface="Calibri"/>
              <a:cs typeface="Calibri"/>
              <a:sym typeface="Calibri"/>
            </a:endParaRPr>
          </a:p>
        </p:txBody>
      </p:sp>
      <p:sp>
        <p:nvSpPr>
          <p:cNvPr id="98" name="Google Shape;98;p14"/>
          <p:cNvSpPr txBox="1"/>
          <p:nvPr>
            <p:ph idx="12" type="sldNum"/>
          </p:nvPr>
        </p:nvSpPr>
        <p:spPr>
          <a:xfrm>
            <a:off x="10437813" y="6356350"/>
            <a:ext cx="915987" cy="365125"/>
          </a:xfrm>
          <a:prstGeom prst="rect">
            <a:avLst/>
          </a:prstGeom>
          <a:noFill/>
          <a:ln>
            <a:noFill/>
          </a:ln>
        </p:spPr>
        <p:txBody>
          <a:bodyPr anchorCtr="0" anchor="ctr" bIns="45700" lIns="91425" spcFirstLastPara="1" rIns="0"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pic>
        <p:nvPicPr>
          <p:cNvPr id="103" name="Google Shape;103;p15"/>
          <p:cNvPicPr preferRelativeResize="0"/>
          <p:nvPr/>
        </p:nvPicPr>
        <p:blipFill rotWithShape="1">
          <a:blip r:embed="rId3">
            <a:alphaModFix/>
          </a:blip>
          <a:srcRect b="0" l="0" r="0" t="0"/>
          <a:stretch/>
        </p:blipFill>
        <p:spPr>
          <a:xfrm>
            <a:off x="1000052" y="1864285"/>
            <a:ext cx="10191897" cy="1253767"/>
          </a:xfrm>
          <a:prstGeom prst="rect">
            <a:avLst/>
          </a:prstGeom>
          <a:noFill/>
          <a:ln>
            <a:noFill/>
          </a:ln>
        </p:spPr>
      </p:pic>
      <p:pic>
        <p:nvPicPr>
          <p:cNvPr id="104" name="Google Shape;104;p15"/>
          <p:cNvPicPr preferRelativeResize="0"/>
          <p:nvPr/>
        </p:nvPicPr>
        <p:blipFill rotWithShape="1">
          <a:blip r:embed="rId4">
            <a:alphaModFix/>
          </a:blip>
          <a:srcRect b="0" l="0" r="0" t="0"/>
          <a:stretch/>
        </p:blipFill>
        <p:spPr>
          <a:xfrm>
            <a:off x="11191939" y="6327867"/>
            <a:ext cx="857867" cy="378333"/>
          </a:xfrm>
          <a:prstGeom prst="rect">
            <a:avLst/>
          </a:prstGeom>
          <a:noFill/>
          <a:ln>
            <a:noFill/>
          </a:ln>
        </p:spPr>
      </p:pic>
      <p:sp>
        <p:nvSpPr>
          <p:cNvPr id="105" name="Google Shape;105;p15"/>
          <p:cNvSpPr txBox="1"/>
          <p:nvPr/>
        </p:nvSpPr>
        <p:spPr>
          <a:xfrm>
            <a:off x="2344633" y="3429000"/>
            <a:ext cx="7750400" cy="976800"/>
          </a:xfrm>
          <a:prstGeom prst="rect">
            <a:avLst/>
          </a:prstGeom>
          <a:noFill/>
          <a:ln>
            <a:noFill/>
          </a:ln>
        </p:spPr>
        <p:txBody>
          <a:bodyPr anchorCtr="0" anchor="t" bIns="121900" lIns="121900" spcFirstLastPara="1" rIns="121900" wrap="square" tIns="121900">
            <a:noAutofit/>
          </a:bodyPr>
          <a:lstStyle/>
          <a:p>
            <a:pPr indent="0" lvl="0" marL="0" marR="0" rtl="0" algn="ctr">
              <a:spcBef>
                <a:spcPts val="0"/>
              </a:spcBef>
              <a:spcAft>
                <a:spcPts val="0"/>
              </a:spcAft>
              <a:buNone/>
            </a:pPr>
            <a:r>
              <a:rPr b="1" i="0" lang="en" sz="2667" u="none" cap="none" strike="noStrike">
                <a:solidFill>
                  <a:srgbClr val="BAD1DC"/>
                </a:solidFill>
                <a:latin typeface="Avenir"/>
                <a:ea typeface="Avenir"/>
                <a:cs typeface="Avenir"/>
                <a:sym typeface="Avenir"/>
              </a:rPr>
              <a:t>An initiative of the LA Promise Fund.</a:t>
            </a:r>
            <a:endParaRPr b="1" i="0" sz="2667" u="none" cap="none" strike="noStrike">
              <a:solidFill>
                <a:srgbClr val="BAD1DC"/>
              </a:solidFill>
              <a:latin typeface="Avenir"/>
              <a:ea typeface="Avenir"/>
              <a:cs typeface="Avenir"/>
              <a:sym typeface="Avenir"/>
            </a:endParaRPr>
          </a:p>
          <a:p>
            <a:pPr indent="0" lvl="0" marL="0" marR="0" rtl="0" algn="ctr">
              <a:spcBef>
                <a:spcPts val="0"/>
              </a:spcBef>
              <a:spcAft>
                <a:spcPts val="0"/>
              </a:spcAft>
              <a:buNone/>
            </a:pPr>
            <a:r>
              <a:rPr b="1" i="0" lang="en" sz="2667" u="none" cap="none" strike="noStrike">
                <a:solidFill>
                  <a:srgbClr val="BAD1DC"/>
                </a:solidFill>
                <a:latin typeface="Avenir"/>
                <a:ea typeface="Avenir"/>
                <a:cs typeface="Avenir"/>
                <a:sym typeface="Avenir"/>
              </a:rPr>
              <a:t>Operating since 2014.</a:t>
            </a:r>
            <a:endParaRPr b="1" i="0" sz="2667" u="none" cap="none" strike="noStrike">
              <a:solidFill>
                <a:srgbClr val="BAD1DC"/>
              </a:solidFill>
              <a:latin typeface="Avenir"/>
              <a:ea typeface="Avenir"/>
              <a:cs typeface="Avenir"/>
              <a:sym typeface="Avenir"/>
            </a:endParaRPr>
          </a:p>
        </p:txBody>
      </p:sp>
      <p:sp>
        <p:nvSpPr>
          <p:cNvPr id="106" name="Google Shape;106;p15"/>
          <p:cNvSpPr txBox="1"/>
          <p:nvPr/>
        </p:nvSpPr>
        <p:spPr>
          <a:xfrm>
            <a:off x="50400" y="6182633"/>
            <a:ext cx="3366400" cy="668800"/>
          </a:xfrm>
          <a:prstGeom prst="rect">
            <a:avLst/>
          </a:prstGeom>
          <a:noFill/>
          <a:ln>
            <a:noFill/>
          </a:ln>
        </p:spPr>
        <p:txBody>
          <a:bodyPr anchorCtr="0" anchor="t" bIns="121900" lIns="121900" spcFirstLastPara="1" rIns="121900" wrap="square" tIns="121900">
            <a:noAutofit/>
          </a:bodyPr>
          <a:lstStyle/>
          <a:p>
            <a:pPr indent="0" lvl="0" marL="0" marR="0" rtl="0" algn="l">
              <a:spcBef>
                <a:spcPts val="0"/>
              </a:spcBef>
              <a:spcAft>
                <a:spcPts val="0"/>
              </a:spcAft>
              <a:buNone/>
            </a:pPr>
            <a:r>
              <a:rPr b="1" i="0" lang="en" sz="1600" u="none" cap="none" strike="noStrike">
                <a:solidFill>
                  <a:srgbClr val="BAD1DC"/>
                </a:solidFill>
                <a:latin typeface="Avenir"/>
                <a:ea typeface="Avenir"/>
                <a:cs typeface="Avenir"/>
                <a:sym typeface="Avenir"/>
              </a:rPr>
              <a:t>Contact Alex Rincon</a:t>
            </a:r>
            <a:endParaRPr b="1" i="0" sz="1600" u="none" cap="none" strike="noStrike">
              <a:solidFill>
                <a:srgbClr val="BAD1DC"/>
              </a:solidFill>
              <a:latin typeface="Avenir"/>
              <a:ea typeface="Avenir"/>
              <a:cs typeface="Avenir"/>
              <a:sym typeface="Avenir"/>
            </a:endParaRPr>
          </a:p>
          <a:p>
            <a:pPr indent="0" lvl="0" marL="0" marR="0" rtl="0" algn="l">
              <a:spcBef>
                <a:spcPts val="0"/>
              </a:spcBef>
              <a:spcAft>
                <a:spcPts val="0"/>
              </a:spcAft>
              <a:buNone/>
            </a:pPr>
            <a:r>
              <a:rPr b="1" i="0" lang="en" sz="1600" u="none" cap="none" strike="noStrike">
                <a:solidFill>
                  <a:srgbClr val="BAD1DC"/>
                </a:solidFill>
                <a:latin typeface="Avenir"/>
                <a:ea typeface="Avenir"/>
                <a:cs typeface="Avenir"/>
                <a:sym typeface="Avenir"/>
              </a:rPr>
              <a:t>AlexanderR@lapromisefund.org</a:t>
            </a:r>
            <a:endParaRPr b="1" i="0" sz="1600" u="none" cap="none" strike="noStrike">
              <a:solidFill>
                <a:srgbClr val="BAD1DC"/>
              </a:solidFill>
              <a:latin typeface="Avenir"/>
              <a:ea typeface="Avenir"/>
              <a:cs typeface="Avenir"/>
              <a:sym typeface="Aveni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6"/>
          <p:cNvSpPr txBox="1"/>
          <p:nvPr/>
        </p:nvSpPr>
        <p:spPr>
          <a:xfrm>
            <a:off x="1675967" y="275467"/>
            <a:ext cx="8813100" cy="1065900"/>
          </a:xfrm>
          <a:prstGeom prst="rect">
            <a:avLst/>
          </a:prstGeom>
          <a:noFill/>
          <a:ln>
            <a:noFill/>
          </a:ln>
        </p:spPr>
        <p:txBody>
          <a:bodyPr anchorCtr="0" anchor="t" bIns="121900" lIns="121900" spcFirstLastPara="1" rIns="121900" wrap="square" tIns="121900">
            <a:noAutofit/>
          </a:bodyPr>
          <a:lstStyle/>
          <a:p>
            <a:pPr indent="0" lvl="0" marL="0" rtl="0" algn="ctr">
              <a:spcBef>
                <a:spcPts val="0"/>
              </a:spcBef>
              <a:spcAft>
                <a:spcPts val="0"/>
              </a:spcAft>
              <a:buNone/>
            </a:pPr>
            <a:r>
              <a:rPr lang="en" sz="5300">
                <a:solidFill>
                  <a:srgbClr val="1D9778"/>
                </a:solidFill>
                <a:latin typeface="Montserrat Black"/>
                <a:ea typeface="Montserrat Black"/>
                <a:cs typeface="Montserrat Black"/>
                <a:sym typeface="Montserrat Black"/>
              </a:rPr>
              <a:t>WHAT STUDENTS SAY</a:t>
            </a:r>
            <a:endParaRPr sz="5300">
              <a:solidFill>
                <a:srgbClr val="1D9778"/>
              </a:solidFill>
              <a:latin typeface="Montserrat Black"/>
              <a:ea typeface="Montserrat Black"/>
              <a:cs typeface="Montserrat Black"/>
              <a:sym typeface="Montserrat Black"/>
            </a:endParaRPr>
          </a:p>
        </p:txBody>
      </p:sp>
      <p:pic>
        <p:nvPicPr>
          <p:cNvPr id="112" name="Google Shape;112;p16"/>
          <p:cNvPicPr preferRelativeResize="0"/>
          <p:nvPr/>
        </p:nvPicPr>
        <p:blipFill>
          <a:blip r:embed="rId3">
            <a:alphaModFix/>
          </a:blip>
          <a:stretch>
            <a:fillRect/>
          </a:stretch>
        </p:blipFill>
        <p:spPr>
          <a:xfrm>
            <a:off x="11204967" y="6340900"/>
            <a:ext cx="857867" cy="369819"/>
          </a:xfrm>
          <a:prstGeom prst="rect">
            <a:avLst/>
          </a:prstGeom>
          <a:noFill/>
          <a:ln>
            <a:noFill/>
          </a:ln>
        </p:spPr>
      </p:pic>
      <p:sp>
        <p:nvSpPr>
          <p:cNvPr id="113" name="Google Shape;113;p16"/>
          <p:cNvSpPr txBox="1"/>
          <p:nvPr/>
        </p:nvSpPr>
        <p:spPr>
          <a:xfrm>
            <a:off x="2016200" y="1111100"/>
            <a:ext cx="8159700" cy="939300"/>
          </a:xfrm>
          <a:prstGeom prst="rect">
            <a:avLst/>
          </a:prstGeom>
          <a:noFill/>
          <a:ln>
            <a:noFill/>
          </a:ln>
        </p:spPr>
        <p:txBody>
          <a:bodyPr anchorCtr="0" anchor="t" bIns="121900" lIns="121900" spcFirstLastPara="1" rIns="121900" wrap="square" tIns="121900">
            <a:noAutofit/>
          </a:bodyPr>
          <a:lstStyle/>
          <a:p>
            <a:pPr indent="0" lvl="0" marL="0" rtl="0" algn="ctr">
              <a:spcBef>
                <a:spcPts val="0"/>
              </a:spcBef>
              <a:spcAft>
                <a:spcPts val="0"/>
              </a:spcAft>
              <a:buClr>
                <a:schemeClr val="dk1"/>
              </a:buClr>
              <a:buSzPts val="1500"/>
              <a:buFont typeface="Arial"/>
              <a:buNone/>
            </a:pPr>
            <a:r>
              <a:rPr lang="en" sz="1900">
                <a:solidFill>
                  <a:srgbClr val="1D9778"/>
                </a:solidFill>
                <a:latin typeface="Avenir"/>
                <a:ea typeface="Avenir"/>
                <a:cs typeface="Avenir"/>
                <a:sym typeface="Avenir"/>
              </a:rPr>
              <a:t>A paid internship in a dynamic industry can be a game changing experience for a student.</a:t>
            </a:r>
            <a:endParaRPr sz="1900">
              <a:solidFill>
                <a:srgbClr val="1D9778"/>
              </a:solidFill>
              <a:latin typeface="Avenir"/>
              <a:ea typeface="Avenir"/>
              <a:cs typeface="Avenir"/>
              <a:sym typeface="Avenir"/>
            </a:endParaRPr>
          </a:p>
        </p:txBody>
      </p:sp>
      <p:grpSp>
        <p:nvGrpSpPr>
          <p:cNvPr id="114" name="Google Shape;114;p16"/>
          <p:cNvGrpSpPr/>
          <p:nvPr/>
        </p:nvGrpSpPr>
        <p:grpSpPr>
          <a:xfrm rot="5400000">
            <a:off x="5653638" y="3765987"/>
            <a:ext cx="857979" cy="857979"/>
            <a:chOff x="950675" y="1826575"/>
            <a:chExt cx="643500" cy="643500"/>
          </a:xfrm>
        </p:grpSpPr>
        <p:sp>
          <p:nvSpPr>
            <p:cNvPr id="115" name="Google Shape;115;p16"/>
            <p:cNvSpPr/>
            <p:nvPr/>
          </p:nvSpPr>
          <p:spPr>
            <a:xfrm>
              <a:off x="1108175" y="1964150"/>
              <a:ext cx="328500" cy="277500"/>
            </a:xfrm>
            <a:prstGeom prst="triangle">
              <a:avLst>
                <a:gd fmla="val 50000" name="adj"/>
              </a:avLst>
            </a:prstGeom>
            <a:solidFill>
              <a:srgbClr val="1D9778"/>
            </a:solidFill>
            <a:ln cap="flat" cmpd="sng" w="19050">
              <a:solidFill>
                <a:srgbClr val="000000"/>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6" name="Google Shape;116;p16"/>
            <p:cNvSpPr/>
            <p:nvPr/>
          </p:nvSpPr>
          <p:spPr>
            <a:xfrm>
              <a:off x="950675" y="1826575"/>
              <a:ext cx="643500" cy="643500"/>
            </a:xfrm>
            <a:prstGeom prst="ellipse">
              <a:avLst/>
            </a:prstGeom>
            <a:noFill/>
            <a:ln cap="flat" cmpd="sng" w="19050">
              <a:solidFill>
                <a:srgbClr val="000000"/>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pic>
        <p:nvPicPr>
          <p:cNvPr id="117" name="Google Shape;117;p16" title="TIP PROMO VIDEO 2020.mov">
            <a:hlinkClick r:id="rId4"/>
          </p:cNvPr>
          <p:cNvPicPr preferRelativeResize="0"/>
          <p:nvPr/>
        </p:nvPicPr>
        <p:blipFill>
          <a:blip r:embed="rId5">
            <a:alphaModFix/>
          </a:blip>
          <a:stretch>
            <a:fillRect/>
          </a:stretch>
        </p:blipFill>
        <p:spPr>
          <a:xfrm>
            <a:off x="2695533" y="1903467"/>
            <a:ext cx="6970598" cy="3920967"/>
          </a:xfrm>
          <a:prstGeom prst="rect">
            <a:avLst/>
          </a:prstGeom>
          <a:noFill/>
          <a:ln>
            <a:noFill/>
          </a:ln>
        </p:spPr>
      </p:pic>
      <p:pic>
        <p:nvPicPr>
          <p:cNvPr id="118" name="Google Shape;118;p16"/>
          <p:cNvPicPr preferRelativeResize="0"/>
          <p:nvPr/>
        </p:nvPicPr>
        <p:blipFill rotWithShape="1">
          <a:blip r:embed="rId6">
            <a:alphaModFix/>
          </a:blip>
          <a:srcRect b="0" l="0" r="0" t="0"/>
          <a:stretch/>
        </p:blipFill>
        <p:spPr>
          <a:xfrm>
            <a:off x="10175908" y="6070509"/>
            <a:ext cx="1837131" cy="2261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17"/>
          <p:cNvSpPr/>
          <p:nvPr/>
        </p:nvSpPr>
        <p:spPr>
          <a:xfrm>
            <a:off x="60400" y="420300"/>
            <a:ext cx="6884000" cy="4400400"/>
          </a:xfrm>
          <a:prstGeom prst="rect">
            <a:avLst/>
          </a:prstGeom>
          <a:solidFill>
            <a:srgbClr val="BAD1DC"/>
          </a:solidFill>
          <a:ln>
            <a:noFill/>
          </a:ln>
        </p:spPr>
        <p:txBody>
          <a:bodyPr anchorCtr="0" anchor="ctr" bIns="78550" lIns="78550" spcFirstLastPara="1" rIns="78550" wrap="square" tIns="7855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
        <p:nvSpPr>
          <p:cNvPr id="124" name="Google Shape;124;p17"/>
          <p:cNvSpPr txBox="1"/>
          <p:nvPr/>
        </p:nvSpPr>
        <p:spPr>
          <a:xfrm>
            <a:off x="7299200" y="170999"/>
            <a:ext cx="4612400" cy="5553939"/>
          </a:xfrm>
          <a:prstGeom prst="rect">
            <a:avLst/>
          </a:prstGeom>
          <a:no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rPr b="1" i="0" lang="en" sz="2533" u="sng" cap="none" strike="noStrike">
                <a:solidFill>
                  <a:schemeClr val="dk1"/>
                </a:solidFill>
                <a:latin typeface="Montserrat"/>
                <a:ea typeface="Montserrat"/>
                <a:cs typeface="Montserrat"/>
                <a:sym typeface="Montserrat"/>
              </a:rPr>
              <a:t>The Intern Project (TIP)</a:t>
            </a:r>
            <a:r>
              <a:rPr b="1" i="0" lang="en" sz="1867" u="none" cap="none" strike="noStrike">
                <a:solidFill>
                  <a:schemeClr val="dk1"/>
                </a:solidFill>
                <a:latin typeface="Montserrat"/>
                <a:ea typeface="Montserrat"/>
                <a:cs typeface="Montserrat"/>
                <a:sym typeface="Montserrat"/>
              </a:rPr>
              <a:t> </a:t>
            </a:r>
            <a:r>
              <a:rPr b="0" i="0" lang="en" sz="1867" u="none" cap="none" strike="noStrike">
                <a:solidFill>
                  <a:schemeClr val="dk1"/>
                </a:solidFill>
                <a:latin typeface="Montserrat"/>
                <a:ea typeface="Montserrat"/>
                <a:cs typeface="Montserrat"/>
                <a:sym typeface="Montserrat"/>
              </a:rPr>
              <a:t>provides public high school juniors and seniors across Los Angeles the opportunity to work in dynamic career areas through paid in person &amp; virtual internships during their summer break.</a:t>
            </a:r>
            <a:endParaRPr/>
          </a:p>
          <a:p>
            <a:pPr indent="0" lvl="0" marL="0" marR="0" rtl="0" algn="l">
              <a:spcBef>
                <a:spcPts val="0"/>
              </a:spcBef>
              <a:spcAft>
                <a:spcPts val="0"/>
              </a:spcAft>
              <a:buNone/>
            </a:pPr>
            <a:r>
              <a:t/>
            </a:r>
            <a:endParaRPr b="0" i="0" sz="1867" u="none" cap="none" strike="noStrike">
              <a:solidFill>
                <a:schemeClr val="dk1"/>
              </a:solidFill>
              <a:latin typeface="Montserrat"/>
              <a:ea typeface="Montserrat"/>
              <a:cs typeface="Montserrat"/>
              <a:sym typeface="Montserrat"/>
            </a:endParaRPr>
          </a:p>
          <a:p>
            <a:pPr indent="0" lvl="0" marL="0" marR="0" rtl="0" algn="l">
              <a:spcBef>
                <a:spcPts val="0"/>
              </a:spcBef>
              <a:spcAft>
                <a:spcPts val="0"/>
              </a:spcAft>
              <a:buNone/>
            </a:pPr>
            <a:r>
              <a:rPr b="0" i="0" lang="en" sz="1867" u="none" cap="none" strike="noStrike">
                <a:solidFill>
                  <a:schemeClr val="dk1"/>
                </a:solidFill>
                <a:latin typeface="Montserrat"/>
                <a:ea typeface="Montserrat"/>
                <a:cs typeface="Montserrat"/>
                <a:sym typeface="Montserrat"/>
              </a:rPr>
              <a:t>Students Receive</a:t>
            </a:r>
            <a:endParaRPr/>
          </a:p>
          <a:p>
            <a:pPr indent="-342900" lvl="1" marL="800100" marR="0" rtl="0" algn="l">
              <a:spcBef>
                <a:spcPts val="0"/>
              </a:spcBef>
              <a:spcAft>
                <a:spcPts val="0"/>
              </a:spcAft>
              <a:buClr>
                <a:schemeClr val="dk1"/>
              </a:buClr>
              <a:buSzPts val="1867"/>
              <a:buFont typeface="Arial"/>
              <a:buChar char="•"/>
            </a:pPr>
            <a:r>
              <a:rPr b="0" i="0" lang="en" sz="1867" u="none" cap="none" strike="noStrike">
                <a:solidFill>
                  <a:schemeClr val="dk1"/>
                </a:solidFill>
                <a:latin typeface="Montserrat"/>
                <a:ea typeface="Montserrat"/>
                <a:cs typeface="Montserrat"/>
                <a:sym typeface="Montserrat"/>
              </a:rPr>
              <a:t>4-8 weeks program paid $$ </a:t>
            </a:r>
            <a:endParaRPr/>
          </a:p>
          <a:p>
            <a:pPr indent="-342900" lvl="1" marL="800100" marR="0" rtl="0" algn="l">
              <a:spcBef>
                <a:spcPts val="0"/>
              </a:spcBef>
              <a:spcAft>
                <a:spcPts val="0"/>
              </a:spcAft>
              <a:buClr>
                <a:schemeClr val="dk1"/>
              </a:buClr>
              <a:buSzPts val="1867"/>
              <a:buFont typeface="Arial"/>
              <a:buChar char="•"/>
            </a:pPr>
            <a:r>
              <a:rPr b="0" i="0" lang="en" sz="1867" u="none" cap="none" strike="noStrike">
                <a:solidFill>
                  <a:schemeClr val="dk1"/>
                </a:solidFill>
                <a:latin typeface="Montserrat"/>
                <a:ea typeface="Montserrat"/>
                <a:cs typeface="Montserrat"/>
                <a:sym typeface="Montserrat"/>
              </a:rPr>
              <a:t>Paid internship $$</a:t>
            </a:r>
            <a:endParaRPr/>
          </a:p>
          <a:p>
            <a:pPr indent="-342900" lvl="1" marL="800100" marR="0" rtl="0" algn="l">
              <a:spcBef>
                <a:spcPts val="0"/>
              </a:spcBef>
              <a:spcAft>
                <a:spcPts val="0"/>
              </a:spcAft>
              <a:buClr>
                <a:schemeClr val="dk1"/>
              </a:buClr>
              <a:buSzPts val="1867"/>
              <a:buFont typeface="Arial"/>
              <a:buChar char="•"/>
            </a:pPr>
            <a:r>
              <a:rPr b="0" i="0" lang="en" sz="1867" u="none" cap="none" strike="noStrike">
                <a:solidFill>
                  <a:schemeClr val="dk1"/>
                </a:solidFill>
                <a:latin typeface="Montserrat"/>
                <a:ea typeface="Montserrat"/>
                <a:cs typeface="Montserrat"/>
                <a:sym typeface="Montserrat"/>
              </a:rPr>
              <a:t>College Credit</a:t>
            </a:r>
            <a:endParaRPr/>
          </a:p>
          <a:p>
            <a:pPr indent="-342900" lvl="1" marL="800100" marR="0" rtl="0" algn="l">
              <a:spcBef>
                <a:spcPts val="0"/>
              </a:spcBef>
              <a:spcAft>
                <a:spcPts val="0"/>
              </a:spcAft>
              <a:buClr>
                <a:schemeClr val="dk1"/>
              </a:buClr>
              <a:buSzPts val="1867"/>
              <a:buFont typeface="Arial"/>
              <a:buChar char="•"/>
            </a:pPr>
            <a:r>
              <a:rPr b="0" i="0" lang="en" sz="1867" u="none" cap="none" strike="noStrike">
                <a:solidFill>
                  <a:schemeClr val="dk1"/>
                </a:solidFill>
                <a:latin typeface="Montserrat"/>
                <a:ea typeface="Montserrat"/>
                <a:cs typeface="Montserrat"/>
                <a:sym typeface="Montserrat"/>
              </a:rPr>
              <a:t>Mentors</a:t>
            </a:r>
            <a:endParaRPr/>
          </a:p>
          <a:p>
            <a:pPr indent="-342900" lvl="1" marL="800100" marR="0" rtl="0" algn="l">
              <a:spcBef>
                <a:spcPts val="0"/>
              </a:spcBef>
              <a:spcAft>
                <a:spcPts val="0"/>
              </a:spcAft>
              <a:buClr>
                <a:schemeClr val="dk1"/>
              </a:buClr>
              <a:buSzPts val="1867"/>
              <a:buFont typeface="Arial"/>
              <a:buChar char="•"/>
            </a:pPr>
            <a:r>
              <a:rPr b="0" i="0" lang="en" sz="1867" u="none" cap="none" strike="noStrike">
                <a:solidFill>
                  <a:schemeClr val="dk1"/>
                </a:solidFill>
                <a:latin typeface="Montserrat"/>
                <a:ea typeface="Montserrat"/>
                <a:cs typeface="Montserrat"/>
                <a:sym typeface="Montserrat"/>
              </a:rPr>
              <a:t>Work Experience</a:t>
            </a:r>
            <a:endParaRPr b="0" i="0" sz="1867" u="none" cap="none" strike="noStrike">
              <a:solidFill>
                <a:schemeClr val="dk1"/>
              </a:solidFill>
              <a:latin typeface="Montserrat"/>
              <a:ea typeface="Montserrat"/>
              <a:cs typeface="Montserrat"/>
              <a:sym typeface="Montserrat"/>
            </a:endParaRPr>
          </a:p>
          <a:p>
            <a:pPr indent="0" lvl="0" marL="0" marR="0" rtl="0" algn="l">
              <a:spcBef>
                <a:spcPts val="0"/>
              </a:spcBef>
              <a:spcAft>
                <a:spcPts val="0"/>
              </a:spcAft>
              <a:buNone/>
            </a:pPr>
            <a:r>
              <a:t/>
            </a:r>
            <a:endParaRPr b="0" i="0" sz="1867" u="none" cap="none" strike="noStrike">
              <a:solidFill>
                <a:schemeClr val="dk1"/>
              </a:solidFill>
              <a:latin typeface="Montserrat"/>
              <a:ea typeface="Montserrat"/>
              <a:cs typeface="Montserrat"/>
              <a:sym typeface="Montserrat"/>
            </a:endParaRPr>
          </a:p>
        </p:txBody>
      </p:sp>
      <p:pic>
        <p:nvPicPr>
          <p:cNvPr id="125" name="Google Shape;125;p17"/>
          <p:cNvPicPr preferRelativeResize="0"/>
          <p:nvPr/>
        </p:nvPicPr>
        <p:blipFill rotWithShape="1">
          <a:blip r:embed="rId3">
            <a:alphaModFix/>
          </a:blip>
          <a:srcRect b="0" l="0" r="0" t="0"/>
          <a:stretch/>
        </p:blipFill>
        <p:spPr>
          <a:xfrm>
            <a:off x="10196834" y="6532134"/>
            <a:ext cx="1837129" cy="226100"/>
          </a:xfrm>
          <a:prstGeom prst="rect">
            <a:avLst/>
          </a:prstGeom>
          <a:noFill/>
          <a:ln>
            <a:noFill/>
          </a:ln>
        </p:spPr>
      </p:pic>
      <p:pic>
        <p:nvPicPr>
          <p:cNvPr id="126" name="Google Shape;126;p17"/>
          <p:cNvPicPr preferRelativeResize="0"/>
          <p:nvPr/>
        </p:nvPicPr>
        <p:blipFill rotWithShape="1">
          <a:blip r:embed="rId4">
            <a:alphaModFix/>
          </a:blip>
          <a:srcRect b="0" l="0" r="0" t="0"/>
          <a:stretch/>
        </p:blipFill>
        <p:spPr>
          <a:xfrm>
            <a:off x="10196834" y="6532134"/>
            <a:ext cx="1837129" cy="226100"/>
          </a:xfrm>
          <a:prstGeom prst="rect">
            <a:avLst/>
          </a:prstGeom>
          <a:noFill/>
          <a:ln>
            <a:noFill/>
          </a:ln>
        </p:spPr>
      </p:pic>
      <p:pic>
        <p:nvPicPr>
          <p:cNvPr id="127" name="Google Shape;127;p17"/>
          <p:cNvPicPr preferRelativeResize="0"/>
          <p:nvPr/>
        </p:nvPicPr>
        <p:blipFill rotWithShape="1">
          <a:blip r:embed="rId5">
            <a:alphaModFix/>
          </a:blip>
          <a:srcRect b="0" l="6217" r="6217" t="0"/>
          <a:stretch/>
        </p:blipFill>
        <p:spPr>
          <a:xfrm>
            <a:off x="226934" y="284867"/>
            <a:ext cx="6801533" cy="4400533"/>
          </a:xfrm>
          <a:prstGeom prst="rect">
            <a:avLst/>
          </a:prstGeom>
          <a:noFill/>
          <a:ln>
            <a:noFill/>
          </a:ln>
        </p:spPr>
      </p:pic>
      <p:sp>
        <p:nvSpPr>
          <p:cNvPr id="128" name="Google Shape;128;p17"/>
          <p:cNvSpPr txBox="1"/>
          <p:nvPr/>
        </p:nvSpPr>
        <p:spPr>
          <a:xfrm>
            <a:off x="2862400" y="4977451"/>
            <a:ext cx="6467200" cy="1218400"/>
          </a:xfrm>
          <a:prstGeom prst="rect">
            <a:avLst/>
          </a:prstGeom>
          <a:noFill/>
          <a:ln>
            <a:noFill/>
          </a:ln>
        </p:spPr>
        <p:txBody>
          <a:bodyPr anchorCtr="0" anchor="t" bIns="121900" lIns="121900" spcFirstLastPara="1" rIns="121900" wrap="square" tIns="121900">
            <a:noAutofit/>
          </a:bodyPr>
          <a:lstStyle/>
          <a:p>
            <a:pPr indent="0" lvl="0" marL="0" marR="0" rtl="0" algn="ctr">
              <a:spcBef>
                <a:spcPts val="0"/>
              </a:spcBef>
              <a:spcAft>
                <a:spcPts val="0"/>
              </a:spcAft>
              <a:buNone/>
            </a:pPr>
            <a:r>
              <a:rPr b="1" i="0" lang="en" sz="2667" u="none" cap="none" strike="noStrike">
                <a:solidFill>
                  <a:schemeClr val="dk1"/>
                </a:solidFill>
                <a:latin typeface="Montserrat"/>
                <a:ea typeface="Montserrat"/>
                <a:cs typeface="Montserrat"/>
                <a:sym typeface="Montserrat"/>
              </a:rPr>
              <a:t>Learn More</a:t>
            </a:r>
            <a:endParaRPr b="1" i="0" sz="2667" u="none" cap="none" strike="noStrike">
              <a:solidFill>
                <a:schemeClr val="dk1"/>
              </a:solidFill>
              <a:latin typeface="Montserrat"/>
              <a:ea typeface="Montserrat"/>
              <a:cs typeface="Montserrat"/>
              <a:sym typeface="Montserrat"/>
            </a:endParaRPr>
          </a:p>
          <a:p>
            <a:pPr indent="0" lvl="0" marL="0" marR="0" rtl="0" algn="ctr">
              <a:spcBef>
                <a:spcPts val="0"/>
              </a:spcBef>
              <a:spcAft>
                <a:spcPts val="0"/>
              </a:spcAft>
              <a:buNone/>
            </a:pPr>
            <a:r>
              <a:rPr b="1" i="0" lang="en" sz="3600" u="sng" cap="none" strike="noStrike">
                <a:solidFill>
                  <a:schemeClr val="dk1"/>
                </a:solidFill>
                <a:latin typeface="Montserrat"/>
                <a:ea typeface="Montserrat"/>
                <a:cs typeface="Montserrat"/>
                <a:sym typeface="Montserrat"/>
              </a:rPr>
              <a:t>TheInternProject.org</a:t>
            </a:r>
            <a:endParaRPr b="1" i="0" sz="3600" u="sng" cap="none" strike="noStrike">
              <a:solidFill>
                <a:schemeClr val="dk1"/>
              </a:solidFill>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pic>
        <p:nvPicPr>
          <p:cNvPr id="133" name="Google Shape;133;p18"/>
          <p:cNvPicPr preferRelativeResize="0"/>
          <p:nvPr/>
        </p:nvPicPr>
        <p:blipFill rotWithShape="1">
          <a:blip r:embed="rId3">
            <a:alphaModFix/>
          </a:blip>
          <a:srcRect b="16117" l="-9960" r="9958" t="8879"/>
          <a:stretch/>
        </p:blipFill>
        <p:spPr>
          <a:xfrm>
            <a:off x="101601" y="1"/>
            <a:ext cx="12192001" cy="6857999"/>
          </a:xfrm>
          <a:prstGeom prst="rect">
            <a:avLst/>
          </a:prstGeom>
          <a:noFill/>
          <a:ln>
            <a:noFill/>
          </a:ln>
        </p:spPr>
      </p:pic>
      <p:pic>
        <p:nvPicPr>
          <p:cNvPr id="134" name="Google Shape;134;p18"/>
          <p:cNvPicPr preferRelativeResize="0"/>
          <p:nvPr/>
        </p:nvPicPr>
        <p:blipFill rotWithShape="1">
          <a:blip r:embed="rId4">
            <a:alphaModFix/>
          </a:blip>
          <a:srcRect b="0" l="0" r="0" t="0"/>
          <a:stretch/>
        </p:blipFill>
        <p:spPr>
          <a:xfrm>
            <a:off x="11191939" y="6327867"/>
            <a:ext cx="857867" cy="378333"/>
          </a:xfrm>
          <a:prstGeom prst="rect">
            <a:avLst/>
          </a:prstGeom>
          <a:noFill/>
          <a:ln>
            <a:noFill/>
          </a:ln>
        </p:spPr>
      </p:pic>
      <p:sp>
        <p:nvSpPr>
          <p:cNvPr id="135" name="Google Shape;135;p18"/>
          <p:cNvSpPr/>
          <p:nvPr/>
        </p:nvSpPr>
        <p:spPr>
          <a:xfrm>
            <a:off x="0" y="-24333"/>
            <a:ext cx="4657200" cy="6882400"/>
          </a:xfrm>
          <a:prstGeom prst="rect">
            <a:avLst/>
          </a:prstGeom>
          <a:solidFill>
            <a:srgbClr val="1D9778"/>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b="0" i="0" sz="1800" u="none" cap="none" strike="noStrike">
              <a:solidFill>
                <a:srgbClr val="1D9778"/>
              </a:solidFill>
              <a:latin typeface="Arial"/>
              <a:ea typeface="Arial"/>
              <a:cs typeface="Arial"/>
              <a:sym typeface="Arial"/>
            </a:endParaRPr>
          </a:p>
        </p:txBody>
      </p:sp>
      <p:sp>
        <p:nvSpPr>
          <p:cNvPr id="136" name="Google Shape;136;p18"/>
          <p:cNvSpPr txBox="1"/>
          <p:nvPr/>
        </p:nvSpPr>
        <p:spPr>
          <a:xfrm>
            <a:off x="224133" y="1080300"/>
            <a:ext cx="4212800" cy="4051200"/>
          </a:xfrm>
          <a:prstGeom prst="rect">
            <a:avLst/>
          </a:prstGeom>
          <a:noFill/>
          <a:ln>
            <a:noFill/>
          </a:ln>
        </p:spPr>
        <p:txBody>
          <a:bodyPr anchorCtr="0" anchor="t" bIns="121900" lIns="121900" spcFirstLastPara="1" rIns="121900" wrap="square" tIns="121900">
            <a:noAutofit/>
          </a:bodyPr>
          <a:lstStyle/>
          <a:p>
            <a:pPr indent="0" lvl="0" marL="0" marR="0" rtl="0" algn="l">
              <a:spcBef>
                <a:spcPts val="0"/>
              </a:spcBef>
              <a:spcAft>
                <a:spcPts val="0"/>
              </a:spcAft>
              <a:buNone/>
            </a:pPr>
            <a:r>
              <a:rPr b="1" i="0" lang="en" sz="2133" u="none" cap="none" strike="noStrike">
                <a:solidFill>
                  <a:srgbClr val="BAD1DC"/>
                </a:solidFill>
                <a:latin typeface="Montserrat SemiBold"/>
                <a:ea typeface="Montserrat SemiBold"/>
                <a:cs typeface="Montserrat SemiBold"/>
                <a:sym typeface="Montserrat SemiBold"/>
              </a:rPr>
              <a:t>TIP provides an opportunity for businesses to:</a:t>
            </a:r>
            <a:endParaRPr b="1" i="0" sz="2133" u="none" cap="none" strike="noStrike">
              <a:solidFill>
                <a:srgbClr val="BAD1DC"/>
              </a:solidFill>
              <a:latin typeface="Montserrat SemiBold"/>
              <a:ea typeface="Montserrat SemiBold"/>
              <a:cs typeface="Montserrat SemiBold"/>
              <a:sym typeface="Montserrat SemiBold"/>
            </a:endParaRPr>
          </a:p>
          <a:p>
            <a:pPr indent="0" lvl="0" marL="0" marR="0" rtl="0" algn="l">
              <a:spcBef>
                <a:spcPts val="0"/>
              </a:spcBef>
              <a:spcAft>
                <a:spcPts val="0"/>
              </a:spcAft>
              <a:buNone/>
            </a:pPr>
            <a:r>
              <a:t/>
            </a:r>
            <a:endParaRPr b="1" i="0" sz="2133" u="none" cap="none" strike="noStrike">
              <a:solidFill>
                <a:srgbClr val="BAD1DC"/>
              </a:solidFill>
              <a:latin typeface="Montserrat SemiBold"/>
              <a:ea typeface="Montserrat SemiBold"/>
              <a:cs typeface="Montserrat SemiBold"/>
              <a:sym typeface="Montserrat SemiBold"/>
            </a:endParaRPr>
          </a:p>
          <a:p>
            <a:pPr indent="-440255" lvl="0" marL="609585" marR="0" rtl="0" algn="l">
              <a:spcBef>
                <a:spcPts val="0"/>
              </a:spcBef>
              <a:spcAft>
                <a:spcPts val="0"/>
              </a:spcAft>
              <a:buClr>
                <a:srgbClr val="BAD1DC"/>
              </a:buClr>
              <a:buSzPts val="1600"/>
              <a:buFont typeface="Montserrat SemiBold"/>
              <a:buChar char="●"/>
            </a:pPr>
            <a:r>
              <a:rPr b="1" i="0" lang="en" sz="2133" u="none" cap="none" strike="noStrike">
                <a:solidFill>
                  <a:srgbClr val="BAD1DC"/>
                </a:solidFill>
                <a:latin typeface="Montserrat SemiBold"/>
                <a:ea typeface="Montserrat SemiBold"/>
                <a:cs typeface="Montserrat SemiBold"/>
                <a:sym typeface="Montserrat SemiBold"/>
              </a:rPr>
              <a:t>Build a diverse pipeline of future talent</a:t>
            </a:r>
            <a:endParaRPr b="1" i="0" sz="2133" u="none" cap="none" strike="noStrike">
              <a:solidFill>
                <a:srgbClr val="BAD1DC"/>
              </a:solidFill>
              <a:latin typeface="Montserrat SemiBold"/>
              <a:ea typeface="Montserrat SemiBold"/>
              <a:cs typeface="Montserrat SemiBold"/>
              <a:sym typeface="Montserrat SemiBold"/>
            </a:endParaRPr>
          </a:p>
          <a:p>
            <a:pPr indent="-440255" lvl="0" marL="609585" marR="0" rtl="0" algn="l">
              <a:spcBef>
                <a:spcPts val="0"/>
              </a:spcBef>
              <a:spcAft>
                <a:spcPts val="0"/>
              </a:spcAft>
              <a:buClr>
                <a:srgbClr val="BAD1DC"/>
              </a:buClr>
              <a:buSzPts val="1600"/>
              <a:buFont typeface="Montserrat SemiBold"/>
              <a:buChar char="●"/>
            </a:pPr>
            <a:r>
              <a:rPr b="1" i="0" lang="en" sz="2133" u="none" cap="none" strike="noStrike">
                <a:solidFill>
                  <a:srgbClr val="BAD1DC"/>
                </a:solidFill>
                <a:latin typeface="Montserrat SemiBold"/>
                <a:ea typeface="Montserrat SemiBold"/>
                <a:cs typeface="Montserrat SemiBold"/>
                <a:sym typeface="Montserrat SemiBold"/>
              </a:rPr>
              <a:t>Cultivate a healthy and supportive workplace culture</a:t>
            </a:r>
            <a:endParaRPr b="1" i="0" sz="2133" u="none" cap="none" strike="noStrike">
              <a:solidFill>
                <a:srgbClr val="BAD1DC"/>
              </a:solidFill>
              <a:latin typeface="Montserrat SemiBold"/>
              <a:ea typeface="Montserrat SemiBold"/>
              <a:cs typeface="Montserrat SemiBold"/>
              <a:sym typeface="Montserrat SemiBold"/>
            </a:endParaRPr>
          </a:p>
          <a:p>
            <a:pPr indent="-440255" lvl="0" marL="609585" marR="0" rtl="0" algn="l">
              <a:spcBef>
                <a:spcPts val="0"/>
              </a:spcBef>
              <a:spcAft>
                <a:spcPts val="0"/>
              </a:spcAft>
              <a:buClr>
                <a:srgbClr val="BAD1DC"/>
              </a:buClr>
              <a:buSzPts val="1600"/>
              <a:buFont typeface="Montserrat SemiBold"/>
              <a:buChar char="●"/>
            </a:pPr>
            <a:r>
              <a:rPr b="1" i="0" lang="en" sz="2133" u="none" cap="none" strike="noStrike">
                <a:solidFill>
                  <a:srgbClr val="BAD1DC"/>
                </a:solidFill>
                <a:latin typeface="Montserrat SemiBold"/>
                <a:ea typeface="Montserrat SemiBold"/>
                <a:cs typeface="Montserrat SemiBold"/>
                <a:sym typeface="Montserrat SemiBold"/>
              </a:rPr>
              <a:t>Invest in and generate social impact</a:t>
            </a:r>
            <a:endParaRPr b="1" i="0" sz="2133" u="none" cap="none" strike="noStrike">
              <a:solidFill>
                <a:srgbClr val="BAD1DC"/>
              </a:solidFill>
              <a:latin typeface="Montserrat SemiBold"/>
              <a:ea typeface="Montserrat SemiBold"/>
              <a:cs typeface="Montserrat SemiBold"/>
              <a:sym typeface="Montserrat SemiBold"/>
            </a:endParaRPr>
          </a:p>
        </p:txBody>
      </p:sp>
    </p:spTree>
  </p:cSld>
  <p:clrMapOvr>
    <a:masterClrMapping/>
  </p:clrMapOvr>
</p:sld>
</file>

<file path=ppt/theme/theme1.xml><?xml version="1.0" encoding="utf-8"?>
<a:theme xmlns:a="http://schemas.openxmlformats.org/drawingml/2006/main" xmlns:r="http://schemas.openxmlformats.org/officeDocument/2006/relationships" name="ASCCC Curriculum Inst. 2020 Theme">
  <a:themeElements>
    <a:clrScheme name="ASCCC CNEI 2">
      <a:dk1>
        <a:srgbClr val="0A3D57"/>
      </a:dk1>
      <a:lt1>
        <a:srgbClr val="FFFFFF"/>
      </a:lt1>
      <a:dk2>
        <a:srgbClr val="1B83A7"/>
      </a:dk2>
      <a:lt2>
        <a:srgbClr val="EFC38F"/>
      </a:lt2>
      <a:accent1>
        <a:srgbClr val="409C94"/>
      </a:accent1>
      <a:accent2>
        <a:srgbClr val="DB5F75"/>
      </a:accent2>
      <a:accent3>
        <a:srgbClr val="B196DA"/>
      </a:accent3>
      <a:accent4>
        <a:srgbClr val="EFC38E"/>
      </a:accent4>
      <a:accent5>
        <a:srgbClr val="8AC1D3"/>
      </a:accent5>
      <a:accent6>
        <a:srgbClr val="1A83A7"/>
      </a:accent6>
      <a:hlink>
        <a:srgbClr val="1A83A7"/>
      </a:hlink>
      <a:folHlink>
        <a:srgbClr val="B196D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