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8" r:id="rId9"/>
    <p:sldId id="263" r:id="rId10"/>
    <p:sldId id="269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7AA7A-1F66-4EC1-AA30-7F6CFF1295E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A807F-6137-4254-B70D-C4BEF73F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807F-6137-4254-B70D-C4BEF73FBD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807F-6137-4254-B70D-C4BEF73FBD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2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807F-6137-4254-B70D-C4BEF73FBD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51DEABC-D766-4322-8E78-B830FAE35C72}" type="datetime4">
              <a:rPr lang="en-US" smtClean="0"/>
              <a:pPr/>
              <a:t>July 7,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July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July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July 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July 7,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July 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July 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July 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July 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July 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July 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7D0EFEE-2756-4A20-BF2A-63F0A94F99AC}" type="datetime4">
              <a:rPr lang="en-US" smtClean="0"/>
              <a:pPr/>
              <a:t>July 7,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assw@piercecollege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rela@mendocino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360000">
            <a:off x="3194531" y="4135144"/>
            <a:ext cx="4847038" cy="1599722"/>
          </a:xfrm>
        </p:spPr>
        <p:txBody>
          <a:bodyPr>
            <a:noAutofit/>
          </a:bodyPr>
          <a:lstStyle/>
          <a:p>
            <a:r>
              <a:rPr lang="en-US" sz="5000" dirty="0" smtClean="0"/>
              <a:t>Regular and Substantive </a:t>
            </a:r>
            <a:br>
              <a:rPr lang="en-US" sz="5000" dirty="0" smtClean="0"/>
            </a:br>
            <a:r>
              <a:rPr lang="en-US" sz="5000" i="1" dirty="0" smtClean="0"/>
              <a:t>(plus effective)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Contact</a:t>
            </a:r>
            <a:endParaRPr lang="en-US" sz="5000" dirty="0"/>
          </a:p>
        </p:txBody>
      </p:sp>
      <p:sp>
        <p:nvSpPr>
          <p:cNvPr id="3" name="TextBox 2"/>
          <p:cNvSpPr txBox="1"/>
          <p:nvPr/>
        </p:nvSpPr>
        <p:spPr>
          <a:xfrm rot="20537438">
            <a:off x="606564" y="3301454"/>
            <a:ext cx="2468880" cy="31089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182880"/>
            <a:r>
              <a:rPr lang="en-US" sz="2400" b="1" dirty="0" smtClean="0"/>
              <a:t>Wendy </a:t>
            </a:r>
            <a:r>
              <a:rPr lang="en-US" sz="2400" b="1" dirty="0" smtClean="0"/>
              <a:t>Bass, </a:t>
            </a:r>
            <a:br>
              <a:rPr lang="en-US" sz="2400" b="1" dirty="0" smtClean="0"/>
            </a:br>
            <a:r>
              <a:rPr lang="en-US" sz="2400" b="1" dirty="0" smtClean="0"/>
              <a:t>   </a:t>
            </a:r>
            <a:r>
              <a:rPr lang="en-US" sz="2400" b="1" dirty="0" smtClean="0"/>
              <a:t>Pierce</a:t>
            </a:r>
            <a:br>
              <a:rPr lang="en-US" sz="2400" b="1" dirty="0" smtClean="0"/>
            </a:br>
            <a:r>
              <a:rPr lang="en-US" sz="2400" b="1" dirty="0" smtClean="0"/>
              <a:t>   </a:t>
            </a:r>
            <a:r>
              <a:rPr lang="en-US" sz="2400" b="1" dirty="0" smtClean="0"/>
              <a:t>College</a:t>
            </a:r>
          </a:p>
          <a:p>
            <a:pPr marL="182880"/>
            <a:r>
              <a:rPr lang="en-US" sz="2400" b="1" dirty="0" smtClean="0"/>
              <a:t>Vivian Varela, </a:t>
            </a:r>
            <a:br>
              <a:rPr lang="en-US" sz="2400" b="1" dirty="0" smtClean="0"/>
            </a:br>
            <a:r>
              <a:rPr lang="en-US" sz="2400" b="1" dirty="0" smtClean="0"/>
              <a:t>   Mendocino</a:t>
            </a:r>
            <a:br>
              <a:rPr lang="en-US" sz="2400" b="1" dirty="0" smtClean="0"/>
            </a:br>
            <a:r>
              <a:rPr lang="en-US" sz="2400" b="1" dirty="0" smtClean="0"/>
              <a:t>   College</a:t>
            </a:r>
          </a:p>
          <a:p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09416"/>
            <a:ext cx="3244753" cy="64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8" y="228601"/>
            <a:ext cx="8041440" cy="914400"/>
          </a:xfrm>
        </p:spPr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Example: Pierce College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b="14229"/>
          <a:stretch/>
        </p:blipFill>
        <p:spPr>
          <a:xfrm>
            <a:off x="1918906" y="1012209"/>
            <a:ext cx="5299364" cy="55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69" y="0"/>
            <a:ext cx="8041440" cy="1163637"/>
          </a:xfrm>
        </p:spPr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</a:rPr>
              <a:t>Example: Mendocino College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 b="16617"/>
          <a:stretch/>
        </p:blipFill>
        <p:spPr>
          <a:xfrm>
            <a:off x="1295400" y="1066800"/>
            <a:ext cx="6512578" cy="56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8"/>
            </a:pPr>
            <a:r>
              <a:rPr lang="en-US" sz="4000" dirty="0" smtClean="0"/>
              <a:t>Wendy Bass</a:t>
            </a:r>
            <a:br>
              <a:rPr lang="en-US" sz="4000" dirty="0" smtClean="0"/>
            </a:br>
            <a:r>
              <a:rPr lang="en-US" sz="4000" dirty="0" smtClean="0"/>
              <a:t>  </a:t>
            </a:r>
            <a:r>
              <a:rPr lang="en-US" sz="4000" dirty="0" smtClean="0">
                <a:hlinkClick r:id="rId3"/>
              </a:rPr>
              <a:t>bassw@piercecollege.edu</a:t>
            </a:r>
            <a:r>
              <a:rPr lang="en-US" sz="4000" dirty="0" smtClean="0"/>
              <a:t> </a:t>
            </a:r>
          </a:p>
          <a:p>
            <a:pPr>
              <a:buFont typeface="Wingdings" panose="05000000000000000000" pitchFamily="2" charset="2"/>
              <a:buChar char="8"/>
            </a:pPr>
            <a:r>
              <a:rPr lang="en-US" sz="4000" dirty="0" smtClean="0"/>
              <a:t>Vivian Varela</a:t>
            </a:r>
            <a:br>
              <a:rPr lang="en-US" sz="4000" dirty="0" smtClean="0"/>
            </a:br>
            <a:r>
              <a:rPr lang="en-US" sz="4000" dirty="0" smtClean="0"/>
              <a:t>  </a:t>
            </a:r>
            <a:r>
              <a:rPr lang="en-US" sz="4000" dirty="0" smtClean="0">
                <a:hlinkClick r:id="rId4"/>
              </a:rPr>
              <a:t>varela@mendocino.edu</a:t>
            </a:r>
            <a:r>
              <a:rPr lang="en-US" sz="4000" dirty="0"/>
              <a:t> 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7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Definition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36576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What precisely does </a:t>
            </a:r>
            <a:r>
              <a:rPr lang="en-US" sz="2800" i="1" dirty="0"/>
              <a:t>r</a:t>
            </a:r>
            <a:r>
              <a:rPr lang="en-US" sz="2800" i="1" dirty="0" smtClean="0"/>
              <a:t>egular and substantive or effective contact</a:t>
            </a:r>
            <a:r>
              <a:rPr lang="en-US" sz="2800" dirty="0" smtClean="0"/>
              <a:t> mean?</a:t>
            </a:r>
          </a:p>
          <a:p>
            <a:pPr marL="365760" indent="-36576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Who defines it?</a:t>
            </a:r>
          </a:p>
          <a:p>
            <a:pPr marL="365760" lvl="1" indent="-36576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Hint</a:t>
            </a:r>
            <a:r>
              <a:rPr lang="en-US" sz="2800" dirty="0" smtClean="0"/>
              <a:t>: Title 5 § </a:t>
            </a:r>
            <a:r>
              <a:rPr lang="en-US" sz="2800" dirty="0"/>
              <a:t>55204.  </a:t>
            </a:r>
            <a:endParaRPr lang="en-US" sz="2800" dirty="0" smtClean="0"/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1"/>
                </a:solidFill>
              </a:rPr>
              <a:t>Regular </a:t>
            </a:r>
            <a:r>
              <a:rPr lang="en-US" sz="2800" i="1" dirty="0">
                <a:solidFill>
                  <a:schemeClr val="accent1"/>
                </a:solidFill>
              </a:rPr>
              <a:t>effective contact is an academic and professional matter pursuant to sections 53200 et seq.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effectLst/>
              </a:rPr>
              <a:t>Methods of Instruction:  Instructor/Student Contact</a:t>
            </a:r>
            <a:r>
              <a:rPr lang="en-US" sz="2600" dirty="0">
                <a:effectLst/>
              </a:rPr>
              <a:t/>
            </a:r>
            <a:br>
              <a:rPr lang="en-US" sz="2600" dirty="0">
                <a:effectLst/>
              </a:rPr>
            </a:br>
            <a:r>
              <a:rPr lang="en-US" sz="2600" dirty="0" smtClean="0">
                <a:effectLst/>
              </a:rPr>
              <a:t>Information Delivery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5105400" cy="39513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Procedural </a:t>
            </a:r>
            <a:r>
              <a:rPr lang="en-US" dirty="0"/>
              <a:t>Announcements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Course </a:t>
            </a:r>
            <a:r>
              <a:rPr lang="en-US" dirty="0"/>
              <a:t>Materials/Modules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Personalized Audio/Video Content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/>
              <a:t>Library/Database </a:t>
            </a:r>
            <a:r>
              <a:rPr lang="en-US" dirty="0" smtClean="0"/>
              <a:t>Resources</a:t>
            </a:r>
            <a:endParaRPr lang="en-US" dirty="0"/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Online </a:t>
            </a:r>
            <a:r>
              <a:rPr lang="en-US" dirty="0"/>
              <a:t>Video Databases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Internet Resources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/>
              <a:t>Discussion </a:t>
            </a:r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2" y="1169194"/>
            <a:ext cx="7075433" cy="662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1895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74" y="3048000"/>
            <a:ext cx="2731836" cy="72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9" b="24701"/>
          <a:stretch/>
        </p:blipFill>
        <p:spPr bwMode="auto">
          <a:xfrm>
            <a:off x="7086600" y="3886200"/>
            <a:ext cx="1524000" cy="7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17" y="4906371"/>
            <a:ext cx="2407940" cy="6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Methods of Instruction:  Instructor/Student Contact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Regular and Substantive Contact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5562600" cy="39513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Reactive </a:t>
            </a:r>
            <a:r>
              <a:rPr lang="en-US" dirty="0"/>
              <a:t>and Observational </a:t>
            </a:r>
            <a:r>
              <a:rPr lang="en-US" dirty="0" smtClean="0"/>
              <a:t>Announcements</a:t>
            </a:r>
            <a:r>
              <a:rPr lang="en-US" dirty="0"/>
              <a:t>  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Chat Rooms</a:t>
            </a:r>
            <a:endParaRPr lang="en-US" dirty="0"/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E-mail</a:t>
            </a:r>
            <a:r>
              <a:rPr lang="en-US" dirty="0"/>
              <a:t>  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Instant messaging</a:t>
            </a:r>
            <a:endParaRPr lang="en-US" dirty="0"/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Private </a:t>
            </a:r>
            <a:r>
              <a:rPr lang="en-US" dirty="0"/>
              <a:t>Messages  </a:t>
            </a:r>
            <a:endParaRPr lang="en-US" dirty="0" smtClean="0"/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/>
              <a:t>Responding to Bulletin Board/Public Message Forum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5766" y="1162843"/>
            <a:ext cx="7521203" cy="662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429000" cy="233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914400" y="1696987"/>
            <a:ext cx="7467600" cy="39513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Responding </a:t>
            </a:r>
            <a:r>
              <a:rPr lang="en-US" dirty="0"/>
              <a:t>to Discussion boards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E-Conferencing /Video </a:t>
            </a:r>
            <a:r>
              <a:rPr lang="en-US" dirty="0"/>
              <a:t>Conferencing internet library resources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/>
              <a:t>Timely Webcasts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/>
              <a:t>Timely </a:t>
            </a:r>
            <a:r>
              <a:rPr lang="en-US" dirty="0" smtClean="0"/>
              <a:t>Podcasts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Others?</a:t>
            </a:r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239837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Regular and Substantive Contact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4951577"/>
            <a:ext cx="3571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46826"/>
            <a:ext cx="2628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9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Methods of Instruction:  Instructor/Student Contact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Hybrid and In-Person Contact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1" y="1981200"/>
            <a:ext cx="7075433" cy="399097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Personal </a:t>
            </a:r>
            <a:r>
              <a:rPr lang="en-US" dirty="0"/>
              <a:t>Orientation </a:t>
            </a:r>
            <a:r>
              <a:rPr lang="en-US" dirty="0" smtClean="0"/>
              <a:t>Sessions</a:t>
            </a:r>
            <a:endParaRPr lang="en-US" dirty="0"/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In-Person </a:t>
            </a:r>
            <a:r>
              <a:rPr lang="en-US" dirty="0"/>
              <a:t>Group Meetings       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In-Person </a:t>
            </a:r>
            <a:r>
              <a:rPr lang="en-US" dirty="0"/>
              <a:t>Review Sessions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In-Person Examinations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Synchronous Meetings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Others? </a:t>
            </a:r>
            <a:r>
              <a:rPr lang="en-US" dirty="0"/>
              <a:t>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5766" y="1162843"/>
            <a:ext cx="7521203" cy="662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68857"/>
            <a:ext cx="346031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636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Now What?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4" y="1520689"/>
            <a:ext cx="7598023" cy="43050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Do you have a process to ensure regular and effective contact?</a:t>
            </a:r>
          </a:p>
          <a:p>
            <a:pPr marL="914400" lvl="3" indent="-457200">
              <a:lnSpc>
                <a:spcPct val="11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Was it initiated by and approved by your senate?</a:t>
            </a:r>
          </a:p>
          <a:p>
            <a:pPr marL="914400" lvl="3" indent="-457200">
              <a:lnSpc>
                <a:spcPct val="11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How are you verifying your courses meet your </a:t>
            </a:r>
            <a:r>
              <a:rPr lang="en-US" sz="2400" dirty="0" smtClean="0"/>
              <a:t>definition?</a:t>
            </a:r>
          </a:p>
          <a:p>
            <a:pPr marL="914400" lvl="3" indent="-457200">
              <a:lnSpc>
                <a:spcPct val="11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Documentation</a:t>
            </a:r>
          </a:p>
          <a:p>
            <a:pPr marL="914400" lvl="3" indent="-457200">
              <a:lnSpc>
                <a:spcPct val="11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COR </a:t>
            </a:r>
            <a:r>
              <a:rPr lang="en-US" sz="2400" dirty="0" smtClean="0"/>
              <a:t>or other approval process</a:t>
            </a:r>
          </a:p>
          <a:p>
            <a:pPr marL="457200" lvl="2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Training &amp; Professional Development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4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160925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What does your process look like?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What kinds of problems are you having with this issue on your campus?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What resources do you need?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743200" cy="181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99906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Does your college have 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a Regular and Effective Contact policy</a:t>
            </a:r>
            <a:r>
              <a:rPr lang="en-US" sz="3600" dirty="0" smtClean="0">
                <a:solidFill>
                  <a:schemeClr val="tx2"/>
                </a:solidFill>
              </a:rPr>
              <a:t>?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72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/>
              <a:t>Develop a policy in consultation with Academic </a:t>
            </a:r>
            <a:r>
              <a:rPr lang="en-US" sz="2800" dirty="0" smtClean="0"/>
              <a:t>Senate—Curriculum Committee &amp; DE Committee 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800" dirty="0" smtClean="0"/>
              <a:t>Policies often contain: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Definition of REC (use Title 5 language)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</a:t>
            </a:r>
            <a:r>
              <a:rPr lang="en-US" sz="2800" dirty="0" smtClean="0"/>
              <a:t>nstructor initiated focus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Guidelines for frequency of contact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Syllabus information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Variety of methods that constitute “contact”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Need for contact to be ongoing and consistent throughout semester</a:t>
            </a:r>
          </a:p>
          <a:p>
            <a:pPr marL="914400" lvl="1" indent="-457200">
              <a:lnSpc>
                <a:spcPct val="134000"/>
              </a:lnSpc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Best practices for engaging with students</a:t>
            </a:r>
          </a:p>
        </p:txBody>
      </p:sp>
    </p:spTree>
    <p:extLst>
      <p:ext uri="{BB962C8B-B14F-4D97-AF65-F5344CB8AC3E}">
        <p14:creationId xmlns:p14="http://schemas.microsoft.com/office/powerpoint/2010/main" val="6378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SOC-200</Template>
  <TotalTime>166</TotalTime>
  <Words>267</Words>
  <Application>Microsoft Office PowerPoint</Application>
  <PresentationFormat>On-screen Show (4:3)</PresentationFormat>
  <Paragraphs>70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Regular and Substantive  (plus effective) Contact</vt:lpstr>
      <vt:lpstr>A Definition</vt:lpstr>
      <vt:lpstr>Methods of Instruction:  Instructor/Student Contact Information Delivery</vt:lpstr>
      <vt:lpstr>Methods of Instruction:  Instructor/Student Contact Regular and Substantive Contact</vt:lpstr>
      <vt:lpstr>Regular and Substantive Contact</vt:lpstr>
      <vt:lpstr>Methods of Instruction:  Instructor/Student Contact Hybrid and In-Person Contact</vt:lpstr>
      <vt:lpstr>Now What?</vt:lpstr>
      <vt:lpstr>Now What?</vt:lpstr>
      <vt:lpstr>Does your college have  a Regular and Effective Contact policy?</vt:lpstr>
      <vt:lpstr>Example: Pierce College</vt:lpstr>
      <vt:lpstr>Example: Mendocino College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Varela</dc:creator>
  <cp:lastModifiedBy>Vivian Varela</cp:lastModifiedBy>
  <cp:revision>12</cp:revision>
  <dcterms:created xsi:type="dcterms:W3CDTF">2016-07-01T20:07:21Z</dcterms:created>
  <dcterms:modified xsi:type="dcterms:W3CDTF">2016-07-07T14:11:38Z</dcterms:modified>
</cp:coreProperties>
</file>