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74" r:id="rId2"/>
    <p:sldId id="275" r:id="rId3"/>
    <p:sldId id="276" r:id="rId4"/>
    <p:sldId id="259" r:id="rId5"/>
    <p:sldId id="257" r:id="rId6"/>
    <p:sldId id="260" r:id="rId7"/>
    <p:sldId id="258" r:id="rId8"/>
    <p:sldId id="265" r:id="rId9"/>
    <p:sldId id="266" r:id="rId10"/>
    <p:sldId id="267" r:id="rId11"/>
    <p:sldId id="261" r:id="rId12"/>
    <p:sldId id="277" r:id="rId13"/>
    <p:sldId id="262" r:id="rId14"/>
    <p:sldId id="268" r:id="rId15"/>
    <p:sldId id="269" r:id="rId16"/>
    <p:sldId id="270" r:id="rId17"/>
    <p:sldId id="264"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1952" y="-2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549F35-93C2-5446-89A0-A18E430FFE13}"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35144-557D-934A-935B-6C513901C1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307B2-ADF2-4888-8360-20045084A2F1}"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D307B2-ADF2-4888-8360-20045084A2F1}"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549F35-93C2-5446-89A0-A18E430FFE13}"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35144-557D-934A-935B-6C513901C13C}" type="slidenum">
              <a:rPr lang="en-US" smtClean="0"/>
              <a:t>‹#›</a:t>
            </a:fld>
            <a:endParaRPr lang="en-US"/>
          </a:p>
        </p:txBody>
      </p:sp>
      <p:pic>
        <p:nvPicPr>
          <p:cNvPr id="7"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7332" y="803275"/>
            <a:ext cx="7278986"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549F35-93C2-5446-89A0-A18E430FFE13}" type="datetimeFigureOut">
              <a:rPr lang="en-US" smtClean="0"/>
              <a:t>05/07/15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135144-557D-934A-935B-6C513901C1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549F35-93C2-5446-89A0-A18E430FFE13}" type="datetimeFigureOut">
              <a:rPr lang="en-US" smtClean="0"/>
              <a:t>05/07/15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135144-557D-934A-935B-6C513901C13C}" type="slidenum">
              <a:rPr lang="en-US" smtClean="0"/>
              <a:t>‹#›</a:t>
            </a:fld>
            <a:endParaRPr lang="en-US"/>
          </a:p>
        </p:txBody>
      </p:sp>
      <p:pic>
        <p:nvPicPr>
          <p:cNvPr id="8"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7332" y="803275"/>
            <a:ext cx="7278986"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549F35-93C2-5446-89A0-A18E430FFE13}" type="datetimeFigureOut">
              <a:rPr lang="en-US" smtClean="0"/>
              <a:t>05/07/15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135144-557D-934A-935B-6C513901C13C}" type="slidenum">
              <a:rPr lang="en-US" smtClean="0"/>
              <a:t>‹#›</a:t>
            </a:fld>
            <a:endParaRPr lang="en-US"/>
          </a:p>
        </p:txBody>
      </p:sp>
      <p:pic>
        <p:nvPicPr>
          <p:cNvPr id="10" name="Picture 4" descr="http://www.sbunderground.com/wp-content/uploads/2013/11/dividing-line1.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9476" y="797720"/>
            <a:ext cx="7278986" cy="952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549F35-93C2-5446-89A0-A18E430FFE13}" type="datetimeFigureOut">
              <a:rPr lang="en-US" smtClean="0"/>
              <a:t>05/07/15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135144-557D-934A-935B-6C513901C13C}"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307B2-ADF2-4888-8360-20045084A2F1}" type="datetimeFigureOut">
              <a:rPr lang="en-US" smtClean="0"/>
              <a:t>05/07/15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D5F6D4-4D35-4D53-B9DF-22DB9D15B6F8}"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D307B2-ADF2-4888-8360-20045084A2F1}" type="datetimeFigureOut">
              <a:rPr lang="en-US" smtClean="0"/>
              <a:t>05/07/15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D5F6D4-4D35-4D53-B9DF-22DB9D15B6F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CD307B2-ADF2-4888-8360-20045084A2F1}" type="datetimeFigureOut">
              <a:rPr lang="en-US" smtClean="0"/>
              <a:t>05/07/15</a:t>
            </a:fld>
            <a:endParaRPr lang="en-US"/>
          </a:p>
        </p:txBody>
      </p:sp>
      <p:sp>
        <p:nvSpPr>
          <p:cNvPr id="9" name="Slide Number Placeholder 8"/>
          <p:cNvSpPr>
            <a:spLocks noGrp="1"/>
          </p:cNvSpPr>
          <p:nvPr>
            <p:ph type="sldNum" sz="quarter" idx="11"/>
          </p:nvPr>
        </p:nvSpPr>
        <p:spPr/>
        <p:txBody>
          <a:bodyPr/>
          <a:lstStyle/>
          <a:p>
            <a:fld id="{FED5F6D4-4D35-4D53-B9DF-22DB9D15B6F8}"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9135144-557D-934A-935B-6C513901C13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B549F35-93C2-5446-89A0-A18E430FFE13}" type="datetimeFigureOut">
              <a:rPr lang="en-US" smtClean="0"/>
              <a:t>05/07/15</a:t>
            </a:fld>
            <a:endParaRPr lang="en-US" dirty="0"/>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wnorth@sdcc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ccjc.org/wp-content/uploads/2012/08/Guide-to-Evaluating-DE-and-CE_2012.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Regular and Effective Contact in Online Education</a:t>
            </a:r>
            <a:endParaRPr lang="en-US" dirty="0"/>
          </a:p>
        </p:txBody>
      </p:sp>
      <p:sp>
        <p:nvSpPr>
          <p:cNvPr id="3" name="Content Placeholder 2"/>
          <p:cNvSpPr>
            <a:spLocks noGrp="1"/>
          </p:cNvSpPr>
          <p:nvPr>
            <p:ph type="subTitle" idx="1"/>
          </p:nvPr>
        </p:nvSpPr>
        <p:spPr/>
        <p:txBody>
          <a:bodyPr>
            <a:normAutofit lnSpcReduction="10000"/>
          </a:bodyPr>
          <a:lstStyle/>
          <a:p>
            <a:r>
              <a:rPr lang="en-US" dirty="0" smtClean="0"/>
              <a:t>Dolores Davison, Foothill College</a:t>
            </a:r>
          </a:p>
          <a:p>
            <a:r>
              <a:rPr lang="en-US" dirty="0" smtClean="0"/>
              <a:t>Wheeler North, San Diego Miramar College</a:t>
            </a:r>
          </a:p>
          <a:p>
            <a:r>
              <a:rPr lang="en-US" dirty="0"/>
              <a:t>Sofia Ramirez-</a:t>
            </a:r>
            <a:r>
              <a:rPr lang="en-US" dirty="0" err="1"/>
              <a:t>Gelpi</a:t>
            </a:r>
            <a:r>
              <a:rPr lang="en-US"/>
              <a:t>, Allan Hancock College</a:t>
            </a:r>
          </a:p>
          <a:p>
            <a:endParaRPr lang="en-US" dirty="0"/>
          </a:p>
        </p:txBody>
      </p:sp>
    </p:spTree>
    <p:extLst>
      <p:ext uri="{BB962C8B-B14F-4D97-AF65-F5344CB8AC3E}">
        <p14:creationId xmlns:p14="http://schemas.microsoft.com/office/powerpoint/2010/main" val="169814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Online, Hybrid, &amp; Correspondence Courses</a:t>
            </a:r>
            <a:endParaRPr lang="en-US" sz="3200" dirty="0"/>
          </a:p>
        </p:txBody>
      </p:sp>
      <p:sp>
        <p:nvSpPr>
          <p:cNvPr id="3" name="Content Placeholder 2"/>
          <p:cNvSpPr>
            <a:spLocks noGrp="1"/>
          </p:cNvSpPr>
          <p:nvPr>
            <p:ph idx="1"/>
          </p:nvPr>
        </p:nvSpPr>
        <p:spPr/>
        <p:txBody>
          <a:bodyPr>
            <a:normAutofit fontScale="92500" lnSpcReduction="20000"/>
          </a:bodyPr>
          <a:lstStyle/>
          <a:p>
            <a:r>
              <a:rPr lang="en-US" sz="4000" dirty="0" smtClean="0"/>
              <a:t>A</a:t>
            </a:r>
            <a:r>
              <a:rPr lang="en-US" sz="4000" dirty="0"/>
              <a:t> correspondence course provides instructional materials by mail or electronic transmission, including examinations and materials</a:t>
            </a:r>
            <a:r>
              <a:rPr lang="en-US" sz="4000" dirty="0" smtClean="0"/>
              <a:t>.</a:t>
            </a:r>
          </a:p>
          <a:p>
            <a:pPr lvl="1"/>
            <a:r>
              <a:rPr lang="en-US" sz="4000" dirty="0" smtClean="0"/>
              <a:t> </a:t>
            </a:r>
            <a:r>
              <a:rPr lang="en-US" sz="4000" dirty="0"/>
              <a:t>Interaction between the instructor and the students is limited, is not regular and substantive, and is primarily initiated by the student. These courses are usually self-paced.</a:t>
            </a:r>
          </a:p>
          <a:p>
            <a:endParaRPr lang="en-US" dirty="0"/>
          </a:p>
        </p:txBody>
      </p:sp>
    </p:spTree>
    <p:extLst>
      <p:ext uri="{BB962C8B-B14F-4D97-AF65-F5344CB8AC3E}">
        <p14:creationId xmlns:p14="http://schemas.microsoft.com/office/powerpoint/2010/main" val="1043544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Regular and substantive </a:t>
            </a:r>
            <a:br>
              <a:rPr lang="en-US" dirty="0" smtClean="0"/>
            </a:br>
            <a:r>
              <a:rPr lang="en-US" sz="3200" i="1" dirty="0" smtClean="0"/>
              <a:t>(plus effective)</a:t>
            </a:r>
            <a:r>
              <a:rPr lang="en-US" dirty="0" smtClean="0"/>
              <a:t/>
            </a:r>
            <a:br>
              <a:rPr lang="en-US" dirty="0" smtClean="0"/>
            </a:br>
            <a:r>
              <a:rPr lang="en-US" dirty="0" smtClean="0"/>
              <a:t>Contact</a:t>
            </a:r>
            <a:endParaRPr lang="en-US" dirty="0"/>
          </a:p>
        </p:txBody>
      </p:sp>
      <p:sp>
        <p:nvSpPr>
          <p:cNvPr id="5" name="Subtitle 4"/>
          <p:cNvSpPr>
            <a:spLocks noGrp="1"/>
          </p:cNvSpPr>
          <p:nvPr>
            <p:ph type="subTitle" idx="1"/>
          </p:nvPr>
        </p:nvSpPr>
        <p:spPr/>
        <p:txBody>
          <a:bodyPr>
            <a:normAutofit/>
          </a:bodyPr>
          <a:lstStyle/>
          <a:p>
            <a:r>
              <a:rPr lang="en-US" sz="4400" dirty="0" smtClean="0"/>
              <a:t>Now what?</a:t>
            </a:r>
            <a:endParaRPr lang="en-US" sz="4400" dirty="0"/>
          </a:p>
        </p:txBody>
      </p:sp>
      <p:sp>
        <p:nvSpPr>
          <p:cNvPr id="6" name="Rectangle 5"/>
          <p:cNvSpPr/>
          <p:nvPr/>
        </p:nvSpPr>
        <p:spPr>
          <a:xfrm>
            <a:off x="7976102" y="430107"/>
            <a:ext cx="1089329" cy="580445"/>
          </a:xfrm>
          <a:prstGeom prst="rect">
            <a:avLst/>
          </a:prstGeom>
          <a:solidFill>
            <a:schemeClr val="accent4">
              <a:alpha val="38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p:cNvSpPr/>
          <p:nvPr/>
        </p:nvSpPr>
        <p:spPr>
          <a:xfrm>
            <a:off x="7976100" y="3495040"/>
            <a:ext cx="1089329" cy="580445"/>
          </a:xfrm>
          <a:prstGeom prst="rect">
            <a:avLst/>
          </a:prstGeom>
          <a:solidFill>
            <a:schemeClr val="accent4">
              <a:alpha val="38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179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par>
                          <p:cTn id="8" fill="hold">
                            <p:stCondLst>
                              <p:cond delay="2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 Tippy?</a:t>
            </a:r>
            <a:endParaRPr lang="en-US" dirty="0"/>
          </a:p>
        </p:txBody>
      </p:sp>
      <p:pic>
        <p:nvPicPr>
          <p:cNvPr id="6" name="Content Placeholder 5" descr="tippy.jpg"/>
          <p:cNvPicPr>
            <a:picLocks noGrp="1" noChangeAspect="1"/>
          </p:cNvPicPr>
          <p:nvPr>
            <p:ph idx="1"/>
          </p:nvPr>
        </p:nvPicPr>
        <p:blipFill>
          <a:blip r:embed="rId2">
            <a:extLst>
              <a:ext uri="{28A0092B-C50C-407E-A947-70E740481C1C}">
                <a14:useLocalDpi xmlns:a14="http://schemas.microsoft.com/office/drawing/2010/main" val="0"/>
              </a:ext>
            </a:extLst>
          </a:blip>
          <a:srcRect t="22733" b="22733"/>
          <a:stretch>
            <a:fillRect/>
          </a:stretch>
        </p:blipFill>
        <p:spPr/>
      </p:pic>
    </p:spTree>
    <p:extLst>
      <p:ext uri="{BB962C8B-B14F-4D97-AF65-F5344CB8AC3E}">
        <p14:creationId xmlns:p14="http://schemas.microsoft.com/office/powerpoint/2010/main" val="4197549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Definition</a:t>
            </a:r>
            <a:endParaRPr lang="en-US" dirty="0"/>
          </a:p>
        </p:txBody>
      </p:sp>
      <p:sp>
        <p:nvSpPr>
          <p:cNvPr id="3" name="Content Placeholder 2"/>
          <p:cNvSpPr>
            <a:spLocks noGrp="1"/>
          </p:cNvSpPr>
          <p:nvPr>
            <p:ph idx="1"/>
          </p:nvPr>
        </p:nvSpPr>
        <p:spPr/>
        <p:txBody>
          <a:bodyPr/>
          <a:lstStyle/>
          <a:p>
            <a:r>
              <a:rPr lang="en-US" sz="2800" dirty="0" smtClean="0"/>
              <a:t>What precisely does </a:t>
            </a:r>
            <a:r>
              <a:rPr lang="en-US" sz="2800" i="1" dirty="0" smtClean="0"/>
              <a:t>Regular and Substantive contact</a:t>
            </a:r>
            <a:r>
              <a:rPr lang="en-US" sz="2800" dirty="0" smtClean="0"/>
              <a:t> mean?</a:t>
            </a:r>
          </a:p>
          <a:p>
            <a:r>
              <a:rPr lang="en-US" sz="2800" dirty="0" smtClean="0"/>
              <a:t>Who defines it?</a:t>
            </a:r>
          </a:p>
          <a:p>
            <a:pPr lvl="1"/>
            <a:r>
              <a:rPr lang="en-US" sz="2800" dirty="0"/>
              <a:t>Hint</a:t>
            </a:r>
            <a:r>
              <a:rPr lang="en-US" sz="2800" dirty="0" smtClean="0"/>
              <a:t>: Title 5 § </a:t>
            </a:r>
            <a:r>
              <a:rPr lang="en-US" sz="2800" dirty="0"/>
              <a:t>55204.  </a:t>
            </a:r>
            <a:endParaRPr lang="en-US" sz="2800" dirty="0" smtClean="0"/>
          </a:p>
          <a:p>
            <a:pPr lvl="2"/>
            <a:r>
              <a:rPr lang="en-US" sz="2800" i="1" dirty="0" smtClean="0">
                <a:solidFill>
                  <a:srgbClr val="FF0000"/>
                </a:solidFill>
              </a:rPr>
              <a:t>Regular </a:t>
            </a:r>
            <a:r>
              <a:rPr lang="en-US" sz="2800" i="1" dirty="0">
                <a:solidFill>
                  <a:srgbClr val="FF0000"/>
                </a:solidFill>
              </a:rPr>
              <a:t>effective contact is an academic and professional matter pursuant to sections 53200 et seq.</a:t>
            </a:r>
          </a:p>
          <a:p>
            <a:pPr lvl="1"/>
            <a:endParaRPr lang="en-US" dirty="0"/>
          </a:p>
        </p:txBody>
      </p:sp>
    </p:spTree>
    <p:extLst>
      <p:ext uri="{BB962C8B-B14F-4D97-AF65-F5344CB8AC3E}">
        <p14:creationId xmlns:p14="http://schemas.microsoft.com/office/powerpoint/2010/main" val="1721306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600" b="1" dirty="0" smtClean="0">
                <a:effectLst/>
              </a:rPr>
              <a:t>Methods of Instruction:  Instructor/Student Contact</a:t>
            </a:r>
            <a:r>
              <a:rPr lang="en-US" sz="2600" dirty="0">
                <a:effectLst/>
              </a:rPr>
              <a:t/>
            </a:r>
            <a:br>
              <a:rPr lang="en-US" sz="2600" dirty="0">
                <a:effectLst/>
              </a:rPr>
            </a:br>
            <a:r>
              <a:rPr lang="en-US" sz="2600" dirty="0" smtClean="0">
                <a:effectLst/>
              </a:rPr>
              <a:t>Information Delivery</a:t>
            </a:r>
            <a:endParaRPr lang="en-US" sz="2600" dirty="0"/>
          </a:p>
        </p:txBody>
      </p:sp>
      <p:sp>
        <p:nvSpPr>
          <p:cNvPr id="3" name="Content Placeholder 2"/>
          <p:cNvSpPr>
            <a:spLocks noGrp="1"/>
          </p:cNvSpPr>
          <p:nvPr>
            <p:ph sz="half" idx="1"/>
          </p:nvPr>
        </p:nvSpPr>
        <p:spPr/>
        <p:txBody>
          <a:bodyPr>
            <a:normAutofit/>
          </a:bodyPr>
          <a:lstStyle/>
          <a:p>
            <a:r>
              <a:rPr lang="en-US" dirty="0" smtClean="0"/>
              <a:t>Procedural </a:t>
            </a:r>
            <a:r>
              <a:rPr lang="en-US" dirty="0"/>
              <a:t>Announcements</a:t>
            </a:r>
          </a:p>
          <a:p>
            <a:r>
              <a:rPr lang="en-US" dirty="0" smtClean="0"/>
              <a:t>Course </a:t>
            </a:r>
            <a:r>
              <a:rPr lang="en-US" dirty="0"/>
              <a:t>Materials/Modules</a:t>
            </a:r>
          </a:p>
          <a:p>
            <a:r>
              <a:rPr lang="en-US" dirty="0" smtClean="0"/>
              <a:t>Personalized Audio/Video Content</a:t>
            </a:r>
            <a:endParaRPr lang="en-US" dirty="0"/>
          </a:p>
          <a:p>
            <a:r>
              <a:rPr lang="en-US" dirty="0" smtClean="0"/>
              <a:t>Online </a:t>
            </a:r>
            <a:r>
              <a:rPr lang="en-US" dirty="0"/>
              <a:t>Video Databases</a:t>
            </a:r>
          </a:p>
          <a:p>
            <a:r>
              <a:rPr lang="en-US" dirty="0" smtClean="0"/>
              <a:t>Internet Resources</a:t>
            </a:r>
            <a:endParaRPr lang="en-US" dirty="0"/>
          </a:p>
        </p:txBody>
      </p:sp>
      <p:sp>
        <p:nvSpPr>
          <p:cNvPr id="4" name="Content Placeholder 3"/>
          <p:cNvSpPr>
            <a:spLocks noGrp="1"/>
          </p:cNvSpPr>
          <p:nvPr>
            <p:ph sz="half" idx="2"/>
          </p:nvPr>
        </p:nvSpPr>
        <p:spPr/>
        <p:txBody>
          <a:bodyPr>
            <a:normAutofit/>
          </a:bodyPr>
          <a:lstStyle/>
          <a:p>
            <a:r>
              <a:rPr lang="en-US" dirty="0"/>
              <a:t>Library/Database Resources</a:t>
            </a:r>
          </a:p>
          <a:p>
            <a:r>
              <a:rPr lang="en-US" dirty="0" smtClean="0"/>
              <a:t>Electronic </a:t>
            </a:r>
            <a:r>
              <a:rPr lang="en-US" dirty="0"/>
              <a:t>Databases</a:t>
            </a:r>
          </a:p>
          <a:p>
            <a:r>
              <a:rPr lang="en-US" dirty="0"/>
              <a:t>Webcasts</a:t>
            </a:r>
          </a:p>
          <a:p>
            <a:r>
              <a:rPr lang="en-US" dirty="0"/>
              <a:t>Podcasts</a:t>
            </a:r>
          </a:p>
          <a:p>
            <a:r>
              <a:rPr lang="en-US" dirty="0"/>
              <a:t>Webinars</a:t>
            </a:r>
          </a:p>
          <a:p>
            <a:r>
              <a:rPr lang="en-US" dirty="0"/>
              <a:t>Discussion Forums</a:t>
            </a:r>
          </a:p>
          <a:p>
            <a:r>
              <a:rPr lang="en-US" dirty="0"/>
              <a:t>Listserv</a:t>
            </a:r>
          </a:p>
          <a:p>
            <a:endParaRPr lang="en-US" dirty="0"/>
          </a:p>
        </p:txBody>
      </p:sp>
      <p:sp>
        <p:nvSpPr>
          <p:cNvPr id="5" name="Title 1"/>
          <p:cNvSpPr txBox="1">
            <a:spLocks/>
          </p:cNvSpPr>
          <p:nvPr/>
        </p:nvSpPr>
        <p:spPr>
          <a:xfrm>
            <a:off x="628650" y="1169194"/>
            <a:ext cx="7075433" cy="66278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200" kern="1200">
                <a:solidFill>
                  <a:srgbClr val="C00000"/>
                </a:solidFill>
                <a:effectLst>
                  <a:outerShdw blurRad="38100" dist="38100" dir="2700000" algn="tl">
                    <a:srgbClr val="000000">
                      <a:alpha val="43137"/>
                    </a:srgbClr>
                  </a:outerShdw>
                </a:effectLst>
                <a:latin typeface="Engravers MT" panose="02090707080505020304" pitchFamily="18" charset="0"/>
                <a:ea typeface="+mj-ea"/>
                <a:cs typeface="+mj-cs"/>
              </a:defRPr>
            </a:lvl1pPr>
          </a:lstStyle>
          <a:p>
            <a:endParaRPr lang="en-US" sz="2400" dirty="0"/>
          </a:p>
        </p:txBody>
      </p:sp>
    </p:spTree>
    <p:extLst>
      <p:ext uri="{BB962C8B-B14F-4D97-AF65-F5344CB8AC3E}">
        <p14:creationId xmlns:p14="http://schemas.microsoft.com/office/powerpoint/2010/main" val="2469616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Methods of Instruction:  Instructor/Student Contact</a:t>
            </a:r>
            <a:r>
              <a:rPr lang="en-US" sz="2400" dirty="0"/>
              <a:t/>
            </a:r>
            <a:br>
              <a:rPr lang="en-US" sz="2400" dirty="0"/>
            </a:br>
            <a:r>
              <a:rPr lang="en-US" sz="2400" dirty="0" smtClean="0"/>
              <a:t>Regular and Substantive Contact</a:t>
            </a:r>
            <a:endParaRPr lang="en-US" sz="2400" dirty="0"/>
          </a:p>
        </p:txBody>
      </p:sp>
      <p:sp>
        <p:nvSpPr>
          <p:cNvPr id="3" name="Content Placeholder 2"/>
          <p:cNvSpPr>
            <a:spLocks noGrp="1"/>
          </p:cNvSpPr>
          <p:nvPr>
            <p:ph sz="half" idx="1"/>
          </p:nvPr>
        </p:nvSpPr>
        <p:spPr/>
        <p:txBody>
          <a:bodyPr>
            <a:normAutofit lnSpcReduction="10000"/>
          </a:bodyPr>
          <a:lstStyle/>
          <a:p>
            <a:r>
              <a:rPr lang="en-US" dirty="0" smtClean="0"/>
              <a:t>Reactive </a:t>
            </a:r>
            <a:r>
              <a:rPr lang="en-US" dirty="0"/>
              <a:t>and Observational </a:t>
            </a:r>
            <a:r>
              <a:rPr lang="en-US" dirty="0" smtClean="0"/>
              <a:t>Announcements</a:t>
            </a:r>
            <a:r>
              <a:rPr lang="en-US" dirty="0"/>
              <a:t>  </a:t>
            </a:r>
          </a:p>
          <a:p>
            <a:r>
              <a:rPr lang="en-US" dirty="0" smtClean="0"/>
              <a:t>Chat Rooms</a:t>
            </a:r>
            <a:endParaRPr lang="en-US" dirty="0"/>
          </a:p>
          <a:p>
            <a:r>
              <a:rPr lang="en-US" dirty="0" smtClean="0"/>
              <a:t>E-mail</a:t>
            </a:r>
            <a:r>
              <a:rPr lang="en-US" dirty="0"/>
              <a:t>  </a:t>
            </a:r>
          </a:p>
          <a:p>
            <a:r>
              <a:rPr lang="en-US" dirty="0" smtClean="0"/>
              <a:t>Instant messaging</a:t>
            </a:r>
            <a:endParaRPr lang="en-US" dirty="0"/>
          </a:p>
          <a:p>
            <a:r>
              <a:rPr lang="en-US" dirty="0" smtClean="0"/>
              <a:t>Private </a:t>
            </a:r>
            <a:r>
              <a:rPr lang="en-US" dirty="0"/>
              <a:t>Messages  </a:t>
            </a:r>
            <a:endParaRPr lang="en-US" dirty="0" smtClean="0"/>
          </a:p>
          <a:p>
            <a:r>
              <a:rPr lang="en-US" dirty="0"/>
              <a:t>Responding to Bulletin Board/Public Message Forum</a:t>
            </a:r>
          </a:p>
          <a:p>
            <a:endParaRPr lang="en-US" dirty="0"/>
          </a:p>
        </p:txBody>
      </p:sp>
      <p:sp>
        <p:nvSpPr>
          <p:cNvPr id="4" name="Content Placeholder 3"/>
          <p:cNvSpPr>
            <a:spLocks noGrp="1"/>
          </p:cNvSpPr>
          <p:nvPr>
            <p:ph sz="half" idx="2"/>
          </p:nvPr>
        </p:nvSpPr>
        <p:spPr/>
        <p:txBody>
          <a:bodyPr>
            <a:normAutofit lnSpcReduction="10000"/>
          </a:bodyPr>
          <a:lstStyle/>
          <a:p>
            <a:r>
              <a:rPr lang="en-US" dirty="0" smtClean="0"/>
              <a:t>Responding </a:t>
            </a:r>
            <a:r>
              <a:rPr lang="en-US" dirty="0"/>
              <a:t>to Discussion boards</a:t>
            </a:r>
          </a:p>
          <a:p>
            <a:r>
              <a:rPr lang="en-US" dirty="0" smtClean="0"/>
              <a:t>E-Conferencing /Video </a:t>
            </a:r>
            <a:r>
              <a:rPr lang="en-US" dirty="0"/>
              <a:t>Conferencing internet library resources</a:t>
            </a:r>
          </a:p>
          <a:p>
            <a:r>
              <a:rPr lang="en-US" dirty="0"/>
              <a:t>Timely Webcasts</a:t>
            </a:r>
          </a:p>
          <a:p>
            <a:r>
              <a:rPr lang="en-US" dirty="0"/>
              <a:t>Timely Podcasts</a:t>
            </a:r>
          </a:p>
          <a:p>
            <a:endParaRPr lang="en-US" dirty="0"/>
          </a:p>
        </p:txBody>
      </p:sp>
      <p:sp>
        <p:nvSpPr>
          <p:cNvPr id="5" name="Title 1"/>
          <p:cNvSpPr txBox="1">
            <a:spLocks/>
          </p:cNvSpPr>
          <p:nvPr/>
        </p:nvSpPr>
        <p:spPr>
          <a:xfrm>
            <a:off x="405764" y="1162843"/>
            <a:ext cx="7521203" cy="66278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200" kern="1200">
                <a:solidFill>
                  <a:srgbClr val="C00000"/>
                </a:solidFill>
                <a:effectLst>
                  <a:outerShdw blurRad="38100" dist="38100" dir="2700000" algn="tl">
                    <a:srgbClr val="000000">
                      <a:alpha val="43137"/>
                    </a:srgbClr>
                  </a:outerShdw>
                </a:effectLst>
                <a:latin typeface="Engravers MT" panose="02090707080505020304" pitchFamily="18" charset="0"/>
                <a:ea typeface="+mj-ea"/>
                <a:cs typeface="+mj-cs"/>
              </a:defRPr>
            </a:lvl1pPr>
          </a:lstStyle>
          <a:p>
            <a:endParaRPr lang="en-US" sz="2000" dirty="0"/>
          </a:p>
        </p:txBody>
      </p:sp>
    </p:spTree>
    <p:extLst>
      <p:ext uri="{BB962C8B-B14F-4D97-AF65-F5344CB8AC3E}">
        <p14:creationId xmlns:p14="http://schemas.microsoft.com/office/powerpoint/2010/main" val="4052861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a:t>Methods of Instruction:  Instructor/Student Contact</a:t>
            </a:r>
            <a:r>
              <a:rPr lang="en-US" sz="2400" dirty="0"/>
              <a:t/>
            </a:r>
            <a:br>
              <a:rPr lang="en-US" sz="2400" dirty="0"/>
            </a:br>
            <a:r>
              <a:rPr lang="en-US" sz="2400" dirty="0" smtClean="0"/>
              <a:t>Hybrid and In-Person Contact</a:t>
            </a:r>
            <a:endParaRPr lang="en-US" sz="2400" dirty="0"/>
          </a:p>
        </p:txBody>
      </p:sp>
      <p:sp>
        <p:nvSpPr>
          <p:cNvPr id="3" name="Content Placeholder 2"/>
          <p:cNvSpPr>
            <a:spLocks noGrp="1"/>
          </p:cNvSpPr>
          <p:nvPr>
            <p:ph sz="half" idx="1"/>
          </p:nvPr>
        </p:nvSpPr>
        <p:spPr>
          <a:xfrm>
            <a:off x="628649" y="1825625"/>
            <a:ext cx="7075433" cy="4146550"/>
          </a:xfrm>
        </p:spPr>
        <p:txBody>
          <a:bodyPr>
            <a:normAutofit/>
          </a:bodyPr>
          <a:lstStyle/>
          <a:p>
            <a:r>
              <a:rPr lang="en-US" dirty="0" smtClean="0"/>
              <a:t>Personal </a:t>
            </a:r>
            <a:r>
              <a:rPr lang="en-US" dirty="0"/>
              <a:t>Orientation </a:t>
            </a:r>
            <a:r>
              <a:rPr lang="en-US" dirty="0" smtClean="0"/>
              <a:t>Sessions</a:t>
            </a:r>
            <a:endParaRPr lang="en-US" dirty="0"/>
          </a:p>
          <a:p>
            <a:r>
              <a:rPr lang="en-US" dirty="0" smtClean="0"/>
              <a:t>In-Person </a:t>
            </a:r>
            <a:r>
              <a:rPr lang="en-US" dirty="0"/>
              <a:t>Group Meetings       </a:t>
            </a:r>
          </a:p>
          <a:p>
            <a:r>
              <a:rPr lang="en-US" dirty="0" smtClean="0"/>
              <a:t>In-Person </a:t>
            </a:r>
            <a:r>
              <a:rPr lang="en-US" dirty="0"/>
              <a:t>Review Sessions</a:t>
            </a:r>
          </a:p>
          <a:p>
            <a:r>
              <a:rPr lang="en-US" dirty="0" smtClean="0"/>
              <a:t>In-Person Examinations</a:t>
            </a:r>
          </a:p>
          <a:p>
            <a:r>
              <a:rPr lang="en-US" dirty="0" smtClean="0"/>
              <a:t>Other </a:t>
            </a:r>
            <a:r>
              <a:rPr lang="en-US" dirty="0"/>
              <a:t>(please describe): </a:t>
            </a:r>
          </a:p>
        </p:txBody>
      </p:sp>
      <p:sp>
        <p:nvSpPr>
          <p:cNvPr id="5" name="Title 1"/>
          <p:cNvSpPr txBox="1">
            <a:spLocks/>
          </p:cNvSpPr>
          <p:nvPr/>
        </p:nvSpPr>
        <p:spPr>
          <a:xfrm>
            <a:off x="405764" y="1162843"/>
            <a:ext cx="7521203" cy="662782"/>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3200" kern="1200">
                <a:solidFill>
                  <a:srgbClr val="C00000"/>
                </a:solidFill>
                <a:effectLst>
                  <a:outerShdw blurRad="38100" dist="38100" dir="2700000" algn="tl">
                    <a:srgbClr val="000000">
                      <a:alpha val="43137"/>
                    </a:srgbClr>
                  </a:outerShdw>
                </a:effectLst>
                <a:latin typeface="Engravers MT" panose="02090707080505020304" pitchFamily="18" charset="0"/>
                <a:ea typeface="+mj-ea"/>
                <a:cs typeface="+mj-cs"/>
              </a:defRPr>
            </a:lvl1pPr>
          </a:lstStyle>
          <a:p>
            <a:r>
              <a:rPr lang="en-US" sz="2400" dirty="0"/>
              <a:t> </a:t>
            </a:r>
          </a:p>
        </p:txBody>
      </p:sp>
    </p:spTree>
    <p:extLst>
      <p:ext uri="{BB962C8B-B14F-4D97-AF65-F5344CB8AC3E}">
        <p14:creationId xmlns:p14="http://schemas.microsoft.com/office/powerpoint/2010/main" val="48618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You’ve </a:t>
            </a:r>
            <a:r>
              <a:rPr lang="en-US" dirty="0"/>
              <a:t>G</a:t>
            </a:r>
            <a:r>
              <a:rPr lang="en-US" dirty="0" smtClean="0"/>
              <a:t>ot a Definition</a:t>
            </a:r>
            <a:endParaRPr lang="en-US" dirty="0"/>
          </a:p>
        </p:txBody>
      </p:sp>
      <p:sp>
        <p:nvSpPr>
          <p:cNvPr id="3" name="Content Placeholder 2"/>
          <p:cNvSpPr>
            <a:spLocks noGrp="1"/>
          </p:cNvSpPr>
          <p:nvPr>
            <p:ph idx="1"/>
          </p:nvPr>
        </p:nvSpPr>
        <p:spPr>
          <a:xfrm>
            <a:off x="452672" y="1520687"/>
            <a:ext cx="7598023" cy="4305049"/>
          </a:xfrm>
        </p:spPr>
        <p:txBody>
          <a:bodyPr/>
          <a:lstStyle/>
          <a:p>
            <a:r>
              <a:rPr lang="en-US" dirty="0" smtClean="0"/>
              <a:t>Do you have a process?</a:t>
            </a:r>
          </a:p>
          <a:p>
            <a:pPr lvl="1"/>
            <a:r>
              <a:rPr lang="en-US" dirty="0" smtClean="0"/>
              <a:t>Was it initiated by and approved by your senate?</a:t>
            </a:r>
          </a:p>
          <a:p>
            <a:pPr lvl="1"/>
            <a:r>
              <a:rPr lang="en-US" dirty="0" smtClean="0"/>
              <a:t>How are you verifying your courses meet your definition?</a:t>
            </a:r>
          </a:p>
          <a:p>
            <a:pPr lvl="2"/>
            <a:r>
              <a:rPr lang="en-US" dirty="0" smtClean="0"/>
              <a:t>Documentation</a:t>
            </a:r>
          </a:p>
          <a:p>
            <a:pPr lvl="3"/>
            <a:r>
              <a:rPr lang="en-US" dirty="0" smtClean="0"/>
              <a:t>COR or other approval process</a:t>
            </a:r>
          </a:p>
          <a:p>
            <a:pPr lvl="2"/>
            <a:r>
              <a:rPr lang="en-US" dirty="0" smtClean="0"/>
              <a:t>Training &amp; Professional Development</a:t>
            </a:r>
          </a:p>
          <a:p>
            <a:r>
              <a:rPr lang="en-US" dirty="0" smtClean="0"/>
              <a:t>What does your process look like?</a:t>
            </a:r>
          </a:p>
          <a:p>
            <a:r>
              <a:rPr lang="en-US" dirty="0" smtClean="0"/>
              <a:t>What kinds of problems are you having with this issue on your campus?</a:t>
            </a:r>
          </a:p>
          <a:p>
            <a:r>
              <a:rPr lang="en-US" dirty="0" smtClean="0"/>
              <a:t>What resources do you need?</a:t>
            </a:r>
          </a:p>
          <a:p>
            <a:endParaRPr lang="en-US" dirty="0"/>
          </a:p>
        </p:txBody>
      </p:sp>
    </p:spTree>
    <p:extLst>
      <p:ext uri="{BB962C8B-B14F-4D97-AF65-F5344CB8AC3E}">
        <p14:creationId xmlns:p14="http://schemas.microsoft.com/office/powerpoint/2010/main" val="2369448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r>
              <a:rPr lang="en-US" sz="4000" dirty="0" smtClean="0"/>
              <a:t>Dolores </a:t>
            </a:r>
            <a:r>
              <a:rPr lang="en-US" sz="4000" dirty="0" smtClean="0"/>
              <a:t>Davison</a:t>
            </a:r>
            <a:r>
              <a:rPr lang="en-US" sz="4000" dirty="0"/>
              <a:t> </a:t>
            </a:r>
            <a:r>
              <a:rPr lang="en-US" sz="4000" dirty="0" err="1" smtClean="0"/>
              <a:t>davisondolores</a:t>
            </a:r>
            <a:r>
              <a:rPr lang="en-US" sz="4000" dirty="0" err="1" smtClean="0"/>
              <a:t>@foothill.edu</a:t>
            </a:r>
            <a:endParaRPr lang="en-US" sz="4000" dirty="0" smtClean="0"/>
          </a:p>
          <a:p>
            <a:r>
              <a:rPr lang="en-US" sz="4000" dirty="0" smtClean="0"/>
              <a:t>Wheeler </a:t>
            </a:r>
            <a:r>
              <a:rPr lang="en-US" sz="4000" dirty="0" smtClean="0"/>
              <a:t>North </a:t>
            </a:r>
            <a:r>
              <a:rPr lang="en-US" sz="4000" dirty="0" smtClean="0">
                <a:hlinkClick r:id="rId2"/>
              </a:rPr>
              <a:t>wnorth</a:t>
            </a:r>
            <a:r>
              <a:rPr lang="en-US" sz="4000" dirty="0">
                <a:hlinkClick r:id="rId2"/>
              </a:rPr>
              <a:t>@</a:t>
            </a:r>
            <a:r>
              <a:rPr lang="en-US" sz="4000" dirty="0" smtClean="0">
                <a:hlinkClick r:id="rId2"/>
              </a:rPr>
              <a:t>sdccd.edu</a:t>
            </a:r>
            <a:endParaRPr lang="en-US" sz="4000" dirty="0"/>
          </a:p>
          <a:p>
            <a:r>
              <a:rPr lang="en-US" sz="4000" dirty="0" smtClean="0"/>
              <a:t>Sofia Ramirez-</a:t>
            </a:r>
            <a:r>
              <a:rPr lang="en-US" sz="4000" dirty="0" err="1" smtClean="0"/>
              <a:t>Gelpi</a:t>
            </a:r>
            <a:endParaRPr lang="en-US" sz="4000" dirty="0" smtClean="0"/>
          </a:p>
          <a:p>
            <a:pPr marL="411480" lvl="1" indent="0">
              <a:buNone/>
            </a:pPr>
            <a:r>
              <a:rPr lang="en-US" sz="4000" dirty="0" err="1"/>
              <a:t>sgelpi@hancockcollege.edu</a:t>
            </a:r>
            <a:r>
              <a:rPr lang="en-US" sz="4000" dirty="0"/>
              <a:t> </a:t>
            </a:r>
            <a:endParaRPr lang="en-US" sz="4000" dirty="0"/>
          </a:p>
          <a:p>
            <a:pPr lvl="1"/>
            <a:endParaRPr lang="en-US" dirty="0" smtClean="0"/>
          </a:p>
        </p:txBody>
      </p:sp>
    </p:spTree>
    <p:extLst>
      <p:ext uri="{BB962C8B-B14F-4D97-AF65-F5344CB8AC3E}">
        <p14:creationId xmlns:p14="http://schemas.microsoft.com/office/powerpoint/2010/main" val="255004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On the Internet, No One Knows You’re a Dog</a:t>
            </a:r>
            <a:endParaRPr lang="en-US" sz="3200" dirty="0"/>
          </a:p>
        </p:txBody>
      </p:sp>
      <p:pic>
        <p:nvPicPr>
          <p:cNvPr id="5" name="Content Placeholder 4" descr="33207030_ae4fe3baf5.jpg"/>
          <p:cNvPicPr>
            <a:picLocks noGrp="1" noChangeAspect="1"/>
          </p:cNvPicPr>
          <p:nvPr>
            <p:ph idx="1"/>
          </p:nvPr>
        </p:nvPicPr>
        <p:blipFill>
          <a:blip r:embed="rId2">
            <a:extLst>
              <a:ext uri="{28A0092B-C50C-407E-A947-70E740481C1C}">
                <a14:useLocalDpi xmlns:a14="http://schemas.microsoft.com/office/drawing/2010/main" val="0"/>
              </a:ext>
            </a:extLst>
          </a:blip>
          <a:srcRect t="26492" b="26492"/>
          <a:stretch>
            <a:fillRect/>
          </a:stretch>
        </p:blipFill>
        <p:spPr>
          <a:xfrm>
            <a:off x="856343" y="1364344"/>
            <a:ext cx="7398657" cy="4068976"/>
          </a:xfrm>
        </p:spPr>
      </p:pic>
    </p:spTree>
    <p:extLst>
      <p:ext uri="{BB962C8B-B14F-4D97-AF65-F5344CB8AC3E}">
        <p14:creationId xmlns:p14="http://schemas.microsoft.com/office/powerpoint/2010/main" val="819587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That is a Problem…</a:t>
            </a:r>
            <a:endParaRPr lang="en-US" dirty="0"/>
          </a:p>
        </p:txBody>
      </p:sp>
      <p:sp>
        <p:nvSpPr>
          <p:cNvPr id="3" name="Content Placeholder 2"/>
          <p:cNvSpPr>
            <a:spLocks noGrp="1"/>
          </p:cNvSpPr>
          <p:nvPr>
            <p:ph idx="1"/>
          </p:nvPr>
        </p:nvSpPr>
        <p:spPr/>
        <p:txBody>
          <a:bodyPr>
            <a:noAutofit/>
          </a:bodyPr>
          <a:lstStyle/>
          <a:p>
            <a:r>
              <a:rPr lang="en-US" sz="3600" dirty="0" smtClean="0"/>
              <a:t>Why?	</a:t>
            </a:r>
          </a:p>
          <a:p>
            <a:pPr lvl="1"/>
            <a:r>
              <a:rPr lang="en-US" sz="3600" dirty="0" smtClean="0"/>
              <a:t>Financial aid fraud</a:t>
            </a:r>
          </a:p>
          <a:p>
            <a:pPr lvl="1"/>
            <a:r>
              <a:rPr lang="en-US" sz="3600" dirty="0" smtClean="0"/>
              <a:t>Apportionment issues </a:t>
            </a:r>
          </a:p>
          <a:p>
            <a:pPr lvl="1"/>
            <a:r>
              <a:rPr lang="en-US" sz="3600" dirty="0" smtClean="0"/>
              <a:t>Integrity of the course, grades, degrees, the college</a:t>
            </a:r>
          </a:p>
          <a:p>
            <a:pPr lvl="1"/>
            <a:r>
              <a:rPr lang="en-US" sz="3600" dirty="0" smtClean="0"/>
              <a:t>Visa issues</a:t>
            </a:r>
          </a:p>
          <a:p>
            <a:pPr lvl="1"/>
            <a:r>
              <a:rPr lang="en-US" sz="3600" dirty="0" smtClean="0"/>
              <a:t>Others?</a:t>
            </a:r>
            <a:endParaRPr lang="en-US" sz="3600" dirty="0"/>
          </a:p>
        </p:txBody>
      </p:sp>
    </p:spTree>
    <p:extLst>
      <p:ext uri="{BB962C8B-B14F-4D97-AF65-F5344CB8AC3E}">
        <p14:creationId xmlns:p14="http://schemas.microsoft.com/office/powerpoint/2010/main" val="3589010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Feds Say</a:t>
            </a:r>
            <a:endParaRPr lang="en-US" dirty="0"/>
          </a:p>
        </p:txBody>
      </p:sp>
      <p:sp>
        <p:nvSpPr>
          <p:cNvPr id="3" name="Content Placeholder 2"/>
          <p:cNvSpPr>
            <a:spLocks noGrp="1"/>
          </p:cNvSpPr>
          <p:nvPr>
            <p:ph idx="1"/>
          </p:nvPr>
        </p:nvSpPr>
        <p:spPr/>
        <p:txBody>
          <a:bodyPr>
            <a:normAutofit fontScale="92500"/>
          </a:bodyPr>
          <a:lstStyle/>
          <a:p>
            <a:r>
              <a:rPr lang="en-US" sz="2400" dirty="0"/>
              <a:t>Code of Federal Regulations, Title 34, Education §602</a:t>
            </a:r>
            <a:r>
              <a:rPr lang="en-US" sz="2400" dirty="0" smtClean="0"/>
              <a:t>.</a:t>
            </a:r>
          </a:p>
          <a:p>
            <a:pPr lvl="1"/>
            <a:r>
              <a:rPr lang="en-US" sz="2400" i="1" dirty="0">
                <a:solidFill>
                  <a:srgbClr val="FF0000"/>
                </a:solidFill>
              </a:rPr>
              <a:t>Correspondence Education Means:</a:t>
            </a:r>
          </a:p>
          <a:p>
            <a:pPr marL="914400" lvl="1" indent="-457200">
              <a:buFont typeface="+mj-lt"/>
              <a:buAutoNum type="arabicPeriod"/>
            </a:pPr>
            <a:r>
              <a:rPr lang="en-US" sz="2400" dirty="0" smtClean="0"/>
              <a:t>Education </a:t>
            </a:r>
            <a:r>
              <a:rPr lang="en-US" sz="2400" dirty="0"/>
              <a:t>provided through one or more courses by an institution under which the institution provides instructional materials, by mail or electronic transmission, including examinations on the materials, to students who are separated from the instructor.</a:t>
            </a:r>
          </a:p>
          <a:p>
            <a:pPr marL="914400" lvl="1" indent="-457200">
              <a:buFont typeface="+mj-lt"/>
              <a:buAutoNum type="arabicPeriod"/>
            </a:pPr>
            <a:r>
              <a:rPr lang="en-US" sz="2400" dirty="0" smtClean="0"/>
              <a:t>Interaction </a:t>
            </a:r>
            <a:r>
              <a:rPr lang="en-US" sz="2400" dirty="0"/>
              <a:t>between the instructor and the student is limited, is not regular and substantive, and is primarily initiated by the student.</a:t>
            </a:r>
          </a:p>
          <a:p>
            <a:pPr marL="914400" lvl="1" indent="-457200">
              <a:buFont typeface="+mj-lt"/>
              <a:buAutoNum type="arabicPeriod"/>
            </a:pPr>
            <a:r>
              <a:rPr lang="en-US" sz="2400" dirty="0" smtClean="0"/>
              <a:t>Correspondence </a:t>
            </a:r>
            <a:r>
              <a:rPr lang="en-US" sz="2400" dirty="0"/>
              <a:t>courses are typically self-paced.</a:t>
            </a:r>
          </a:p>
          <a:p>
            <a:pPr marL="914400" lvl="1" indent="-457200">
              <a:buFont typeface="+mj-lt"/>
              <a:buAutoNum type="arabicPeriod"/>
            </a:pPr>
            <a:r>
              <a:rPr lang="en-US" sz="2400" dirty="0" smtClean="0"/>
              <a:t>Correspondence </a:t>
            </a:r>
            <a:r>
              <a:rPr lang="en-US" sz="2400" dirty="0"/>
              <a:t>education is not distance education. </a:t>
            </a:r>
          </a:p>
          <a:p>
            <a:pPr marL="914400" lvl="1" indent="-457200">
              <a:buFont typeface="+mj-lt"/>
              <a:buAutoNum type="arabicPeriod"/>
            </a:pPr>
            <a:endParaRPr lang="en-US" sz="2000" dirty="0"/>
          </a:p>
        </p:txBody>
      </p:sp>
      <p:sp>
        <p:nvSpPr>
          <p:cNvPr id="6" name="TextBox 5"/>
          <p:cNvSpPr txBox="1"/>
          <p:nvPr/>
        </p:nvSpPr>
        <p:spPr>
          <a:xfrm>
            <a:off x="-1365120" y="6125827"/>
            <a:ext cx="348172" cy="369332"/>
          </a:xfrm>
          <a:prstGeom prst="rect">
            <a:avLst/>
          </a:prstGeom>
          <a:noFill/>
        </p:spPr>
        <p:txBody>
          <a:bodyPr wrap="none" rtlCol="0">
            <a:spAutoFit/>
          </a:bodyPr>
          <a:lstStyle/>
          <a:p>
            <a:r>
              <a:rPr lang="en-US" dirty="0" smtClean="0">
                <a:solidFill>
                  <a:schemeClr val="bg1">
                    <a:lumMod val="65000"/>
                  </a:schemeClr>
                </a:solidFill>
                <a:latin typeface="Baskerville Old Face" panose="02020602080505020303" pitchFamily="18" charset="0"/>
              </a:rPr>
              <a:t>K</a:t>
            </a:r>
            <a:endParaRPr lang="en-US" dirty="0">
              <a:solidFill>
                <a:schemeClr val="bg1">
                  <a:lumMod val="65000"/>
                </a:schemeClr>
              </a:solidFill>
              <a:latin typeface="Baskerville Old Face" panose="02020602080505020303" pitchFamily="18" charset="0"/>
            </a:endParaRPr>
          </a:p>
        </p:txBody>
      </p:sp>
    </p:spTree>
    <p:extLst>
      <p:ext uri="{BB962C8B-B14F-4D97-AF65-F5344CB8AC3E}">
        <p14:creationId xmlns:p14="http://schemas.microsoft.com/office/powerpoint/2010/main" val="1040361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Feds Say</a:t>
            </a:r>
            <a:endParaRPr lang="en-US" dirty="0"/>
          </a:p>
        </p:txBody>
      </p:sp>
      <p:sp>
        <p:nvSpPr>
          <p:cNvPr id="3" name="Content Placeholder 2"/>
          <p:cNvSpPr>
            <a:spLocks noGrp="1"/>
          </p:cNvSpPr>
          <p:nvPr>
            <p:ph idx="1"/>
          </p:nvPr>
        </p:nvSpPr>
        <p:spPr>
          <a:xfrm>
            <a:off x="452673" y="1702051"/>
            <a:ext cx="7348304" cy="4589419"/>
          </a:xfrm>
        </p:spPr>
        <p:txBody>
          <a:bodyPr>
            <a:normAutofit lnSpcReduction="10000"/>
          </a:bodyPr>
          <a:lstStyle/>
          <a:p>
            <a:r>
              <a:rPr lang="en-US" sz="2400" dirty="0" smtClean="0"/>
              <a:t>Code of Federal Regulations, Title 34, Education §602.</a:t>
            </a:r>
          </a:p>
          <a:p>
            <a:pPr lvl="1"/>
            <a:r>
              <a:rPr lang="en-US" sz="2000" dirty="0" smtClean="0">
                <a:solidFill>
                  <a:srgbClr val="FF0000"/>
                </a:solidFill>
              </a:rPr>
              <a:t>Distance education means:</a:t>
            </a:r>
          </a:p>
          <a:p>
            <a:pPr lvl="1"/>
            <a:r>
              <a:rPr lang="en-US" sz="2000" dirty="0" smtClean="0">
                <a:solidFill>
                  <a:srgbClr val="0070C0"/>
                </a:solidFill>
              </a:rPr>
              <a:t>Education that uses one or more of the technologies listed in paragraphs (1) through (4) of this definition to deliver instruction to students who are separated from the instructor and </a:t>
            </a:r>
            <a:r>
              <a:rPr lang="en-US" sz="2000" dirty="0" smtClean="0">
                <a:solidFill>
                  <a:srgbClr val="FF0000"/>
                </a:solidFill>
              </a:rPr>
              <a:t>to support regular and substantive interaction between the students and the instructor</a:t>
            </a:r>
            <a:r>
              <a:rPr lang="en-US" sz="2000" dirty="0" smtClean="0">
                <a:solidFill>
                  <a:srgbClr val="0070C0"/>
                </a:solidFill>
              </a:rPr>
              <a:t>, either synchronously or asynchronously. The technologies may include:</a:t>
            </a:r>
          </a:p>
          <a:p>
            <a:pPr marL="1257300" lvl="2" indent="-342900">
              <a:buFont typeface="+mj-lt"/>
              <a:buAutoNum type="arabicPeriod"/>
            </a:pPr>
            <a:r>
              <a:rPr lang="en-US" sz="1600" dirty="0" smtClean="0">
                <a:solidFill>
                  <a:srgbClr val="0070C0"/>
                </a:solidFill>
              </a:rPr>
              <a:t>The internet; </a:t>
            </a:r>
          </a:p>
          <a:p>
            <a:pPr marL="1257300" lvl="2" indent="-342900">
              <a:buFont typeface="+mj-lt"/>
              <a:buAutoNum type="arabicPeriod"/>
            </a:pPr>
            <a:r>
              <a:rPr lang="en-US" sz="1600" dirty="0" smtClean="0">
                <a:solidFill>
                  <a:srgbClr val="0070C0"/>
                </a:solidFill>
              </a:rPr>
              <a:t>One-way and two-way transmissions through open broadcast, closed circuit, cable, microwave, broadband lines, fiber optics, satellite, or wireless communications devices:</a:t>
            </a:r>
          </a:p>
          <a:p>
            <a:pPr marL="1257300" lvl="2" indent="-342900">
              <a:buFont typeface="+mj-lt"/>
              <a:buAutoNum type="arabicPeriod"/>
            </a:pPr>
            <a:r>
              <a:rPr lang="en-US" sz="1600" dirty="0" smtClean="0">
                <a:solidFill>
                  <a:srgbClr val="0070C0"/>
                </a:solidFill>
              </a:rPr>
              <a:t>Audio conferencing: or</a:t>
            </a:r>
          </a:p>
          <a:p>
            <a:pPr marL="1257300" lvl="2" indent="-342900">
              <a:buFont typeface="+mj-lt"/>
              <a:buAutoNum type="arabicPeriod"/>
            </a:pPr>
            <a:r>
              <a:rPr lang="en-US" sz="1600" dirty="0" smtClean="0">
                <a:solidFill>
                  <a:srgbClr val="0070C0"/>
                </a:solidFill>
              </a:rPr>
              <a:t>Video cassettes, DVDs, and CDROMs, if the cassettes, DVDs. or CD ROMs are used in a course in conjunction with any of the technologies listed in paragraphs (1) through (3) of this definition.</a:t>
            </a:r>
          </a:p>
          <a:p>
            <a:pPr marL="1257300" lvl="2" indent="-342900">
              <a:buFont typeface="+mj-lt"/>
              <a:buAutoNum type="arabicPeriod"/>
            </a:pPr>
            <a:endParaRPr lang="en-US" sz="1600" i="1" dirty="0" smtClean="0">
              <a:solidFill>
                <a:srgbClr val="FF0000"/>
              </a:solidFill>
            </a:endParaRPr>
          </a:p>
        </p:txBody>
      </p:sp>
    </p:spTree>
    <p:extLst>
      <p:ext uri="{BB962C8B-B14F-4D97-AF65-F5344CB8AC3E}">
        <p14:creationId xmlns:p14="http://schemas.microsoft.com/office/powerpoint/2010/main" val="559454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What does the ACCJC Say</a:t>
            </a:r>
            <a:endParaRPr lang="en-US" sz="2800" dirty="0"/>
          </a:p>
        </p:txBody>
      </p:sp>
      <p:sp>
        <p:nvSpPr>
          <p:cNvPr id="3" name="Content Placeholder 2"/>
          <p:cNvSpPr>
            <a:spLocks noGrp="1"/>
          </p:cNvSpPr>
          <p:nvPr>
            <p:ph idx="1"/>
          </p:nvPr>
        </p:nvSpPr>
        <p:spPr>
          <a:xfrm>
            <a:off x="452673" y="1702051"/>
            <a:ext cx="7348304" cy="4629175"/>
          </a:xfrm>
        </p:spPr>
        <p:txBody>
          <a:bodyPr>
            <a:normAutofit/>
          </a:bodyPr>
          <a:lstStyle/>
          <a:p>
            <a:r>
              <a:rPr lang="en-US" dirty="0" smtClean="0"/>
              <a:t>Distance education is defined, for the purpose of accreditation review as a formal interaction which uses one or more technologies to deliver instruction to students who are separated from the instructor and which </a:t>
            </a:r>
            <a:r>
              <a:rPr lang="en-US" i="1" dirty="0" smtClean="0">
                <a:solidFill>
                  <a:srgbClr val="FF0000"/>
                </a:solidFill>
              </a:rPr>
              <a:t>support regular and substantive interaction </a:t>
            </a:r>
            <a:r>
              <a:rPr lang="en-US" dirty="0" smtClean="0"/>
              <a:t>between the student and instructor…</a:t>
            </a:r>
          </a:p>
          <a:p>
            <a:pPr marL="0" indent="0">
              <a:buNone/>
            </a:pPr>
            <a:r>
              <a:rPr lang="en-US" sz="2200" dirty="0">
                <a:hlinkClick r:id="rId2"/>
              </a:rPr>
              <a:t>http://</a:t>
            </a:r>
            <a:r>
              <a:rPr lang="en-US" sz="2200" dirty="0" smtClean="0">
                <a:hlinkClick r:id="rId2"/>
              </a:rPr>
              <a:t>www.accjc.org/wp-content/uploads/2012/08/Guide-to-Evaluating-DE-and-CE_2012.pdf</a:t>
            </a:r>
            <a:r>
              <a:rPr lang="en-US" sz="2200" dirty="0" smtClean="0"/>
              <a:t> </a:t>
            </a:r>
            <a:endParaRPr lang="en-US" sz="2200" dirty="0"/>
          </a:p>
        </p:txBody>
      </p:sp>
    </p:spTree>
    <p:extLst>
      <p:ext uri="{BB962C8B-B14F-4D97-AF65-F5344CB8AC3E}">
        <p14:creationId xmlns:p14="http://schemas.microsoft.com/office/powerpoint/2010/main" val="26103597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Title 5 Say</a:t>
            </a:r>
            <a:endParaRPr lang="en-US" dirty="0"/>
          </a:p>
        </p:txBody>
      </p:sp>
      <p:sp>
        <p:nvSpPr>
          <p:cNvPr id="3" name="Content Placeholder 2"/>
          <p:cNvSpPr>
            <a:spLocks noGrp="1"/>
          </p:cNvSpPr>
          <p:nvPr>
            <p:ph idx="1"/>
          </p:nvPr>
        </p:nvSpPr>
        <p:spPr>
          <a:xfrm>
            <a:off x="452673" y="1299403"/>
            <a:ext cx="7348304" cy="5041762"/>
          </a:xfrm>
        </p:spPr>
        <p:txBody>
          <a:bodyPr>
            <a:noAutofit/>
          </a:bodyPr>
          <a:lstStyle/>
          <a:p>
            <a:r>
              <a:rPr lang="en-US" dirty="0"/>
              <a:t>§ 55204. Instructor Contact</a:t>
            </a:r>
            <a:r>
              <a:rPr lang="en-US" dirty="0" smtClean="0"/>
              <a:t>.</a:t>
            </a:r>
          </a:p>
          <a:p>
            <a:pPr lvl="1"/>
            <a:r>
              <a:rPr lang="en-US" sz="2200" dirty="0"/>
              <a:t>In addition to the requirements of section 55002 and any locally established requirements applicable to all courses, district governing boards shall ensure that:</a:t>
            </a:r>
          </a:p>
          <a:p>
            <a:pPr marL="1033463" lvl="1" indent="-347663">
              <a:buNone/>
            </a:pPr>
            <a:r>
              <a:rPr lang="en-US" sz="2200" dirty="0"/>
              <a:t>(a) </a:t>
            </a:r>
            <a:r>
              <a:rPr lang="en-US" sz="2200" i="1" dirty="0">
                <a:solidFill>
                  <a:srgbClr val="FF0000"/>
                </a:solidFill>
              </a:rPr>
              <a:t>Any portion of a course conducted through distance education includes regular effective contact between instructor and students,</a:t>
            </a:r>
            <a:r>
              <a:rPr lang="en-US" sz="2200" dirty="0"/>
              <a:t> through group or individual meetings, orientation and review sessions, supplemental seminar or study sessions, field trips, library workshops, telephone contact, correspondence, voice mail, e-mail, or other activities. </a:t>
            </a:r>
            <a:r>
              <a:rPr lang="en-US" sz="2200" dirty="0">
                <a:solidFill>
                  <a:srgbClr val="FF0000"/>
                </a:solidFill>
              </a:rPr>
              <a:t>Regular effective contact is an academic and professional matter pursuant to sections 53200 et seq</a:t>
            </a:r>
            <a:r>
              <a:rPr lang="en-US" sz="2200" dirty="0" smtClean="0">
                <a:solidFill>
                  <a:srgbClr val="FF0000"/>
                </a:solidFill>
              </a:rPr>
              <a:t>.</a:t>
            </a:r>
            <a:endParaRPr lang="en-US" sz="2200" dirty="0">
              <a:solidFill>
                <a:srgbClr val="FF0000"/>
              </a:solidFill>
            </a:endParaRPr>
          </a:p>
        </p:txBody>
      </p:sp>
    </p:spTree>
    <p:extLst>
      <p:ext uri="{BB962C8B-B14F-4D97-AF65-F5344CB8AC3E}">
        <p14:creationId xmlns:p14="http://schemas.microsoft.com/office/powerpoint/2010/main" val="36574249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Online, Hybrid, &amp; Correspondence Courses</a:t>
            </a:r>
            <a:endParaRPr lang="en-US" sz="3200" dirty="0"/>
          </a:p>
        </p:txBody>
      </p:sp>
      <p:sp>
        <p:nvSpPr>
          <p:cNvPr id="3" name="Content Placeholder 2"/>
          <p:cNvSpPr>
            <a:spLocks noGrp="1"/>
          </p:cNvSpPr>
          <p:nvPr>
            <p:ph idx="1"/>
          </p:nvPr>
        </p:nvSpPr>
        <p:spPr/>
        <p:txBody>
          <a:bodyPr>
            <a:normAutofit/>
          </a:bodyPr>
          <a:lstStyle/>
          <a:p>
            <a:r>
              <a:rPr lang="en-US" sz="3200" dirty="0"/>
              <a:t>An online course </a:t>
            </a:r>
            <a:r>
              <a:rPr lang="en-US" sz="3200" dirty="0" smtClean="0"/>
              <a:t>never* </a:t>
            </a:r>
            <a:r>
              <a:rPr lang="en-US" sz="3200" dirty="0"/>
              <a:t>requires a meeting on campus but does require instructor initiated regular and substantive interaction with the students, either synchronously or asynchronously</a:t>
            </a:r>
            <a:r>
              <a:rPr lang="en-US" sz="3200" dirty="0" smtClean="0"/>
              <a:t>. </a:t>
            </a:r>
          </a:p>
          <a:p>
            <a:pPr lvl="1"/>
            <a:r>
              <a:rPr lang="en-US" sz="3200" dirty="0" smtClean="0"/>
              <a:t>These </a:t>
            </a:r>
            <a:r>
              <a:rPr lang="en-US" sz="3200" dirty="0"/>
              <a:t>courses are conducted entirely over the </a:t>
            </a:r>
            <a:r>
              <a:rPr lang="en-US" sz="3200" dirty="0" smtClean="0"/>
              <a:t>internet,</a:t>
            </a:r>
            <a:r>
              <a:rPr lang="en-US" sz="3200" dirty="0"/>
              <a:t> </a:t>
            </a:r>
            <a:r>
              <a:rPr lang="en-US" sz="3200" dirty="0" smtClean="0"/>
              <a:t>with course </a:t>
            </a:r>
            <a:r>
              <a:rPr lang="en-US" sz="3200" dirty="0"/>
              <a:t>materials are posted on a course website</a:t>
            </a:r>
            <a:r>
              <a:rPr lang="en-US" sz="3200" dirty="0" smtClean="0"/>
              <a:t>.</a:t>
            </a:r>
            <a:endParaRPr lang="en-US" sz="3200" dirty="0"/>
          </a:p>
          <a:p>
            <a:endParaRPr lang="en-US" dirty="0"/>
          </a:p>
        </p:txBody>
      </p:sp>
      <p:sp>
        <p:nvSpPr>
          <p:cNvPr id="4" name="TextBox 3"/>
          <p:cNvSpPr txBox="1"/>
          <p:nvPr/>
        </p:nvSpPr>
        <p:spPr>
          <a:xfrm>
            <a:off x="647020" y="5684808"/>
            <a:ext cx="7056369" cy="646331"/>
          </a:xfrm>
          <a:prstGeom prst="rect">
            <a:avLst/>
          </a:prstGeom>
          <a:noFill/>
        </p:spPr>
        <p:txBody>
          <a:bodyPr wrap="square" rtlCol="0">
            <a:spAutoFit/>
          </a:bodyPr>
          <a:lstStyle/>
          <a:p>
            <a:r>
              <a:rPr lang="en-US" dirty="0" smtClean="0"/>
              <a:t>*There can be local variation as to whether or not an online course may require on campus proctored testing.</a:t>
            </a:r>
            <a:endParaRPr lang="en-US" dirty="0"/>
          </a:p>
        </p:txBody>
      </p:sp>
    </p:spTree>
    <p:extLst>
      <p:ext uri="{BB962C8B-B14F-4D97-AF65-F5344CB8AC3E}">
        <p14:creationId xmlns:p14="http://schemas.microsoft.com/office/powerpoint/2010/main" val="325953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914" y="165781"/>
            <a:ext cx="7620000" cy="1143000"/>
          </a:xfrm>
        </p:spPr>
        <p:txBody>
          <a:bodyPr>
            <a:noAutofit/>
          </a:bodyPr>
          <a:lstStyle/>
          <a:p>
            <a:r>
              <a:rPr lang="en-US" sz="3200" dirty="0"/>
              <a:t>Online, Hybrid, &amp; Correspondence Courses</a:t>
            </a:r>
          </a:p>
        </p:txBody>
      </p:sp>
      <p:sp>
        <p:nvSpPr>
          <p:cNvPr id="3" name="Content Placeholder 2"/>
          <p:cNvSpPr>
            <a:spLocks noGrp="1"/>
          </p:cNvSpPr>
          <p:nvPr>
            <p:ph idx="1"/>
          </p:nvPr>
        </p:nvSpPr>
        <p:spPr/>
        <p:txBody>
          <a:bodyPr>
            <a:normAutofit/>
          </a:bodyPr>
          <a:lstStyle/>
          <a:p>
            <a:r>
              <a:rPr lang="en-US" sz="2800" dirty="0" smtClean="0"/>
              <a:t>A</a:t>
            </a:r>
            <a:r>
              <a:rPr lang="en-US" sz="2800" dirty="0"/>
              <a:t> hybrid course combines online learning with scheduled face-to-face class sessions on campus with the instructor.  </a:t>
            </a:r>
            <a:endParaRPr lang="en-US" sz="2800" dirty="0" smtClean="0"/>
          </a:p>
          <a:p>
            <a:pPr lvl="1"/>
            <a:r>
              <a:rPr lang="en-US" sz="2800" dirty="0" smtClean="0"/>
              <a:t>The </a:t>
            </a:r>
            <a:r>
              <a:rPr lang="en-US" sz="2800" dirty="0"/>
              <a:t>campus sessions meet at the scheduled days, times, and defined location as indicated in the schedule of classes</a:t>
            </a:r>
            <a:r>
              <a:rPr lang="en-US" sz="2800" dirty="0" smtClean="0"/>
              <a:t>.</a:t>
            </a:r>
          </a:p>
          <a:p>
            <a:pPr lvl="1"/>
            <a:r>
              <a:rPr lang="en-US" sz="2800" dirty="0" smtClean="0"/>
              <a:t>Currently, these are locally defined in terms of percentage (</a:t>
            </a:r>
            <a:r>
              <a:rPr lang="en-US" sz="2800" dirty="0" err="1" smtClean="0"/>
              <a:t>ie</a:t>
            </a:r>
            <a:r>
              <a:rPr lang="en-US" sz="2800" dirty="0" smtClean="0"/>
              <a:t>, 20% online, etc.)</a:t>
            </a:r>
            <a:endParaRPr lang="en-US" sz="2800" dirty="0"/>
          </a:p>
        </p:txBody>
      </p:sp>
      <p:sp>
        <p:nvSpPr>
          <p:cNvPr id="6" name="TextBox 5"/>
          <p:cNvSpPr txBox="1"/>
          <p:nvPr/>
        </p:nvSpPr>
        <p:spPr>
          <a:xfrm>
            <a:off x="285880" y="6198399"/>
            <a:ext cx="362600" cy="369332"/>
          </a:xfrm>
          <a:prstGeom prst="rect">
            <a:avLst/>
          </a:prstGeom>
          <a:noFill/>
        </p:spPr>
        <p:txBody>
          <a:bodyPr wrap="none" rtlCol="0">
            <a:spAutoFit/>
          </a:bodyPr>
          <a:lstStyle/>
          <a:p>
            <a:r>
              <a:rPr lang="en-US" dirty="0">
                <a:solidFill>
                  <a:schemeClr val="bg1">
                    <a:lumMod val="65000"/>
                  </a:schemeClr>
                </a:solidFill>
                <a:latin typeface="Baskerville Old Face" panose="02020602080505020303" pitchFamily="18" charset="0"/>
              </a:rPr>
              <a:t>D</a:t>
            </a:r>
          </a:p>
        </p:txBody>
      </p:sp>
    </p:spTree>
    <p:extLst>
      <p:ext uri="{BB962C8B-B14F-4D97-AF65-F5344CB8AC3E}">
        <p14:creationId xmlns:p14="http://schemas.microsoft.com/office/powerpoint/2010/main" val="505947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12758</TotalTime>
  <Words>758</Words>
  <Application>Microsoft Macintosh PowerPoint</Application>
  <PresentationFormat>On-screen Show (4:3)</PresentationFormat>
  <Paragraphs>101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Adjacency</vt:lpstr>
      <vt:lpstr>Regular and Effective Contact in Online Education</vt:lpstr>
      <vt:lpstr>On the Internet, No One Knows You’re a Dog</vt:lpstr>
      <vt:lpstr>And That is a Problem…</vt:lpstr>
      <vt:lpstr>What do the Feds Say</vt:lpstr>
      <vt:lpstr>What do the Feds Say</vt:lpstr>
      <vt:lpstr>What does the ACCJC Say</vt:lpstr>
      <vt:lpstr>What does Title 5 Say</vt:lpstr>
      <vt:lpstr>Online, Hybrid, &amp; Correspondence Courses</vt:lpstr>
      <vt:lpstr>Online, Hybrid, &amp; Correspondence Courses</vt:lpstr>
      <vt:lpstr>Online, Hybrid, &amp; Correspondence Courses</vt:lpstr>
      <vt:lpstr>Regular and substantive  (plus effective) Contact</vt:lpstr>
      <vt:lpstr>Remember Tippy?</vt:lpstr>
      <vt:lpstr>A Definition</vt:lpstr>
      <vt:lpstr>Methods of Instruction:  Instructor/Student Contact Information Delivery</vt:lpstr>
      <vt:lpstr>Methods of Instruction:  Instructor/Student Contact Regular and Substantive Contact</vt:lpstr>
      <vt:lpstr>Methods of Instruction:  Instructor/Student Contact Hybrid and In-Person Contact</vt:lpstr>
      <vt:lpstr>So You’ve Got a Definition</vt:lpstr>
      <vt:lpstr>Thank You!</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Braden</dc:creator>
  <cp:lastModifiedBy>Dolores Davison</cp:lastModifiedBy>
  <cp:revision>53</cp:revision>
  <dcterms:created xsi:type="dcterms:W3CDTF">2014-06-09T00:54:42Z</dcterms:created>
  <dcterms:modified xsi:type="dcterms:W3CDTF">2015-07-05T17:04:02Z</dcterms:modified>
</cp:coreProperties>
</file>