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59" r:id="rId3"/>
    <p:sldId id="257" r:id="rId4"/>
    <p:sldId id="260" r:id="rId5"/>
    <p:sldId id="258" r:id="rId6"/>
    <p:sldId id="261" r:id="rId7"/>
    <p:sldId id="262" r:id="rId8"/>
    <p:sldId id="266" r:id="rId9"/>
    <p:sldId id="267" r:id="rId10"/>
    <p:sldId id="268" r:id="rId11"/>
    <p:sldId id="263" r:id="rId12"/>
    <p:sldId id="264" r:id="rId13"/>
    <p:sldId id="265" r:id="rId14"/>
    <p:sldId id="269" r:id="rId15"/>
    <p:sldId id="27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5" d="100"/>
          <a:sy n="125" d="100"/>
        </p:scale>
        <p:origin x="-224" y="-24"/>
      </p:cViewPr>
      <p:guideLst>
        <p:guide orient="horz" pos="2160"/>
        <p:guide pos="2880"/>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DFC52B-6DF8-4C43-A4C4-BFF5C536276B}" type="datetimeFigureOut">
              <a:rPr lang="en-US" smtClean="0"/>
              <a:t>3/22/15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E1A788-4971-48C9-8169-1DA30FF66DBA}" type="slidenum">
              <a:rPr lang="en-US" smtClean="0"/>
              <a:t>‹#›</a:t>
            </a:fld>
            <a:endParaRPr lang="en-US"/>
          </a:p>
        </p:txBody>
      </p:sp>
    </p:spTree>
    <p:extLst>
      <p:ext uri="{BB962C8B-B14F-4D97-AF65-F5344CB8AC3E}">
        <p14:creationId xmlns:p14="http://schemas.microsoft.com/office/powerpoint/2010/main" val="41530241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3/22/15</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36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3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98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2979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978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4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96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307B2-ADF2-4888-8360-20045084A2F1}" type="datetimeFigureOut">
              <a:rPr lang="en-US" smtClean="0"/>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F6D4-4D35-4D53-B9DF-22DB9D15B6F8}"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11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307B2-ADF2-4888-8360-20045084A2F1}" type="datetimeFigureOut">
              <a:rPr lang="en-US" smtClean="0"/>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F6D4-4D35-4D53-B9DF-22DB9D15B6F8}"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01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3/22/15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8781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56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pic>
        <p:nvPicPr>
          <p:cNvPr id="9" name="Picture 4" descr="http://www.sbunderground.com/wp-content/uploads/2013/11/dividing-line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87332" y="803275"/>
            <a:ext cx="7278986"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4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1" name="Picture 4" descr="http://www.sbunderground.com/wp-content/uploads/2013/11/dividing-line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79476" y="797720"/>
            <a:ext cx="7278986"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14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307B2-ADF2-4888-8360-20045084A2F1}" type="datetimeFigureOut">
              <a:rPr lang="en-US" smtClean="0"/>
              <a:t>3/22/15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D5F6D4-4D35-4D53-B9DF-22DB9D15B6F8}" type="slidenum">
              <a:rPr lang="en-US" smtClean="0"/>
              <a:t>‹#›</a:t>
            </a:fld>
            <a:endParaRPr lang="en-US"/>
          </a:p>
        </p:txBody>
      </p:sp>
    </p:spTree>
    <p:extLst>
      <p:ext uri="{BB962C8B-B14F-4D97-AF65-F5344CB8AC3E}">
        <p14:creationId xmlns:p14="http://schemas.microsoft.com/office/powerpoint/2010/main" val="425652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307B2-ADF2-4888-8360-20045084A2F1}" type="datetimeFigureOut">
              <a:rPr lang="en-US" smtClean="0"/>
              <a:t>3/22/15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5F6D4-4D35-4D53-B9DF-22DB9D15B6F8}"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48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307B2-ADF2-4888-8360-20045084A2F1}" type="datetimeFigureOut">
              <a:rPr lang="en-US" smtClean="0"/>
              <a:t>3/22/15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5F6D4-4D35-4D53-B9DF-22DB9D15B6F8}" type="slidenum">
              <a:rPr lang="en-US" smtClean="0"/>
              <a:t>‹#›</a:t>
            </a:fld>
            <a:endParaRPr lang="en-US"/>
          </a:p>
        </p:txBody>
      </p:sp>
    </p:spTree>
    <p:extLst>
      <p:ext uri="{BB962C8B-B14F-4D97-AF65-F5344CB8AC3E}">
        <p14:creationId xmlns:p14="http://schemas.microsoft.com/office/powerpoint/2010/main" val="199361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21"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3/22/15</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grpSp>
        <p:nvGrpSpPr>
          <p:cNvPr id="15" name="Group 14"/>
          <p:cNvGrpSpPr/>
          <p:nvPr/>
        </p:nvGrpSpPr>
        <p:grpSpPr>
          <a:xfrm>
            <a:off x="3720576" y="6555980"/>
            <a:ext cx="1702848" cy="286026"/>
            <a:chOff x="4035759" y="6546371"/>
            <a:chExt cx="1702848" cy="286026"/>
          </a:xfrm>
        </p:grpSpPr>
        <p:pic>
          <p:nvPicPr>
            <p:cNvPr id="13" name="Picture 2" descr="Home"/>
            <p:cNvPicPr>
              <a:picLocks noChangeAspect="1" noChangeArrowheads="1"/>
            </p:cNvPicPr>
            <p:nvPr userDrawn="1"/>
          </p:nvPicPr>
          <p:blipFill rotWithShape="1">
            <a:blip r:embed="rId21" cstate="email">
              <a:extLst>
                <a:ext uri="{28A0092B-C50C-407E-A947-70E740481C1C}">
                  <a14:useLocalDpi xmlns:a14="http://schemas.microsoft.com/office/drawing/2010/main"/>
                </a:ext>
              </a:extLst>
            </a:blip>
            <a:srcRect/>
            <a:stretch/>
          </p:blipFill>
          <p:spPr bwMode="auto">
            <a:xfrm>
              <a:off x="4035759" y="6546371"/>
              <a:ext cx="435287" cy="242256"/>
            </a:xfrm>
            <a:prstGeom prst="rect">
              <a:avLst/>
            </a:prstGeom>
            <a:noFill/>
          </p:spPr>
        </p:pic>
        <p:sp>
          <p:nvSpPr>
            <p:cNvPr id="14" name="TextBox 13"/>
            <p:cNvSpPr txBox="1"/>
            <p:nvPr userDrawn="1"/>
          </p:nvSpPr>
          <p:spPr>
            <a:xfrm>
              <a:off x="4306805" y="6578481"/>
              <a:ext cx="1431802" cy="253916"/>
            </a:xfrm>
            <a:prstGeom prst="rect">
              <a:avLst/>
            </a:prstGeom>
            <a:noFill/>
          </p:spPr>
          <p:txBody>
            <a:bodyPr wrap="none" rtlCol="0">
              <a:spAutoFit/>
            </a:bodyPr>
            <a:lstStyle/>
            <a:p>
              <a:pPr algn="ctr"/>
              <a:r>
                <a:rPr lang="en-US" sz="525"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ACADEMIC SENATE</a:t>
              </a:r>
              <a:br>
                <a:rPr lang="en-US" sz="525"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5"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t>
              </a:r>
              <a:r>
                <a:rPr lang="en-US" sz="525"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CALIFORNIA</a:t>
              </a:r>
              <a:r>
                <a:rPr lang="en-US" sz="525"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COMMUNITY COLLEGES</a:t>
              </a:r>
              <a:endParaRPr lang="en-US" sz="525"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04443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image" Target="../media/image12.gif"/><Relationship Id="rId20" Type="http://schemas.openxmlformats.org/officeDocument/2006/relationships/hyperlink" Target="http://college.lavc.edu:8888/sites/accreditation/Recommendation/Recommendation%204%20Evidence/Distance%20Learning%20Course%20Approval%20Guidelines_Updated%20Addendum.pdf" TargetMode="External"/><Relationship Id="rId21" Type="http://schemas.openxmlformats.org/officeDocument/2006/relationships/image" Target="../media/image18.gif"/><Relationship Id="rId22" Type="http://schemas.openxmlformats.org/officeDocument/2006/relationships/hyperlink" Target="http://www.shastacollege.edu/SC%20Online/FacultyResources/Pages/Course-Quality-and-Standards.aspx" TargetMode="External"/><Relationship Id="rId23" Type="http://schemas.openxmlformats.org/officeDocument/2006/relationships/image" Target="../media/image19.jpeg"/><Relationship Id="rId24" Type="http://schemas.openxmlformats.org/officeDocument/2006/relationships/hyperlink" Target="http://www.avc.edu/administration/organizations/dec/documents/DETC-AVCEffectiveContactPolicy4-15-2014PUBLISH.pdf" TargetMode="External"/><Relationship Id="rId25" Type="http://schemas.openxmlformats.org/officeDocument/2006/relationships/image" Target="../media/image20.jpeg"/><Relationship Id="rId26" Type="http://schemas.openxmlformats.org/officeDocument/2006/relationships/hyperlink" Target="http://www.evc.edu/AcademicAffairs/Documents/Distance%20Education%20Guidelines%20revised%20SP%202014.docx" TargetMode="External"/><Relationship Id="rId27" Type="http://schemas.openxmlformats.org/officeDocument/2006/relationships/image" Target="../media/image21.gif"/><Relationship Id="rId28" Type="http://schemas.openxmlformats.org/officeDocument/2006/relationships/hyperlink" Target="http://www.vvc.edu/schedule/online/VVC%20REC%20Requirements.pdf" TargetMode="External"/><Relationship Id="rId29" Type="http://schemas.openxmlformats.org/officeDocument/2006/relationships/image" Target="../media/image22.jpeg"/><Relationship Id="rId30" Type="http://schemas.openxmlformats.org/officeDocument/2006/relationships/hyperlink" Target="http://www.ccsf.edu/dam/Organizational_Assets/Department/TMI/contract/regulareffectivecontactfinal.pdf" TargetMode="External"/><Relationship Id="rId31" Type="http://schemas.openxmlformats.org/officeDocument/2006/relationships/image" Target="../media/image23.png"/><Relationship Id="rId10" Type="http://schemas.openxmlformats.org/officeDocument/2006/relationships/hyperlink" Target="http://www.cos.edu/Accreditation/EvidentiaryDocuments/2013/R4.40.Administrative-Procedure-4105.pdf" TargetMode="External"/><Relationship Id="rId11" Type="http://schemas.openxmlformats.org/officeDocument/2006/relationships/image" Target="../media/image13.jpeg"/><Relationship Id="rId12" Type="http://schemas.openxmlformats.org/officeDocument/2006/relationships/hyperlink" Target="http://www.lamission.edu/enrollment/c/C_120313/DE%20Notification_PD%2040.pdf" TargetMode="External"/><Relationship Id="rId13" Type="http://schemas.openxmlformats.org/officeDocument/2006/relationships/image" Target="../media/image14.png"/><Relationship Id="rId14" Type="http://schemas.openxmlformats.org/officeDocument/2006/relationships/hyperlink" Target="http://www.hancockcollege.edu/academic_senate/docs/Regular%20and%20Substantive%20Instructor%20Initiated%20Contact%20Policy.pdf" TargetMode="External"/><Relationship Id="rId15" Type="http://schemas.openxmlformats.org/officeDocument/2006/relationships/image" Target="../media/image15.gif"/><Relationship Id="rId16" Type="http://schemas.openxmlformats.org/officeDocument/2006/relationships/hyperlink" Target="http://accreditation.bakersfieldcollege.edu/files/evidence/standards/IB/IB82.pdf" TargetMode="External"/><Relationship Id="rId17" Type="http://schemas.openxmlformats.org/officeDocument/2006/relationships/image" Target="../media/image16.png"/><Relationship Id="rId18" Type="http://schemas.openxmlformats.org/officeDocument/2006/relationships/hyperlink" Target="http://www.msjc.edu/CollegeInformation/Administration/Committees/CurriculumCommittee/Documents/Regular_Effective_Contactv4.doc" TargetMode="External"/><Relationship Id="rId19"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hyperlink" Target="http://www.grossmont.edu/curriculum/DISTANCE%20LEARNING.REV.11.15.10.docx" TargetMode="External"/><Relationship Id="rId3" Type="http://schemas.openxmlformats.org/officeDocument/2006/relationships/image" Target="../media/image9.jpeg"/><Relationship Id="rId4" Type="http://schemas.openxmlformats.org/officeDocument/2006/relationships/hyperlink" Target="http://online.pasadena.edu/faculty/hb/coursequality/" TargetMode="External"/><Relationship Id="rId5" Type="http://schemas.openxmlformats.org/officeDocument/2006/relationships/image" Target="../media/image10.png"/><Relationship Id="rId6" Type="http://schemas.openxmlformats.org/officeDocument/2006/relationships/hyperlink" Target="http://www.gavilan.edu/senate/documents/DistanceEducationRegularEffectiveContactPolicy.pdf" TargetMode="External"/><Relationship Id="rId7" Type="http://schemas.openxmlformats.org/officeDocument/2006/relationships/image" Target="../media/image11.jpeg"/><Relationship Id="rId8" Type="http://schemas.openxmlformats.org/officeDocument/2006/relationships/hyperlink" Target="http://www.elcamino.edu/library/distance-ed/principles/WebinarSlide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hyperlink" Target="https://www.youtube.com/watch?v=uck2f6PLbS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cjc.org/wp-content/uploads/2012/08/Guide-to-Evaluating-DE-and-CE_2012.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467" y="1524000"/>
            <a:ext cx="6112933" cy="1679653"/>
          </a:xfrm>
        </p:spPr>
        <p:txBody>
          <a:bodyPr anchor="ctr">
            <a:normAutofit/>
          </a:bodyPr>
          <a:lstStyle/>
          <a:p>
            <a:r>
              <a:rPr lang="en-US" sz="3600" dirty="0"/>
              <a:t>Effective Practices for </a:t>
            </a:r>
            <a:r>
              <a:rPr lang="en-US" sz="3600" dirty="0" smtClean="0"/>
              <a:t/>
            </a:r>
            <a:br>
              <a:rPr lang="en-US" sz="3600" dirty="0" smtClean="0"/>
            </a:br>
            <a:r>
              <a:rPr lang="en-US" sz="3600" dirty="0" smtClean="0"/>
              <a:t>Quality </a:t>
            </a:r>
            <a:r>
              <a:rPr lang="en-US" sz="3600" dirty="0"/>
              <a:t>Online Instruction </a:t>
            </a:r>
            <a:endParaRPr lang="en-US" sz="3600" i="1" dirty="0"/>
          </a:p>
        </p:txBody>
      </p:sp>
      <p:sp>
        <p:nvSpPr>
          <p:cNvPr id="3" name="Subtitle 2"/>
          <p:cNvSpPr>
            <a:spLocks noGrp="1"/>
          </p:cNvSpPr>
          <p:nvPr>
            <p:ph type="subTitle" idx="1"/>
          </p:nvPr>
        </p:nvSpPr>
        <p:spPr>
          <a:xfrm>
            <a:off x="1617133" y="3495040"/>
            <a:ext cx="6226703" cy="1862315"/>
          </a:xfrm>
        </p:spPr>
        <p:txBody>
          <a:bodyPr>
            <a:normAutofit/>
          </a:bodyPr>
          <a:lstStyle/>
          <a:p>
            <a:pPr marL="1371600" indent="-1371600" algn="l"/>
            <a:r>
              <a:rPr lang="en-US" dirty="0" smtClean="0">
                <a:solidFill>
                  <a:srgbClr val="FF0000"/>
                </a:solidFill>
                <a:effectLst>
                  <a:outerShdw blurRad="38100" dist="38100" dir="2700000" algn="tl">
                    <a:srgbClr val="000000">
                      <a:alpha val="43137"/>
                    </a:srgbClr>
                  </a:outerShdw>
                </a:effectLst>
              </a:rPr>
              <a:t>Kale Braden</a:t>
            </a:r>
            <a:r>
              <a:rPr lang="en-US" dirty="0" smtClean="0">
                <a:solidFill>
                  <a:srgbClr val="FF0000"/>
                </a:solidFill>
              </a:rPr>
              <a:t>, </a:t>
            </a:r>
            <a:r>
              <a:rPr lang="en-US" sz="1800" dirty="0" smtClean="0"/>
              <a:t>ASCCC North Representative, Cosumnes River College</a:t>
            </a:r>
          </a:p>
          <a:p>
            <a:pPr algn="l"/>
            <a:r>
              <a:rPr lang="en-US" dirty="0" smtClean="0">
                <a:solidFill>
                  <a:srgbClr val="FF0000"/>
                </a:solidFill>
                <a:effectLst>
                  <a:outerShdw blurRad="38100" dist="38100" dir="2700000" algn="tl">
                    <a:srgbClr val="000000">
                      <a:alpha val="43137"/>
                    </a:srgbClr>
                  </a:outerShdw>
                </a:effectLst>
              </a:rPr>
              <a:t>Eileen Smith, </a:t>
            </a:r>
            <a:r>
              <a:rPr lang="en-US" sz="1800" dirty="0" smtClean="0"/>
              <a:t>Shasta College</a:t>
            </a:r>
          </a:p>
          <a:p>
            <a:pPr algn="l"/>
            <a:r>
              <a:rPr lang="en-US" dirty="0" smtClean="0">
                <a:solidFill>
                  <a:srgbClr val="FF0000"/>
                </a:solidFill>
                <a:effectLst>
                  <a:outerShdw blurRad="38100" dist="38100" dir="2700000" algn="tl">
                    <a:srgbClr val="000000">
                      <a:alpha val="43137"/>
                    </a:srgbClr>
                  </a:outerShdw>
                </a:effectLst>
              </a:rPr>
              <a:t>Fabiola Torres</a:t>
            </a:r>
            <a:r>
              <a:rPr lang="en-US" dirty="0" smtClean="0">
                <a:solidFill>
                  <a:srgbClr val="FF0000"/>
                </a:solidFill>
              </a:rPr>
              <a:t>, </a:t>
            </a:r>
            <a:r>
              <a:rPr lang="en-US" sz="1800" dirty="0" smtClean="0"/>
              <a:t>Glendale College </a:t>
            </a:r>
          </a:p>
          <a:p>
            <a:pPr algn="l"/>
            <a:endParaRPr lang="en-US" dirty="0" smtClean="0"/>
          </a:p>
        </p:txBody>
      </p:sp>
    </p:spTree>
    <p:extLst>
      <p:ext uri="{BB962C8B-B14F-4D97-AF65-F5344CB8AC3E}">
        <p14:creationId xmlns:p14="http://schemas.microsoft.com/office/powerpoint/2010/main" val="18415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Policies </a:t>
            </a:r>
            <a:r>
              <a:rPr lang="en-US" dirty="0"/>
              <a:t>and </a:t>
            </a:r>
            <a:r>
              <a:rPr lang="en-US" dirty="0" smtClean="0"/>
              <a:t>Regulations</a:t>
            </a:r>
            <a:endParaRPr lang="en-US" dirty="0"/>
          </a:p>
        </p:txBody>
      </p:sp>
      <p:sp>
        <p:nvSpPr>
          <p:cNvPr id="3" name="Content Placeholder 2"/>
          <p:cNvSpPr>
            <a:spLocks noGrp="1"/>
          </p:cNvSpPr>
          <p:nvPr>
            <p:ph idx="1"/>
          </p:nvPr>
        </p:nvSpPr>
        <p:spPr/>
        <p:txBody>
          <a:bodyPr/>
          <a:lstStyle/>
          <a:p>
            <a:r>
              <a:rPr lang="en-US" dirty="0" smtClean="0"/>
              <a:t>Senate </a:t>
            </a:r>
            <a:r>
              <a:rPr lang="en-US" dirty="0"/>
              <a:t>should be involved</a:t>
            </a:r>
          </a:p>
          <a:p>
            <a:r>
              <a:rPr lang="en-US" dirty="0" smtClean="0"/>
              <a:t>Curriculum Committee should </a:t>
            </a:r>
            <a:r>
              <a:rPr lang="en-US" dirty="0"/>
              <a:t>be involved</a:t>
            </a:r>
          </a:p>
          <a:p>
            <a:r>
              <a:rPr lang="en-US" dirty="0" smtClean="0"/>
              <a:t>DE/Technology </a:t>
            </a:r>
            <a:r>
              <a:rPr lang="en-US" dirty="0"/>
              <a:t>Committees should be involved</a:t>
            </a:r>
          </a:p>
          <a:p>
            <a:endParaRPr lang="en-US" dirty="0"/>
          </a:p>
        </p:txBody>
      </p:sp>
    </p:spTree>
    <p:extLst>
      <p:ext uri="{BB962C8B-B14F-4D97-AF65-F5344CB8AC3E}">
        <p14:creationId xmlns:p14="http://schemas.microsoft.com/office/powerpoint/2010/main" val="148108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12" descr="http://californiacommunitycolleges.cccco.edu/Portals/0/colleges/collegeLogo/GrossmontCollegelogo.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3445" y="2916648"/>
            <a:ext cx="1835951" cy="9843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A place to start</a:t>
            </a:r>
            <a:br>
              <a:rPr lang="en-US" dirty="0" smtClean="0"/>
            </a:br>
            <a:r>
              <a:rPr lang="en-US" sz="1800" dirty="0" smtClean="0"/>
              <a:t>(Click on college logo for their policy)</a:t>
            </a:r>
            <a:endParaRPr lang="en-US" sz="1800" dirty="0"/>
          </a:p>
        </p:txBody>
      </p:sp>
      <p:grpSp>
        <p:nvGrpSpPr>
          <p:cNvPr id="14" name="Group 13"/>
          <p:cNvGrpSpPr/>
          <p:nvPr/>
        </p:nvGrpSpPr>
        <p:grpSpPr>
          <a:xfrm>
            <a:off x="4000695" y="5440183"/>
            <a:ext cx="1142609" cy="781369"/>
            <a:chOff x="3796010" y="2398863"/>
            <a:chExt cx="1142609" cy="781369"/>
          </a:xfrm>
        </p:grpSpPr>
        <p:sp>
          <p:nvSpPr>
            <p:cNvPr id="13" name="Rectangle 12"/>
            <p:cNvSpPr/>
            <p:nvPr/>
          </p:nvSpPr>
          <p:spPr>
            <a:xfrm>
              <a:off x="3796010" y="2398863"/>
              <a:ext cx="1142609" cy="78136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3" name="Picture 19" descr="Pasadena City College Logo">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47373" y="2465127"/>
              <a:ext cx="1039882" cy="661743"/>
            </a:xfrm>
            <a:prstGeom prst="rect">
              <a:avLst/>
            </a:prstGeom>
            <a:noFill/>
            <a:extLst>
              <a:ext uri="{909E8E84-426E-40dd-AFC4-6F175D3DCCD1}">
                <a14:hiddenFill xmlns:a14="http://schemas.microsoft.com/office/drawing/2010/main">
                  <a:solidFill>
                    <a:srgbClr val="FFFFFF"/>
                  </a:solidFill>
                </a14:hiddenFill>
              </a:ext>
            </a:extLst>
          </p:spPr>
        </p:pic>
      </p:grpSp>
      <p:pic>
        <p:nvPicPr>
          <p:cNvPr id="1042" name="Picture 2" descr="http://w4.campusexplorer.com/media/560x420/Gavilan-College-Gilroy-951D726F.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94223" y="3944769"/>
            <a:ext cx="2498794" cy="47554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8" descr="http://www.american-school-search.com/images/logo/el-camino-college.gif">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4354" y="3692772"/>
            <a:ext cx="999558" cy="9995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0" descr="http://img3.findthebest.com/sites/default/files/10/media/images/t2/College_of_the_Sequoias_726479_i0.jp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48972" y="5001562"/>
            <a:ext cx="1757536" cy="114748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1">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58734" y="4332105"/>
            <a:ext cx="2447774" cy="5157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4" descr="http://www.brandsoftheworld.com/sites/default/files/styles/logo-thumbnail/public/122010/ahc-logo.png">
            <a:hlinkClick r:id="rId14"/>
          </p:cNvPr>
          <p:cNvPicPr>
            <a:picLocks noChangeAspect="1" noChangeArrowheads="1"/>
          </p:cNvPicPr>
          <p:nvPr/>
        </p:nvPicPr>
        <p:blipFill>
          <a:blip r:embed="rId15" cstate="email">
            <a:extLst>
              <a:ext uri="{28A0092B-C50C-407E-A947-70E740481C1C}">
                <a14:useLocalDpi xmlns:a14="http://schemas.microsoft.com/office/drawing/2010/main"/>
              </a:ext>
            </a:extLst>
          </a:blip>
          <a:srcRect t="31927" b="31325"/>
          <a:stretch>
            <a:fillRect/>
          </a:stretch>
        </p:blipFill>
        <p:spPr bwMode="auto">
          <a:xfrm>
            <a:off x="6471936" y="3495223"/>
            <a:ext cx="1885052" cy="6927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4">
            <a:hlinkClick r:id="rId16"/>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4331916" y="4110726"/>
            <a:ext cx="820027" cy="10488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6" descr="https://encrypted-tbn1.gstatic.com/images?q=tbn:ANd9GcRUFjPvZFQd7IQa26Kd-6W8keO8LG-C4EfQy0OQTjXGUeul18WGFg">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46976" y="5442977"/>
            <a:ext cx="2936443" cy="84050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5" descr="https://www.lavc.edu/images/lavalleyseal.gif">
            <a:hlinkClick r:id="rId20"/>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341619" y="2434916"/>
            <a:ext cx="974886" cy="965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6" descr="http://img1.findthebest.com/sites/default/files/10/media/images/t2/Shasta_College_726475_i0.jpg">
            <a:hlinkClick r:id="rId22"/>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4977" y="2669811"/>
            <a:ext cx="1713960" cy="8715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3" descr="http://s3-media1.fl.yelpcdn.com/bphoto/3nnRJfMfqmqy2F8luT68bw/l.jpg">
            <a:hlinkClick r:id="rId24"/>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192550" y="3101009"/>
            <a:ext cx="1203338" cy="1203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5" descr="http://upload.wikimedia.org/wikipedia/commons/5/5b/Evergreen_Valley_College.gif">
            <a:hlinkClick r:id="rId26"/>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5293582" y="2499558"/>
            <a:ext cx="2048037" cy="5083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0"/>
          <p:cNvSpPr>
            <a:spLocks noChangeArrowheads="1"/>
          </p:cNvSpPr>
          <p:nvPr/>
        </p:nvSpPr>
        <p:spPr bwMode="auto">
          <a:xfrm>
            <a:off x="2893905" y="3891223"/>
            <a:ext cx="7805086" cy="69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40" name="Picture 1" descr="http://californiacommunitycolleges.cccco.edu/Portals/0/colleges/collegeLogo/VictorValleylogo.jpg">
            <a:hlinkClick r:id="rId28"/>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5492129" y="5126925"/>
            <a:ext cx="1118431" cy="111843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16379" y="4577036"/>
            <a:ext cx="3193507" cy="592560"/>
            <a:chOff x="2083084" y="4237857"/>
            <a:chExt cx="3193507" cy="592560"/>
          </a:xfrm>
        </p:grpSpPr>
        <p:sp>
          <p:nvSpPr>
            <p:cNvPr id="11" name="Rectangle 10"/>
            <p:cNvSpPr/>
            <p:nvPr/>
          </p:nvSpPr>
          <p:spPr>
            <a:xfrm>
              <a:off x="2087216" y="4237857"/>
              <a:ext cx="3189375" cy="5925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9" name="Picture 15" descr="CCSF Homepage">
              <a:hlinkClick r:id="rId30"/>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2083084" y="4295983"/>
              <a:ext cx="3132015" cy="5090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231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So, you’ve got a definition…</a:t>
            </a:r>
            <a:endParaRPr lang="en-US" sz="4800" dirty="0"/>
          </a:p>
        </p:txBody>
      </p:sp>
      <p:sp>
        <p:nvSpPr>
          <p:cNvPr id="3" name="Content Placeholder 2"/>
          <p:cNvSpPr>
            <a:spLocks noGrp="1"/>
          </p:cNvSpPr>
          <p:nvPr>
            <p:ph idx="1"/>
          </p:nvPr>
        </p:nvSpPr>
        <p:spPr>
          <a:xfrm>
            <a:off x="745067" y="2413000"/>
            <a:ext cx="7305628" cy="3412736"/>
          </a:xfrm>
        </p:spPr>
        <p:txBody>
          <a:bodyPr>
            <a:normAutofit/>
          </a:bodyPr>
          <a:lstStyle/>
          <a:p>
            <a:r>
              <a:rPr lang="en-US" sz="2800" dirty="0" smtClean="0"/>
              <a:t>Need A Process</a:t>
            </a:r>
          </a:p>
          <a:p>
            <a:pPr lvl="1"/>
            <a:r>
              <a:rPr lang="en-US" sz="2400" dirty="0" smtClean="0"/>
              <a:t>How are you verifying your courses meet your definition?</a:t>
            </a:r>
          </a:p>
          <a:p>
            <a:pPr lvl="2"/>
            <a:r>
              <a:rPr lang="en-US" sz="2000" dirty="0" smtClean="0"/>
              <a:t>Documentation</a:t>
            </a:r>
          </a:p>
          <a:p>
            <a:pPr lvl="3"/>
            <a:r>
              <a:rPr lang="en-US" sz="1800" dirty="0" smtClean="0"/>
              <a:t>COR or other approval process</a:t>
            </a:r>
          </a:p>
          <a:p>
            <a:pPr lvl="2"/>
            <a:r>
              <a:rPr lang="en-US" sz="2000" dirty="0" smtClean="0"/>
              <a:t>Training &amp; Professional Development</a:t>
            </a:r>
          </a:p>
          <a:p>
            <a:r>
              <a:rPr lang="en-US" sz="2800" dirty="0" smtClean="0"/>
              <a:t>What does your process look like?</a:t>
            </a:r>
          </a:p>
          <a:p>
            <a:endParaRPr lang="en-US" sz="2800" dirty="0"/>
          </a:p>
        </p:txBody>
      </p:sp>
      <p:sp>
        <p:nvSpPr>
          <p:cNvPr id="6" name="TextBox 5"/>
          <p:cNvSpPr txBox="1"/>
          <p:nvPr/>
        </p:nvSpPr>
        <p:spPr>
          <a:xfrm>
            <a:off x="285880" y="6198399"/>
            <a:ext cx="348172" cy="369332"/>
          </a:xfrm>
          <a:prstGeom prst="rect">
            <a:avLst/>
          </a:prstGeom>
          <a:noFill/>
        </p:spPr>
        <p:txBody>
          <a:bodyPr wrap="none" rtlCol="0">
            <a:spAutoFit/>
          </a:bodyPr>
          <a:lstStyle/>
          <a:p>
            <a:r>
              <a:rPr lang="en-US" dirty="0" smtClean="0">
                <a:solidFill>
                  <a:schemeClr val="bg1">
                    <a:lumMod val="65000"/>
                  </a:schemeClr>
                </a:solidFill>
                <a:latin typeface="Baskerville Old Face" panose="02020602080505020303" pitchFamily="18" charset="0"/>
              </a:rPr>
              <a:t>K</a:t>
            </a:r>
            <a:endParaRPr lang="en-US" dirty="0">
              <a:solidFill>
                <a:schemeClr val="bg1">
                  <a:lumMod val="65000"/>
                </a:schemeClr>
              </a:solidFill>
              <a:latin typeface="Baskerville Old Face" panose="02020602080505020303" pitchFamily="18" charset="0"/>
            </a:endParaRPr>
          </a:p>
        </p:txBody>
      </p:sp>
    </p:spTree>
    <p:extLst>
      <p:ext uri="{BB962C8B-B14F-4D97-AF65-F5344CB8AC3E}">
        <p14:creationId xmlns:p14="http://schemas.microsoft.com/office/powerpoint/2010/main" val="236944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84867" y="1811863"/>
            <a:ext cx="5774265" cy="1515533"/>
          </a:xfrm>
        </p:spPr>
        <p:txBody>
          <a:bodyPr/>
          <a:lstStyle/>
          <a:p>
            <a:r>
              <a:rPr lang="en-US" sz="4400" dirty="0" smtClean="0"/>
              <a:t>Course Design</a:t>
            </a:r>
            <a:r>
              <a:rPr lang="en-US" sz="3200" dirty="0" smtClean="0"/>
              <a:t> </a:t>
            </a:r>
            <a:br>
              <a:rPr lang="en-US" sz="3200" dirty="0" smtClean="0"/>
            </a:br>
            <a:r>
              <a:rPr lang="en-US" sz="3200" dirty="0" smtClean="0"/>
              <a:t>&amp; </a:t>
            </a:r>
            <a:br>
              <a:rPr lang="en-US" sz="3200" dirty="0" smtClean="0"/>
            </a:br>
            <a:r>
              <a:rPr lang="en-US" sz="4400" dirty="0" smtClean="0"/>
              <a:t>Pedagogical Training</a:t>
            </a:r>
            <a:endParaRPr lang="en-US" sz="4400" dirty="0"/>
          </a:p>
        </p:txBody>
      </p:sp>
      <p:sp>
        <p:nvSpPr>
          <p:cNvPr id="5" name="Subtitle 4"/>
          <p:cNvSpPr>
            <a:spLocks noGrp="1"/>
          </p:cNvSpPr>
          <p:nvPr>
            <p:ph type="subTitle" idx="1"/>
          </p:nvPr>
        </p:nvSpPr>
        <p:spPr/>
        <p:txBody>
          <a:bodyPr/>
          <a:lstStyle/>
          <a:p>
            <a:r>
              <a:rPr lang="en-US" dirty="0"/>
              <a:t>Effective </a:t>
            </a:r>
            <a:r>
              <a:rPr lang="en-US" dirty="0" smtClean="0"/>
              <a:t>practices and structures </a:t>
            </a:r>
            <a:r>
              <a:rPr lang="en-US" dirty="0"/>
              <a:t>to promote effective course design and pedagogical training</a:t>
            </a:r>
            <a:r>
              <a:rPr lang="en-US" dirty="0" smtClean="0"/>
              <a:t>.</a:t>
            </a:r>
            <a:endParaRPr lang="en-US" dirty="0"/>
          </a:p>
        </p:txBody>
      </p:sp>
    </p:spTree>
    <p:extLst>
      <p:ext uri="{BB962C8B-B14F-4D97-AF65-F5344CB8AC3E}">
        <p14:creationId xmlns:p14="http://schemas.microsoft.com/office/powerpoint/2010/main" val="335748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a:t>
            </a:r>
            <a:r>
              <a:rPr lang="en-US" dirty="0"/>
              <a:t>Committee </a:t>
            </a:r>
            <a:r>
              <a:rPr lang="en-US" dirty="0" smtClean="0"/>
              <a:t>&amp; Professional </a:t>
            </a:r>
            <a:r>
              <a:rPr lang="en-US" dirty="0"/>
              <a:t>Development</a:t>
            </a:r>
          </a:p>
        </p:txBody>
      </p:sp>
      <p:sp>
        <p:nvSpPr>
          <p:cNvPr id="3" name="Content Placeholder 2"/>
          <p:cNvSpPr>
            <a:spLocks noGrp="1"/>
          </p:cNvSpPr>
          <p:nvPr>
            <p:ph idx="1"/>
          </p:nvPr>
        </p:nvSpPr>
        <p:spPr/>
        <p:txBody>
          <a:bodyPr>
            <a:normAutofit fontScale="92500" lnSpcReduction="10000"/>
          </a:bodyPr>
          <a:lstStyle/>
          <a:p>
            <a:r>
              <a:rPr lang="en-US" dirty="0" smtClean="0"/>
              <a:t>DE </a:t>
            </a:r>
            <a:r>
              <a:rPr lang="en-US" dirty="0"/>
              <a:t>Technology training</a:t>
            </a:r>
          </a:p>
          <a:p>
            <a:pPr lvl="1"/>
            <a:r>
              <a:rPr lang="en-US" dirty="0" smtClean="0"/>
              <a:t>How </a:t>
            </a:r>
            <a:r>
              <a:rPr lang="en-US" dirty="0"/>
              <a:t>often is this updated?</a:t>
            </a:r>
          </a:p>
          <a:p>
            <a:r>
              <a:rPr lang="en-US" dirty="0" smtClean="0"/>
              <a:t>DE </a:t>
            </a:r>
            <a:r>
              <a:rPr lang="en-US" dirty="0"/>
              <a:t>Pedagogy </a:t>
            </a:r>
            <a:r>
              <a:rPr lang="en-US" dirty="0" smtClean="0"/>
              <a:t>Training</a:t>
            </a:r>
          </a:p>
          <a:p>
            <a:r>
              <a:rPr lang="en-US" dirty="0" smtClean="0"/>
              <a:t>Who </a:t>
            </a:r>
            <a:r>
              <a:rPr lang="en-US" dirty="0"/>
              <a:t>gets to teach </a:t>
            </a:r>
            <a:r>
              <a:rPr lang="en-US" dirty="0" smtClean="0"/>
              <a:t>DE? </a:t>
            </a:r>
          </a:p>
          <a:p>
            <a:pPr lvl="1"/>
            <a:r>
              <a:rPr lang="en-US" dirty="0" smtClean="0"/>
              <a:t>What </a:t>
            </a:r>
            <a:r>
              <a:rPr lang="en-US" dirty="0"/>
              <a:t>training or qualifications are </a:t>
            </a:r>
            <a:r>
              <a:rPr lang="en-US" dirty="0" smtClean="0"/>
              <a:t>needed?</a:t>
            </a:r>
          </a:p>
          <a:p>
            <a:pPr lvl="1"/>
            <a:r>
              <a:rPr lang="en-US" dirty="0"/>
              <a:t>Administrative Concern: Right of Assignment </a:t>
            </a:r>
            <a:endParaRPr lang="en-US" dirty="0" smtClean="0"/>
          </a:p>
          <a:p>
            <a:pPr lvl="1"/>
            <a:r>
              <a:rPr lang="en-US" dirty="0" smtClean="0"/>
              <a:t>Senate Concern: Academic </a:t>
            </a:r>
            <a:r>
              <a:rPr lang="en-US" dirty="0"/>
              <a:t>and Professional </a:t>
            </a:r>
            <a:r>
              <a:rPr lang="en-US" dirty="0" smtClean="0"/>
              <a:t>Quality</a:t>
            </a:r>
          </a:p>
          <a:p>
            <a:pPr lvl="1"/>
            <a:r>
              <a:rPr lang="en-US" dirty="0" smtClean="0"/>
              <a:t>Bargaining Agent Concern: This may be negotiable </a:t>
            </a:r>
          </a:p>
          <a:p>
            <a:pPr lvl="2"/>
            <a:endParaRPr lang="en-US" dirty="0"/>
          </a:p>
          <a:p>
            <a:pPr lvl="1"/>
            <a:endParaRPr lang="en-US" dirty="0" smtClean="0"/>
          </a:p>
          <a:p>
            <a:pPr lvl="1"/>
            <a:endParaRPr lang="en-US" dirty="0"/>
          </a:p>
          <a:p>
            <a:endParaRPr lang="en-US" dirty="0"/>
          </a:p>
        </p:txBody>
      </p:sp>
    </p:spTree>
    <p:extLst>
      <p:ext uri="{BB962C8B-B14F-4D97-AF65-F5344CB8AC3E}">
        <p14:creationId xmlns:p14="http://schemas.microsoft.com/office/powerpoint/2010/main" val="22591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582" y="1168400"/>
            <a:ext cx="7614864" cy="4478867"/>
          </a:xfrm>
          <a:prstGeom prst="rect">
            <a:avLst/>
          </a:prstGeom>
        </p:spPr>
      </p:pic>
      <p:sp>
        <p:nvSpPr>
          <p:cNvPr id="7" name="Rectangle 6"/>
          <p:cNvSpPr/>
          <p:nvPr/>
        </p:nvSpPr>
        <p:spPr>
          <a:xfrm>
            <a:off x="651933" y="5713568"/>
            <a:ext cx="7924800" cy="369332"/>
          </a:xfrm>
          <a:prstGeom prst="rect">
            <a:avLst/>
          </a:prstGeom>
        </p:spPr>
        <p:txBody>
          <a:bodyPr wrap="square">
            <a:spAutoFit/>
          </a:bodyPr>
          <a:lstStyle/>
          <a:p>
            <a:pPr algn="ctr"/>
            <a:r>
              <a:rPr lang="en-US" dirty="0">
                <a:hlinkClick r:id="rId3"/>
              </a:rPr>
              <a:t>https</a:t>
            </a:r>
            <a:r>
              <a:rPr lang="en-US">
                <a:hlinkClick r:id="rId3"/>
              </a:rPr>
              <a:t>://</a:t>
            </a:r>
            <a:r>
              <a:rPr lang="en-US" smtClean="0">
                <a:hlinkClick r:id="rId3"/>
              </a:rPr>
              <a:t>www.youtube.com/watch?v=uck2f6PLbSk</a:t>
            </a:r>
            <a:r>
              <a:rPr lang="en-US" smtClean="0"/>
              <a:t> </a:t>
            </a:r>
            <a:endParaRPr lang="en-US" dirty="0"/>
          </a:p>
        </p:txBody>
      </p:sp>
    </p:spTree>
    <p:extLst>
      <p:ext uri="{BB962C8B-B14F-4D97-AF65-F5344CB8AC3E}">
        <p14:creationId xmlns:p14="http://schemas.microsoft.com/office/powerpoint/2010/main" val="368210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DE Section </a:t>
            </a:r>
            <a:r>
              <a:rPr lang="en-US" dirty="0" smtClean="0">
                <a:effectLst/>
              </a:rPr>
              <a:t>Vetting</a:t>
            </a:r>
            <a:endParaRPr lang="en-US" dirty="0"/>
          </a:p>
        </p:txBody>
      </p:sp>
      <p:sp>
        <p:nvSpPr>
          <p:cNvPr id="3" name="Content Placeholder 2"/>
          <p:cNvSpPr>
            <a:spLocks noGrp="1"/>
          </p:cNvSpPr>
          <p:nvPr>
            <p:ph idx="1"/>
          </p:nvPr>
        </p:nvSpPr>
        <p:spPr>
          <a:xfrm>
            <a:off x="1176864" y="2490135"/>
            <a:ext cx="7052735" cy="3444997"/>
          </a:xfrm>
        </p:spPr>
        <p:txBody>
          <a:bodyPr>
            <a:noAutofit/>
          </a:bodyPr>
          <a:lstStyle/>
          <a:p>
            <a:r>
              <a:rPr lang="en-US" sz="2800" dirty="0" smtClean="0"/>
              <a:t>Are </a:t>
            </a:r>
            <a:r>
              <a:rPr lang="en-US" sz="2800" dirty="0"/>
              <a:t>DE sections evaluated before they go live?</a:t>
            </a:r>
          </a:p>
          <a:p>
            <a:pPr lvl="1"/>
            <a:r>
              <a:rPr lang="en-US" sz="2400" dirty="0" smtClean="0"/>
              <a:t>Who </a:t>
            </a:r>
            <a:r>
              <a:rPr lang="en-US" sz="2400" dirty="0"/>
              <a:t>does the evaluation?</a:t>
            </a:r>
          </a:p>
          <a:p>
            <a:pPr lvl="1"/>
            <a:r>
              <a:rPr lang="en-US" sz="2400" dirty="0" smtClean="0"/>
              <a:t>How </a:t>
            </a:r>
            <a:r>
              <a:rPr lang="en-US" sz="2400" dirty="0"/>
              <a:t>much of the course is submitted for </a:t>
            </a:r>
            <a:r>
              <a:rPr lang="en-US" sz="2400" dirty="0" smtClean="0"/>
              <a:t>evaluation?</a:t>
            </a:r>
            <a:endParaRPr lang="en-US" sz="2400" dirty="0"/>
          </a:p>
          <a:p>
            <a:pPr lvl="1"/>
            <a:r>
              <a:rPr lang="en-US" sz="2400" dirty="0" smtClean="0"/>
              <a:t>What </a:t>
            </a:r>
            <a:r>
              <a:rPr lang="en-US" sz="2400" dirty="0"/>
              <a:t>are the </a:t>
            </a:r>
            <a:r>
              <a:rPr lang="en-US" sz="2400" dirty="0" smtClean="0"/>
              <a:t>standards? How were they developed?</a:t>
            </a:r>
            <a:endParaRPr lang="en-US" sz="2400" dirty="0"/>
          </a:p>
          <a:p>
            <a:pPr lvl="2"/>
            <a:r>
              <a:rPr lang="en-US" dirty="0" smtClean="0"/>
              <a:t>Potential </a:t>
            </a:r>
            <a:r>
              <a:rPr lang="en-US" dirty="0"/>
              <a:t>resource: OEI standards!</a:t>
            </a:r>
          </a:p>
          <a:p>
            <a:endParaRPr lang="en-US" sz="2800" dirty="0"/>
          </a:p>
        </p:txBody>
      </p:sp>
    </p:spTree>
    <p:extLst>
      <p:ext uri="{BB962C8B-B14F-4D97-AF65-F5344CB8AC3E}">
        <p14:creationId xmlns:p14="http://schemas.microsoft.com/office/powerpoint/2010/main" val="8506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Support Services</a:t>
            </a:r>
            <a:endParaRPr lang="en-US" dirty="0"/>
          </a:p>
        </p:txBody>
      </p:sp>
      <p:sp>
        <p:nvSpPr>
          <p:cNvPr id="3" name="Content Placeholder 2"/>
          <p:cNvSpPr>
            <a:spLocks noGrp="1"/>
          </p:cNvSpPr>
          <p:nvPr>
            <p:ph idx="1"/>
          </p:nvPr>
        </p:nvSpPr>
        <p:spPr/>
        <p:txBody>
          <a:bodyPr/>
          <a:lstStyle/>
          <a:p>
            <a:r>
              <a:rPr lang="en-US" dirty="0" smtClean="0"/>
              <a:t>ADA </a:t>
            </a:r>
            <a:r>
              <a:rPr lang="en-US" dirty="0"/>
              <a:t>Compliance</a:t>
            </a:r>
          </a:p>
          <a:p>
            <a:r>
              <a:rPr lang="en-US" dirty="0" smtClean="0"/>
              <a:t>Video </a:t>
            </a:r>
            <a:r>
              <a:rPr lang="en-US" dirty="0"/>
              <a:t>creation, editing, digitizing, and other services.</a:t>
            </a:r>
          </a:p>
          <a:p>
            <a:r>
              <a:rPr lang="en-US" dirty="0" smtClean="0"/>
              <a:t>Course </a:t>
            </a:r>
            <a:r>
              <a:rPr lang="en-US" dirty="0"/>
              <a:t>design assistance.</a:t>
            </a:r>
          </a:p>
          <a:p>
            <a:r>
              <a:rPr lang="en-US" dirty="0" smtClean="0"/>
              <a:t>Supporting </a:t>
            </a:r>
            <a:r>
              <a:rPr lang="en-US" dirty="0"/>
              <a:t>Innovation and new technologies</a:t>
            </a:r>
          </a:p>
          <a:p>
            <a:endParaRPr lang="en-US" dirty="0"/>
          </a:p>
        </p:txBody>
      </p:sp>
    </p:spTree>
    <p:extLst>
      <p:ext uri="{BB962C8B-B14F-4D97-AF65-F5344CB8AC3E}">
        <p14:creationId xmlns:p14="http://schemas.microsoft.com/office/powerpoint/2010/main" val="377082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Student </a:t>
            </a:r>
            <a:r>
              <a:rPr lang="en-US" dirty="0" smtClean="0"/>
              <a:t>Readiness &amp; Increasing Retention</a:t>
            </a:r>
            <a:endParaRPr lang="en-US" dirty="0"/>
          </a:p>
        </p:txBody>
      </p:sp>
      <p:sp>
        <p:nvSpPr>
          <p:cNvPr id="5" name="Subtitle 4"/>
          <p:cNvSpPr>
            <a:spLocks noGrp="1"/>
          </p:cNvSpPr>
          <p:nvPr>
            <p:ph type="subTitle" idx="1"/>
          </p:nvPr>
        </p:nvSpPr>
        <p:spPr>
          <a:xfrm>
            <a:off x="1727201" y="3598327"/>
            <a:ext cx="5731932" cy="1377651"/>
          </a:xfrm>
        </p:spPr>
        <p:txBody>
          <a:bodyPr/>
          <a:lstStyle/>
          <a:p>
            <a:r>
              <a:rPr lang="en-US" dirty="0" smtClean="0">
                <a:effectLst>
                  <a:outerShdw blurRad="38100" dist="38100" dir="2700000" algn="tl">
                    <a:srgbClr val="000000">
                      <a:alpha val="43137"/>
                    </a:srgbClr>
                  </a:outerShdw>
                </a:effectLst>
              </a:rPr>
              <a:t>Giving students </a:t>
            </a:r>
            <a:r>
              <a:rPr lang="en-US" dirty="0">
                <a:effectLst>
                  <a:outerShdw blurRad="38100" dist="38100" dir="2700000" algn="tl">
                    <a:srgbClr val="000000">
                      <a:alpha val="43137"/>
                    </a:srgbClr>
                  </a:outerShdw>
                </a:effectLst>
              </a:rPr>
              <a:t>the tools that they need for success and getting </a:t>
            </a:r>
            <a:r>
              <a:rPr lang="en-US" dirty="0" smtClean="0">
                <a:effectLst>
                  <a:outerShdw blurRad="38100" dist="38100" dir="2700000" algn="tl">
                    <a:srgbClr val="000000">
                      <a:alpha val="43137"/>
                    </a:srgbClr>
                  </a:outerShdw>
                </a:effectLst>
              </a:rPr>
              <a:t>students with the requisite skills in </a:t>
            </a:r>
            <a:r>
              <a:rPr lang="en-US" dirty="0">
                <a:effectLst>
                  <a:outerShdw blurRad="38100" dist="38100" dir="2700000" algn="tl">
                    <a:srgbClr val="000000">
                      <a:alpha val="43137"/>
                    </a:srgbClr>
                  </a:outerShdw>
                </a:effectLst>
              </a:rPr>
              <a:t>DE </a:t>
            </a:r>
            <a:r>
              <a:rPr lang="en-US" dirty="0" smtClean="0">
                <a:effectLst>
                  <a:outerShdw blurRad="38100" dist="38100" dir="2700000" algn="tl">
                    <a:srgbClr val="000000">
                      <a:alpha val="43137"/>
                    </a:srgbClr>
                  </a:outerShdw>
                </a:effectLst>
              </a:rPr>
              <a:t>sections.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390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Orienting the Students</a:t>
            </a:r>
            <a:endParaRPr lang="en-US" dirty="0"/>
          </a:p>
        </p:txBody>
      </p:sp>
      <p:sp>
        <p:nvSpPr>
          <p:cNvPr id="3" name="Content Placeholder 2"/>
          <p:cNvSpPr>
            <a:spLocks noGrp="1"/>
          </p:cNvSpPr>
          <p:nvPr>
            <p:ph idx="1"/>
          </p:nvPr>
        </p:nvSpPr>
        <p:spPr>
          <a:xfrm>
            <a:off x="762000" y="2490135"/>
            <a:ext cx="7679267" cy="3444997"/>
          </a:xfrm>
        </p:spPr>
        <p:txBody>
          <a:bodyPr/>
          <a:lstStyle/>
          <a:p>
            <a:r>
              <a:rPr lang="en-US" dirty="0" smtClean="0"/>
              <a:t>General DE Orientations</a:t>
            </a:r>
          </a:p>
          <a:p>
            <a:pPr lvl="1"/>
            <a:r>
              <a:rPr lang="en-US" dirty="0" smtClean="0"/>
              <a:t>Getting </a:t>
            </a:r>
            <a:r>
              <a:rPr lang="en-US" dirty="0"/>
              <a:t>the students the global tools that they need to succeed in online courses</a:t>
            </a:r>
            <a:r>
              <a:rPr lang="en-US" dirty="0" smtClean="0"/>
              <a:t>.</a:t>
            </a:r>
          </a:p>
          <a:p>
            <a:pPr lvl="1"/>
            <a:r>
              <a:rPr lang="en-US" dirty="0" smtClean="0"/>
              <a:t>Section level orientations</a:t>
            </a:r>
          </a:p>
          <a:p>
            <a:pPr lvl="2"/>
            <a:r>
              <a:rPr lang="en-US" dirty="0" smtClean="0"/>
              <a:t>Assignments </a:t>
            </a:r>
            <a:r>
              <a:rPr lang="en-US" dirty="0"/>
              <a:t>which test the student’s readiness at the start of a course </a:t>
            </a:r>
          </a:p>
          <a:p>
            <a:pPr lvl="3"/>
            <a:r>
              <a:rPr lang="en-US" dirty="0" smtClean="0"/>
              <a:t>E.g</a:t>
            </a:r>
            <a:r>
              <a:rPr lang="en-US" dirty="0"/>
              <a:t>. providing an assignment of students posting a Bio to a discussion board at the start of a course—this tests their technology and ability to navigate the CMS.</a:t>
            </a:r>
          </a:p>
          <a:p>
            <a:pPr lvl="2"/>
            <a:endParaRPr lang="en-US" dirty="0"/>
          </a:p>
        </p:txBody>
      </p:sp>
    </p:spTree>
    <p:extLst>
      <p:ext uri="{BB962C8B-B14F-4D97-AF65-F5344CB8AC3E}">
        <p14:creationId xmlns:p14="http://schemas.microsoft.com/office/powerpoint/2010/main" val="32545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do the Feds Say?</a:t>
            </a:r>
            <a:endParaRPr lang="en-US" sz="4800" dirty="0"/>
          </a:p>
        </p:txBody>
      </p:sp>
      <p:sp>
        <p:nvSpPr>
          <p:cNvPr id="3" name="Content Placeholder 2"/>
          <p:cNvSpPr>
            <a:spLocks noGrp="1"/>
          </p:cNvSpPr>
          <p:nvPr>
            <p:ph idx="1"/>
          </p:nvPr>
        </p:nvSpPr>
        <p:spPr/>
        <p:txBody>
          <a:bodyPr>
            <a:normAutofit fontScale="85000" lnSpcReduction="10000"/>
          </a:bodyPr>
          <a:lstStyle/>
          <a:p>
            <a:r>
              <a:rPr lang="en-US" sz="2400" dirty="0"/>
              <a:t>Code of Federal Regulations, Title 34, Education §602</a:t>
            </a:r>
            <a:r>
              <a:rPr lang="en-US" sz="2400" dirty="0" smtClean="0"/>
              <a:t>.</a:t>
            </a:r>
          </a:p>
          <a:p>
            <a:pPr lvl="1"/>
            <a:r>
              <a:rPr lang="en-US" sz="2000" i="1" dirty="0">
                <a:solidFill>
                  <a:srgbClr val="FF0000"/>
                </a:solidFill>
              </a:rPr>
              <a:t>Correspondence Education Means:</a:t>
            </a:r>
          </a:p>
          <a:p>
            <a:pPr marL="914400" lvl="1" indent="-457200">
              <a:buFont typeface="+mj-lt"/>
              <a:buAutoNum type="arabicPeriod"/>
            </a:pPr>
            <a:r>
              <a:rPr lang="en-US" sz="2000" dirty="0" smtClean="0"/>
              <a:t>Education </a:t>
            </a:r>
            <a:r>
              <a:rPr lang="en-US" sz="2000" dirty="0"/>
              <a:t>provided through one or more courses by an institution under which the institution provides instructional materials, by mail or electronic transmission, including examinations on the materials, to students who are separated from the instructor.</a:t>
            </a:r>
          </a:p>
          <a:p>
            <a:pPr marL="914400" lvl="1" indent="-457200">
              <a:buFont typeface="+mj-lt"/>
              <a:buAutoNum type="arabicPeriod"/>
            </a:pPr>
            <a:r>
              <a:rPr lang="en-US" sz="2000" dirty="0" smtClean="0"/>
              <a:t>Interaction </a:t>
            </a:r>
            <a:r>
              <a:rPr lang="en-US" sz="2000" dirty="0"/>
              <a:t>between the instructor and the student is limited, is not regular and substantive, and is primarily initiated by the student.</a:t>
            </a:r>
          </a:p>
          <a:p>
            <a:pPr marL="914400" lvl="1" indent="-457200">
              <a:buFont typeface="+mj-lt"/>
              <a:buAutoNum type="arabicPeriod"/>
            </a:pPr>
            <a:r>
              <a:rPr lang="en-US" sz="2000" dirty="0" smtClean="0"/>
              <a:t>Correspondence </a:t>
            </a:r>
            <a:r>
              <a:rPr lang="en-US" sz="2000" dirty="0"/>
              <a:t>courses are typically self-paced.</a:t>
            </a:r>
          </a:p>
          <a:p>
            <a:pPr marL="914400" lvl="1" indent="-457200">
              <a:buFont typeface="+mj-lt"/>
              <a:buAutoNum type="arabicPeriod"/>
            </a:pPr>
            <a:r>
              <a:rPr lang="en-US" sz="2000" dirty="0" smtClean="0"/>
              <a:t>Correspondence </a:t>
            </a:r>
            <a:r>
              <a:rPr lang="en-US" sz="2000" dirty="0"/>
              <a:t>education is not distance education. </a:t>
            </a:r>
          </a:p>
          <a:p>
            <a:pPr marL="914400" lvl="1" indent="-457200">
              <a:buFont typeface="+mj-lt"/>
              <a:buAutoNum type="arabicPeriod"/>
            </a:pPr>
            <a:endParaRPr lang="en-US" sz="2000" dirty="0"/>
          </a:p>
        </p:txBody>
      </p:sp>
      <p:sp>
        <p:nvSpPr>
          <p:cNvPr id="6" name="TextBox 5"/>
          <p:cNvSpPr txBox="1"/>
          <p:nvPr/>
        </p:nvSpPr>
        <p:spPr>
          <a:xfrm>
            <a:off x="285880" y="6198399"/>
            <a:ext cx="348172" cy="369332"/>
          </a:xfrm>
          <a:prstGeom prst="rect">
            <a:avLst/>
          </a:prstGeom>
          <a:noFill/>
        </p:spPr>
        <p:txBody>
          <a:bodyPr wrap="none" rtlCol="0">
            <a:spAutoFit/>
          </a:bodyPr>
          <a:lstStyle/>
          <a:p>
            <a:r>
              <a:rPr lang="en-US" dirty="0" smtClean="0">
                <a:solidFill>
                  <a:schemeClr val="bg1">
                    <a:lumMod val="65000"/>
                  </a:schemeClr>
                </a:solidFill>
                <a:latin typeface="Baskerville Old Face" panose="02020602080505020303" pitchFamily="18" charset="0"/>
              </a:rPr>
              <a:t>K</a:t>
            </a:r>
            <a:endParaRPr lang="en-US" dirty="0">
              <a:solidFill>
                <a:schemeClr val="bg1">
                  <a:lumMod val="65000"/>
                </a:schemeClr>
              </a:solidFill>
              <a:latin typeface="Baskerville Old Face" panose="02020602080505020303" pitchFamily="18" charset="0"/>
            </a:endParaRPr>
          </a:p>
        </p:txBody>
      </p:sp>
    </p:spTree>
    <p:extLst>
      <p:ext uri="{BB962C8B-B14F-4D97-AF65-F5344CB8AC3E}">
        <p14:creationId xmlns:p14="http://schemas.microsoft.com/office/powerpoint/2010/main" val="104036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students with </a:t>
            </a:r>
            <a:r>
              <a:rPr lang="en-US" dirty="0"/>
              <a:t>the right </a:t>
            </a:r>
            <a:r>
              <a:rPr lang="en-US" dirty="0" smtClean="0"/>
              <a:t>skills, into </a:t>
            </a:r>
            <a:r>
              <a:rPr lang="en-US" dirty="0"/>
              <a:t>DE </a:t>
            </a:r>
            <a:r>
              <a:rPr lang="en-US" dirty="0" smtClean="0"/>
              <a:t>sections, </a:t>
            </a:r>
            <a:r>
              <a:rPr lang="en-US" dirty="0"/>
              <a:t>at the right time.</a:t>
            </a:r>
          </a:p>
        </p:txBody>
      </p:sp>
      <p:sp>
        <p:nvSpPr>
          <p:cNvPr id="3" name="Content Placeholder 2"/>
          <p:cNvSpPr>
            <a:spLocks noGrp="1"/>
          </p:cNvSpPr>
          <p:nvPr>
            <p:ph idx="1"/>
          </p:nvPr>
        </p:nvSpPr>
        <p:spPr/>
        <p:txBody>
          <a:bodyPr/>
          <a:lstStyle/>
          <a:p>
            <a:r>
              <a:rPr lang="en-US" dirty="0" smtClean="0"/>
              <a:t>Challenges </a:t>
            </a:r>
            <a:r>
              <a:rPr lang="en-US" dirty="0"/>
              <a:t>with priority registration</a:t>
            </a:r>
          </a:p>
          <a:p>
            <a:pPr lvl="1"/>
            <a:r>
              <a:rPr lang="en-US" dirty="0" smtClean="0"/>
              <a:t>Sometimes </a:t>
            </a:r>
            <a:r>
              <a:rPr lang="en-US" dirty="0"/>
              <a:t>the students who might have the least likelihood of succeeding in our DE sections are the first able to enroll in these sections. </a:t>
            </a:r>
            <a:endParaRPr lang="en-US" dirty="0" smtClean="0"/>
          </a:p>
          <a:p>
            <a:pPr lvl="1"/>
            <a:r>
              <a:rPr lang="en-US" dirty="0" smtClean="0"/>
              <a:t>Inability </a:t>
            </a:r>
            <a:r>
              <a:rPr lang="en-US" dirty="0"/>
              <a:t>to have “section level” </a:t>
            </a:r>
            <a:r>
              <a:rPr lang="en-US" dirty="0" smtClean="0"/>
              <a:t>prerequisites</a:t>
            </a:r>
          </a:p>
          <a:p>
            <a:pPr lvl="2"/>
            <a:r>
              <a:rPr lang="en-US" dirty="0" smtClean="0"/>
              <a:t>i.e</a:t>
            </a:r>
            <a:r>
              <a:rPr lang="en-US" dirty="0"/>
              <a:t>., a prerequisite that students have taken an online skills course or demonstrated their ability in another way.</a:t>
            </a:r>
          </a:p>
          <a:p>
            <a:endParaRPr lang="en-US" dirty="0"/>
          </a:p>
        </p:txBody>
      </p:sp>
    </p:spTree>
    <p:extLst>
      <p:ext uri="{BB962C8B-B14F-4D97-AF65-F5344CB8AC3E}">
        <p14:creationId xmlns:p14="http://schemas.microsoft.com/office/powerpoint/2010/main" val="30119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Addressing the DE </a:t>
            </a:r>
            <a:r>
              <a:rPr lang="en-US" dirty="0" smtClean="0"/>
              <a:t>Achievement Gap</a:t>
            </a:r>
            <a:endParaRPr lang="en-US" dirty="0"/>
          </a:p>
        </p:txBody>
      </p:sp>
      <p:sp>
        <p:nvSpPr>
          <p:cNvPr id="5" name="Subtitle 4"/>
          <p:cNvSpPr>
            <a:spLocks noGrp="1"/>
          </p:cNvSpPr>
          <p:nvPr>
            <p:ph type="subTitle" idx="1"/>
          </p:nvPr>
        </p:nvSpPr>
        <p:spPr/>
        <p:txBody>
          <a:bodyPr/>
          <a:lstStyle/>
          <a:p>
            <a:r>
              <a:rPr lang="en-US" dirty="0" smtClean="0"/>
              <a:t>Equity </a:t>
            </a:r>
            <a:r>
              <a:rPr lang="en-US" dirty="0"/>
              <a:t>and </a:t>
            </a:r>
            <a:r>
              <a:rPr lang="en-US" dirty="0" smtClean="0"/>
              <a:t>giving </a:t>
            </a:r>
            <a:r>
              <a:rPr lang="en-US" dirty="0"/>
              <a:t>the students the tools that they </a:t>
            </a:r>
            <a:r>
              <a:rPr lang="en-US" dirty="0" smtClean="0"/>
              <a:t>need</a:t>
            </a:r>
            <a:r>
              <a:rPr lang="en-US" dirty="0"/>
              <a:t> </a:t>
            </a:r>
            <a:r>
              <a:rPr lang="en-US" dirty="0" smtClean="0"/>
              <a:t>to succeed.</a:t>
            </a:r>
            <a:endParaRPr lang="en-US" dirty="0"/>
          </a:p>
        </p:txBody>
      </p:sp>
    </p:spTree>
    <p:extLst>
      <p:ext uri="{BB962C8B-B14F-4D97-AF65-F5344CB8AC3E}">
        <p14:creationId xmlns:p14="http://schemas.microsoft.com/office/powerpoint/2010/main" val="33925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a:t>
            </a:r>
            <a:r>
              <a:rPr lang="en-US" dirty="0"/>
              <a:t>order to address an achievement gap, you need to define the </a:t>
            </a:r>
            <a:r>
              <a:rPr lang="en-US" dirty="0" smtClean="0"/>
              <a:t>gap:</a:t>
            </a:r>
            <a:endParaRPr lang="en-US" dirty="0"/>
          </a:p>
        </p:txBody>
      </p:sp>
      <p:sp>
        <p:nvSpPr>
          <p:cNvPr id="3" name="Content Placeholder 2"/>
          <p:cNvSpPr>
            <a:spLocks noGrp="1"/>
          </p:cNvSpPr>
          <p:nvPr>
            <p:ph idx="1"/>
          </p:nvPr>
        </p:nvSpPr>
        <p:spPr/>
        <p:txBody>
          <a:bodyPr/>
          <a:lstStyle/>
          <a:p>
            <a:r>
              <a:rPr lang="en-US" dirty="0" smtClean="0"/>
              <a:t>What </a:t>
            </a:r>
            <a:r>
              <a:rPr lang="en-US" dirty="0"/>
              <a:t>does the data show</a:t>
            </a:r>
            <a:r>
              <a:rPr lang="en-US" dirty="0" smtClean="0"/>
              <a:t>?</a:t>
            </a:r>
            <a:endParaRPr lang="en-US" dirty="0"/>
          </a:p>
          <a:p>
            <a:pPr lvl="1"/>
            <a:r>
              <a:rPr lang="en-US" dirty="0" smtClean="0"/>
              <a:t>Access </a:t>
            </a:r>
            <a:r>
              <a:rPr lang="en-US" dirty="0"/>
              <a:t>to technology</a:t>
            </a:r>
          </a:p>
          <a:p>
            <a:pPr lvl="1"/>
            <a:r>
              <a:rPr lang="en-US" dirty="0" smtClean="0"/>
              <a:t>Access </a:t>
            </a:r>
            <a:r>
              <a:rPr lang="en-US" dirty="0"/>
              <a:t>to High Speed internet</a:t>
            </a:r>
          </a:p>
          <a:p>
            <a:pPr lvl="1"/>
            <a:r>
              <a:rPr lang="en-US" dirty="0" smtClean="0"/>
              <a:t>Age </a:t>
            </a:r>
            <a:r>
              <a:rPr lang="en-US" dirty="0"/>
              <a:t>gaps</a:t>
            </a:r>
          </a:p>
          <a:p>
            <a:pPr lvl="1"/>
            <a:r>
              <a:rPr lang="en-US" dirty="0" smtClean="0"/>
              <a:t>Ethnic </a:t>
            </a:r>
            <a:r>
              <a:rPr lang="en-US" dirty="0"/>
              <a:t>gaps</a:t>
            </a:r>
          </a:p>
          <a:p>
            <a:pPr lvl="1"/>
            <a:r>
              <a:rPr lang="en-US" dirty="0" smtClean="0"/>
              <a:t>Gender </a:t>
            </a:r>
            <a:r>
              <a:rPr lang="en-US" dirty="0"/>
              <a:t>gaps</a:t>
            </a:r>
          </a:p>
          <a:p>
            <a:pPr lvl="1"/>
            <a:endParaRPr lang="en-US" dirty="0"/>
          </a:p>
        </p:txBody>
      </p:sp>
    </p:spTree>
    <p:extLst>
      <p:ext uri="{BB962C8B-B14F-4D97-AF65-F5344CB8AC3E}">
        <p14:creationId xmlns:p14="http://schemas.microsoft.com/office/powerpoint/2010/main" val="253463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Interventions</a:t>
            </a:r>
            <a:endParaRPr lang="en-US" dirty="0"/>
          </a:p>
        </p:txBody>
      </p:sp>
      <p:sp>
        <p:nvSpPr>
          <p:cNvPr id="3" name="Content Placeholder 2"/>
          <p:cNvSpPr>
            <a:spLocks noGrp="1"/>
          </p:cNvSpPr>
          <p:nvPr>
            <p:ph idx="1"/>
          </p:nvPr>
        </p:nvSpPr>
        <p:spPr/>
        <p:txBody>
          <a:bodyPr/>
          <a:lstStyle/>
          <a:p>
            <a:r>
              <a:rPr lang="en-US" dirty="0" smtClean="0"/>
              <a:t>Adjusting </a:t>
            </a:r>
            <a:r>
              <a:rPr lang="en-US" dirty="0"/>
              <a:t>orientation to address skill </a:t>
            </a:r>
            <a:r>
              <a:rPr lang="en-US" dirty="0" smtClean="0"/>
              <a:t>gaps</a:t>
            </a:r>
          </a:p>
          <a:p>
            <a:r>
              <a:rPr lang="en-US" dirty="0" smtClean="0"/>
              <a:t>Providing </a:t>
            </a:r>
            <a:r>
              <a:rPr lang="en-US" dirty="0"/>
              <a:t>specific </a:t>
            </a:r>
            <a:r>
              <a:rPr lang="en-US" dirty="0" smtClean="0"/>
              <a:t>DE support services</a:t>
            </a:r>
          </a:p>
          <a:p>
            <a:pPr lvl="1"/>
            <a:r>
              <a:rPr lang="en-US" dirty="0" smtClean="0"/>
              <a:t>Tutoring</a:t>
            </a:r>
            <a:endParaRPr lang="en-US" dirty="0"/>
          </a:p>
          <a:p>
            <a:pPr lvl="1"/>
            <a:r>
              <a:rPr lang="en-US" dirty="0" smtClean="0"/>
              <a:t>Support </a:t>
            </a:r>
            <a:r>
              <a:rPr lang="en-US" dirty="0"/>
              <a:t>modules (writing, research, technology, etc.)</a:t>
            </a:r>
          </a:p>
          <a:p>
            <a:pPr lvl="1"/>
            <a:r>
              <a:rPr lang="en-US" dirty="0" smtClean="0"/>
              <a:t>Disability </a:t>
            </a:r>
            <a:r>
              <a:rPr lang="en-US" dirty="0"/>
              <a:t>accommodation</a:t>
            </a:r>
          </a:p>
          <a:p>
            <a:pPr lvl="1"/>
            <a:r>
              <a:rPr lang="en-US" dirty="0" smtClean="0"/>
              <a:t>Testing support</a:t>
            </a:r>
          </a:p>
          <a:p>
            <a:r>
              <a:rPr lang="en-US" dirty="0" smtClean="0"/>
              <a:t>Evaluating labs and access to technology</a:t>
            </a:r>
            <a:endParaRPr lang="en-US" dirty="0"/>
          </a:p>
          <a:p>
            <a:pPr lvl="1"/>
            <a:endParaRPr lang="en-US" dirty="0"/>
          </a:p>
        </p:txBody>
      </p:sp>
    </p:spTree>
    <p:extLst>
      <p:ext uri="{BB962C8B-B14F-4D97-AF65-F5344CB8AC3E}">
        <p14:creationId xmlns:p14="http://schemas.microsoft.com/office/powerpoint/2010/main" val="36778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1026" name="Picture 2" descr="http://www.brantfordvw.com/portals/709/dog_questi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2389447"/>
            <a:ext cx="5066242" cy="379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44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What do the Feds Say?</a:t>
            </a:r>
            <a:r>
              <a:rPr lang="en-US" dirty="0"/>
              <a:t/>
            </a:r>
            <a:br>
              <a:rPr lang="en-US" dirty="0"/>
            </a:br>
            <a:r>
              <a:rPr lang="en-US" sz="2700" dirty="0"/>
              <a:t>Code of Federal Regulations, Title 34, Education §602</a:t>
            </a:r>
            <a:r>
              <a:rPr lang="en-US" sz="2700" dirty="0" smtClean="0"/>
              <a:t>.</a:t>
            </a:r>
            <a:endParaRPr lang="en-US" dirty="0"/>
          </a:p>
        </p:txBody>
      </p:sp>
      <p:sp>
        <p:nvSpPr>
          <p:cNvPr id="3" name="Content Placeholder 2"/>
          <p:cNvSpPr>
            <a:spLocks noGrp="1"/>
          </p:cNvSpPr>
          <p:nvPr>
            <p:ph idx="1"/>
          </p:nvPr>
        </p:nvSpPr>
        <p:spPr>
          <a:xfrm>
            <a:off x="634051" y="2353733"/>
            <a:ext cx="7832616" cy="3937737"/>
          </a:xfrm>
        </p:spPr>
        <p:txBody>
          <a:bodyPr>
            <a:normAutofit fontScale="92500"/>
          </a:bodyPr>
          <a:lstStyle/>
          <a:p>
            <a:pPr marL="457200" lvl="1" indent="0">
              <a:buNone/>
            </a:pPr>
            <a:r>
              <a:rPr lang="en-US" sz="2600" i="1" dirty="0" smtClean="0">
                <a:solidFill>
                  <a:srgbClr val="FF0000"/>
                </a:solidFill>
              </a:rPr>
              <a:t>Distance </a:t>
            </a:r>
            <a:r>
              <a:rPr lang="en-US" sz="2600" i="1" dirty="0">
                <a:solidFill>
                  <a:srgbClr val="FF0000"/>
                </a:solidFill>
              </a:rPr>
              <a:t>education </a:t>
            </a:r>
            <a:r>
              <a:rPr lang="en-US" sz="2600" i="1" dirty="0" smtClean="0">
                <a:solidFill>
                  <a:srgbClr val="FF0000"/>
                </a:solidFill>
              </a:rPr>
              <a:t>means:</a:t>
            </a:r>
          </a:p>
          <a:p>
            <a:pPr lvl="1"/>
            <a:r>
              <a:rPr lang="en-US" sz="2000" i="1" dirty="0" smtClean="0">
                <a:solidFill>
                  <a:srgbClr val="0070C0"/>
                </a:solidFill>
              </a:rPr>
              <a:t>Education </a:t>
            </a:r>
            <a:r>
              <a:rPr lang="en-US" sz="2000" i="1" dirty="0">
                <a:solidFill>
                  <a:srgbClr val="0070C0"/>
                </a:solidFill>
              </a:rPr>
              <a:t>that uses one or more of the technologies listed in paragraphs (1) through (4) of this definition to deliver instruction to students who are separated from the instructor and </a:t>
            </a:r>
            <a:r>
              <a:rPr lang="en-US" sz="2000" i="1" dirty="0">
                <a:solidFill>
                  <a:srgbClr val="FF0000"/>
                </a:solidFill>
              </a:rPr>
              <a:t>to support regular and substantive interaction between the students and the instructor</a:t>
            </a:r>
            <a:r>
              <a:rPr lang="en-US" sz="2000" i="1" dirty="0">
                <a:solidFill>
                  <a:srgbClr val="0070C0"/>
                </a:solidFill>
              </a:rPr>
              <a:t>, either synchronously or asynchronously. The technologies may include</a:t>
            </a:r>
            <a:r>
              <a:rPr lang="en-US" sz="2000" i="1" dirty="0" smtClean="0">
                <a:solidFill>
                  <a:srgbClr val="0070C0"/>
                </a:solidFill>
              </a:rPr>
              <a:t>:</a:t>
            </a:r>
          </a:p>
          <a:p>
            <a:pPr marL="1257300" lvl="2" indent="-342900">
              <a:buFont typeface="+mj-lt"/>
              <a:buAutoNum type="arabicPeriod"/>
            </a:pPr>
            <a:r>
              <a:rPr lang="en-US" sz="1600" i="1" dirty="0" smtClean="0">
                <a:solidFill>
                  <a:srgbClr val="0070C0"/>
                </a:solidFill>
              </a:rPr>
              <a:t>The </a:t>
            </a:r>
            <a:r>
              <a:rPr lang="en-US" sz="1600" i="1" dirty="0">
                <a:solidFill>
                  <a:srgbClr val="0070C0"/>
                </a:solidFill>
              </a:rPr>
              <a:t>internet; </a:t>
            </a:r>
          </a:p>
          <a:p>
            <a:pPr marL="1257300" lvl="2" indent="-342900">
              <a:buFont typeface="+mj-lt"/>
              <a:buAutoNum type="arabicPeriod"/>
            </a:pPr>
            <a:r>
              <a:rPr lang="en-US" sz="1600" i="1" dirty="0" smtClean="0">
                <a:solidFill>
                  <a:srgbClr val="0070C0"/>
                </a:solidFill>
              </a:rPr>
              <a:t>One-way </a:t>
            </a:r>
            <a:r>
              <a:rPr lang="en-US" sz="1600" i="1" dirty="0">
                <a:solidFill>
                  <a:srgbClr val="0070C0"/>
                </a:solidFill>
              </a:rPr>
              <a:t>and two-way transmissions through open broadcast, closed circuit, cable, microwave, broadband lines, fiber optics, satellite, or wireless communications devices:</a:t>
            </a:r>
          </a:p>
          <a:p>
            <a:pPr marL="1257300" lvl="2" indent="-342900">
              <a:buFont typeface="+mj-lt"/>
              <a:buAutoNum type="arabicPeriod"/>
            </a:pPr>
            <a:r>
              <a:rPr lang="en-US" sz="1600" i="1" dirty="0" smtClean="0">
                <a:solidFill>
                  <a:srgbClr val="0070C0"/>
                </a:solidFill>
              </a:rPr>
              <a:t>Audio </a:t>
            </a:r>
            <a:r>
              <a:rPr lang="en-US" sz="1600" i="1" dirty="0">
                <a:solidFill>
                  <a:srgbClr val="0070C0"/>
                </a:solidFill>
              </a:rPr>
              <a:t>conferencing: or</a:t>
            </a:r>
          </a:p>
          <a:p>
            <a:pPr marL="1257300" lvl="2" indent="-342900">
              <a:buFont typeface="+mj-lt"/>
              <a:buAutoNum type="arabicPeriod"/>
            </a:pPr>
            <a:r>
              <a:rPr lang="en-US" sz="1600" i="1" dirty="0" smtClean="0">
                <a:solidFill>
                  <a:srgbClr val="0070C0"/>
                </a:solidFill>
              </a:rPr>
              <a:t>Video </a:t>
            </a:r>
            <a:r>
              <a:rPr lang="en-US" sz="1600" i="1" dirty="0">
                <a:solidFill>
                  <a:srgbClr val="0070C0"/>
                </a:solidFill>
              </a:rPr>
              <a:t>cassettes, DVDs, and CDROMs, if the cassettes, DVDs. or CD ROMs are used in a course in conjunction with any of the technologies listed in paragraphs (1) through (3) of this definition.</a:t>
            </a:r>
          </a:p>
          <a:p>
            <a:pPr marL="1257300" lvl="2" indent="-342900">
              <a:buFont typeface="+mj-lt"/>
              <a:buAutoNum type="arabicPeriod"/>
            </a:pPr>
            <a:endParaRPr lang="en-US" sz="1600" i="1" dirty="0" smtClean="0">
              <a:solidFill>
                <a:srgbClr val="FF0000"/>
              </a:solidFill>
            </a:endParaRPr>
          </a:p>
        </p:txBody>
      </p:sp>
      <p:sp>
        <p:nvSpPr>
          <p:cNvPr id="6" name="TextBox 5"/>
          <p:cNvSpPr txBox="1"/>
          <p:nvPr/>
        </p:nvSpPr>
        <p:spPr>
          <a:xfrm>
            <a:off x="285880" y="6198399"/>
            <a:ext cx="348172" cy="369332"/>
          </a:xfrm>
          <a:prstGeom prst="rect">
            <a:avLst/>
          </a:prstGeom>
          <a:noFill/>
        </p:spPr>
        <p:txBody>
          <a:bodyPr wrap="none" rtlCol="0">
            <a:spAutoFit/>
          </a:bodyPr>
          <a:lstStyle/>
          <a:p>
            <a:r>
              <a:rPr lang="en-US" dirty="0" smtClean="0">
                <a:solidFill>
                  <a:schemeClr val="bg1">
                    <a:lumMod val="65000"/>
                  </a:schemeClr>
                </a:solidFill>
                <a:latin typeface="Baskerville Old Face" panose="02020602080505020303" pitchFamily="18" charset="0"/>
              </a:rPr>
              <a:t>K</a:t>
            </a:r>
            <a:endParaRPr lang="en-US" dirty="0">
              <a:solidFill>
                <a:schemeClr val="bg1">
                  <a:lumMod val="65000"/>
                </a:schemeClr>
              </a:solidFill>
              <a:latin typeface="Baskerville Old Face" panose="02020602080505020303" pitchFamily="18" charset="0"/>
            </a:endParaRPr>
          </a:p>
        </p:txBody>
      </p:sp>
    </p:spTree>
    <p:extLst>
      <p:ext uri="{BB962C8B-B14F-4D97-AF65-F5344CB8AC3E}">
        <p14:creationId xmlns:p14="http://schemas.microsoft.com/office/powerpoint/2010/main" val="55945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does the ACCJC say?</a:t>
            </a:r>
            <a:endParaRPr lang="en-US" sz="4800" dirty="0"/>
          </a:p>
        </p:txBody>
      </p:sp>
      <p:sp>
        <p:nvSpPr>
          <p:cNvPr id="3" name="Content Placeholder 2"/>
          <p:cNvSpPr>
            <a:spLocks noGrp="1"/>
          </p:cNvSpPr>
          <p:nvPr>
            <p:ph idx="1"/>
          </p:nvPr>
        </p:nvSpPr>
        <p:spPr>
          <a:xfrm>
            <a:off x="902081" y="2430184"/>
            <a:ext cx="7615386" cy="3768215"/>
          </a:xfrm>
        </p:spPr>
        <p:txBody>
          <a:bodyPr>
            <a:normAutofit/>
          </a:bodyPr>
          <a:lstStyle/>
          <a:p>
            <a:r>
              <a:rPr lang="en-US" dirty="0" smtClean="0"/>
              <a:t>Distance education is defined, for the purpose of accreditation review as a formal interaction which uses one or more technologies to deliver instruction to students who are separated from the instructor and which </a:t>
            </a:r>
            <a:r>
              <a:rPr lang="en-US" i="1" dirty="0" smtClean="0">
                <a:solidFill>
                  <a:srgbClr val="FF0000"/>
                </a:solidFill>
              </a:rPr>
              <a:t>support regular and substantive interaction </a:t>
            </a:r>
            <a:r>
              <a:rPr lang="en-US" dirty="0" smtClean="0"/>
              <a:t>between the student and instructor…</a:t>
            </a:r>
          </a:p>
          <a:p>
            <a:pPr marL="0" indent="0">
              <a:buNone/>
            </a:pPr>
            <a:r>
              <a:rPr lang="en-US" sz="2200" dirty="0">
                <a:hlinkClick r:id="rId2"/>
              </a:rPr>
              <a:t>http://</a:t>
            </a:r>
            <a:r>
              <a:rPr lang="en-US" sz="2200" dirty="0" smtClean="0">
                <a:hlinkClick r:id="rId2"/>
              </a:rPr>
              <a:t>www.accjc.org/wp-content/uploads/2012/08/Guide-to-Evaluating-DE-and-CE_2012.pdf</a:t>
            </a:r>
            <a:r>
              <a:rPr lang="en-US" sz="2200" dirty="0" smtClean="0"/>
              <a:t> </a:t>
            </a:r>
            <a:endParaRPr lang="en-US" sz="2200" dirty="0"/>
          </a:p>
        </p:txBody>
      </p:sp>
      <p:sp>
        <p:nvSpPr>
          <p:cNvPr id="6" name="TextBox 5"/>
          <p:cNvSpPr txBox="1"/>
          <p:nvPr/>
        </p:nvSpPr>
        <p:spPr>
          <a:xfrm>
            <a:off x="285880" y="6198399"/>
            <a:ext cx="348172" cy="369332"/>
          </a:xfrm>
          <a:prstGeom prst="rect">
            <a:avLst/>
          </a:prstGeom>
          <a:noFill/>
        </p:spPr>
        <p:txBody>
          <a:bodyPr wrap="none" rtlCol="0">
            <a:spAutoFit/>
          </a:bodyPr>
          <a:lstStyle/>
          <a:p>
            <a:r>
              <a:rPr lang="en-US" dirty="0" smtClean="0">
                <a:solidFill>
                  <a:schemeClr val="bg1">
                    <a:lumMod val="65000"/>
                  </a:schemeClr>
                </a:solidFill>
                <a:latin typeface="Baskerville Old Face" panose="02020602080505020303" pitchFamily="18" charset="0"/>
              </a:rPr>
              <a:t>K</a:t>
            </a:r>
            <a:endParaRPr lang="en-US" dirty="0">
              <a:solidFill>
                <a:schemeClr val="bg1">
                  <a:lumMod val="65000"/>
                </a:schemeClr>
              </a:solidFill>
              <a:latin typeface="Baskerville Old Face" panose="02020602080505020303" pitchFamily="18" charset="0"/>
            </a:endParaRPr>
          </a:p>
        </p:txBody>
      </p:sp>
    </p:spTree>
    <p:extLst>
      <p:ext uri="{BB962C8B-B14F-4D97-AF65-F5344CB8AC3E}">
        <p14:creationId xmlns:p14="http://schemas.microsoft.com/office/powerpoint/2010/main" val="261035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does Title 5 Say</a:t>
            </a:r>
            <a:endParaRPr lang="en-US" sz="4800" dirty="0"/>
          </a:p>
        </p:txBody>
      </p:sp>
      <p:sp>
        <p:nvSpPr>
          <p:cNvPr id="3" name="Content Placeholder 2"/>
          <p:cNvSpPr>
            <a:spLocks noGrp="1"/>
          </p:cNvSpPr>
          <p:nvPr>
            <p:ph idx="1"/>
          </p:nvPr>
        </p:nvSpPr>
        <p:spPr>
          <a:xfrm>
            <a:off x="745067" y="2370667"/>
            <a:ext cx="7696200" cy="3970498"/>
          </a:xfrm>
        </p:spPr>
        <p:txBody>
          <a:bodyPr>
            <a:normAutofit/>
          </a:bodyPr>
          <a:lstStyle/>
          <a:p>
            <a:r>
              <a:rPr lang="en-US" dirty="0"/>
              <a:t>§ 55204. Instructor Contact</a:t>
            </a:r>
            <a:r>
              <a:rPr lang="en-US" dirty="0" smtClean="0"/>
              <a:t>.</a:t>
            </a:r>
          </a:p>
          <a:p>
            <a:pPr lvl="1"/>
            <a:r>
              <a:rPr lang="en-US" dirty="0"/>
              <a:t>In addition to the requirements of section 55002 and any locally established requirements applicable to all courses, district governing boards shall ensure that:</a:t>
            </a:r>
          </a:p>
          <a:p>
            <a:pPr marL="1033463" lvl="1" indent="-347663">
              <a:buNone/>
            </a:pPr>
            <a:r>
              <a:rPr lang="en-US" dirty="0"/>
              <a:t>(a) </a:t>
            </a:r>
            <a:r>
              <a:rPr lang="en-US" i="1" dirty="0">
                <a:solidFill>
                  <a:srgbClr val="FF0000"/>
                </a:solidFill>
              </a:rPr>
              <a:t>Any portion of a course conducted through distance education includes regular effective contact between instructor and students,</a:t>
            </a:r>
            <a:r>
              <a:rPr lang="en-US" dirty="0"/>
              <a:t> through group or individual meetings, orientation and review sessions, supplemental seminar or study sessions, field trips, library workshops, telephone contact, correspondence, voice mail, e-mail, or other activities. </a:t>
            </a:r>
            <a:r>
              <a:rPr lang="en-US" dirty="0">
                <a:solidFill>
                  <a:srgbClr val="FF0000"/>
                </a:solidFill>
              </a:rPr>
              <a:t>Regular effective contact is an academic and professional matter pursuant to sections 53200 et seq</a:t>
            </a:r>
            <a:r>
              <a:rPr lang="en-US" dirty="0" smtClean="0">
                <a:solidFill>
                  <a:srgbClr val="FF0000"/>
                </a:solidFill>
              </a:rPr>
              <a:t>.</a:t>
            </a:r>
            <a:endParaRPr lang="en-US" dirty="0">
              <a:solidFill>
                <a:srgbClr val="FF0000"/>
              </a:solidFill>
            </a:endParaRPr>
          </a:p>
        </p:txBody>
      </p:sp>
      <p:sp>
        <p:nvSpPr>
          <p:cNvPr id="6" name="TextBox 5"/>
          <p:cNvSpPr txBox="1"/>
          <p:nvPr/>
        </p:nvSpPr>
        <p:spPr>
          <a:xfrm>
            <a:off x="285880" y="6198399"/>
            <a:ext cx="348172" cy="369332"/>
          </a:xfrm>
          <a:prstGeom prst="rect">
            <a:avLst/>
          </a:prstGeom>
          <a:noFill/>
        </p:spPr>
        <p:txBody>
          <a:bodyPr wrap="none" rtlCol="0">
            <a:spAutoFit/>
          </a:bodyPr>
          <a:lstStyle/>
          <a:p>
            <a:r>
              <a:rPr lang="en-US" dirty="0" smtClean="0">
                <a:solidFill>
                  <a:schemeClr val="bg1">
                    <a:lumMod val="65000"/>
                  </a:schemeClr>
                </a:solidFill>
                <a:latin typeface="Baskerville Old Face" panose="02020602080505020303" pitchFamily="18" charset="0"/>
              </a:rPr>
              <a:t>K</a:t>
            </a:r>
            <a:endParaRPr lang="en-US" dirty="0">
              <a:solidFill>
                <a:schemeClr val="bg1">
                  <a:lumMod val="65000"/>
                </a:schemeClr>
              </a:solidFill>
              <a:latin typeface="Baskerville Old Face" panose="02020602080505020303" pitchFamily="18" charset="0"/>
            </a:endParaRPr>
          </a:p>
        </p:txBody>
      </p:sp>
    </p:spTree>
    <p:extLst>
      <p:ext uri="{BB962C8B-B14F-4D97-AF65-F5344CB8AC3E}">
        <p14:creationId xmlns:p14="http://schemas.microsoft.com/office/powerpoint/2010/main" val="365742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7067" y="1811863"/>
            <a:ext cx="6053665" cy="1515533"/>
          </a:xfrm>
        </p:spPr>
        <p:txBody>
          <a:bodyPr/>
          <a:lstStyle/>
          <a:p>
            <a:r>
              <a:rPr lang="en-US" dirty="0" smtClean="0"/>
              <a:t>Regular and Substantive </a:t>
            </a:r>
            <a:br>
              <a:rPr lang="en-US" dirty="0" smtClean="0"/>
            </a:br>
            <a:r>
              <a:rPr lang="en-US" sz="2800" i="1" dirty="0" smtClean="0"/>
              <a:t>(plus effective)</a:t>
            </a:r>
            <a:r>
              <a:rPr lang="en-US" dirty="0" smtClean="0"/>
              <a:t/>
            </a:r>
            <a:br>
              <a:rPr lang="en-US" dirty="0" smtClean="0"/>
            </a:br>
            <a:r>
              <a:rPr lang="en-US" dirty="0" smtClean="0"/>
              <a:t>Contact</a:t>
            </a:r>
            <a:endParaRPr lang="en-US" dirty="0"/>
          </a:p>
        </p:txBody>
      </p:sp>
      <p:sp>
        <p:nvSpPr>
          <p:cNvPr id="5" name="Subtitle 4"/>
          <p:cNvSpPr>
            <a:spLocks noGrp="1"/>
          </p:cNvSpPr>
          <p:nvPr>
            <p:ph type="subTitle" idx="1"/>
          </p:nvPr>
        </p:nvSpPr>
        <p:spPr/>
        <p:txBody>
          <a:bodyPr>
            <a:normAutofit/>
          </a:bodyPr>
          <a:lstStyle/>
          <a:p>
            <a:r>
              <a:rPr lang="en-US" sz="4400" i="1" dirty="0" smtClean="0"/>
              <a:t>Now what?</a:t>
            </a:r>
            <a:endParaRPr lang="en-US" sz="4400" i="1" dirty="0"/>
          </a:p>
        </p:txBody>
      </p:sp>
    </p:spTree>
    <p:extLst>
      <p:ext uri="{BB962C8B-B14F-4D97-AF65-F5344CB8AC3E}">
        <p14:creationId xmlns:p14="http://schemas.microsoft.com/office/powerpoint/2010/main" val="306179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 Definition</a:t>
            </a:r>
            <a:endParaRPr lang="en-US" sz="4800" dirty="0"/>
          </a:p>
        </p:txBody>
      </p:sp>
      <p:sp>
        <p:nvSpPr>
          <p:cNvPr id="3" name="Content Placeholder 2"/>
          <p:cNvSpPr>
            <a:spLocks noGrp="1"/>
          </p:cNvSpPr>
          <p:nvPr>
            <p:ph idx="1"/>
          </p:nvPr>
        </p:nvSpPr>
        <p:spPr/>
        <p:txBody>
          <a:bodyPr/>
          <a:lstStyle/>
          <a:p>
            <a:r>
              <a:rPr lang="en-US" sz="2800" dirty="0" smtClean="0"/>
              <a:t>What precisely does </a:t>
            </a:r>
            <a:r>
              <a:rPr lang="en-US" sz="2800" i="1" dirty="0" smtClean="0"/>
              <a:t>Regular and Substantive contact</a:t>
            </a:r>
            <a:r>
              <a:rPr lang="en-US" sz="2800" dirty="0" smtClean="0"/>
              <a:t> mean?</a:t>
            </a:r>
          </a:p>
          <a:p>
            <a:r>
              <a:rPr lang="en-US" sz="2800" dirty="0" smtClean="0"/>
              <a:t>Who defines it?</a:t>
            </a:r>
          </a:p>
          <a:p>
            <a:pPr lvl="1"/>
            <a:r>
              <a:rPr lang="en-US" sz="2400" dirty="0"/>
              <a:t>Hint</a:t>
            </a:r>
            <a:r>
              <a:rPr lang="en-US" sz="2400" dirty="0" smtClean="0"/>
              <a:t>: Title 5 § </a:t>
            </a:r>
            <a:r>
              <a:rPr lang="en-US" sz="2400" dirty="0"/>
              <a:t>55204.  </a:t>
            </a:r>
            <a:endParaRPr lang="en-US" sz="2400" dirty="0" smtClean="0"/>
          </a:p>
          <a:p>
            <a:pPr lvl="2"/>
            <a:r>
              <a:rPr lang="en-US" sz="2000" i="1" dirty="0" smtClean="0">
                <a:solidFill>
                  <a:srgbClr val="FF0000"/>
                </a:solidFill>
              </a:rPr>
              <a:t>Regular </a:t>
            </a:r>
            <a:r>
              <a:rPr lang="en-US" sz="2000" i="1" dirty="0">
                <a:solidFill>
                  <a:srgbClr val="FF0000"/>
                </a:solidFill>
              </a:rPr>
              <a:t>effective contact is an academic and professional matter pursuant to sections 53200 et seq.</a:t>
            </a:r>
          </a:p>
          <a:p>
            <a:pPr lvl="1"/>
            <a:endParaRPr lang="en-US" dirty="0"/>
          </a:p>
        </p:txBody>
      </p:sp>
      <p:sp>
        <p:nvSpPr>
          <p:cNvPr id="6" name="TextBox 5"/>
          <p:cNvSpPr txBox="1"/>
          <p:nvPr/>
        </p:nvSpPr>
        <p:spPr>
          <a:xfrm>
            <a:off x="285880" y="6198399"/>
            <a:ext cx="348172" cy="369332"/>
          </a:xfrm>
          <a:prstGeom prst="rect">
            <a:avLst/>
          </a:prstGeom>
          <a:noFill/>
        </p:spPr>
        <p:txBody>
          <a:bodyPr wrap="none" rtlCol="0">
            <a:spAutoFit/>
          </a:bodyPr>
          <a:lstStyle/>
          <a:p>
            <a:r>
              <a:rPr lang="en-US" dirty="0" smtClean="0">
                <a:solidFill>
                  <a:schemeClr val="bg1">
                    <a:lumMod val="65000"/>
                  </a:schemeClr>
                </a:solidFill>
                <a:latin typeface="Baskerville Old Face" panose="02020602080505020303" pitchFamily="18" charset="0"/>
              </a:rPr>
              <a:t>K</a:t>
            </a:r>
            <a:endParaRPr lang="en-US" dirty="0">
              <a:solidFill>
                <a:schemeClr val="bg1">
                  <a:lumMod val="65000"/>
                </a:schemeClr>
              </a:solidFill>
              <a:latin typeface="Baskerville Old Face" panose="02020602080505020303" pitchFamily="18" charset="0"/>
            </a:endParaRPr>
          </a:p>
        </p:txBody>
      </p:sp>
    </p:spTree>
    <p:extLst>
      <p:ext uri="{BB962C8B-B14F-4D97-AF65-F5344CB8AC3E}">
        <p14:creationId xmlns:p14="http://schemas.microsoft.com/office/powerpoint/2010/main" val="172130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13933" y="1811867"/>
            <a:ext cx="6231467" cy="1515529"/>
          </a:xfrm>
        </p:spPr>
        <p:txBody>
          <a:bodyPr/>
          <a:lstStyle/>
          <a:p>
            <a:r>
              <a:rPr lang="en-US" sz="3600" dirty="0"/>
              <a:t>Processes </a:t>
            </a:r>
            <a:r>
              <a:rPr lang="en-US" sz="1800" dirty="0" smtClean="0"/>
              <a:t>&amp;</a:t>
            </a:r>
            <a:r>
              <a:rPr lang="en-US" sz="3600" dirty="0" smtClean="0"/>
              <a:t> Procedures </a:t>
            </a:r>
            <a:r>
              <a:rPr lang="en-US" sz="2000" dirty="0" smtClean="0"/>
              <a:t>to</a:t>
            </a:r>
            <a:r>
              <a:rPr lang="en-US" sz="3600" dirty="0" smtClean="0"/>
              <a:t> Define</a:t>
            </a:r>
            <a:r>
              <a:rPr lang="en-US" sz="4400" dirty="0" smtClean="0"/>
              <a:t/>
            </a:r>
            <a:br>
              <a:rPr lang="en-US" sz="4400" dirty="0" smtClean="0"/>
            </a:br>
            <a:r>
              <a:rPr lang="en-US" sz="4400" dirty="0" smtClean="0">
                <a:solidFill>
                  <a:srgbClr val="C00000"/>
                </a:solidFill>
                <a:effectLst>
                  <a:outerShdw blurRad="38100" dist="38100" dir="2700000" algn="tl">
                    <a:srgbClr val="000000">
                      <a:alpha val="43137"/>
                    </a:srgbClr>
                  </a:outerShdw>
                </a:effectLst>
              </a:rPr>
              <a:t>R</a:t>
            </a:r>
            <a:r>
              <a:rPr lang="en-US" sz="1600" dirty="0" smtClean="0"/>
              <a:t>egular, </a:t>
            </a:r>
            <a:r>
              <a:rPr lang="en-US" sz="4400" dirty="0" smtClean="0">
                <a:solidFill>
                  <a:srgbClr val="C00000"/>
                </a:solidFill>
                <a:effectLst>
                  <a:outerShdw blurRad="38100" dist="38100" dir="2700000" algn="tl">
                    <a:srgbClr val="000000">
                      <a:alpha val="43137"/>
                    </a:srgbClr>
                  </a:outerShdw>
                </a:effectLst>
              </a:rPr>
              <a:t>S</a:t>
            </a:r>
            <a:r>
              <a:rPr lang="en-US" sz="1600" dirty="0" smtClean="0"/>
              <a:t>ubstantive,  </a:t>
            </a:r>
            <a:r>
              <a:rPr lang="en-US" sz="3600" dirty="0" smtClean="0">
                <a:solidFill>
                  <a:srgbClr val="C00000"/>
                </a:solidFill>
                <a:effectLst>
                  <a:outerShdw blurRad="38100" dist="38100" dir="2700000" algn="tl">
                    <a:srgbClr val="000000">
                      <a:alpha val="43137"/>
                    </a:srgbClr>
                  </a:outerShdw>
                </a:effectLst>
              </a:rPr>
              <a:t>&amp;</a:t>
            </a:r>
            <a:r>
              <a:rPr lang="en-US" sz="1600" dirty="0" smtClean="0">
                <a:effectLst>
                  <a:outerShdw blurRad="38100" dist="38100" dir="2700000" algn="tl">
                    <a:srgbClr val="000000">
                      <a:alpha val="43137"/>
                    </a:srgbClr>
                  </a:outerShdw>
                </a:effectLst>
              </a:rPr>
              <a:t> </a:t>
            </a:r>
            <a:r>
              <a:rPr lang="en-US" sz="4400" dirty="0" smtClean="0">
                <a:solidFill>
                  <a:srgbClr val="C00000"/>
                </a:solidFill>
                <a:effectLst>
                  <a:outerShdw blurRad="38100" dist="38100" dir="2700000" algn="tl">
                    <a:srgbClr val="000000">
                      <a:alpha val="43137"/>
                    </a:srgbClr>
                  </a:outerShdw>
                </a:effectLst>
              </a:rPr>
              <a:t>E</a:t>
            </a:r>
            <a:r>
              <a:rPr lang="en-US" sz="1600" dirty="0" smtClean="0"/>
              <a:t>ffective </a:t>
            </a:r>
            <a:r>
              <a:rPr lang="en-US" sz="4400" dirty="0" smtClean="0">
                <a:solidFill>
                  <a:srgbClr val="C00000"/>
                </a:solidFill>
                <a:effectLst>
                  <a:outerShdw blurRad="38100" dist="38100" dir="2700000" algn="tl">
                    <a:srgbClr val="000000">
                      <a:alpha val="43137"/>
                    </a:srgbClr>
                  </a:outerShdw>
                </a:effectLst>
              </a:rPr>
              <a:t>C</a:t>
            </a:r>
            <a:r>
              <a:rPr lang="en-US" sz="1600" dirty="0" smtClean="0"/>
              <a:t>ontact</a:t>
            </a:r>
            <a:r>
              <a:rPr lang="en-US" sz="4400" dirty="0" smtClean="0"/>
              <a:t>.</a:t>
            </a:r>
            <a:endParaRPr lang="en-US" sz="4400" dirty="0"/>
          </a:p>
        </p:txBody>
      </p:sp>
      <p:sp>
        <p:nvSpPr>
          <p:cNvPr id="5" name="Subtitle 4"/>
          <p:cNvSpPr>
            <a:spLocks noGrp="1"/>
          </p:cNvSpPr>
          <p:nvPr>
            <p:ph type="subTitle" idx="1"/>
          </p:nvPr>
        </p:nvSpPr>
        <p:spPr/>
        <p:txBody>
          <a:bodyPr/>
          <a:lstStyle/>
          <a:p>
            <a:r>
              <a:rPr lang="en-US" dirty="0" smtClean="0"/>
              <a:t>Senate, Curriculum Committee, </a:t>
            </a:r>
            <a:r>
              <a:rPr lang="en-US" dirty="0"/>
              <a:t>DE </a:t>
            </a:r>
            <a:r>
              <a:rPr lang="en-US" dirty="0" smtClean="0"/>
              <a:t>Committee(s), Board </a:t>
            </a:r>
            <a:r>
              <a:rPr lang="en-US" dirty="0"/>
              <a:t>of Trustees, </a:t>
            </a:r>
            <a:r>
              <a:rPr lang="en-US" dirty="0" smtClean="0"/>
              <a:t>et al.</a:t>
            </a:r>
            <a:endParaRPr lang="en-US" dirty="0"/>
          </a:p>
        </p:txBody>
      </p:sp>
    </p:spTree>
    <p:extLst>
      <p:ext uri="{BB962C8B-B14F-4D97-AF65-F5344CB8AC3E}">
        <p14:creationId xmlns:p14="http://schemas.microsoft.com/office/powerpoint/2010/main" val="207246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Curriculum Committee</a:t>
            </a:r>
          </a:p>
        </p:txBody>
      </p:sp>
      <p:sp>
        <p:nvSpPr>
          <p:cNvPr id="3" name="Content Placeholder 2"/>
          <p:cNvSpPr>
            <a:spLocks noGrp="1"/>
          </p:cNvSpPr>
          <p:nvPr>
            <p:ph idx="1"/>
          </p:nvPr>
        </p:nvSpPr>
        <p:spPr/>
        <p:txBody>
          <a:bodyPr/>
          <a:lstStyle/>
          <a:p>
            <a:r>
              <a:rPr lang="en-US" dirty="0" smtClean="0"/>
              <a:t>Course </a:t>
            </a:r>
            <a:r>
              <a:rPr lang="en-US" dirty="0"/>
              <a:t>Outline of Record (COR) </a:t>
            </a:r>
          </a:p>
          <a:p>
            <a:r>
              <a:rPr lang="en-US" dirty="0" smtClean="0"/>
              <a:t>DE </a:t>
            </a:r>
            <a:r>
              <a:rPr lang="en-US" dirty="0"/>
              <a:t>Addendum</a:t>
            </a:r>
          </a:p>
          <a:p>
            <a:endParaRPr lang="en-US" dirty="0"/>
          </a:p>
        </p:txBody>
      </p:sp>
    </p:spTree>
    <p:extLst>
      <p:ext uri="{BB962C8B-B14F-4D97-AF65-F5344CB8AC3E}">
        <p14:creationId xmlns:p14="http://schemas.microsoft.com/office/powerpoint/2010/main" val="231070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CCC-ASSESS AND MODULARIZED CURRICULUM</Template>
  <TotalTime>19713</TotalTime>
  <Words>1013</Words>
  <Application>Microsoft Macintosh PowerPoint</Application>
  <PresentationFormat>On-screen Show (4:3)</PresentationFormat>
  <Paragraphs>111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Organic</vt:lpstr>
      <vt:lpstr>Effective Practices for  Quality Online Instruction </vt:lpstr>
      <vt:lpstr>What do the Feds Say?</vt:lpstr>
      <vt:lpstr>What do the Feds Say? Code of Federal Regulations, Title 34, Education §602.</vt:lpstr>
      <vt:lpstr>What does the ACCJC say?</vt:lpstr>
      <vt:lpstr>What does Title 5 Say</vt:lpstr>
      <vt:lpstr>Regular and Substantive  (plus effective) Contact</vt:lpstr>
      <vt:lpstr>A Definition</vt:lpstr>
      <vt:lpstr>Processes &amp; Procedures to Define Regular, Substantive,  &amp; Effective Contact.</vt:lpstr>
      <vt:lpstr>The Curriculum Committee</vt:lpstr>
      <vt:lpstr>Board Policies and Regulations</vt:lpstr>
      <vt:lpstr>A place to start (Click on college logo for their policy)</vt:lpstr>
      <vt:lpstr>So, you’ve got a definition…</vt:lpstr>
      <vt:lpstr>Course Design  &amp;  Pedagogical Training</vt:lpstr>
      <vt:lpstr>DE Committee &amp; Professional Development</vt:lpstr>
      <vt:lpstr>PowerPoint Presentation</vt:lpstr>
      <vt:lpstr>DE Section Vetting</vt:lpstr>
      <vt:lpstr>Technical Support Services</vt:lpstr>
      <vt:lpstr>Student Readiness &amp; Increasing Retention</vt:lpstr>
      <vt:lpstr>Orienting the Students</vt:lpstr>
      <vt:lpstr>Getting students with the right skills, into DE sections, at the right time.</vt:lpstr>
      <vt:lpstr>Addressing the DE Achievement Gap</vt:lpstr>
      <vt:lpstr>In order to address an achievement gap, you need to define the gap:</vt:lpstr>
      <vt:lpstr>Planning for Interventions</vt:lpstr>
      <vt:lpstr>Questions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Braden</dc:creator>
  <cp:lastModifiedBy>John Freitas</cp:lastModifiedBy>
  <cp:revision>57</cp:revision>
  <dcterms:created xsi:type="dcterms:W3CDTF">2014-06-09T00:54:42Z</dcterms:created>
  <dcterms:modified xsi:type="dcterms:W3CDTF">2015-03-22T19:03:32Z</dcterms:modified>
</cp:coreProperties>
</file>