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60" r:id="rId2"/>
    <p:sldId id="261" r:id="rId3"/>
    <p:sldId id="262" r:id="rId4"/>
    <p:sldId id="293" r:id="rId5"/>
    <p:sldId id="264" r:id="rId6"/>
    <p:sldId id="265" r:id="rId7"/>
    <p:sldId id="266" r:id="rId8"/>
    <p:sldId id="263" r:id="rId9"/>
    <p:sldId id="267" r:id="rId10"/>
    <p:sldId id="269" r:id="rId11"/>
    <p:sldId id="270" r:id="rId12"/>
    <p:sldId id="281" r:id="rId13"/>
    <p:sldId id="282" r:id="rId14"/>
    <p:sldId id="286" r:id="rId15"/>
    <p:sldId id="287" r:id="rId16"/>
    <p:sldId id="283" r:id="rId17"/>
    <p:sldId id="274" r:id="rId18"/>
    <p:sldId id="275" r:id="rId19"/>
    <p:sldId id="284" r:id="rId20"/>
    <p:sldId id="285" r:id="rId21"/>
    <p:sldId id="277" r:id="rId22"/>
    <p:sldId id="278" r:id="rId23"/>
    <p:sldId id="279" r:id="rId24"/>
    <p:sldId id="301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BFD6"/>
    <a:srgbClr val="EA831C"/>
    <a:srgbClr val="E16C1C"/>
    <a:srgbClr val="674831"/>
    <a:srgbClr val="04A07D"/>
    <a:srgbClr val="FFDE62"/>
    <a:srgbClr val="054690"/>
    <a:srgbClr val="D0EA6F"/>
    <a:srgbClr val="D0EA5B"/>
    <a:srgbClr val="533A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88"/>
    <p:restoredTop sz="94681"/>
  </p:normalViewPr>
  <p:slideViewPr>
    <p:cSldViewPr snapToGrid="0" snapToObjects="1">
      <p:cViewPr varScale="1">
        <p:scale>
          <a:sx n="61" d="100"/>
          <a:sy n="61" d="100"/>
        </p:scale>
        <p:origin x="24" y="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35E485-D1F4-49C8-BC6B-CE3A09576D41}" type="doc">
      <dgm:prSet loTypeId="urn:microsoft.com/office/officeart/2005/8/layout/hProcess6" loCatId="process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5C9BA8D-1EF7-4193-A09A-3A7E5806ECE3}">
      <dgm:prSet phldrT="[Text]"/>
      <dgm:spPr/>
      <dgm:t>
        <a:bodyPr/>
        <a:lstStyle/>
        <a:p>
          <a:r>
            <a:rPr lang="en-US" dirty="0"/>
            <a:t>Sep 2020</a:t>
          </a:r>
        </a:p>
      </dgm:t>
    </dgm:pt>
    <dgm:pt modelId="{B9353941-ACEB-4D02-A7FB-F9125D75B4E9}" type="parTrans" cxnId="{65477552-74B1-4758-AD7D-AE817F3A5460}">
      <dgm:prSet/>
      <dgm:spPr/>
      <dgm:t>
        <a:bodyPr/>
        <a:lstStyle/>
        <a:p>
          <a:endParaRPr lang="en-US"/>
        </a:p>
      </dgm:t>
    </dgm:pt>
    <dgm:pt modelId="{F4654233-6061-4D3F-86CC-1E6450F9FD13}" type="sibTrans" cxnId="{65477552-74B1-4758-AD7D-AE817F3A5460}">
      <dgm:prSet/>
      <dgm:spPr/>
      <dgm:t>
        <a:bodyPr/>
        <a:lstStyle/>
        <a:p>
          <a:endParaRPr lang="en-US"/>
        </a:p>
      </dgm:t>
    </dgm:pt>
    <dgm:pt modelId="{07C22798-32AA-427C-B991-EE352316E1FF}">
      <dgm:prSet phldrT="[Text]" custT="1"/>
      <dgm:spPr/>
      <dgm:t>
        <a:bodyPr/>
        <a:lstStyle/>
        <a:p>
          <a:r>
            <a:rPr lang="en-US" sz="1400" dirty="0">
              <a:solidFill>
                <a:schemeClr val="tx2"/>
              </a:solidFill>
            </a:rPr>
            <a:t>CPL Implementation Toolkits </a:t>
          </a:r>
        </a:p>
      </dgm:t>
    </dgm:pt>
    <dgm:pt modelId="{BB08E6B3-EF93-42E5-AE76-33DF2CA3D3AE}" type="parTrans" cxnId="{8B8741BC-C4E7-45FC-A344-7CC3C1FECF00}">
      <dgm:prSet/>
      <dgm:spPr/>
      <dgm:t>
        <a:bodyPr/>
        <a:lstStyle/>
        <a:p>
          <a:endParaRPr lang="en-US"/>
        </a:p>
      </dgm:t>
    </dgm:pt>
    <dgm:pt modelId="{38359A30-D039-4267-A3FB-92C8C0BE7699}" type="sibTrans" cxnId="{8B8741BC-C4E7-45FC-A344-7CC3C1FECF00}">
      <dgm:prSet/>
      <dgm:spPr/>
      <dgm:t>
        <a:bodyPr/>
        <a:lstStyle/>
        <a:p>
          <a:endParaRPr lang="en-US"/>
        </a:p>
      </dgm:t>
    </dgm:pt>
    <dgm:pt modelId="{DB0222A8-BC22-4F61-91C4-52A8F67080DB}">
      <dgm:prSet phldrT="[Text]" custT="1"/>
      <dgm:spPr/>
      <dgm:t>
        <a:bodyPr/>
        <a:lstStyle/>
        <a:p>
          <a:r>
            <a:rPr lang="en-US" sz="1400" dirty="0">
              <a:solidFill>
                <a:schemeClr val="tx2"/>
              </a:solidFill>
            </a:rPr>
            <a:t>CCCCO host CPL informational webinars</a:t>
          </a:r>
        </a:p>
      </dgm:t>
    </dgm:pt>
    <dgm:pt modelId="{CDA7EBDD-5C79-4F9F-9218-323456C499AE}" type="parTrans" cxnId="{7A379268-A700-40DA-8259-21632C579F3B}">
      <dgm:prSet/>
      <dgm:spPr/>
      <dgm:t>
        <a:bodyPr/>
        <a:lstStyle/>
        <a:p>
          <a:endParaRPr lang="en-US"/>
        </a:p>
      </dgm:t>
    </dgm:pt>
    <dgm:pt modelId="{6C012AC8-3EC9-47D0-96D5-DC6F38BEDC44}" type="sibTrans" cxnId="{7A379268-A700-40DA-8259-21632C579F3B}">
      <dgm:prSet/>
      <dgm:spPr/>
      <dgm:t>
        <a:bodyPr/>
        <a:lstStyle/>
        <a:p>
          <a:endParaRPr lang="en-US"/>
        </a:p>
      </dgm:t>
    </dgm:pt>
    <dgm:pt modelId="{39ED77FF-BDD7-4DC7-9129-EB8C2DB3A42C}">
      <dgm:prSet phldrT="[Text]"/>
      <dgm:spPr/>
      <dgm:t>
        <a:bodyPr/>
        <a:lstStyle/>
        <a:p>
          <a:r>
            <a:rPr lang="en-US" dirty="0"/>
            <a:t>Dec 2020</a:t>
          </a:r>
        </a:p>
      </dgm:t>
    </dgm:pt>
    <dgm:pt modelId="{1C6D71F1-0449-4E05-A596-090839CDBF40}" type="parTrans" cxnId="{3F12D08D-543B-42B1-9848-80D406CFD43D}">
      <dgm:prSet/>
      <dgm:spPr/>
      <dgm:t>
        <a:bodyPr/>
        <a:lstStyle/>
        <a:p>
          <a:endParaRPr lang="en-US"/>
        </a:p>
      </dgm:t>
    </dgm:pt>
    <dgm:pt modelId="{E45FEC4B-94AE-45A3-8852-61B7FC74D5C9}" type="sibTrans" cxnId="{3F12D08D-543B-42B1-9848-80D406CFD43D}">
      <dgm:prSet/>
      <dgm:spPr/>
      <dgm:t>
        <a:bodyPr/>
        <a:lstStyle/>
        <a:p>
          <a:endParaRPr lang="en-US"/>
        </a:p>
      </dgm:t>
    </dgm:pt>
    <dgm:pt modelId="{570F8D3D-924C-403E-A82F-84BC16445860}">
      <dgm:prSet phldrT="[Text]" custT="1"/>
      <dgm:spPr/>
      <dgm:t>
        <a:bodyPr/>
        <a:lstStyle/>
        <a:p>
          <a:pPr algn="ctr"/>
          <a:r>
            <a:rPr lang="en-US" sz="1800" dirty="0">
              <a:solidFill>
                <a:schemeClr val="tx2"/>
              </a:solidFill>
            </a:rPr>
            <a:t>District CPL policy certifications due to CCCCO</a:t>
          </a:r>
          <a:r>
            <a:rPr lang="en-US" sz="2000" dirty="0">
              <a:solidFill>
                <a:schemeClr val="tx2"/>
              </a:solidFill>
            </a:rPr>
            <a:t>*</a:t>
          </a:r>
        </a:p>
      </dgm:t>
    </dgm:pt>
    <dgm:pt modelId="{24BB4351-7E9B-4EC1-AA1B-045B8C2FBFA3}" type="parTrans" cxnId="{A65A871C-9006-4EE0-91D6-8E3485A7B9FE}">
      <dgm:prSet/>
      <dgm:spPr/>
      <dgm:t>
        <a:bodyPr/>
        <a:lstStyle/>
        <a:p>
          <a:endParaRPr lang="en-US"/>
        </a:p>
      </dgm:t>
    </dgm:pt>
    <dgm:pt modelId="{8E67657B-C3E0-48DA-BFB8-D9380CC2B8F9}" type="sibTrans" cxnId="{A65A871C-9006-4EE0-91D6-8E3485A7B9FE}">
      <dgm:prSet/>
      <dgm:spPr/>
      <dgm:t>
        <a:bodyPr/>
        <a:lstStyle/>
        <a:p>
          <a:endParaRPr lang="en-US"/>
        </a:p>
      </dgm:t>
    </dgm:pt>
    <dgm:pt modelId="{A0635F63-CF43-4614-B250-3F35436F03EC}">
      <dgm:prSet phldrT="[Text]" custT="1"/>
      <dgm:spPr/>
      <dgm:t>
        <a:bodyPr/>
        <a:lstStyle/>
        <a:p>
          <a:r>
            <a:rPr lang="en-US" sz="1400" dirty="0">
              <a:solidFill>
                <a:schemeClr val="tx2"/>
              </a:solidFill>
            </a:rPr>
            <a:t>CCCCO publish CPL memo</a:t>
          </a:r>
        </a:p>
      </dgm:t>
    </dgm:pt>
    <dgm:pt modelId="{66B31281-F19A-406E-BCBC-53BC30A3DF89}" type="parTrans" cxnId="{32B8F310-8848-4D7D-AEA2-05F98F276F66}">
      <dgm:prSet/>
      <dgm:spPr/>
      <dgm:t>
        <a:bodyPr/>
        <a:lstStyle/>
        <a:p>
          <a:endParaRPr lang="en-US"/>
        </a:p>
      </dgm:t>
    </dgm:pt>
    <dgm:pt modelId="{EC1F9CC5-A303-4881-B8A8-50B90345C435}" type="sibTrans" cxnId="{32B8F310-8848-4D7D-AEA2-05F98F276F66}">
      <dgm:prSet/>
      <dgm:spPr/>
      <dgm:t>
        <a:bodyPr/>
        <a:lstStyle/>
        <a:p>
          <a:endParaRPr lang="en-US"/>
        </a:p>
      </dgm:t>
    </dgm:pt>
    <dgm:pt modelId="{64C441C7-28E8-4597-9626-97A49CDF64CB}">
      <dgm:prSet phldrT="[Text]"/>
      <dgm:spPr/>
      <dgm:t>
        <a:bodyPr/>
        <a:lstStyle/>
        <a:p>
          <a:r>
            <a:rPr lang="en-US" dirty="0"/>
            <a:t>Jul 2020</a:t>
          </a:r>
        </a:p>
      </dgm:t>
    </dgm:pt>
    <dgm:pt modelId="{76C7C5AA-7D3B-4181-B3DA-2A597326A490}" type="parTrans" cxnId="{E251A968-17DF-4A13-8191-F7CD7E0DF8A7}">
      <dgm:prSet/>
      <dgm:spPr/>
      <dgm:t>
        <a:bodyPr/>
        <a:lstStyle/>
        <a:p>
          <a:endParaRPr lang="en-US"/>
        </a:p>
      </dgm:t>
    </dgm:pt>
    <dgm:pt modelId="{6061B28B-E2E5-4E76-A81C-DF6716DA8081}" type="sibTrans" cxnId="{E251A968-17DF-4A13-8191-F7CD7E0DF8A7}">
      <dgm:prSet/>
      <dgm:spPr/>
      <dgm:t>
        <a:bodyPr/>
        <a:lstStyle/>
        <a:p>
          <a:endParaRPr lang="en-US"/>
        </a:p>
      </dgm:t>
    </dgm:pt>
    <dgm:pt modelId="{374FCE28-C41B-4113-8EE6-8C097724C950}">
      <dgm:prSet phldrT="[Text]" custT="1"/>
      <dgm:spPr/>
      <dgm:t>
        <a:bodyPr/>
        <a:lstStyle/>
        <a:p>
          <a:r>
            <a:rPr lang="en-US" sz="1600" dirty="0"/>
            <a:t> </a:t>
          </a:r>
          <a:r>
            <a:rPr lang="en-US" sz="1800" dirty="0">
              <a:solidFill>
                <a:schemeClr val="tx2"/>
              </a:solidFill>
            </a:rPr>
            <a:t>Monitor AB 2494 status</a:t>
          </a:r>
          <a:r>
            <a:rPr lang="en-US" sz="2400" dirty="0">
              <a:solidFill>
                <a:schemeClr val="tx2"/>
              </a:solidFill>
            </a:rPr>
            <a:t>*</a:t>
          </a:r>
          <a:endParaRPr lang="en-US" sz="1800" dirty="0">
            <a:solidFill>
              <a:schemeClr val="tx2"/>
            </a:solidFill>
          </a:endParaRPr>
        </a:p>
      </dgm:t>
    </dgm:pt>
    <dgm:pt modelId="{3EBFD8D0-C1DC-4419-9FFB-709FF700315D}" type="parTrans" cxnId="{C3DC1B3D-DF14-4474-807A-AD5B2E29E4A2}">
      <dgm:prSet/>
      <dgm:spPr/>
      <dgm:t>
        <a:bodyPr/>
        <a:lstStyle/>
        <a:p>
          <a:endParaRPr lang="en-US"/>
        </a:p>
      </dgm:t>
    </dgm:pt>
    <dgm:pt modelId="{09DADCCD-7105-48B6-BEAD-D246C7F40F0C}" type="sibTrans" cxnId="{C3DC1B3D-DF14-4474-807A-AD5B2E29E4A2}">
      <dgm:prSet/>
      <dgm:spPr/>
      <dgm:t>
        <a:bodyPr/>
        <a:lstStyle/>
        <a:p>
          <a:endParaRPr lang="en-US"/>
        </a:p>
      </dgm:t>
    </dgm:pt>
    <dgm:pt modelId="{499AE7E4-AB16-478D-B36F-A489D3366AE9}" type="pres">
      <dgm:prSet presAssocID="{1E35E485-D1F4-49C8-BC6B-CE3A09576D41}" presName="theList" presStyleCnt="0">
        <dgm:presLayoutVars>
          <dgm:dir/>
          <dgm:animLvl val="lvl"/>
          <dgm:resizeHandles val="exact"/>
        </dgm:presLayoutVars>
      </dgm:prSet>
      <dgm:spPr/>
    </dgm:pt>
    <dgm:pt modelId="{95156736-7A18-43C1-A730-EB4628739AC1}" type="pres">
      <dgm:prSet presAssocID="{64C441C7-28E8-4597-9626-97A49CDF64CB}" presName="compNode" presStyleCnt="0"/>
      <dgm:spPr/>
    </dgm:pt>
    <dgm:pt modelId="{672D82A1-BD61-4B22-A7EB-E49EFFC25AB7}" type="pres">
      <dgm:prSet presAssocID="{64C441C7-28E8-4597-9626-97A49CDF64CB}" presName="noGeometry" presStyleCnt="0"/>
      <dgm:spPr/>
    </dgm:pt>
    <dgm:pt modelId="{B07563A7-9C34-4944-A718-D94FA21F5D7D}" type="pres">
      <dgm:prSet presAssocID="{64C441C7-28E8-4597-9626-97A49CDF64CB}" presName="childTextVisible" presStyleLbl="bgAccFollowNode1" presStyleIdx="0" presStyleCnt="3" custScaleX="129915" custScaleY="159065">
        <dgm:presLayoutVars>
          <dgm:bulletEnabled val="1"/>
        </dgm:presLayoutVars>
      </dgm:prSet>
      <dgm:spPr/>
    </dgm:pt>
    <dgm:pt modelId="{2F03394B-6D68-4C8F-8824-C66FFDD3A8A9}" type="pres">
      <dgm:prSet presAssocID="{64C441C7-28E8-4597-9626-97A49CDF64CB}" presName="childTextHidden" presStyleLbl="bgAccFollowNode1" presStyleIdx="0" presStyleCnt="3"/>
      <dgm:spPr/>
    </dgm:pt>
    <dgm:pt modelId="{3E9E22AA-7C3C-44B8-A135-B827F459C7DF}" type="pres">
      <dgm:prSet presAssocID="{64C441C7-28E8-4597-9626-97A49CDF64CB}" presName="parentText" presStyleLbl="node1" presStyleIdx="0" presStyleCnt="3" custLinFactNeighborX="-5433" custLinFactNeighborY="-6687">
        <dgm:presLayoutVars>
          <dgm:chMax val="1"/>
          <dgm:bulletEnabled val="1"/>
        </dgm:presLayoutVars>
      </dgm:prSet>
      <dgm:spPr/>
    </dgm:pt>
    <dgm:pt modelId="{BB2CE52D-C8C4-494F-A43D-1E233F643368}" type="pres">
      <dgm:prSet presAssocID="{64C441C7-28E8-4597-9626-97A49CDF64CB}" presName="aSpace" presStyleCnt="0"/>
      <dgm:spPr/>
    </dgm:pt>
    <dgm:pt modelId="{B37E36EC-8F42-453B-A13B-ACFE826BA92E}" type="pres">
      <dgm:prSet presAssocID="{35C9BA8D-1EF7-4193-A09A-3A7E5806ECE3}" presName="compNode" presStyleCnt="0"/>
      <dgm:spPr/>
    </dgm:pt>
    <dgm:pt modelId="{EDC694B6-E11A-459C-9B03-6C661803FBC6}" type="pres">
      <dgm:prSet presAssocID="{35C9BA8D-1EF7-4193-A09A-3A7E5806ECE3}" presName="noGeometry" presStyleCnt="0"/>
      <dgm:spPr/>
    </dgm:pt>
    <dgm:pt modelId="{349C26F4-5C1D-4123-B9BA-AADEAE149520}" type="pres">
      <dgm:prSet presAssocID="{35C9BA8D-1EF7-4193-A09A-3A7E5806ECE3}" presName="childTextVisible" presStyleLbl="bgAccFollowNode1" presStyleIdx="1" presStyleCnt="3" custScaleX="127458" custScaleY="167709">
        <dgm:presLayoutVars>
          <dgm:bulletEnabled val="1"/>
        </dgm:presLayoutVars>
      </dgm:prSet>
      <dgm:spPr/>
    </dgm:pt>
    <dgm:pt modelId="{12D4690C-DCAE-4984-BB2E-2BC2C6685F19}" type="pres">
      <dgm:prSet presAssocID="{35C9BA8D-1EF7-4193-A09A-3A7E5806ECE3}" presName="childTextHidden" presStyleLbl="bgAccFollowNode1" presStyleIdx="1" presStyleCnt="3"/>
      <dgm:spPr/>
    </dgm:pt>
    <dgm:pt modelId="{96DDB0F1-D742-44D1-B350-66F3E0A11B00}" type="pres">
      <dgm:prSet presAssocID="{35C9BA8D-1EF7-4193-A09A-3A7E5806ECE3}" presName="parentText" presStyleLbl="node1" presStyleIdx="1" presStyleCnt="3" custLinFactNeighborX="-14200" custLinFactNeighborY="-2990">
        <dgm:presLayoutVars>
          <dgm:chMax val="1"/>
          <dgm:bulletEnabled val="1"/>
        </dgm:presLayoutVars>
      </dgm:prSet>
      <dgm:spPr/>
    </dgm:pt>
    <dgm:pt modelId="{1BB0327F-E57C-48E3-A695-B66D795E230E}" type="pres">
      <dgm:prSet presAssocID="{35C9BA8D-1EF7-4193-A09A-3A7E5806ECE3}" presName="aSpace" presStyleCnt="0"/>
      <dgm:spPr/>
    </dgm:pt>
    <dgm:pt modelId="{FCFAA87B-9098-48F7-B502-7F3382C3147C}" type="pres">
      <dgm:prSet presAssocID="{39ED77FF-BDD7-4DC7-9129-EB8C2DB3A42C}" presName="compNode" presStyleCnt="0"/>
      <dgm:spPr/>
    </dgm:pt>
    <dgm:pt modelId="{9ACB7B10-3DC0-487B-91CE-E479B4C28B8C}" type="pres">
      <dgm:prSet presAssocID="{39ED77FF-BDD7-4DC7-9129-EB8C2DB3A42C}" presName="noGeometry" presStyleCnt="0"/>
      <dgm:spPr/>
    </dgm:pt>
    <dgm:pt modelId="{3662DA0E-3005-4A61-A978-8CF4B0FAAA6D}" type="pres">
      <dgm:prSet presAssocID="{39ED77FF-BDD7-4DC7-9129-EB8C2DB3A42C}" presName="childTextVisible" presStyleLbl="bgAccFollowNode1" presStyleIdx="2" presStyleCnt="3" custScaleX="113900" custScaleY="180890">
        <dgm:presLayoutVars>
          <dgm:bulletEnabled val="1"/>
        </dgm:presLayoutVars>
      </dgm:prSet>
      <dgm:spPr/>
    </dgm:pt>
    <dgm:pt modelId="{6E0F00B7-0DAB-499F-A778-8D4F42B9082C}" type="pres">
      <dgm:prSet presAssocID="{39ED77FF-BDD7-4DC7-9129-EB8C2DB3A42C}" presName="childTextHidden" presStyleLbl="bgAccFollowNode1" presStyleIdx="2" presStyleCnt="3"/>
      <dgm:spPr/>
    </dgm:pt>
    <dgm:pt modelId="{6CFE8D87-00BC-4A88-BA3B-6D0E6C03B809}" type="pres">
      <dgm:prSet presAssocID="{39ED77FF-BDD7-4DC7-9129-EB8C2DB3A42C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32B8F310-8848-4D7D-AEA2-05F98F276F66}" srcId="{35C9BA8D-1EF7-4193-A09A-3A7E5806ECE3}" destId="{A0635F63-CF43-4614-B250-3F35436F03EC}" srcOrd="0" destOrd="0" parTransId="{66B31281-F19A-406E-BCBC-53BC30A3DF89}" sibTransId="{EC1F9CC5-A303-4881-B8A8-50B90345C435}"/>
    <dgm:cxn modelId="{A65A871C-9006-4EE0-91D6-8E3485A7B9FE}" srcId="{39ED77FF-BDD7-4DC7-9129-EB8C2DB3A42C}" destId="{570F8D3D-924C-403E-A82F-84BC16445860}" srcOrd="0" destOrd="0" parTransId="{24BB4351-7E9B-4EC1-AA1B-045B8C2FBFA3}" sibTransId="{8E67657B-C3E0-48DA-BFB8-D9380CC2B8F9}"/>
    <dgm:cxn modelId="{3E4D1D2F-1124-408E-A51C-549200C907DA}" type="presOf" srcId="{64C441C7-28E8-4597-9626-97A49CDF64CB}" destId="{3E9E22AA-7C3C-44B8-A135-B827F459C7DF}" srcOrd="0" destOrd="0" presId="urn:microsoft.com/office/officeart/2005/8/layout/hProcess6"/>
    <dgm:cxn modelId="{C3DC1B3D-DF14-4474-807A-AD5B2E29E4A2}" srcId="{64C441C7-28E8-4597-9626-97A49CDF64CB}" destId="{374FCE28-C41B-4113-8EE6-8C097724C950}" srcOrd="0" destOrd="0" parTransId="{3EBFD8D0-C1DC-4419-9FFB-709FF700315D}" sibTransId="{09DADCCD-7105-48B6-BEAD-D246C7F40F0C}"/>
    <dgm:cxn modelId="{2DCCCB66-3A7F-405C-B7B5-9290A62943C0}" type="presOf" srcId="{374FCE28-C41B-4113-8EE6-8C097724C950}" destId="{2F03394B-6D68-4C8F-8824-C66FFDD3A8A9}" srcOrd="1" destOrd="0" presId="urn:microsoft.com/office/officeart/2005/8/layout/hProcess6"/>
    <dgm:cxn modelId="{7A379268-A700-40DA-8259-21632C579F3B}" srcId="{35C9BA8D-1EF7-4193-A09A-3A7E5806ECE3}" destId="{DB0222A8-BC22-4F61-91C4-52A8F67080DB}" srcOrd="2" destOrd="0" parTransId="{CDA7EBDD-5C79-4F9F-9218-323456C499AE}" sibTransId="{6C012AC8-3EC9-47D0-96D5-DC6F38BEDC44}"/>
    <dgm:cxn modelId="{E251A968-17DF-4A13-8191-F7CD7E0DF8A7}" srcId="{1E35E485-D1F4-49C8-BC6B-CE3A09576D41}" destId="{64C441C7-28E8-4597-9626-97A49CDF64CB}" srcOrd="0" destOrd="0" parTransId="{76C7C5AA-7D3B-4181-B3DA-2A597326A490}" sibTransId="{6061B28B-E2E5-4E76-A81C-DF6716DA8081}"/>
    <dgm:cxn modelId="{88355E71-7441-4B49-B8D5-6FD00369ACFB}" type="presOf" srcId="{374FCE28-C41B-4113-8EE6-8C097724C950}" destId="{B07563A7-9C34-4944-A718-D94FA21F5D7D}" srcOrd="0" destOrd="0" presId="urn:microsoft.com/office/officeart/2005/8/layout/hProcess6"/>
    <dgm:cxn modelId="{65477552-74B1-4758-AD7D-AE817F3A5460}" srcId="{1E35E485-D1F4-49C8-BC6B-CE3A09576D41}" destId="{35C9BA8D-1EF7-4193-A09A-3A7E5806ECE3}" srcOrd="1" destOrd="0" parTransId="{B9353941-ACEB-4D02-A7FB-F9125D75B4E9}" sibTransId="{F4654233-6061-4D3F-86CC-1E6450F9FD13}"/>
    <dgm:cxn modelId="{528CBB76-C662-40BF-A0E2-B45F5EE00311}" type="presOf" srcId="{DB0222A8-BC22-4F61-91C4-52A8F67080DB}" destId="{349C26F4-5C1D-4123-B9BA-AADEAE149520}" srcOrd="0" destOrd="2" presId="urn:microsoft.com/office/officeart/2005/8/layout/hProcess6"/>
    <dgm:cxn modelId="{27B97A79-7C8A-4413-9118-47242DAF54AB}" type="presOf" srcId="{570F8D3D-924C-403E-A82F-84BC16445860}" destId="{3662DA0E-3005-4A61-A978-8CF4B0FAAA6D}" srcOrd="0" destOrd="0" presId="urn:microsoft.com/office/officeart/2005/8/layout/hProcess6"/>
    <dgm:cxn modelId="{BF8E3E89-FF22-45C6-83BF-5CCCE34A8BCC}" type="presOf" srcId="{DB0222A8-BC22-4F61-91C4-52A8F67080DB}" destId="{12D4690C-DCAE-4984-BB2E-2BC2C6685F19}" srcOrd="1" destOrd="2" presId="urn:microsoft.com/office/officeart/2005/8/layout/hProcess6"/>
    <dgm:cxn modelId="{3F12D08D-543B-42B1-9848-80D406CFD43D}" srcId="{1E35E485-D1F4-49C8-BC6B-CE3A09576D41}" destId="{39ED77FF-BDD7-4DC7-9129-EB8C2DB3A42C}" srcOrd="2" destOrd="0" parTransId="{1C6D71F1-0449-4E05-A596-090839CDBF40}" sibTransId="{E45FEC4B-94AE-45A3-8852-61B7FC74D5C9}"/>
    <dgm:cxn modelId="{B3492099-E66D-41EC-A2EB-C6996CCB5145}" type="presOf" srcId="{07C22798-32AA-427C-B991-EE352316E1FF}" destId="{349C26F4-5C1D-4123-B9BA-AADEAE149520}" srcOrd="0" destOrd="1" presId="urn:microsoft.com/office/officeart/2005/8/layout/hProcess6"/>
    <dgm:cxn modelId="{1381E2AC-5D97-4647-B2FD-3FDBB7C500F9}" type="presOf" srcId="{570F8D3D-924C-403E-A82F-84BC16445860}" destId="{6E0F00B7-0DAB-499F-A778-8D4F42B9082C}" srcOrd="1" destOrd="0" presId="urn:microsoft.com/office/officeart/2005/8/layout/hProcess6"/>
    <dgm:cxn modelId="{807D9FB4-D9A7-4E6A-B7CE-97054F817D43}" type="presOf" srcId="{1E35E485-D1F4-49C8-BC6B-CE3A09576D41}" destId="{499AE7E4-AB16-478D-B36F-A489D3366AE9}" srcOrd="0" destOrd="0" presId="urn:microsoft.com/office/officeart/2005/8/layout/hProcess6"/>
    <dgm:cxn modelId="{A99EB4BB-6FBC-4472-84D9-0B3F80217294}" type="presOf" srcId="{07C22798-32AA-427C-B991-EE352316E1FF}" destId="{12D4690C-DCAE-4984-BB2E-2BC2C6685F19}" srcOrd="1" destOrd="1" presId="urn:microsoft.com/office/officeart/2005/8/layout/hProcess6"/>
    <dgm:cxn modelId="{8B8741BC-C4E7-45FC-A344-7CC3C1FECF00}" srcId="{35C9BA8D-1EF7-4193-A09A-3A7E5806ECE3}" destId="{07C22798-32AA-427C-B991-EE352316E1FF}" srcOrd="1" destOrd="0" parTransId="{BB08E6B3-EF93-42E5-AE76-33DF2CA3D3AE}" sibTransId="{38359A30-D039-4267-A3FB-92C8C0BE7699}"/>
    <dgm:cxn modelId="{BAEEC8F0-5866-49DF-BDB1-D2E0F7E8E3D6}" type="presOf" srcId="{39ED77FF-BDD7-4DC7-9129-EB8C2DB3A42C}" destId="{6CFE8D87-00BC-4A88-BA3B-6D0E6C03B809}" srcOrd="0" destOrd="0" presId="urn:microsoft.com/office/officeart/2005/8/layout/hProcess6"/>
    <dgm:cxn modelId="{8D069FF1-30E8-48A2-BA5E-F0FB0FC65909}" type="presOf" srcId="{A0635F63-CF43-4614-B250-3F35436F03EC}" destId="{349C26F4-5C1D-4123-B9BA-AADEAE149520}" srcOrd="0" destOrd="0" presId="urn:microsoft.com/office/officeart/2005/8/layout/hProcess6"/>
    <dgm:cxn modelId="{33EE44F3-1B0F-4F73-A47A-55C126DB75E6}" type="presOf" srcId="{A0635F63-CF43-4614-B250-3F35436F03EC}" destId="{12D4690C-DCAE-4984-BB2E-2BC2C6685F19}" srcOrd="1" destOrd="0" presId="urn:microsoft.com/office/officeart/2005/8/layout/hProcess6"/>
    <dgm:cxn modelId="{73B291FC-A88A-4F33-B791-1BEDDC0798BC}" type="presOf" srcId="{35C9BA8D-1EF7-4193-A09A-3A7E5806ECE3}" destId="{96DDB0F1-D742-44D1-B350-66F3E0A11B00}" srcOrd="0" destOrd="0" presId="urn:microsoft.com/office/officeart/2005/8/layout/hProcess6"/>
    <dgm:cxn modelId="{3A65BAA9-BCF7-4235-9D4C-394294C4530E}" type="presParOf" srcId="{499AE7E4-AB16-478D-B36F-A489D3366AE9}" destId="{95156736-7A18-43C1-A730-EB4628739AC1}" srcOrd="0" destOrd="0" presId="urn:microsoft.com/office/officeart/2005/8/layout/hProcess6"/>
    <dgm:cxn modelId="{7BB67362-75E3-4FA9-9146-BA3A1D6B5D9F}" type="presParOf" srcId="{95156736-7A18-43C1-A730-EB4628739AC1}" destId="{672D82A1-BD61-4B22-A7EB-E49EFFC25AB7}" srcOrd="0" destOrd="0" presId="urn:microsoft.com/office/officeart/2005/8/layout/hProcess6"/>
    <dgm:cxn modelId="{81074736-ADF1-4382-A888-EEF96588120A}" type="presParOf" srcId="{95156736-7A18-43C1-A730-EB4628739AC1}" destId="{B07563A7-9C34-4944-A718-D94FA21F5D7D}" srcOrd="1" destOrd="0" presId="urn:microsoft.com/office/officeart/2005/8/layout/hProcess6"/>
    <dgm:cxn modelId="{CA0AAE50-BDD0-4235-8F08-4D790B06F3B5}" type="presParOf" srcId="{95156736-7A18-43C1-A730-EB4628739AC1}" destId="{2F03394B-6D68-4C8F-8824-C66FFDD3A8A9}" srcOrd="2" destOrd="0" presId="urn:microsoft.com/office/officeart/2005/8/layout/hProcess6"/>
    <dgm:cxn modelId="{5B11D836-2713-4848-AC82-61CFD553809A}" type="presParOf" srcId="{95156736-7A18-43C1-A730-EB4628739AC1}" destId="{3E9E22AA-7C3C-44B8-A135-B827F459C7DF}" srcOrd="3" destOrd="0" presId="urn:microsoft.com/office/officeart/2005/8/layout/hProcess6"/>
    <dgm:cxn modelId="{4E351E40-7E4E-436E-ACDB-13358F2B4E4C}" type="presParOf" srcId="{499AE7E4-AB16-478D-B36F-A489D3366AE9}" destId="{BB2CE52D-C8C4-494F-A43D-1E233F643368}" srcOrd="1" destOrd="0" presId="urn:microsoft.com/office/officeart/2005/8/layout/hProcess6"/>
    <dgm:cxn modelId="{288E80D3-52E7-4428-82D0-FE9BBE9FF560}" type="presParOf" srcId="{499AE7E4-AB16-478D-B36F-A489D3366AE9}" destId="{B37E36EC-8F42-453B-A13B-ACFE826BA92E}" srcOrd="2" destOrd="0" presId="urn:microsoft.com/office/officeart/2005/8/layout/hProcess6"/>
    <dgm:cxn modelId="{DD7D5BB6-EE67-4F68-8F49-85CEEAED3AA4}" type="presParOf" srcId="{B37E36EC-8F42-453B-A13B-ACFE826BA92E}" destId="{EDC694B6-E11A-459C-9B03-6C661803FBC6}" srcOrd="0" destOrd="0" presId="urn:microsoft.com/office/officeart/2005/8/layout/hProcess6"/>
    <dgm:cxn modelId="{9F7044F0-76D4-4D50-86D6-C2C82C3B2DD5}" type="presParOf" srcId="{B37E36EC-8F42-453B-A13B-ACFE826BA92E}" destId="{349C26F4-5C1D-4123-B9BA-AADEAE149520}" srcOrd="1" destOrd="0" presId="urn:microsoft.com/office/officeart/2005/8/layout/hProcess6"/>
    <dgm:cxn modelId="{B691E2A8-389A-4CEA-BDC5-3AA81462FA15}" type="presParOf" srcId="{B37E36EC-8F42-453B-A13B-ACFE826BA92E}" destId="{12D4690C-DCAE-4984-BB2E-2BC2C6685F19}" srcOrd="2" destOrd="0" presId="urn:microsoft.com/office/officeart/2005/8/layout/hProcess6"/>
    <dgm:cxn modelId="{C58FC84C-54FC-46BA-99DF-FD2F46A744FD}" type="presParOf" srcId="{B37E36EC-8F42-453B-A13B-ACFE826BA92E}" destId="{96DDB0F1-D742-44D1-B350-66F3E0A11B00}" srcOrd="3" destOrd="0" presId="urn:microsoft.com/office/officeart/2005/8/layout/hProcess6"/>
    <dgm:cxn modelId="{FBCEB251-4D44-427C-A890-F7CE53F07000}" type="presParOf" srcId="{499AE7E4-AB16-478D-B36F-A489D3366AE9}" destId="{1BB0327F-E57C-48E3-A695-B66D795E230E}" srcOrd="3" destOrd="0" presId="urn:microsoft.com/office/officeart/2005/8/layout/hProcess6"/>
    <dgm:cxn modelId="{A11FA7B1-25E4-4232-A914-AFEC19C23F50}" type="presParOf" srcId="{499AE7E4-AB16-478D-B36F-A489D3366AE9}" destId="{FCFAA87B-9098-48F7-B502-7F3382C3147C}" srcOrd="4" destOrd="0" presId="urn:microsoft.com/office/officeart/2005/8/layout/hProcess6"/>
    <dgm:cxn modelId="{0C0CE367-E784-45E6-A91F-EF13127BD3E4}" type="presParOf" srcId="{FCFAA87B-9098-48F7-B502-7F3382C3147C}" destId="{9ACB7B10-3DC0-487B-91CE-E479B4C28B8C}" srcOrd="0" destOrd="0" presId="urn:microsoft.com/office/officeart/2005/8/layout/hProcess6"/>
    <dgm:cxn modelId="{F05AA51F-2812-4AF6-9659-3F98E791E8C8}" type="presParOf" srcId="{FCFAA87B-9098-48F7-B502-7F3382C3147C}" destId="{3662DA0E-3005-4A61-A978-8CF4B0FAAA6D}" srcOrd="1" destOrd="0" presId="urn:microsoft.com/office/officeart/2005/8/layout/hProcess6"/>
    <dgm:cxn modelId="{3A7B7C66-2563-4BAB-A026-1BC13D8CAEF6}" type="presParOf" srcId="{FCFAA87B-9098-48F7-B502-7F3382C3147C}" destId="{6E0F00B7-0DAB-499F-A778-8D4F42B9082C}" srcOrd="2" destOrd="0" presId="urn:microsoft.com/office/officeart/2005/8/layout/hProcess6"/>
    <dgm:cxn modelId="{B7BF8174-E7B7-4034-A16F-B7531C89C005}" type="presParOf" srcId="{FCFAA87B-9098-48F7-B502-7F3382C3147C}" destId="{6CFE8D87-00BC-4A88-BA3B-6D0E6C03B809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563A7-9C34-4944-A718-D94FA21F5D7D}">
      <dsp:nvSpPr>
        <dsp:cNvPr id="0" name=""/>
        <dsp:cNvSpPr/>
      </dsp:nvSpPr>
      <dsp:spPr>
        <a:xfrm>
          <a:off x="250897" y="414139"/>
          <a:ext cx="3245095" cy="3473095"/>
        </a:xfrm>
        <a:prstGeom prst="rightArrow">
          <a:avLst>
            <a:gd name="adj1" fmla="val 70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10160" rIns="2032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</a:t>
          </a:r>
          <a:r>
            <a:rPr lang="en-US" sz="1800" kern="1200" dirty="0">
              <a:solidFill>
                <a:schemeClr val="tx2"/>
              </a:solidFill>
            </a:rPr>
            <a:t>Monitor AB 2494 status</a:t>
          </a:r>
          <a:r>
            <a:rPr lang="en-US" sz="2400" kern="1200" dirty="0">
              <a:solidFill>
                <a:schemeClr val="tx2"/>
              </a:solidFill>
            </a:rPr>
            <a:t>*</a:t>
          </a:r>
          <a:endParaRPr lang="en-US" sz="1800" kern="1200" dirty="0">
            <a:solidFill>
              <a:schemeClr val="tx2"/>
            </a:solidFill>
          </a:endParaRPr>
        </a:p>
      </dsp:txBody>
      <dsp:txXfrm>
        <a:off x="1062171" y="935103"/>
        <a:ext cx="1581984" cy="2431167"/>
      </dsp:txXfrm>
    </dsp:sp>
    <dsp:sp modelId="{3E9E22AA-7C3C-44B8-A135-B827F459C7DF}">
      <dsp:nvSpPr>
        <dsp:cNvPr id="0" name=""/>
        <dsp:cNvSpPr/>
      </dsp:nvSpPr>
      <dsp:spPr>
        <a:xfrm>
          <a:off x="0" y="1442705"/>
          <a:ext cx="1248930" cy="1248930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Jul 2020</a:t>
          </a:r>
        </a:p>
      </dsp:txBody>
      <dsp:txXfrm>
        <a:off x="182902" y="1625607"/>
        <a:ext cx="883126" cy="883126"/>
      </dsp:txXfrm>
    </dsp:sp>
    <dsp:sp modelId="{349C26F4-5C1D-4123-B9BA-AADEAE149520}">
      <dsp:nvSpPr>
        <dsp:cNvPr id="0" name=""/>
        <dsp:cNvSpPr/>
      </dsp:nvSpPr>
      <dsp:spPr>
        <a:xfrm>
          <a:off x="3933642" y="319770"/>
          <a:ext cx="3183722" cy="3661832"/>
        </a:xfrm>
        <a:prstGeom prst="rightArrow">
          <a:avLst>
            <a:gd name="adj1" fmla="val 70000"/>
            <a:gd name="adj2" fmla="val 50000"/>
          </a:avLst>
        </a:prstGeom>
        <a:solidFill>
          <a:schemeClr val="accent4">
            <a:tint val="40000"/>
            <a:alpha val="90000"/>
            <a:hueOff val="5262663"/>
            <a:satOff val="-2551"/>
            <a:lumOff val="-50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5262663"/>
              <a:satOff val="-2551"/>
              <a:lumOff val="-50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chemeClr val="tx2"/>
              </a:solidFill>
            </a:rPr>
            <a:t>CCCCO publish CPL memo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chemeClr val="tx2"/>
              </a:solidFill>
            </a:rPr>
            <a:t>CPL Implementation Toolkits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chemeClr val="tx2"/>
              </a:solidFill>
            </a:rPr>
            <a:t>CCCCO host CPL informational webinars</a:t>
          </a:r>
        </a:p>
      </dsp:txBody>
      <dsp:txXfrm>
        <a:off x="4729573" y="869045"/>
        <a:ext cx="1552064" cy="2563282"/>
      </dsp:txXfrm>
    </dsp:sp>
    <dsp:sp modelId="{96DDB0F1-D742-44D1-B350-66F3E0A11B00}">
      <dsp:nvSpPr>
        <dsp:cNvPr id="0" name=""/>
        <dsp:cNvSpPr/>
      </dsp:nvSpPr>
      <dsp:spPr>
        <a:xfrm>
          <a:off x="3474760" y="1488878"/>
          <a:ext cx="1248930" cy="1248930"/>
        </a:xfrm>
        <a:prstGeom prst="ellipse">
          <a:avLst/>
        </a:prstGeom>
        <a:gradFill rotWithShape="0">
          <a:gsLst>
            <a:gs pos="0">
              <a:schemeClr val="accent4">
                <a:hueOff val="4769366"/>
                <a:satOff val="17414"/>
                <a:lumOff val="-5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769366"/>
                <a:satOff val="17414"/>
                <a:lumOff val="-5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769366"/>
                <a:satOff val="17414"/>
                <a:lumOff val="-5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Sep 2020</a:t>
          </a:r>
        </a:p>
      </dsp:txBody>
      <dsp:txXfrm>
        <a:off x="3657662" y="1671780"/>
        <a:ext cx="883126" cy="883126"/>
      </dsp:txXfrm>
    </dsp:sp>
    <dsp:sp modelId="{3662DA0E-3005-4A61-A978-8CF4B0FAAA6D}">
      <dsp:nvSpPr>
        <dsp:cNvPr id="0" name=""/>
        <dsp:cNvSpPr/>
      </dsp:nvSpPr>
      <dsp:spPr>
        <a:xfrm>
          <a:off x="7724345" y="175870"/>
          <a:ext cx="2845062" cy="3949632"/>
        </a:xfrm>
        <a:prstGeom prst="rightArrow">
          <a:avLst>
            <a:gd name="adj1" fmla="val 70000"/>
            <a:gd name="adj2" fmla="val 50000"/>
          </a:avLst>
        </a:prstGeom>
        <a:solidFill>
          <a:schemeClr val="accent4">
            <a:tint val="40000"/>
            <a:alpha val="90000"/>
            <a:hueOff val="10525325"/>
            <a:satOff val="-5103"/>
            <a:lumOff val="-100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10525325"/>
              <a:satOff val="-5103"/>
              <a:lumOff val="-100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11430" rIns="2286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2"/>
              </a:solidFill>
            </a:rPr>
            <a:t>District CPL policy certifications due to CCCCO</a:t>
          </a:r>
          <a:r>
            <a:rPr lang="en-US" sz="2000" kern="1200" dirty="0">
              <a:solidFill>
                <a:schemeClr val="tx2"/>
              </a:solidFill>
            </a:rPr>
            <a:t>*</a:t>
          </a:r>
        </a:p>
      </dsp:txBody>
      <dsp:txXfrm>
        <a:off x="8435611" y="768315"/>
        <a:ext cx="1386968" cy="2764742"/>
      </dsp:txXfrm>
    </dsp:sp>
    <dsp:sp modelId="{6CFE8D87-00BC-4A88-BA3B-6D0E6C03B809}">
      <dsp:nvSpPr>
        <dsp:cNvPr id="0" name=""/>
        <dsp:cNvSpPr/>
      </dsp:nvSpPr>
      <dsp:spPr>
        <a:xfrm>
          <a:off x="7273481" y="1526221"/>
          <a:ext cx="1248930" cy="1248930"/>
        </a:xfrm>
        <a:prstGeom prst="ellipse">
          <a:avLst/>
        </a:prstGeom>
        <a:gradFill rotWithShape="0">
          <a:gsLst>
            <a:gs pos="0">
              <a:schemeClr val="accent4">
                <a:hueOff val="9538731"/>
                <a:satOff val="34828"/>
                <a:lumOff val="-1000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538731"/>
                <a:satOff val="34828"/>
                <a:lumOff val="-1000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538731"/>
                <a:satOff val="34828"/>
                <a:lumOff val="-1000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Dec 2020</a:t>
          </a:r>
        </a:p>
      </dsp:txBody>
      <dsp:txXfrm>
        <a:off x="7456383" y="1709123"/>
        <a:ext cx="883126" cy="8831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1718C-EE5C-A545-A26B-F1D44DE2C295}" type="datetimeFigureOut">
              <a:rPr lang="en-US" smtClean="0"/>
              <a:t>7/7/2020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7E57F4-9D9C-5847-BCD2-13B860A1E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96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Faculty pilot discipline groups, Palomar College, Industry Employers, ACE, CAEL, Saddleback, Norco, Shasta, West Hills, Other groups (intersegmental partners), </a:t>
            </a:r>
            <a:r>
              <a:rPr lang="en-US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etc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7E57F4-9D9C-5847-BCD2-13B860A1E04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5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CHANTEE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E57F4-9D9C-5847-BCD2-13B860A1E04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861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CHANTEE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E57F4-9D9C-5847-BCD2-13B860A1E04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66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98C01E4-BBDE-A04D-BF52-50C7E63D7B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926" y="5176909"/>
            <a:ext cx="10547847" cy="150524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57468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3663493-8C84-E346-96AF-8ED8B8873B92}"/>
              </a:ext>
            </a:extLst>
          </p:cNvPr>
          <p:cNvSpPr/>
          <p:nvPr userDrawn="1"/>
        </p:nvSpPr>
        <p:spPr>
          <a:xfrm>
            <a:off x="0" y="0"/>
            <a:ext cx="12192000" cy="235516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38100" dir="5400000" sx="101000" sy="101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280103-BDBC-4A40-9E85-AE3F70CBE9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1" y="403412"/>
            <a:ext cx="10058400" cy="1685768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E3A56-FB7B-AC46-8402-D5947961F47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66800" y="2662569"/>
            <a:ext cx="10058400" cy="312039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 (Remember to add alt text to all imported graphics and images.)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82F75C-9DD2-074A-96FF-53829C465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0" y="6356350"/>
            <a:ext cx="2743200" cy="365125"/>
          </a:xfrm>
        </p:spPr>
        <p:txBody>
          <a:bodyPr rIns="0"/>
          <a:lstStyle/>
          <a:p>
            <a:fld id="{492D8F1A-69A8-9242-9469-8400121D240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35C675-F55A-8A44-9B93-9E37ED70F138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2329763"/>
            <a:ext cx="12192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016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ection Slide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3663493-8C84-E346-96AF-8ED8B8873B92}"/>
              </a:ext>
            </a:extLst>
          </p:cNvPr>
          <p:cNvSpPr/>
          <p:nvPr userDrawn="1"/>
        </p:nvSpPr>
        <p:spPr>
          <a:xfrm>
            <a:off x="0" y="0"/>
            <a:ext cx="4049486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190500" dist="38100" sx="101000" sy="101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B4FB25-3788-9D40-8C85-70A6F279CB68}"/>
              </a:ext>
            </a:extLst>
          </p:cNvPr>
          <p:cNvSpPr/>
          <p:nvPr userDrawn="1"/>
        </p:nvSpPr>
        <p:spPr>
          <a:xfrm>
            <a:off x="-1734" y="1112108"/>
            <a:ext cx="4049486" cy="4559350"/>
          </a:xfrm>
          <a:prstGeom prst="rect">
            <a:avLst/>
          </a:prstGeom>
          <a:solidFill>
            <a:srgbClr val="3EBFD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280103-BDBC-4A40-9E85-AE3F70CBE9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135" y="1335091"/>
            <a:ext cx="3583461" cy="1611995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E3A56-FB7B-AC46-8402-D5947961F47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60759" y="1112108"/>
            <a:ext cx="6672648" cy="467085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 (Remember to add alt text to all imported graphics and images.)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BCEDA2-8D63-C44F-BC49-24E0BC45BAE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47135" y="2928551"/>
            <a:ext cx="3583461" cy="2533135"/>
          </a:xfrm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82F75C-9DD2-074A-96FF-53829C465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0207" y="6356350"/>
            <a:ext cx="2743200" cy="365125"/>
          </a:xfrm>
        </p:spPr>
        <p:txBody>
          <a:bodyPr rIns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492D8F1A-69A8-9242-9469-8400121D24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7515FF-A0B8-C748-B888-B5E7E36D9E01}"/>
              </a:ext>
            </a:extLst>
          </p:cNvPr>
          <p:cNvSpPr/>
          <p:nvPr userDrawn="1"/>
        </p:nvSpPr>
        <p:spPr>
          <a:xfrm>
            <a:off x="11510682" y="-37218"/>
            <a:ext cx="681318" cy="6895217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190500" dist="38100" dir="10800000" sx="101000" sy="101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DEB78EA-BEEE-F349-88FC-0EA343974678}"/>
              </a:ext>
            </a:extLst>
          </p:cNvPr>
          <p:cNvCxnSpPr>
            <a:cxnSpLocks/>
          </p:cNvCxnSpPr>
          <p:nvPr userDrawn="1"/>
        </p:nvCxnSpPr>
        <p:spPr>
          <a:xfrm flipH="1">
            <a:off x="-1734" y="1112108"/>
            <a:ext cx="4049486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6D4A47C-A252-5E44-B313-E53706F59CD9}"/>
              </a:ext>
            </a:extLst>
          </p:cNvPr>
          <p:cNvCxnSpPr>
            <a:cxnSpLocks/>
          </p:cNvCxnSpPr>
          <p:nvPr userDrawn="1"/>
        </p:nvCxnSpPr>
        <p:spPr>
          <a:xfrm flipH="1">
            <a:off x="-1734" y="5671458"/>
            <a:ext cx="4049486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26225CB-6D53-5B4E-9EFA-34719523B6E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510682" y="-37218"/>
            <a:ext cx="0" cy="689522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1754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98F2EA-9DEA-EE4D-B840-68DE3891D4D8}"/>
              </a:ext>
            </a:extLst>
          </p:cNvPr>
          <p:cNvSpPr/>
          <p:nvPr userDrawn="1"/>
        </p:nvSpPr>
        <p:spPr>
          <a:xfrm>
            <a:off x="0" y="0"/>
            <a:ext cx="927847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38100" sx="101000" sy="101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DEDC0F-3BCC-4B40-AC8B-5FD51655B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650" y="365125"/>
            <a:ext cx="10046043" cy="132556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ADAEDF-6709-4345-868D-28A3E2BF9A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77650" y="1798320"/>
            <a:ext cx="4922537" cy="43913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17F0D2-6EF4-B446-81DE-946EB47EBE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8259" y="1798320"/>
            <a:ext cx="4948881" cy="43913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3F740-1E9C-A544-964D-48014EBF79BE}"/>
              </a:ext>
            </a:extLst>
          </p:cNvPr>
          <p:cNvSpPr txBox="1">
            <a:spLocks/>
          </p:cNvSpPr>
          <p:nvPr userDrawn="1"/>
        </p:nvSpPr>
        <p:spPr>
          <a:xfrm>
            <a:off x="8580493" y="635635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4"/>
                </a:solidFill>
                <a:latin typeface="Gill Sans Ultra Bold" panose="020B0A0202010402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2D8F1A-69A8-9242-9469-8400121D240A}" type="slidenum">
              <a:rPr lang="en-US" sz="1000" smtClean="0">
                <a:solidFill>
                  <a:schemeClr val="accent2"/>
                </a:solidFill>
                <a:latin typeface="+mj-lt"/>
              </a:rPr>
              <a:pPr/>
              <a:t>‹#›</a:t>
            </a:fld>
            <a:endParaRPr lang="en-US" sz="1000" dirty="0">
              <a:solidFill>
                <a:schemeClr val="accent2"/>
              </a:solidFill>
              <a:latin typeface="+mj-lt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3EB2186-3A18-D445-88A4-34402F9511EA}"/>
              </a:ext>
            </a:extLst>
          </p:cNvPr>
          <p:cNvCxnSpPr>
            <a:cxnSpLocks/>
          </p:cNvCxnSpPr>
          <p:nvPr userDrawn="1"/>
        </p:nvCxnSpPr>
        <p:spPr>
          <a:xfrm flipV="1">
            <a:off x="907790" y="-37218"/>
            <a:ext cx="0" cy="689522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6163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47686E-7239-014B-BDE6-C25098C3A993}"/>
              </a:ext>
            </a:extLst>
          </p:cNvPr>
          <p:cNvSpPr/>
          <p:nvPr userDrawn="1"/>
        </p:nvSpPr>
        <p:spPr>
          <a:xfrm>
            <a:off x="0" y="0"/>
            <a:ext cx="927847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38100" sx="101000" sy="101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DEDC0F-3BCC-4B40-AC8B-5FD51655B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650" y="365125"/>
            <a:ext cx="10046043" cy="132556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7E383382-0294-BD4C-A5F0-F13A44A6EA7B}"/>
              </a:ext>
            </a:extLst>
          </p:cNvPr>
          <p:cNvSpPr txBox="1">
            <a:spLocks/>
          </p:cNvSpPr>
          <p:nvPr userDrawn="1"/>
        </p:nvSpPr>
        <p:spPr>
          <a:xfrm>
            <a:off x="8580493" y="635635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4"/>
                </a:solidFill>
                <a:latin typeface="Gill Sans Ultra Bold" panose="020B0A0202010402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2D8F1A-69A8-9242-9469-8400121D240A}" type="slidenum">
              <a:rPr lang="en-US" sz="100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pPr/>
              <a:t>‹#›</a:t>
            </a:fld>
            <a:endParaRPr lang="en-US" sz="10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9193D36-B121-6342-A5EB-898D4AD082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77650" y="1798320"/>
            <a:ext cx="10058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860091-E249-9C44-9CCA-1956D1962FF4}"/>
              </a:ext>
            </a:extLst>
          </p:cNvPr>
          <p:cNvCxnSpPr>
            <a:cxnSpLocks/>
          </p:cNvCxnSpPr>
          <p:nvPr userDrawn="1"/>
        </p:nvCxnSpPr>
        <p:spPr>
          <a:xfrm flipV="1">
            <a:off x="907790" y="-37218"/>
            <a:ext cx="0" cy="689522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964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9249B-BE17-6849-9D73-B0C3BA84C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492D8F1A-69A8-9242-9469-8400121D24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866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06E9A-B34F-4B71-A6B8-D8968C12E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4C9AC-4235-4209-A24C-8BA29A66F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5451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FC7671-28B7-4084-B2EE-71698325CD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4E7AA-586C-4B13-A389-1429762DA2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010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EA91A-8332-4C79-8136-7F08F76C4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75CB0-1620-4CBC-ADDE-31A28A930E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38596" cy="350660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2AF324E-1F35-4923-847A-B73AFBC314E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15205" y="1825625"/>
            <a:ext cx="5038596" cy="350660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FA2D49-EDF3-45E1-AF22-9C956F3347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34E7AA-586C-4B13-A389-1429762DA2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228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52D507-5401-464E-AD07-D24EE91AF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A2FC3-D2C7-9B4C-9B9B-A2C7D0FDA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– Remember to ad alt text to all imported graphics and images.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650318-0809-C04F-9288-E60B69D548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fld id="{492D8F1A-69A8-9242-9469-8400121D24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657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8" r:id="rId3"/>
    <p:sldLayoutId id="2147483653" r:id="rId4"/>
    <p:sldLayoutId id="2147483666" r:id="rId5"/>
    <p:sldLayoutId id="2147483655" r:id="rId6"/>
    <p:sldLayoutId id="2147483670" r:id="rId7"/>
    <p:sldLayoutId id="2147483671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4">
              <a:lumMod val="50000"/>
            </a:schemeClr>
          </a:solidFill>
          <a:latin typeface="Palatino" pitchFamily="2" charset="77"/>
          <a:ea typeface="Palatino" pitchFamily="2" charset="7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2">
              <a:lumMod val="75000"/>
              <a:lumOff val="25000"/>
            </a:schemeClr>
          </a:solidFill>
          <a:latin typeface="+mj-lt"/>
          <a:ea typeface="+mn-ea"/>
          <a:cs typeface="Gill Sans" panose="020B0502020104020203" pitchFamily="34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b="0" i="0" kern="1200">
          <a:solidFill>
            <a:schemeClr val="tx2">
              <a:lumMod val="75000"/>
              <a:lumOff val="25000"/>
            </a:schemeClr>
          </a:solidFill>
          <a:latin typeface="+mj-lt"/>
          <a:ea typeface="+mn-ea"/>
          <a:cs typeface="Gill Sans" panose="020B0502020104020203" pitchFamily="34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2">
              <a:lumMod val="75000"/>
              <a:lumOff val="25000"/>
            </a:schemeClr>
          </a:solidFill>
          <a:latin typeface="+mj-lt"/>
          <a:ea typeface="+mn-ea"/>
          <a:cs typeface="Gill Sans" panose="020B0502020104020203" pitchFamily="34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>
              <a:lumMod val="75000"/>
              <a:lumOff val="25000"/>
            </a:schemeClr>
          </a:solidFill>
          <a:latin typeface="+mj-lt"/>
          <a:ea typeface="+mn-ea"/>
          <a:cs typeface="Gill Sans" panose="020B0502020104020203" pitchFamily="34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>
              <a:lumMod val="75000"/>
              <a:lumOff val="25000"/>
            </a:schemeClr>
          </a:solidFill>
          <a:latin typeface="+mj-lt"/>
          <a:ea typeface="+mn-ea"/>
          <a:cs typeface="Gill Sans" panose="020B0502020104020203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leginfo.legislature.ca.gov/faces/billTextClient.xhtml?bill_id=201920200AB2494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document/d/1ODR5RjnleYllyFSOWCtGdnIJ62wCUmmAVsn_w9dDIvg/edit?usp=sharing" TargetMode="Externa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mailto:ngriffin@cccco.edu" TargetMode="External"/><Relationship Id="rId3" Type="http://schemas.openxmlformats.org/officeDocument/2006/relationships/hyperlink" Target="mailto:dgarcia@cccco.edu" TargetMode="External"/><Relationship Id="rId7" Type="http://schemas.openxmlformats.org/officeDocument/2006/relationships/hyperlink" Target="mailto:kolson@cccco.edu" TargetMode="External"/><Relationship Id="rId2" Type="http://schemas.openxmlformats.org/officeDocument/2006/relationships/hyperlink" Target="mailto:pblank@cccco.edu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klovelace@cccco.edu" TargetMode="External"/><Relationship Id="rId5" Type="http://schemas.openxmlformats.org/officeDocument/2006/relationships/hyperlink" Target="mailto:ztorres@cccco.edu" TargetMode="External"/><Relationship Id="rId4" Type="http://schemas.openxmlformats.org/officeDocument/2006/relationships/hyperlink" Target="mailto:cguiney@cccco.edu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B4136-8A07-5641-9BB4-C3C7D2C0D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Credit for Prior Learning (</a:t>
            </a:r>
            <a:r>
              <a:rPr lang="en-US" dirty="0" err="1"/>
              <a:t>CPL</a:t>
            </a:r>
            <a:r>
              <a:rPr lang="en-US" dirty="0"/>
              <a:t>): </a:t>
            </a:r>
            <a:br>
              <a:rPr lang="en-US" dirty="0"/>
            </a:br>
            <a:r>
              <a:rPr lang="en-US" dirty="0"/>
              <a:t>What’s New… and What Can You Do Next?</a:t>
            </a:r>
          </a:p>
        </p:txBody>
      </p:sp>
    </p:spTree>
    <p:extLst>
      <p:ext uri="{BB962C8B-B14F-4D97-AF65-F5344CB8AC3E}">
        <p14:creationId xmlns:p14="http://schemas.microsoft.com/office/powerpoint/2010/main" val="1508829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D3D8D-119F-48C8-A54B-C0901EE23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1" y="403412"/>
            <a:ext cx="10058400" cy="1685768"/>
          </a:xfrm>
        </p:spPr>
        <p:txBody>
          <a:bodyPr anchor="b">
            <a:normAutofit/>
          </a:bodyPr>
          <a:lstStyle/>
          <a:p>
            <a:r>
              <a:rPr lang="en-US" dirty="0"/>
              <a:t>CCCCO Call to Action for Equity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132DA7-DD52-4C46-8FF2-490CF435B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92D8F1A-69A8-9242-9469-8400121D240A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EF45EA-4730-B24F-BAA0-1A586C51DFBE}"/>
              </a:ext>
            </a:extLst>
          </p:cNvPr>
          <p:cNvSpPr txBox="1"/>
          <p:nvPr/>
        </p:nvSpPr>
        <p:spPr>
          <a:xfrm>
            <a:off x="371476" y="2371724"/>
            <a:ext cx="11487149" cy="4219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600" dirty="0">
                <a:solidFill>
                  <a:schemeClr val="tx2"/>
                </a:solidFill>
              </a:rPr>
              <a:t>Systemwide review of police and first responder training and curriculum.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600" dirty="0">
                <a:solidFill>
                  <a:schemeClr val="tx2"/>
                </a:solidFill>
              </a:rPr>
              <a:t>Campus leaders host open dialogue and address campus climate.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600" dirty="0">
                <a:solidFill>
                  <a:schemeClr val="tx2"/>
                </a:solidFill>
              </a:rPr>
              <a:t>Campuses audit classroom climate and create an action plan to create inclusive classrooms and anti-racism curriculum.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600" dirty="0">
                <a:solidFill>
                  <a:schemeClr val="tx2"/>
                </a:solidFill>
              </a:rPr>
              <a:t>District Boards review and update your Equity plans with urgency.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600" dirty="0">
                <a:solidFill>
                  <a:schemeClr val="tx2"/>
                </a:solidFill>
              </a:rPr>
              <a:t>Shorten the time for the full implementation of the DEI Integration Plan.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600" dirty="0">
                <a:solidFill>
                  <a:schemeClr val="tx2"/>
                </a:solidFill>
              </a:rPr>
              <a:t>Engage in the Vision Resource Center “Community Colleges for Change.” </a:t>
            </a:r>
          </a:p>
        </p:txBody>
      </p:sp>
    </p:spTree>
    <p:extLst>
      <p:ext uri="{BB962C8B-B14F-4D97-AF65-F5344CB8AC3E}">
        <p14:creationId xmlns:p14="http://schemas.microsoft.com/office/powerpoint/2010/main" val="2690661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81EF9-DB5D-44D5-8813-6C85DDB9D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Sharing and Scaling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44CB2-3FF1-4E10-A2C0-253B6D5CC4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77650" y="2061556"/>
            <a:ext cx="10058400" cy="4088102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accent2"/>
                </a:solidFill>
              </a:rPr>
              <a:t>Admirable efforts happening all around the system with CPL: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en-US" dirty="0">
                <a:solidFill>
                  <a:schemeClr val="accent2"/>
                </a:solidFill>
              </a:rPr>
              <a:t>Innovation Awards @ West Hills, Saddleback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en-US" dirty="0">
                <a:solidFill>
                  <a:schemeClr val="accent2"/>
                </a:solidFill>
              </a:rPr>
              <a:t>Norco MAP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en-US" dirty="0">
                <a:solidFill>
                  <a:schemeClr val="accent2"/>
                </a:solidFill>
              </a:rPr>
              <a:t>CPL Initiative Advisory Committee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en-US" dirty="0">
                <a:solidFill>
                  <a:schemeClr val="accent2"/>
                </a:solidFill>
              </a:rPr>
              <a:t>CCCCO CPL Work Group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en-US" dirty="0" err="1">
                <a:solidFill>
                  <a:schemeClr val="accent2"/>
                </a:solidFill>
              </a:rPr>
              <a:t>CPL</a:t>
            </a:r>
            <a:r>
              <a:rPr lang="en-US" dirty="0">
                <a:solidFill>
                  <a:schemeClr val="accent2"/>
                </a:solidFill>
              </a:rPr>
              <a:t> discipline faculty pilots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en-US" dirty="0">
                <a:solidFill>
                  <a:schemeClr val="accent2"/>
                </a:solidFill>
              </a:rPr>
              <a:t>CPL Task Force – Far North</a:t>
            </a:r>
          </a:p>
          <a:p>
            <a:pPr>
              <a:spcBef>
                <a:spcPts val="0"/>
              </a:spcBef>
              <a:buFontTx/>
              <a:buChar char="-"/>
            </a:pPr>
            <a:endParaRPr lang="en-US" dirty="0">
              <a:solidFill>
                <a:schemeClr val="accent2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accent2"/>
                </a:solidFill>
              </a:rPr>
              <a:t>Partnerships to advance CPL: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en-US" dirty="0" err="1">
                <a:solidFill>
                  <a:schemeClr val="accent2"/>
                </a:solidFill>
              </a:rPr>
              <a:t>ASCCC</a:t>
            </a:r>
            <a:endParaRPr lang="en-US" dirty="0">
              <a:solidFill>
                <a:schemeClr val="accent2"/>
              </a:solidFill>
            </a:endParaRPr>
          </a:p>
          <a:p>
            <a:pPr>
              <a:spcBef>
                <a:spcPts val="0"/>
              </a:spcBef>
              <a:buFontTx/>
              <a:buChar char="-"/>
            </a:pPr>
            <a:r>
              <a:rPr lang="en-US" dirty="0">
                <a:solidFill>
                  <a:schemeClr val="accent2"/>
                </a:solidFill>
              </a:rPr>
              <a:t>ACE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en-US" dirty="0">
                <a:solidFill>
                  <a:schemeClr val="accent2"/>
                </a:solidFill>
              </a:rPr>
              <a:t>CAEL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en-US" dirty="0">
                <a:solidFill>
                  <a:schemeClr val="accent2"/>
                </a:solidFill>
              </a:rPr>
              <a:t>CSU Chancellor’s Office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en-US" dirty="0">
                <a:solidFill>
                  <a:schemeClr val="accent2"/>
                </a:solidFill>
              </a:rPr>
              <a:t>Legislature</a:t>
            </a:r>
          </a:p>
          <a:p>
            <a:pPr>
              <a:spcBef>
                <a:spcPts val="0"/>
              </a:spcBef>
              <a:buFontTx/>
              <a:buChar char="-"/>
            </a:pP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698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D99CD-C2E8-1B4C-837E-D80BABAC4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Student Experience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B058B-887D-2148-8ADB-CA07B20432F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Student Survey</a:t>
            </a:r>
          </a:p>
          <a:p>
            <a:pPr lvl="1"/>
            <a:r>
              <a:rPr lang="en-US" dirty="0"/>
              <a:t>Identifying potential candidates for CPL</a:t>
            </a:r>
          </a:p>
          <a:p>
            <a:pPr lvl="1"/>
            <a:r>
              <a:rPr lang="en-US" dirty="0"/>
              <a:t>Providing students with “next steps”</a:t>
            </a:r>
          </a:p>
          <a:p>
            <a:r>
              <a:rPr lang="en-US" dirty="0"/>
              <a:t>Credit for Prior Learning Website</a:t>
            </a:r>
          </a:p>
          <a:p>
            <a:pPr lvl="1"/>
            <a:r>
              <a:rPr lang="en-US" dirty="0"/>
              <a:t>Resource for students, faculty/counselors, and staff</a:t>
            </a:r>
          </a:p>
          <a:p>
            <a:pPr lvl="1"/>
            <a:r>
              <a:rPr lang="en-US" dirty="0"/>
              <a:t>Filtering ability to see all CPL eligible courses</a:t>
            </a:r>
          </a:p>
          <a:p>
            <a:r>
              <a:rPr lang="en-US" dirty="0"/>
              <a:t>Canvas course sections for CPL</a:t>
            </a:r>
          </a:p>
          <a:p>
            <a:pPr lvl="1"/>
            <a:r>
              <a:rPr lang="en-US" dirty="0"/>
              <a:t>Credit by Exam</a:t>
            </a:r>
          </a:p>
          <a:p>
            <a:pPr lvl="1"/>
            <a:r>
              <a:rPr lang="en-US" dirty="0"/>
              <a:t>Portfolio Review</a:t>
            </a:r>
          </a:p>
          <a:p>
            <a:r>
              <a:rPr lang="en-US" dirty="0"/>
              <a:t>CPL Coordinator</a:t>
            </a:r>
          </a:p>
          <a:p>
            <a:pPr lvl="1"/>
            <a:r>
              <a:rPr lang="en-US" dirty="0"/>
              <a:t>Contact/resource for students, faculty/counselors and staff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853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6E4C8-E6E5-D04E-BAEC-1858175BC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CPL Logic Model Analysis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E9241-718F-7A4C-B606-5775EBBD32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77649" y="1852917"/>
            <a:ext cx="5314879" cy="4351338"/>
          </a:xfrm>
        </p:spPr>
        <p:txBody>
          <a:bodyPr>
            <a:normAutofit fontScale="85000" lnSpcReduction="20000"/>
          </a:bodyPr>
          <a:lstStyle/>
          <a:p>
            <a:pPr marL="342900" indent="-342900"/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Stakeholder analysis (internal and external)</a:t>
            </a:r>
          </a:p>
          <a:p>
            <a:pPr marL="342900" indent="-342900"/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Affinity group breakouts</a:t>
            </a:r>
          </a:p>
          <a:p>
            <a:pPr marL="342900" indent="-342900"/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Academic Senate – faculty led</a:t>
            </a:r>
          </a:p>
          <a:p>
            <a:pPr marL="342900" indent="-342900"/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Collective bargaining organizations</a:t>
            </a:r>
          </a:p>
          <a:p>
            <a:pPr marL="342900" indent="-342900"/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Learning Outcomes</a:t>
            </a:r>
          </a:p>
          <a:p>
            <a:pPr marL="342900" indent="-342900"/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Curriculum Committee</a:t>
            </a:r>
          </a:p>
          <a:p>
            <a:pPr marL="342900" indent="-342900"/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Accreditation Liaison  </a:t>
            </a:r>
          </a:p>
          <a:p>
            <a:pPr marL="342900" indent="-342900"/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Shared Governance (BP/AP)</a:t>
            </a:r>
          </a:p>
          <a:p>
            <a:pPr marL="342900" indent="-342900"/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Classified professionals (Instructional and Student Services)</a:t>
            </a:r>
          </a:p>
          <a:p>
            <a:pPr marL="342900" indent="-342900"/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Technology team (SIS and website development)</a:t>
            </a:r>
          </a:p>
          <a:p>
            <a:pPr marL="342900" indent="-342900"/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C94814-7253-FE4C-BB3F-4997CE12A559}"/>
              </a:ext>
            </a:extLst>
          </p:cNvPr>
          <p:cNvSpPr txBox="1"/>
          <p:nvPr/>
        </p:nvSpPr>
        <p:spPr>
          <a:xfrm>
            <a:off x="6710516" y="1808687"/>
            <a:ext cx="498495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Resources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Pathways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Release time?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Equity and Achievement (SEA)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Professional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Faculty Champions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Council for Adult and Experiential Learning (CAEL)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American Council on Education (ACE)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722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B593E-3994-49D4-A103-73C97AF89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430" y="180399"/>
            <a:ext cx="10046043" cy="724766"/>
          </a:xfrm>
        </p:spPr>
        <p:txBody>
          <a:bodyPr/>
          <a:lstStyle/>
          <a:p>
            <a:r>
              <a:rPr lang="en-US"/>
              <a:t>CPL Implementation Timeline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9F317-BF09-4CCC-A9D2-DA7250C980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77650" y="1798320"/>
            <a:ext cx="10058400" cy="3069244"/>
          </a:xfrm>
        </p:spPr>
        <p:txBody>
          <a:bodyPr>
            <a:normAutofit/>
          </a:bodyPr>
          <a:lstStyle/>
          <a:p>
            <a:pPr marL="0" lvl="0" indent="0">
              <a:spcBef>
                <a:spcPts val="1600"/>
              </a:spcBef>
              <a:buNone/>
            </a:pPr>
            <a:endParaRPr lang="en-US" dirty="0"/>
          </a:p>
          <a:p>
            <a:pPr marL="0" lvl="0" indent="0">
              <a:spcBef>
                <a:spcPts val="1600"/>
              </a:spcBef>
              <a:buNone/>
            </a:pPr>
            <a:endParaRPr lang="en-US" dirty="0"/>
          </a:p>
          <a:p>
            <a:pPr marL="0" lvl="0" indent="0">
              <a:spcBef>
                <a:spcPts val="1600"/>
              </a:spcBef>
              <a:buNone/>
            </a:pPr>
            <a:endParaRPr lang="en-US" dirty="0"/>
          </a:p>
          <a:p>
            <a:pPr marL="0" lvl="0" indent="0">
              <a:spcBef>
                <a:spcPts val="1600"/>
              </a:spcBef>
              <a:buNone/>
            </a:pPr>
            <a:endParaRPr lang="en-US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 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1345451" y="905165"/>
          <a:ext cx="10569458" cy="4301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50109" y="5206538"/>
            <a:ext cx="974436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solidFill>
                  <a:schemeClr val="tx2"/>
                </a:solidFill>
              </a:rPr>
              <a:t>AB 2494 - </a:t>
            </a:r>
            <a:r>
              <a:rPr lang="en-US" sz="1600" i="1" dirty="0">
                <a:solidFill>
                  <a:schemeClr val="tx2"/>
                </a:solidFill>
              </a:rPr>
              <a:t>Postsecondary education: course credit for prior military education, training, and service.</a:t>
            </a:r>
          </a:p>
          <a:p>
            <a:pPr lvl="0">
              <a:spcAft>
                <a:spcPts val="1200"/>
              </a:spcAft>
            </a:pPr>
            <a:r>
              <a:rPr lang="en-US" sz="1600" dirty="0">
                <a:hlinkClick r:id="rId8"/>
              </a:rPr>
              <a:t>https://leginfo.legislature.ca.gov/faces/billTextClient.xhtml?bill_id=201920200AB2494</a:t>
            </a:r>
            <a:endParaRPr lang="en-US" sz="1600" dirty="0"/>
          </a:p>
          <a:p>
            <a:r>
              <a:rPr lang="en-US" sz="2800" dirty="0">
                <a:solidFill>
                  <a:srgbClr val="FF0000"/>
                </a:solidFill>
              </a:rPr>
              <a:t>*</a:t>
            </a:r>
            <a:r>
              <a:rPr lang="en-US" sz="1600" dirty="0">
                <a:solidFill>
                  <a:schemeClr val="tx2"/>
                </a:solidFill>
              </a:rPr>
              <a:t>AB 2494 could potentially impact (extend) the December 2002 due date for districts to submit CPL policy certifications to the CCCCO</a:t>
            </a:r>
          </a:p>
        </p:txBody>
      </p:sp>
    </p:spTree>
    <p:extLst>
      <p:ext uri="{BB962C8B-B14F-4D97-AF65-F5344CB8AC3E}">
        <p14:creationId xmlns:p14="http://schemas.microsoft.com/office/powerpoint/2010/main" val="3404602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997AC-E789-467B-83DF-1B3C6E3CB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828" y="171161"/>
            <a:ext cx="10046043" cy="992621"/>
          </a:xfrm>
        </p:spPr>
        <p:txBody>
          <a:bodyPr/>
          <a:lstStyle/>
          <a:p>
            <a:r>
              <a:rPr lang="en-US" dirty="0"/>
              <a:t>Forthcoming CPL Guidance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0E504-5160-4131-9226-47A96802F42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What to expect in the next </a:t>
            </a:r>
            <a:r>
              <a:rPr lang="en-US" b="1" dirty="0">
                <a:solidFill>
                  <a:schemeClr val="accent2"/>
                </a:solidFill>
              </a:rPr>
              <a:t>90 days</a:t>
            </a:r>
            <a:r>
              <a:rPr lang="en-US" dirty="0">
                <a:solidFill>
                  <a:schemeClr val="accent2"/>
                </a:solidFill>
              </a:rPr>
              <a:t>…</a:t>
            </a:r>
          </a:p>
          <a:p>
            <a:pPr marL="457200" lvl="0" indent="-342900">
              <a:lnSpc>
                <a:spcPct val="200000"/>
              </a:lnSpc>
              <a:spcBef>
                <a:spcPts val="1600"/>
              </a:spcBef>
              <a:buSzPts val="1800"/>
              <a:buChar char="-"/>
            </a:pPr>
            <a:r>
              <a:rPr lang="en-US" dirty="0">
                <a:solidFill>
                  <a:schemeClr val="accent2"/>
                </a:solidFill>
              </a:rPr>
              <a:t>Guidance Memo from the Chancellor’s Office</a:t>
            </a:r>
          </a:p>
          <a:p>
            <a:pPr marL="457200" lvl="0" indent="-342900">
              <a:lnSpc>
                <a:spcPct val="200000"/>
              </a:lnSpc>
              <a:spcBef>
                <a:spcPts val="0"/>
              </a:spcBef>
              <a:buSzPts val="1800"/>
              <a:buChar char="-"/>
            </a:pPr>
            <a:r>
              <a:rPr lang="en-US" dirty="0">
                <a:solidFill>
                  <a:schemeClr val="accent2"/>
                </a:solidFill>
              </a:rPr>
              <a:t>CPL Implementation Toolkit</a:t>
            </a:r>
          </a:p>
          <a:p>
            <a:pPr marL="457200" lvl="0" indent="-342900">
              <a:lnSpc>
                <a:spcPct val="200000"/>
              </a:lnSpc>
              <a:spcBef>
                <a:spcPts val="0"/>
              </a:spcBef>
              <a:buSzPts val="1800"/>
              <a:buChar char="-"/>
            </a:pPr>
            <a:r>
              <a:rPr lang="en-US" dirty="0">
                <a:solidFill>
                  <a:schemeClr val="accent2"/>
                </a:solidFill>
              </a:rPr>
              <a:t>Vision Resource Center CPL Community</a:t>
            </a:r>
          </a:p>
          <a:p>
            <a:pPr marL="457200" lvl="0" indent="-342900">
              <a:lnSpc>
                <a:spcPct val="200000"/>
              </a:lnSpc>
              <a:spcBef>
                <a:spcPts val="0"/>
              </a:spcBef>
              <a:buSzPts val="1800"/>
              <a:buChar char="-"/>
            </a:pPr>
            <a:r>
              <a:rPr lang="en-US" dirty="0">
                <a:solidFill>
                  <a:schemeClr val="accent2"/>
                </a:solidFill>
              </a:rPr>
              <a:t>Professional Development Webinar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7152" y="697634"/>
            <a:ext cx="3263843" cy="2996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66296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F332D-6A04-4E51-8EC1-9A178AE9F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35" y="2427291"/>
            <a:ext cx="3583461" cy="1611995"/>
          </a:xfrm>
        </p:spPr>
        <p:txBody>
          <a:bodyPr/>
          <a:lstStyle/>
          <a:p>
            <a:r>
              <a:rPr lang="en-US" dirty="0"/>
              <a:t>CPL Implementation Toolkit</a:t>
            </a:r>
          </a:p>
        </p:txBody>
      </p:sp>
      <p:pic>
        <p:nvPicPr>
          <p:cNvPr id="6" name="Content Placeholder 5" descr="CCC Vision Resource Center Credit for Prior Learning page website page. ">
            <a:extLst>
              <a:ext uri="{FF2B5EF4-FFF2-40B4-BE49-F238E27FC236}">
                <a16:creationId xmlns:a16="http://schemas.microsoft.com/office/drawing/2014/main" id="{5450EDE5-42F2-B747-9A31-F4AB92D5210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8533" y="324470"/>
            <a:ext cx="7163813" cy="604683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E46593-5148-478C-986E-BCF34998B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D8F1A-69A8-9242-9469-8400121D240A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423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D1C69B-E577-46A9-A029-444FF4658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D8F1A-69A8-9242-9469-8400121D240A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" name="Picture 3" descr="Sample Credit for Prior Learning Process Flow Chart steps 1 - 5 with goals and strategies. Final document will be available in the future in the Credit for Prior Learning implementation toolkit. ">
            <a:extLst>
              <a:ext uri="{FF2B5EF4-FFF2-40B4-BE49-F238E27FC236}">
                <a16:creationId xmlns:a16="http://schemas.microsoft.com/office/drawing/2014/main" id="{5CF0641E-3110-465D-952D-55C1D7B5A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7734"/>
            <a:ext cx="8577263" cy="662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56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4432B9-785F-4BCE-89C2-5C5B6473C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D8F1A-69A8-9242-9469-8400121D240A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4" name="Picture 3" descr="Sample Credit for Prior Learning Process Flow Chart steps 6 - 10 with goals and strategies. Final document will be available in the future in the Credit for Prior Learning implementation toolkit. ">
            <a:extLst>
              <a:ext uri="{FF2B5EF4-FFF2-40B4-BE49-F238E27FC236}">
                <a16:creationId xmlns:a16="http://schemas.microsoft.com/office/drawing/2014/main" id="{03F0C2E9-7CA0-478A-8D74-4816229B1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65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8C6C8-5ACE-41BB-933F-01D31ECE2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CPL Crosswalk Example – Business </a:t>
            </a:r>
          </a:p>
        </p:txBody>
      </p:sp>
      <p:pic>
        <p:nvPicPr>
          <p:cNvPr id="5" name="Content Placeholder 4" descr="Excel spreadsheet crosswalk example for Business with rows of CPL eligible courses and columns denoting different CPL assessment methods. ">
            <a:extLst>
              <a:ext uri="{FF2B5EF4-FFF2-40B4-BE49-F238E27FC236}">
                <a16:creationId xmlns:a16="http://schemas.microsoft.com/office/drawing/2014/main" id="{26BAA904-7645-864F-9954-3DFB516BB1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77938" y="1933308"/>
            <a:ext cx="10058400" cy="4081996"/>
          </a:xfrm>
        </p:spPr>
      </p:pic>
    </p:spTree>
    <p:extLst>
      <p:ext uri="{BB962C8B-B14F-4D97-AF65-F5344CB8AC3E}">
        <p14:creationId xmlns:p14="http://schemas.microsoft.com/office/powerpoint/2010/main" val="1719212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1D1DA-8169-45A6-9E4E-7469BCCE0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today’s presenters…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0BAAA-F86A-486B-ABAB-172720FF925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b="1" dirty="0" err="1">
                <a:solidFill>
                  <a:schemeClr val="accent2"/>
                </a:solidFill>
              </a:rPr>
              <a:t>Chantée</a:t>
            </a:r>
            <a:r>
              <a:rPr lang="en-US" b="1" dirty="0">
                <a:solidFill>
                  <a:schemeClr val="accent2"/>
                </a:solidFill>
              </a:rPr>
              <a:t> Guiney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dirty="0">
                <a:solidFill>
                  <a:schemeClr val="accent2"/>
                </a:solidFill>
              </a:rPr>
              <a:t>Specialist, Educational Services and Support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dirty="0">
                <a:solidFill>
                  <a:schemeClr val="accent2"/>
                </a:solidFill>
              </a:rPr>
              <a:t>California Community Colleges Chancellor’s Office</a:t>
            </a:r>
            <a:endParaRPr lang="en-US" b="1" dirty="0">
              <a:solidFill>
                <a:schemeClr val="accent2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>
              <a:solidFill>
                <a:schemeClr val="accent2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b="1" dirty="0">
                <a:solidFill>
                  <a:schemeClr val="accent2"/>
                </a:solidFill>
              </a:rPr>
              <a:t>Jodi Lewis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dirty="0">
                <a:solidFill>
                  <a:schemeClr val="accent2"/>
                </a:solidFill>
              </a:rPr>
              <a:t>Director of Strategic Initiatives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2"/>
                </a:solidFill>
              </a:rPr>
              <a:t>Success Center at the Foundation for California Community Colleges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>
              <a:solidFill>
                <a:schemeClr val="accent2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b="1" dirty="0">
                <a:solidFill>
                  <a:schemeClr val="accent2"/>
                </a:solidFill>
              </a:rPr>
              <a:t>Benjamin Mudgett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dirty="0">
                <a:solidFill>
                  <a:schemeClr val="accent2"/>
                </a:solidFill>
              </a:rPr>
              <a:t>Articulation Officer/Associate Professor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dirty="0">
                <a:solidFill>
                  <a:schemeClr val="accent2"/>
                </a:solidFill>
              </a:rPr>
              <a:t>Palomar College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>
              <a:solidFill>
                <a:schemeClr val="accent2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b="1" dirty="0">
                <a:solidFill>
                  <a:schemeClr val="accent2"/>
                </a:solidFill>
              </a:rPr>
              <a:t>Carrie Roberson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dirty="0">
                <a:solidFill>
                  <a:schemeClr val="accent2"/>
                </a:solidFill>
              </a:rPr>
              <a:t>ASCCC North Representative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lang="en-US" dirty="0">
              <a:solidFill>
                <a:schemeClr val="accent2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accent2"/>
                </a:solidFill>
              </a:rPr>
              <a:t>Candace Rose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err="1">
                <a:solidFill>
                  <a:schemeClr val="accent2"/>
                </a:solidFill>
              </a:rPr>
              <a:t>CPL</a:t>
            </a:r>
            <a:r>
              <a:rPr lang="en-US" dirty="0">
                <a:solidFill>
                  <a:schemeClr val="accent2"/>
                </a:solidFill>
              </a:rPr>
              <a:t> Coordinator/Associate Professor of Media Studies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2"/>
                </a:solidFill>
              </a:rPr>
              <a:t>Palomar College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191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6D222-8A55-4266-A3D7-CBB5E0D76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CPL Crosswalk Example - </a:t>
            </a:r>
            <a:r>
              <a:rPr lang="en-US" dirty="0" err="1"/>
              <a:t>CyberSecurity</a:t>
            </a:r>
            <a:endParaRPr lang="en-US" dirty="0"/>
          </a:p>
        </p:txBody>
      </p:sp>
      <p:pic>
        <p:nvPicPr>
          <p:cNvPr id="5" name="Content Placeholder 4" descr="Excel spreadsheet crosswalk example for Cybersecurity with rows of CPL eligible courses and columns denoting different CPL assessment methods. ">
            <a:extLst>
              <a:ext uri="{FF2B5EF4-FFF2-40B4-BE49-F238E27FC236}">
                <a16:creationId xmlns:a16="http://schemas.microsoft.com/office/drawing/2014/main" id="{4DFD4DF7-E7A7-CA4D-8F2E-8E61DEDE11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77938" y="2778722"/>
            <a:ext cx="10058400" cy="2391169"/>
          </a:xfrm>
        </p:spPr>
      </p:pic>
    </p:spTree>
    <p:extLst>
      <p:ext uri="{BB962C8B-B14F-4D97-AF65-F5344CB8AC3E}">
        <p14:creationId xmlns:p14="http://schemas.microsoft.com/office/powerpoint/2010/main" val="4025807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AF69D-9561-462B-AA69-6E1C148D3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 US, HELP YOU!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C7C24-222C-4D51-8486-F807A3734B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32237" y="1798320"/>
            <a:ext cx="10706353" cy="4351338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Thinking ahead and reflection… YOUR TURN!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What are the </a:t>
            </a:r>
            <a:r>
              <a:rPr lang="en-US" b="1" dirty="0"/>
              <a:t>opportunities</a:t>
            </a:r>
            <a:r>
              <a:rPr lang="en-US" dirty="0"/>
              <a:t> you see with Credit for Prior Learning?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What are </a:t>
            </a:r>
            <a:r>
              <a:rPr lang="en-US" b="1" dirty="0"/>
              <a:t>obstacles</a:t>
            </a:r>
            <a:r>
              <a:rPr lang="en-US" dirty="0"/>
              <a:t> you see with implementing Credit for Prior Learning?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What </a:t>
            </a:r>
            <a:r>
              <a:rPr lang="en-US" b="1" dirty="0"/>
              <a:t>professional development </a:t>
            </a:r>
            <a:r>
              <a:rPr lang="en-US" dirty="0"/>
              <a:t>is needed for </a:t>
            </a:r>
            <a:r>
              <a:rPr lang="en-US" dirty="0" err="1"/>
              <a:t>CPL</a:t>
            </a:r>
            <a:r>
              <a:rPr lang="en-US" dirty="0"/>
              <a:t> at your local college?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Access the </a:t>
            </a:r>
            <a:r>
              <a:rPr lang="en-US" dirty="0">
                <a:hlinkClick r:id="rId2"/>
              </a:rPr>
              <a:t>GOOGLE DRIVE </a:t>
            </a:r>
            <a:r>
              <a:rPr lang="en-US" dirty="0"/>
              <a:t>document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800" dirty="0"/>
              <a:t>*Link available in the </a:t>
            </a:r>
            <a:r>
              <a:rPr lang="en-US" sz="1800" dirty="0" err="1"/>
              <a:t>Pathable</a:t>
            </a:r>
            <a:r>
              <a:rPr lang="en-US" sz="1800" dirty="0"/>
              <a:t> CHAT (ANYONE can access/edit)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800" dirty="0"/>
              <a:t>*If unable to access, please put ideas (as prompted) in the </a:t>
            </a:r>
            <a:r>
              <a:rPr lang="en-US" sz="1800" dirty="0" err="1"/>
              <a:t>Pathable</a:t>
            </a:r>
            <a:r>
              <a:rPr lang="en-US" sz="1800" dirty="0"/>
              <a:t> CHAT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1800" dirty="0"/>
          </a:p>
          <a:p>
            <a:pPr marL="0" lvl="0" indent="0">
              <a:spcBef>
                <a:spcPts val="0"/>
              </a:spcBef>
              <a:buNone/>
            </a:pPr>
            <a:endParaRPr lang="en-US" sz="1800" dirty="0"/>
          </a:p>
          <a:p>
            <a:pPr marL="0" lvl="0" indent="0">
              <a:spcBef>
                <a:spcPts val="0"/>
              </a:spcBef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1956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6AFED-74D5-40BF-920B-194329C1A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35" y="1902358"/>
            <a:ext cx="3583461" cy="1611995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2C583-54C0-4608-B148-8734148AE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B0BA8E-AF91-4B16-9238-E6EA34571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D8F1A-69A8-9242-9469-8400121D240A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51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9A46A-A8D6-4140-A359-FCE20A8A7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us for more information on CPL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44314-7394-4FC6-8E5E-EF9694FC10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b="1" dirty="0" err="1"/>
              <a:t>Chantée</a:t>
            </a:r>
            <a:r>
              <a:rPr lang="en-US" b="1" dirty="0"/>
              <a:t> Guiney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dirty="0"/>
              <a:t>cguiney@cccco.edu</a:t>
            </a:r>
            <a:endParaRPr lang="en-US" b="1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b="1" dirty="0"/>
              <a:t>Jodi Lewis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dirty="0"/>
              <a:t>jlewis@foundationccc.org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b="1" dirty="0"/>
              <a:t>Benjamin Mudgett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dirty="0"/>
              <a:t>bmudgett@palomar.edu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b="1" dirty="0"/>
              <a:t>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Candace Rose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crose@palomar.edu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b="1" dirty="0"/>
              <a:t>Academic Senate for California Community Colleges (</a:t>
            </a:r>
            <a:r>
              <a:rPr lang="en-US" b="1" dirty="0" err="1"/>
              <a:t>ASCCC</a:t>
            </a:r>
            <a:r>
              <a:rPr lang="en-US" b="1" dirty="0"/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dirty="0"/>
              <a:t>info@asccc.org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879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21777"/>
            <a:ext cx="10515600" cy="1021223"/>
          </a:xfrm>
        </p:spPr>
        <p:txBody>
          <a:bodyPr/>
          <a:lstStyle/>
          <a:p>
            <a:r>
              <a:rPr lang="en-US" dirty="0"/>
              <a:t>Curriculum Team by Region</a:t>
            </a:r>
          </a:p>
        </p:txBody>
      </p:sp>
      <p:graphicFrame>
        <p:nvGraphicFramePr>
          <p:cNvPr id="5" name="Content Placeholder 4" descr="Table with the curriculum team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1249491"/>
              </p:ext>
            </p:extLst>
          </p:nvPr>
        </p:nvGraphicFramePr>
        <p:xfrm>
          <a:off x="680936" y="1143000"/>
          <a:ext cx="10837554" cy="52133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6845">
                  <a:extLst>
                    <a:ext uri="{9D8B030D-6E8A-4147-A177-3AD203B41FA5}">
                      <a16:colId xmlns:a16="http://schemas.microsoft.com/office/drawing/2014/main" val="129364555"/>
                    </a:ext>
                  </a:extLst>
                </a:gridCol>
                <a:gridCol w="8320709">
                  <a:extLst>
                    <a:ext uri="{9D8B030D-6E8A-4147-A177-3AD203B41FA5}">
                      <a16:colId xmlns:a16="http://schemas.microsoft.com/office/drawing/2014/main" val="3360631408"/>
                    </a:ext>
                  </a:extLst>
                </a:gridCol>
              </a:tblGrid>
              <a:tr h="398508">
                <a:tc>
                  <a:txBody>
                    <a:bodyPr/>
                    <a:lstStyle/>
                    <a:p>
                      <a:r>
                        <a:rPr lang="en-US" dirty="0"/>
                        <a:t>Name and Email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Region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1186808"/>
                  </a:ext>
                </a:extLst>
              </a:tr>
              <a:tr h="687835">
                <a:tc>
                  <a:txBody>
                    <a:bodyPr/>
                    <a:lstStyle/>
                    <a:p>
                      <a:r>
                        <a:rPr lang="en-US" dirty="0"/>
                        <a:t>Patti Blank</a:t>
                      </a:r>
                    </a:p>
                    <a:p>
                      <a:r>
                        <a:rPr lang="en-US" dirty="0">
                          <a:hlinkClick r:id="rId2"/>
                        </a:rPr>
                        <a:t>pblank@cccco.edu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Macro Region A (Northern Inland, Northern Coastal, Lake Tahoe)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0479160"/>
                  </a:ext>
                </a:extLst>
              </a:tr>
              <a:tr h="687835">
                <a:tc>
                  <a:txBody>
                    <a:bodyPr/>
                    <a:lstStyle/>
                    <a:p>
                      <a:r>
                        <a:rPr lang="en-US" dirty="0"/>
                        <a:t>David Garcia</a:t>
                      </a:r>
                    </a:p>
                    <a:p>
                      <a:r>
                        <a:rPr lang="en-US" dirty="0">
                          <a:hlinkClick r:id="rId3"/>
                        </a:rPr>
                        <a:t>dgarcia@cccco.edu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Macro</a:t>
                      </a:r>
                      <a:r>
                        <a:rPr lang="en-US" baseline="0" dirty="0"/>
                        <a:t> Region A (Greater Sacramento)</a:t>
                      </a:r>
                    </a:p>
                    <a:p>
                      <a:r>
                        <a:rPr lang="en-US" baseline="0" dirty="0"/>
                        <a:t>Macro Region E (San Diego/Imperial)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2766519"/>
                  </a:ext>
                </a:extLst>
              </a:tr>
              <a:tr h="687835">
                <a:tc>
                  <a:txBody>
                    <a:bodyPr/>
                    <a:lstStyle/>
                    <a:p>
                      <a:r>
                        <a:rPr lang="en-US" dirty="0"/>
                        <a:t>Chantee Guiney</a:t>
                      </a:r>
                    </a:p>
                    <a:p>
                      <a:r>
                        <a:rPr lang="en-US" dirty="0">
                          <a:hlinkClick r:id="rId4"/>
                        </a:rPr>
                        <a:t>cguiney@cccco.edu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Macro Region B (North Bay, Mid-Peninsula, Silicon Valley, Santa Cruz/Monterey)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9003752"/>
                  </a:ext>
                </a:extLst>
              </a:tr>
              <a:tr h="687835">
                <a:tc>
                  <a:txBody>
                    <a:bodyPr/>
                    <a:lstStyle/>
                    <a:p>
                      <a:r>
                        <a:rPr lang="en-US" dirty="0"/>
                        <a:t>Zitlali Torres</a:t>
                      </a:r>
                    </a:p>
                    <a:p>
                      <a:r>
                        <a:rPr lang="en-US" dirty="0">
                          <a:hlinkClick r:id="rId5"/>
                        </a:rPr>
                        <a:t>ztorres@cccco.edu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Region</a:t>
                      </a:r>
                      <a:r>
                        <a:rPr lang="en-US" baseline="0" dirty="0"/>
                        <a:t> B (East Bay)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648958"/>
                  </a:ext>
                </a:extLst>
              </a:tr>
              <a:tr h="687835">
                <a:tc>
                  <a:txBody>
                    <a:bodyPr/>
                    <a:lstStyle/>
                    <a:p>
                      <a:r>
                        <a:rPr lang="en-US" dirty="0"/>
                        <a:t>Kevin Lovelace</a:t>
                      </a:r>
                    </a:p>
                    <a:p>
                      <a:r>
                        <a:rPr lang="en-US" dirty="0">
                          <a:hlinkClick r:id="rId6"/>
                        </a:rPr>
                        <a:t>klovelace@cccco.edu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Region C (Central</a:t>
                      </a:r>
                      <a:r>
                        <a:rPr lang="en-US" baseline="0" dirty="0"/>
                        <a:t> Valley)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712832"/>
                  </a:ext>
                </a:extLst>
              </a:tr>
              <a:tr h="687835">
                <a:tc>
                  <a:txBody>
                    <a:bodyPr/>
                    <a:lstStyle/>
                    <a:p>
                      <a:r>
                        <a:rPr lang="en-US" dirty="0"/>
                        <a:t>Kevin Olson</a:t>
                      </a:r>
                    </a:p>
                    <a:p>
                      <a:r>
                        <a:rPr lang="en-US" dirty="0">
                          <a:hlinkClick r:id="rId7"/>
                        </a:rPr>
                        <a:t>kolson@cccco.edu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Region D (South Central Coast)</a:t>
                      </a:r>
                    </a:p>
                    <a:p>
                      <a:r>
                        <a:rPr lang="en-US" dirty="0"/>
                        <a:t>Region F (Inland Empire/Desert)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1298196"/>
                  </a:ext>
                </a:extLst>
              </a:tr>
              <a:tr h="687835">
                <a:tc>
                  <a:txBody>
                    <a:bodyPr/>
                    <a:lstStyle/>
                    <a:p>
                      <a:r>
                        <a:rPr lang="en-US" dirty="0"/>
                        <a:t>Njeri Griffin</a:t>
                      </a:r>
                    </a:p>
                    <a:p>
                      <a:r>
                        <a:rPr lang="en-US" dirty="0">
                          <a:hlinkClick r:id="rId8"/>
                        </a:rPr>
                        <a:t>ngriffin@cccco.edu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Region G (Los Angeles/Orange County)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7650481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4E7AA-586C-4B13-A389-1429762DA247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5015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833C4-B46D-4A0B-917C-B652F3AC8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the CCCCO for more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6B5D8-7919-4615-A3A4-718BDEBCC80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0" indent="0">
              <a:spcBef>
                <a:spcPts val="800"/>
              </a:spcBef>
              <a:buClr>
                <a:schemeClr val="dk1"/>
              </a:buClr>
              <a:buSzPts val="1100"/>
              <a:buNone/>
            </a:pPr>
            <a:r>
              <a:rPr lang="en-US" dirty="0">
                <a:solidFill>
                  <a:schemeClr val="accent2"/>
                </a:solidFill>
              </a:rPr>
              <a:t>•</a:t>
            </a:r>
            <a:r>
              <a:rPr lang="en-US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Noncredit</a:t>
            </a:r>
            <a:r>
              <a:rPr lang="en-US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– Chantee Guiney (cguiney@cccco.edu); Neil Kelly (nkelly@cccco.edu)</a:t>
            </a:r>
          </a:p>
          <a:p>
            <a:pPr marL="0" lvl="0" indent="0">
              <a:spcBef>
                <a:spcPts val="800"/>
              </a:spcBef>
              <a:buClr>
                <a:schemeClr val="dk1"/>
              </a:buClr>
              <a:buSzPts val="1100"/>
              <a:buNone/>
            </a:pPr>
            <a:r>
              <a:rPr lang="en-US" dirty="0">
                <a:solidFill>
                  <a:schemeClr val="accent2"/>
                </a:solidFill>
              </a:rPr>
              <a:t>•</a:t>
            </a:r>
            <a:r>
              <a:rPr lang="en-US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ADT</a:t>
            </a:r>
            <a:r>
              <a:rPr lang="en-US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– Kevin Olson (kolson@cccco.edu); </a:t>
            </a:r>
            <a:r>
              <a:rPr lang="en-US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Njeri</a:t>
            </a:r>
            <a:r>
              <a:rPr lang="en-US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Griffin (ngriffin@cccco.edu)</a:t>
            </a:r>
          </a:p>
          <a:p>
            <a:pPr marL="0" lvl="0" indent="0">
              <a:spcBef>
                <a:spcPts val="800"/>
              </a:spcBef>
              <a:buClr>
                <a:schemeClr val="dk1"/>
              </a:buClr>
              <a:buSzPts val="1100"/>
              <a:buNone/>
            </a:pPr>
            <a:r>
              <a:rPr lang="en-US" dirty="0">
                <a:solidFill>
                  <a:schemeClr val="accent2"/>
                </a:solidFill>
              </a:rPr>
              <a:t>•</a:t>
            </a:r>
            <a:r>
              <a:rPr lang="en-US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Financial Aid</a:t>
            </a:r>
            <a:r>
              <a:rPr lang="en-US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– Gina Browne (gbrowne@cccco.edu)</a:t>
            </a:r>
          </a:p>
          <a:p>
            <a:pPr marL="0" lvl="0" indent="0">
              <a:spcBef>
                <a:spcPts val="800"/>
              </a:spcBef>
              <a:buClr>
                <a:schemeClr val="dk1"/>
              </a:buClr>
              <a:buSzPts val="1100"/>
              <a:buNone/>
            </a:pPr>
            <a:r>
              <a:rPr lang="en-US" dirty="0">
                <a:solidFill>
                  <a:schemeClr val="accent2"/>
                </a:solidFill>
              </a:rPr>
              <a:t>•</a:t>
            </a:r>
            <a:r>
              <a:rPr lang="en-US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Apportionment</a:t>
            </a:r>
            <a:r>
              <a:rPr lang="en-US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en-US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Wrenna</a:t>
            </a:r>
            <a:r>
              <a:rPr lang="en-US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Finche</a:t>
            </a:r>
            <a:r>
              <a:rPr lang="en-US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(wfinche@cccco.edu)</a:t>
            </a:r>
          </a:p>
          <a:p>
            <a:pPr marL="0" lvl="0" indent="0">
              <a:spcBef>
                <a:spcPts val="800"/>
              </a:spcBef>
              <a:buClr>
                <a:schemeClr val="dk1"/>
              </a:buClr>
              <a:buSzPts val="1100"/>
              <a:buNone/>
            </a:pPr>
            <a:r>
              <a:rPr lang="en-US" dirty="0">
                <a:solidFill>
                  <a:schemeClr val="accent2"/>
                </a:solidFill>
              </a:rPr>
              <a:t>•</a:t>
            </a:r>
            <a:r>
              <a:rPr lang="en-US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Articulation</a:t>
            </a:r>
            <a:r>
              <a:rPr lang="en-US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– Bob Quinn (bquinn@cccco.edu); Devin Rodriguez (drodriguez@cccco.edu)</a:t>
            </a:r>
          </a:p>
          <a:p>
            <a:pPr marL="0" lvl="0" indent="0">
              <a:spcBef>
                <a:spcPts val="800"/>
              </a:spcBef>
              <a:buClr>
                <a:schemeClr val="dk1"/>
              </a:buClr>
              <a:buSzPts val="1100"/>
              <a:buNone/>
            </a:pPr>
            <a:r>
              <a:rPr lang="en-US" dirty="0">
                <a:solidFill>
                  <a:schemeClr val="accent2"/>
                </a:solidFill>
              </a:rPr>
              <a:t>•</a:t>
            </a:r>
            <a:r>
              <a:rPr lang="en-US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Competency Based Education</a:t>
            </a:r>
            <a:r>
              <a:rPr lang="en-US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– Chantee Guiney (cguiney@cccco.edu)</a:t>
            </a:r>
          </a:p>
          <a:p>
            <a:pPr marL="0" lvl="0" indent="0">
              <a:spcBef>
                <a:spcPts val="800"/>
              </a:spcBef>
              <a:buClr>
                <a:schemeClr val="dk1"/>
              </a:buClr>
              <a:buSzPts val="1100"/>
              <a:buNone/>
            </a:pPr>
            <a:r>
              <a:rPr lang="en-US" dirty="0">
                <a:solidFill>
                  <a:schemeClr val="accent2"/>
                </a:solidFill>
              </a:rPr>
              <a:t>•</a:t>
            </a:r>
            <a:r>
              <a:rPr lang="en-US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Credit for Prior Learning</a:t>
            </a:r>
            <a:r>
              <a:rPr lang="en-US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– Chantee Guiney (cguiney@cccco.edu)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892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3B21A-0F5B-48CF-BD31-0B87ACD28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Anticipated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12B51-D3C3-4043-BB8E-F14409F938C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lvl="0" indent="-368300">
              <a:buClr>
                <a:schemeClr val="dk1"/>
              </a:buClr>
              <a:buSzPts val="2200"/>
              <a:buChar char="●"/>
            </a:pPr>
            <a:r>
              <a:rPr lang="en-US" dirty="0">
                <a:solidFill>
                  <a:schemeClr val="accent2"/>
                </a:solidFill>
              </a:rPr>
              <a:t>Learn how CPL is a student-centered, equity-driven, </a:t>
            </a:r>
            <a:r>
              <a:rPr lang="en-US" i="1" dirty="0">
                <a:solidFill>
                  <a:schemeClr val="accent2"/>
                </a:solidFill>
              </a:rPr>
              <a:t>Vision for Success</a:t>
            </a:r>
            <a:r>
              <a:rPr lang="en-US" dirty="0">
                <a:solidFill>
                  <a:schemeClr val="accent2"/>
                </a:solidFill>
              </a:rPr>
              <a:t> strategy </a:t>
            </a:r>
          </a:p>
          <a:p>
            <a:pPr marL="88900" lvl="0" indent="0">
              <a:buClr>
                <a:schemeClr val="dk1"/>
              </a:buClr>
              <a:buSzPts val="2200"/>
              <a:buNone/>
            </a:pPr>
            <a:endParaRPr lang="en-US" dirty="0">
              <a:solidFill>
                <a:schemeClr val="accent2"/>
              </a:solidFill>
            </a:endParaRPr>
          </a:p>
          <a:p>
            <a:pPr marL="457200" lvl="0" indent="-368300">
              <a:spcBef>
                <a:spcPts val="0"/>
              </a:spcBef>
              <a:buClr>
                <a:schemeClr val="dk1"/>
              </a:buClr>
              <a:buSzPts val="2200"/>
              <a:buChar char="●"/>
            </a:pPr>
            <a:r>
              <a:rPr lang="en-US" dirty="0">
                <a:solidFill>
                  <a:schemeClr val="accent2"/>
                </a:solidFill>
              </a:rPr>
              <a:t>Learn about existing efforts and forthcoming guidance and resources to implement local CPL policies and practices</a:t>
            </a:r>
          </a:p>
          <a:p>
            <a:pPr marL="88900" lvl="0" indent="0">
              <a:spcBef>
                <a:spcPts val="0"/>
              </a:spcBef>
              <a:buClr>
                <a:schemeClr val="dk1"/>
              </a:buClr>
              <a:buSzPts val="2200"/>
              <a:buNone/>
            </a:pPr>
            <a:endParaRPr lang="en-US" dirty="0">
              <a:solidFill>
                <a:schemeClr val="accent2"/>
              </a:solidFill>
            </a:endParaRPr>
          </a:p>
          <a:p>
            <a:pPr marL="457200" lvl="0" indent="-368300">
              <a:spcBef>
                <a:spcPts val="0"/>
              </a:spcBef>
              <a:buClr>
                <a:schemeClr val="dk1"/>
              </a:buClr>
              <a:buSzPts val="2200"/>
              <a:buChar char="●"/>
            </a:pPr>
            <a:r>
              <a:rPr lang="en-US" dirty="0">
                <a:solidFill>
                  <a:schemeClr val="accent2"/>
                </a:solidFill>
              </a:rPr>
              <a:t>Share and learn from each other about next steps to implement CPL at your college/district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167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29120-03AE-4F54-9CE2-7CCC7C024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9294" y="365125"/>
            <a:ext cx="9396919" cy="1389008"/>
          </a:xfrm>
        </p:spPr>
        <p:txBody>
          <a:bodyPr/>
          <a:lstStyle/>
          <a:p>
            <a:pPr algn="ctr"/>
            <a:r>
              <a:rPr lang="en-US" dirty="0"/>
              <a:t>Vision for Success and </a:t>
            </a:r>
            <a:br>
              <a:rPr lang="en-US" dirty="0"/>
            </a:br>
            <a:r>
              <a:rPr lang="en-US" dirty="0"/>
              <a:t>Core Commitments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62BB1-207A-4241-9D59-807A036271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2275" y="2182084"/>
            <a:ext cx="5038596" cy="3506603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sz="4500" b="1" dirty="0"/>
              <a:t>Vision for Success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500" dirty="0"/>
              <a:t>Increase credential obtainment by 20%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500" dirty="0"/>
              <a:t>Increase transfer by 35% to UC and CSU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500" dirty="0"/>
              <a:t>Decrease unit obtainment for a degree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500" dirty="0"/>
              <a:t>Increase employment for CTE students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500" dirty="0"/>
              <a:t>Reduce and erase equity gaps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500" dirty="0"/>
              <a:t>Reduce regional gaps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0"/>
          </p:nvPr>
        </p:nvSpPr>
        <p:spPr>
          <a:xfrm>
            <a:off x="7059280" y="2182084"/>
            <a:ext cx="5038596" cy="423817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b="1" dirty="0">
                <a:latin typeface="+mn-lt"/>
              </a:rPr>
              <a:t>Core Commitments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>
                <a:latin typeface="+mn-lt"/>
              </a:rPr>
              <a:t>Focus on students’ goals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>
                <a:latin typeface="+mn-lt"/>
              </a:rPr>
              <a:t>Design and decide with the student in mind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>
                <a:latin typeface="+mn-lt"/>
              </a:rPr>
              <a:t>Pair high expectations and high support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>
                <a:latin typeface="+mn-lt"/>
              </a:rPr>
              <a:t>Evidence-based decisions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>
                <a:latin typeface="+mn-lt"/>
              </a:rPr>
              <a:t>Own student performance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>
                <a:latin typeface="+mn-lt"/>
              </a:rPr>
              <a:t>Enable innovation and action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>
                <a:latin typeface="+mn-lt"/>
              </a:rPr>
              <a:t>Cross-system partnership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86ADF7-E543-4D11-9706-0F03DA4BCFC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116638"/>
            <a:ext cx="2743200" cy="365125"/>
          </a:xfrm>
        </p:spPr>
        <p:txBody>
          <a:bodyPr/>
          <a:lstStyle/>
          <a:p>
            <a:fld id="{7934E7AA-586C-4B13-A389-1429762DA247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 descr="Vision for Success report cov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94" y="27346"/>
            <a:ext cx="2077744" cy="254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81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5D223-20DA-48F9-9BDF-2F661DB72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002" y="2003957"/>
            <a:ext cx="3583461" cy="1611995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What is CPL?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23745-FB58-4F16-A74C-357763029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>
              <a:spcBef>
                <a:spcPts val="1200"/>
              </a:spcBef>
            </a:pPr>
            <a:r>
              <a:rPr lang="en-US" dirty="0">
                <a:solidFill>
                  <a:schemeClr val="accent2"/>
                </a:solidFill>
              </a:rPr>
              <a:t>Credit for prior learning is college credit awarded for validated college-level skills and knowledge gained outside of a college classroom.</a:t>
            </a:r>
          </a:p>
          <a:p>
            <a:pPr lvl="0">
              <a:spcBef>
                <a:spcPts val="1200"/>
              </a:spcBef>
            </a:pPr>
            <a:r>
              <a:rPr lang="en-US" dirty="0">
                <a:solidFill>
                  <a:schemeClr val="accent2"/>
                </a:solidFill>
              </a:rPr>
              <a:t>Students’ knowledge and skills might be gained through experiences such as:</a:t>
            </a:r>
          </a:p>
          <a:p>
            <a:pPr marL="457200" lvl="0">
              <a:spcBef>
                <a:spcPts val="0"/>
              </a:spcBef>
            </a:pPr>
            <a:r>
              <a:rPr lang="en-US" dirty="0">
                <a:solidFill>
                  <a:schemeClr val="accent2"/>
                </a:solidFill>
              </a:rPr>
              <a:t>•</a:t>
            </a:r>
            <a:r>
              <a:rPr lang="en-US" sz="1600" dirty="0">
                <a:solidFill>
                  <a:schemeClr val="accent2"/>
                </a:solidFill>
              </a:rPr>
              <a:t>       </a:t>
            </a:r>
            <a:r>
              <a:rPr lang="en-US" dirty="0">
                <a:solidFill>
                  <a:schemeClr val="accent2"/>
                </a:solidFill>
              </a:rPr>
              <a:t>Military training</a:t>
            </a:r>
          </a:p>
          <a:p>
            <a:pPr marL="457200" lvl="0">
              <a:spcBef>
                <a:spcPts val="0"/>
              </a:spcBef>
            </a:pPr>
            <a:r>
              <a:rPr lang="en-US" dirty="0">
                <a:solidFill>
                  <a:schemeClr val="accent2"/>
                </a:solidFill>
              </a:rPr>
              <a:t>•</a:t>
            </a:r>
            <a:r>
              <a:rPr lang="en-US" sz="1600" dirty="0">
                <a:solidFill>
                  <a:schemeClr val="accent2"/>
                </a:solidFill>
              </a:rPr>
              <a:t>       </a:t>
            </a:r>
            <a:r>
              <a:rPr lang="en-US" dirty="0">
                <a:solidFill>
                  <a:schemeClr val="accent2"/>
                </a:solidFill>
              </a:rPr>
              <a:t>Industry training</a:t>
            </a:r>
          </a:p>
          <a:p>
            <a:pPr marL="457200" lvl="0">
              <a:spcBef>
                <a:spcPts val="0"/>
              </a:spcBef>
            </a:pPr>
            <a:r>
              <a:rPr lang="en-US" dirty="0">
                <a:solidFill>
                  <a:schemeClr val="accent2"/>
                </a:solidFill>
              </a:rPr>
              <a:t>•</a:t>
            </a:r>
            <a:r>
              <a:rPr lang="en-US" sz="1600" dirty="0">
                <a:solidFill>
                  <a:schemeClr val="accent2"/>
                </a:solidFill>
              </a:rPr>
              <a:t>       </a:t>
            </a:r>
            <a:r>
              <a:rPr lang="en-US" dirty="0">
                <a:solidFill>
                  <a:schemeClr val="accent2"/>
                </a:solidFill>
              </a:rPr>
              <a:t>State/federal government training</a:t>
            </a:r>
          </a:p>
          <a:p>
            <a:pPr marL="457200" lvl="0">
              <a:spcBef>
                <a:spcPts val="0"/>
              </a:spcBef>
            </a:pPr>
            <a:r>
              <a:rPr lang="en-US" dirty="0">
                <a:solidFill>
                  <a:schemeClr val="accent2"/>
                </a:solidFill>
              </a:rPr>
              <a:t>•</a:t>
            </a:r>
            <a:r>
              <a:rPr lang="en-US" sz="1600" dirty="0">
                <a:solidFill>
                  <a:schemeClr val="accent2"/>
                </a:solidFill>
              </a:rPr>
              <a:t>       </a:t>
            </a:r>
            <a:r>
              <a:rPr lang="en-US" dirty="0">
                <a:solidFill>
                  <a:schemeClr val="accent2"/>
                </a:solidFill>
              </a:rPr>
              <a:t>Volunteer and civic activities</a:t>
            </a:r>
          </a:p>
          <a:p>
            <a:pPr marL="457200" lvl="0">
              <a:spcBef>
                <a:spcPts val="0"/>
              </a:spcBef>
            </a:pPr>
            <a:r>
              <a:rPr lang="en-US" dirty="0">
                <a:solidFill>
                  <a:schemeClr val="accent2"/>
                </a:solidFill>
              </a:rPr>
              <a:t>•</a:t>
            </a:r>
            <a:r>
              <a:rPr lang="en-US" sz="1600" dirty="0">
                <a:solidFill>
                  <a:schemeClr val="accent2"/>
                </a:solidFill>
              </a:rPr>
              <a:t>       </a:t>
            </a:r>
            <a:r>
              <a:rPr lang="en-US" dirty="0">
                <a:solidFill>
                  <a:schemeClr val="accent2"/>
                </a:solidFill>
              </a:rPr>
              <a:t>Apprenticeships, internships, work-based learning, or other industry-based experiential learning</a:t>
            </a:r>
          </a:p>
          <a:p>
            <a:pPr lvl="0">
              <a:spcBef>
                <a:spcPts val="0"/>
              </a:spcBef>
            </a:pPr>
            <a:endParaRPr lang="en-US" dirty="0">
              <a:solidFill>
                <a:schemeClr val="accent2"/>
              </a:solidFill>
            </a:endParaRPr>
          </a:p>
          <a:p>
            <a:pPr lvl="0">
              <a:spcBef>
                <a:spcPts val="0"/>
              </a:spcBef>
            </a:pPr>
            <a:r>
              <a:rPr lang="en-US" dirty="0">
                <a:solidFill>
                  <a:schemeClr val="accent2"/>
                </a:solidFill>
              </a:rPr>
              <a:t>CPL is not awarded for knowledge and skills already assessed and awarded credit through formal education at regionally accredited in-state and out-of-state institutions.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18352A-C2A0-4F94-B8E2-D02160CF4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D8F1A-69A8-9242-9469-8400121D240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83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BEF48E-790E-4827-B1CC-2F645CB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D8F1A-69A8-9242-9469-8400121D240A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CPL - Student Story">
            <a:hlinkClick r:id="" action="ppaction://media"/>
            <a:extLst>
              <a:ext uri="{FF2B5EF4-FFF2-40B4-BE49-F238E27FC236}">
                <a16:creationId xmlns:a16="http://schemas.microsoft.com/office/drawing/2014/main" id="{31C4CF90-FACD-4CA4-A4A3-87AC9A3336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2200" y="511704"/>
            <a:ext cx="10007600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0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4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14A26-AFD2-4D67-A095-BCBDC649E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CPL is a </a:t>
            </a:r>
            <a:r>
              <a:rPr lang="en-US" b="1" i="1" dirty="0"/>
              <a:t>Vision for Success </a:t>
            </a:r>
            <a:r>
              <a:rPr lang="en-US" dirty="0"/>
              <a:t>Strategy</a:t>
            </a:r>
          </a:p>
        </p:txBody>
      </p:sp>
      <p:pic>
        <p:nvPicPr>
          <p:cNvPr id="4" name="Google Shape;99;p19">
            <a:extLst>
              <a:ext uri="{FF2B5EF4-FFF2-40B4-BE49-F238E27FC236}">
                <a16:creationId xmlns:a16="http://schemas.microsoft.com/office/drawing/2014/main" id="{838D39C7-6D6C-457D-A5A7-509E0EBD4C2B}"/>
              </a:ext>
            </a:extLst>
          </p:cNvPr>
          <p:cNvPicPr preferRelativeResize="0">
            <a:picLocks noGrp="1"/>
          </p:cNvPicPr>
          <p:nvPr>
            <p:ph sz="half"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81212" y="1916906"/>
            <a:ext cx="8029575" cy="411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3399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36976-7761-4E24-9EEA-FC38A6DE4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CPL is a Student-Centered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58EB8-F040-455E-8B67-5D2C0587B4A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0" indent="0">
              <a:spcBef>
                <a:spcPts val="1200"/>
              </a:spcBef>
              <a:buClr>
                <a:schemeClr val="dk1"/>
              </a:buClr>
              <a:buSzPts val="1100"/>
              <a:buNone/>
            </a:pPr>
            <a:endParaRPr lang="en-US" sz="2800" dirty="0">
              <a:solidFill>
                <a:schemeClr val="accent2"/>
              </a:solidFill>
            </a:endParaRPr>
          </a:p>
          <a:p>
            <a:pPr marL="0" lvl="0" indent="0">
              <a:spcBef>
                <a:spcPts val="1200"/>
              </a:spcBef>
              <a:buClr>
                <a:schemeClr val="dk1"/>
              </a:buClr>
              <a:buSzPts val="1100"/>
              <a:buNone/>
            </a:pPr>
            <a:r>
              <a:rPr lang="en-US" sz="2800" dirty="0">
                <a:solidFill>
                  <a:schemeClr val="accent2"/>
                </a:solidFill>
              </a:rPr>
              <a:t>•Current students:</a:t>
            </a:r>
          </a:p>
          <a:p>
            <a:pPr marL="457200" lvl="1" indent="0">
              <a:spcBef>
                <a:spcPts val="200"/>
              </a:spcBef>
              <a:buClr>
                <a:schemeClr val="dk1"/>
              </a:buClr>
              <a:buSzPts val="1100"/>
              <a:buNone/>
            </a:pPr>
            <a:r>
              <a:rPr lang="en-US" dirty="0">
                <a:solidFill>
                  <a:schemeClr val="accent2"/>
                </a:solidFill>
              </a:rPr>
              <a:t>•More than 800,000 currently enrolled students over age 25</a:t>
            </a:r>
          </a:p>
          <a:p>
            <a:pPr marL="457200" lvl="1" indent="0">
              <a:spcBef>
                <a:spcPts val="200"/>
              </a:spcBef>
              <a:buClr>
                <a:schemeClr val="dk1"/>
              </a:buClr>
              <a:buSzPts val="1100"/>
              <a:buNone/>
            </a:pPr>
            <a:endParaRPr lang="en-US" dirty="0">
              <a:solidFill>
                <a:schemeClr val="accent2"/>
              </a:solidFill>
            </a:endParaRPr>
          </a:p>
          <a:p>
            <a:pPr marL="457200" lvl="1" indent="0">
              <a:spcBef>
                <a:spcPts val="200"/>
              </a:spcBef>
              <a:buClr>
                <a:schemeClr val="dk1"/>
              </a:buClr>
              <a:buSzPts val="1100"/>
              <a:buNone/>
            </a:pPr>
            <a:endParaRPr lang="en-US" dirty="0">
              <a:solidFill>
                <a:schemeClr val="accent2"/>
              </a:solidFill>
            </a:endParaRPr>
          </a:p>
          <a:p>
            <a:pPr marL="0" lvl="0" indent="0">
              <a:spcBef>
                <a:spcPts val="1200"/>
              </a:spcBef>
              <a:buClr>
                <a:schemeClr val="dk1"/>
              </a:buClr>
              <a:buSzPts val="1100"/>
              <a:buNone/>
            </a:pPr>
            <a:r>
              <a:rPr lang="en-US" sz="2800" dirty="0">
                <a:solidFill>
                  <a:schemeClr val="accent2"/>
                </a:solidFill>
              </a:rPr>
              <a:t>•Potential students:</a:t>
            </a:r>
          </a:p>
          <a:p>
            <a:pPr marL="457200" lvl="1" indent="0">
              <a:spcBef>
                <a:spcPts val="200"/>
              </a:spcBef>
              <a:buClr>
                <a:schemeClr val="dk1"/>
              </a:buClr>
              <a:buSzPts val="1100"/>
              <a:buNone/>
            </a:pPr>
            <a:r>
              <a:rPr lang="en-US" dirty="0">
                <a:solidFill>
                  <a:schemeClr val="accent2"/>
                </a:solidFill>
              </a:rPr>
              <a:t>•6.8 million California workers age 25-54 with high school diploma or some college but no degree</a:t>
            </a:r>
          </a:p>
          <a:p>
            <a:pPr marL="457200" lvl="1" indent="0">
              <a:spcBef>
                <a:spcPts val="400"/>
              </a:spcBef>
              <a:buClr>
                <a:schemeClr val="dk1"/>
              </a:buClr>
              <a:buSzPts val="1100"/>
              <a:buNone/>
            </a:pPr>
            <a:r>
              <a:rPr lang="en-US" dirty="0">
                <a:solidFill>
                  <a:schemeClr val="accent2"/>
                </a:solidFill>
              </a:rPr>
              <a:t>• 79% work 31 or more hours per week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741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574FE-B398-4A55-A521-25B49066A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650" y="365125"/>
            <a:ext cx="10046043" cy="942891"/>
          </a:xfrm>
        </p:spPr>
        <p:txBody>
          <a:bodyPr/>
          <a:lstStyle/>
          <a:p>
            <a:pPr algn="ctr"/>
            <a:r>
              <a:rPr lang="en-US" dirty="0"/>
              <a:t>CPL is an Equity Strategy</a:t>
            </a:r>
          </a:p>
        </p:txBody>
      </p:sp>
      <p:pic>
        <p:nvPicPr>
          <p:cNvPr id="4" name="Google Shape;114;p21" descr="Equity Strategy Pie chart showing 2% American Indian, 10% Asian, 8% Black, 43% Latino, 1% Pacific Islander, 36% white, 0% other and 0% Two or more. ">
            <a:extLst>
              <a:ext uri="{FF2B5EF4-FFF2-40B4-BE49-F238E27FC236}">
                <a16:creationId xmlns:a16="http://schemas.microsoft.com/office/drawing/2014/main" id="{89920E9F-4A9B-41C5-9994-1BFC559F6C73}"/>
              </a:ext>
            </a:extLst>
          </p:cNvPr>
          <p:cNvPicPr preferRelativeResize="0">
            <a:picLocks noGrp="1"/>
          </p:cNvPicPr>
          <p:nvPr>
            <p:ph sz="half"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94933" y="1362517"/>
            <a:ext cx="8572303" cy="50867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8153095"/>
      </p:ext>
    </p:extLst>
  </p:cSld>
  <p:clrMapOvr>
    <a:masterClrMapping/>
  </p:clrMapOvr>
</p:sld>
</file>

<file path=ppt/theme/theme1.xml><?xml version="1.0" encoding="utf-8"?>
<a:theme xmlns:a="http://schemas.openxmlformats.org/drawingml/2006/main" name="ASCCC Curriculum Inst. 2020 Theme">
  <a:themeElements>
    <a:clrScheme name="Custom 1">
      <a:dk1>
        <a:srgbClr val="E0661C"/>
      </a:dk1>
      <a:lt1>
        <a:srgbClr val="FFFFFF"/>
      </a:lt1>
      <a:dk2>
        <a:srgbClr val="000000"/>
      </a:dk2>
      <a:lt2>
        <a:srgbClr val="F4E2C5"/>
      </a:lt2>
      <a:accent1>
        <a:srgbClr val="E0661C"/>
      </a:accent1>
      <a:accent2>
        <a:srgbClr val="3F240D"/>
      </a:accent2>
      <a:accent3>
        <a:srgbClr val="E0AD50"/>
      </a:accent3>
      <a:accent4>
        <a:srgbClr val="A65E23"/>
      </a:accent4>
      <a:accent5>
        <a:srgbClr val="008796"/>
      </a:accent5>
      <a:accent6>
        <a:srgbClr val="5BBBD0"/>
      </a:accent6>
      <a:hlink>
        <a:srgbClr val="007082"/>
      </a:hlink>
      <a:folHlink>
        <a:srgbClr val="5C362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SCCC CI 2020 ppt template A" id="{ADC5DAE8-A688-1548-AE6D-F5DEF3785157}" vid="{6BE316A9-A3F1-D946-B9BC-49085B7BC9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1223</Words>
  <Application>Microsoft Office PowerPoint</Application>
  <PresentationFormat>Widescreen</PresentationFormat>
  <Paragraphs>220</Paragraphs>
  <Slides>25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Palatino</vt:lpstr>
      <vt:lpstr>ASCCC Curriculum Inst. 2020 Theme</vt:lpstr>
      <vt:lpstr>Credit for Prior Learning (CPL):  What’s New… and What Can You Do Next?</vt:lpstr>
      <vt:lpstr>Introducing today’s presenters…</vt:lpstr>
      <vt:lpstr>Anticipated Outcomes</vt:lpstr>
      <vt:lpstr>Vision for Success and  Core Commitments</vt:lpstr>
      <vt:lpstr> What is CPL?</vt:lpstr>
      <vt:lpstr>PowerPoint Presentation</vt:lpstr>
      <vt:lpstr>CPL is a Vision for Success Strategy</vt:lpstr>
      <vt:lpstr>CPL is a Student-Centered Strategy</vt:lpstr>
      <vt:lpstr>CPL is an Equity Strategy</vt:lpstr>
      <vt:lpstr>CCCCO Call to Action for Equity</vt:lpstr>
      <vt:lpstr>Sharing and Scaling</vt:lpstr>
      <vt:lpstr>The Student Experience </vt:lpstr>
      <vt:lpstr>CPL Logic Model Analysis </vt:lpstr>
      <vt:lpstr>CPL Implementation Timeline</vt:lpstr>
      <vt:lpstr>Forthcoming CPL Guidance</vt:lpstr>
      <vt:lpstr>CPL Implementation Toolkit</vt:lpstr>
      <vt:lpstr>PowerPoint Presentation</vt:lpstr>
      <vt:lpstr>PowerPoint Presentation</vt:lpstr>
      <vt:lpstr>CPL Crosswalk Example – Business </vt:lpstr>
      <vt:lpstr>CPL Crosswalk Example - CyberSecurity</vt:lpstr>
      <vt:lpstr>HELP US, HELP YOU! </vt:lpstr>
      <vt:lpstr>Questions?</vt:lpstr>
      <vt:lpstr>Contact us for more information on CPL</vt:lpstr>
      <vt:lpstr>Curriculum Team by Region</vt:lpstr>
      <vt:lpstr>Contact the CCCCO for more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Credit for prior learning: Coming to a college near you!</dc:title>
  <dc:creator>Jodi Lewis</dc:creator>
  <cp:lastModifiedBy>Carrie Roberson</cp:lastModifiedBy>
  <cp:revision>17</cp:revision>
  <dcterms:created xsi:type="dcterms:W3CDTF">2020-06-30T22:43:57Z</dcterms:created>
  <dcterms:modified xsi:type="dcterms:W3CDTF">2020-07-07T13:59:49Z</dcterms:modified>
</cp:coreProperties>
</file>