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6" r:id="rId2"/>
  </p:sldMasterIdLst>
  <p:notesMasterIdLst>
    <p:notesMasterId r:id="rId23"/>
  </p:notesMasterIdLst>
  <p:sldIdLst>
    <p:sldId id="256" r:id="rId3"/>
    <p:sldId id="257" r:id="rId4"/>
    <p:sldId id="284" r:id="rId5"/>
    <p:sldId id="265" r:id="rId6"/>
    <p:sldId id="277" r:id="rId7"/>
    <p:sldId id="266" r:id="rId8"/>
    <p:sldId id="278" r:id="rId9"/>
    <p:sldId id="269" r:id="rId10"/>
    <p:sldId id="268" r:id="rId11"/>
    <p:sldId id="276" r:id="rId12"/>
    <p:sldId id="271" r:id="rId13"/>
    <p:sldId id="270" r:id="rId14"/>
    <p:sldId id="272" r:id="rId15"/>
    <p:sldId id="279" r:id="rId16"/>
    <p:sldId id="273" r:id="rId17"/>
    <p:sldId id="274" r:id="rId18"/>
    <p:sldId id="280" r:id="rId19"/>
    <p:sldId id="275" r:id="rId20"/>
    <p:sldId id="282" r:id="rId21"/>
    <p:sldId id="28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63" autoAdjust="0"/>
    <p:restoredTop sz="75607" autoAdjust="0"/>
  </p:normalViewPr>
  <p:slideViewPr>
    <p:cSldViewPr snapToGrid="0">
      <p:cViewPr varScale="1">
        <p:scale>
          <a:sx n="61" d="100"/>
          <a:sy n="61" d="100"/>
        </p:scale>
        <p:origin x="588"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B517A-71EB-4509-BAE5-189BC8583ACC}" type="datetimeFigureOut">
              <a:rPr lang="en-US" smtClean="0"/>
              <a:t>6/6/2016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6EAC2-157E-434C-9995-73CD4FD359D0}" type="slidenum">
              <a:rPr lang="en-US" smtClean="0"/>
              <a:t>‹#›</a:t>
            </a:fld>
            <a:endParaRPr lang="en-US"/>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a:p>
        </p:txBody>
      </p:sp>
    </p:spTree>
    <p:extLst>
      <p:ext uri="{BB962C8B-B14F-4D97-AF65-F5344CB8AC3E}">
        <p14:creationId xmlns:p14="http://schemas.microsoft.com/office/powerpoint/2010/main" val="3116151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get a wallet</a:t>
            </a:r>
            <a:r>
              <a:rPr lang="en-US" baseline="0" dirty="0" smtClean="0"/>
              <a:t> sized copy of the 10+1 from the ASCCC offices to distribute to your Senators.  </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12</a:t>
            </a:fld>
            <a:endParaRPr lang="en-US"/>
          </a:p>
        </p:txBody>
      </p:sp>
    </p:spTree>
    <p:extLst>
      <p:ext uri="{BB962C8B-B14F-4D97-AF65-F5344CB8AC3E}">
        <p14:creationId xmlns:p14="http://schemas.microsoft.com/office/powerpoint/2010/main" val="406680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 with someone in</a:t>
            </a:r>
            <a:r>
              <a:rPr lang="en-US" baseline="0" dirty="0" smtClean="0"/>
              <a:t> the social sciences when developing your opinion polls. Should be obvious, but rarely practiced.</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13</a:t>
            </a:fld>
            <a:endParaRPr lang="en-US"/>
          </a:p>
        </p:txBody>
      </p:sp>
    </p:spTree>
    <p:extLst>
      <p:ext uri="{BB962C8B-B14F-4D97-AF65-F5344CB8AC3E}">
        <p14:creationId xmlns:p14="http://schemas.microsoft.com/office/powerpoint/2010/main" val="3835610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16</a:t>
            </a:fld>
            <a:endParaRPr lang="en-US"/>
          </a:p>
        </p:txBody>
      </p:sp>
    </p:spTree>
    <p:extLst>
      <p:ext uri="{BB962C8B-B14F-4D97-AF65-F5344CB8AC3E}">
        <p14:creationId xmlns:p14="http://schemas.microsoft.com/office/powerpoint/2010/main" val="2813515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19</a:t>
            </a:fld>
            <a:endParaRPr lang="en-US"/>
          </a:p>
        </p:txBody>
      </p:sp>
    </p:spTree>
    <p:extLst>
      <p:ext uri="{BB962C8B-B14F-4D97-AF65-F5344CB8AC3E}">
        <p14:creationId xmlns:p14="http://schemas.microsoft.com/office/powerpoint/2010/main" val="987952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20</a:t>
            </a:fld>
            <a:endParaRPr lang="en-US"/>
          </a:p>
        </p:txBody>
      </p:sp>
    </p:spTree>
    <p:extLst>
      <p:ext uri="{BB962C8B-B14F-4D97-AF65-F5344CB8AC3E}">
        <p14:creationId xmlns:p14="http://schemas.microsoft.com/office/powerpoint/2010/main" val="974901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slide helps set the stage for what exactly we are going to try and accomplish during the presentation and subsequent conversations.  Just as we have outcomes for our lectures in the classroom, these are the outcomes for the breakout.</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a:t>
            </a:fld>
            <a:endParaRPr lang="en-US"/>
          </a:p>
        </p:txBody>
      </p:sp>
    </p:spTree>
    <p:extLst>
      <p:ext uri="{BB962C8B-B14F-4D97-AF65-F5344CB8AC3E}">
        <p14:creationId xmlns:p14="http://schemas.microsoft.com/office/powerpoint/2010/main" val="4177650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a:t>
            </a:r>
            <a:r>
              <a:rPr lang="en-US" baseline="0" dirty="0" smtClean="0"/>
              <a:t> on this in Slides 10 and 11.</a:t>
            </a:r>
          </a:p>
          <a:p>
            <a:endParaRPr lang="en-US" baseline="0" dirty="0" smtClean="0"/>
          </a:p>
          <a:p>
            <a:r>
              <a:rPr lang="en-US" baseline="0" dirty="0" smtClean="0"/>
              <a:t>Advocating for faculty interests means </a:t>
            </a:r>
            <a:r>
              <a:rPr lang="en-US" i="1" baseline="0" dirty="0" smtClean="0"/>
              <a:t>knowing </a:t>
            </a:r>
            <a:r>
              <a:rPr lang="en-US" i="0" baseline="0" dirty="0" smtClean="0"/>
              <a:t>faculty interests. The body has to be representative and helping your senators and executive team ensure they are informed by their groups of faculty they represent is a part of the responsibility.</a:t>
            </a:r>
          </a:p>
          <a:p>
            <a:endParaRPr lang="en-US" i="0" baseline="0" dirty="0" smtClean="0"/>
          </a:p>
          <a:p>
            <a:r>
              <a:rPr lang="en-US" i="0" baseline="0" dirty="0" smtClean="0"/>
              <a:t>Every board is different and as is the history of your senate with your board. Regardless of your Board’s personality or your senate’s history with the board, it is your responsibility as Senate president to build a relationship that will promote the interest of teaching and learning for all our students.</a:t>
            </a:r>
            <a:endParaRPr lang="en-US" i="1" dirty="0"/>
          </a:p>
        </p:txBody>
      </p:sp>
      <p:sp>
        <p:nvSpPr>
          <p:cNvPr id="4" name="Slide Number Placeholder 3"/>
          <p:cNvSpPr>
            <a:spLocks noGrp="1"/>
          </p:cNvSpPr>
          <p:nvPr>
            <p:ph type="sldNum" sz="quarter" idx="10"/>
          </p:nvPr>
        </p:nvSpPr>
        <p:spPr/>
        <p:txBody>
          <a:bodyPr/>
          <a:lstStyle/>
          <a:p>
            <a:fld id="{9B76EAC2-157E-434C-9995-73CD4FD359D0}" type="slidenum">
              <a:rPr lang="en-US" smtClean="0"/>
              <a:t>4</a:t>
            </a:fld>
            <a:endParaRPr lang="en-US"/>
          </a:p>
        </p:txBody>
      </p:sp>
    </p:spTree>
    <p:extLst>
      <p:ext uri="{BB962C8B-B14F-4D97-AF65-F5344CB8AC3E}">
        <p14:creationId xmlns:p14="http://schemas.microsoft.com/office/powerpoint/2010/main" val="2477227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It</a:t>
            </a:r>
            <a:r>
              <a:rPr lang="en-US" baseline="0" dirty="0" smtClean="0"/>
              <a:t> begins at Plenary and other institutes and events but happens at a deeper level through participation on statewide events. This may seem at first to add to your portfolio of responsibilities but the benefit of this service is that you become more knowledgeable and respected on your campus.</a:t>
            </a:r>
          </a:p>
          <a:p>
            <a:pPr marL="171450" indent="-171450">
              <a:buFontTx/>
              <a:buChar char="-"/>
            </a:pPr>
            <a:r>
              <a:rPr lang="en-US" baseline="0" dirty="0" smtClean="0"/>
              <a:t>Contact with the ASCCC can also be done through technical and site visits.</a:t>
            </a:r>
          </a:p>
          <a:p>
            <a:pPr marL="171450" indent="-171450">
              <a:buFontTx/>
              <a:buChar char="-"/>
            </a:pPr>
            <a:r>
              <a:rPr lang="en-US" baseline="0" dirty="0" smtClean="0"/>
              <a:t>Be sure to update your contact page on the ASCCC website</a:t>
            </a:r>
          </a:p>
          <a:p>
            <a:pPr marL="171450" indent="-171450">
              <a:buFontTx/>
              <a:buChar char="-"/>
            </a:pPr>
            <a:r>
              <a:rPr lang="en-US" baseline="0" dirty="0" smtClean="0"/>
              <a:t>Area meetings are a great chance to meet other senate presidents close to you who could be a resource for questions.</a:t>
            </a:r>
          </a:p>
          <a:p>
            <a:pPr marL="171450" indent="-171450">
              <a:buFontTx/>
              <a:buChar char="-"/>
            </a:pPr>
            <a:r>
              <a:rPr lang="en-US" baseline="0" dirty="0" smtClean="0"/>
              <a:t>The Senate Presidents </a:t>
            </a:r>
            <a:r>
              <a:rPr lang="en-US" baseline="0" dirty="0" err="1" smtClean="0"/>
              <a:t>Listserve</a:t>
            </a:r>
            <a:r>
              <a:rPr lang="en-US" baseline="0" dirty="0" smtClean="0"/>
              <a:t> is valuable as well.</a:t>
            </a:r>
          </a:p>
          <a:p>
            <a:pPr marL="171450" indent="-171450">
              <a:buFontTx/>
              <a:buChar char="-"/>
            </a:pPr>
            <a:r>
              <a:rPr lang="en-US" baseline="0" dirty="0" smtClean="0"/>
              <a:t>Through statute the Academic Senate is probably more influential than either your classified or student senates. A close relationship with them could mean a better climate overall as your senate may be able to further matters that are of mutual concern even though they were first raised outside of your senate. Remember that your union isn’t a governance group but a strong relationship with the union is integral to the success of your senate.</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5</a:t>
            </a:fld>
            <a:endParaRPr lang="en-US"/>
          </a:p>
        </p:txBody>
      </p:sp>
    </p:spTree>
    <p:extLst>
      <p:ext uri="{BB962C8B-B14F-4D97-AF65-F5344CB8AC3E}">
        <p14:creationId xmlns:p14="http://schemas.microsoft.com/office/powerpoint/2010/main" val="2722983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If</a:t>
            </a:r>
            <a:r>
              <a:rPr lang="en-US" baseline="0" dirty="0" smtClean="0"/>
              <a:t> new faculty orientation is a professional development activity and processes for professional development is under the senate’s purview. Assert yourself in any new faculty orientations.</a:t>
            </a:r>
          </a:p>
          <a:p>
            <a:pPr marL="171450" indent="-171450">
              <a:buFontTx/>
              <a:buChar char="-"/>
            </a:pPr>
            <a:r>
              <a:rPr lang="en-US" baseline="0" dirty="0" smtClean="0"/>
              <a:t>The better your faculty know you before things are problematic, the better they’ll be able to work with you if/when things do become a matter of debate on campus.</a:t>
            </a:r>
          </a:p>
          <a:p>
            <a:pPr marL="171450" indent="-171450">
              <a:buFontTx/>
              <a:buChar char="-"/>
            </a:pPr>
            <a:r>
              <a:rPr lang="en-US" baseline="0" dirty="0" smtClean="0"/>
              <a:t>The best way of making sure that your senate doesn’t seem like an oligarchy is to support your senators and ensure that they know and live up to their roles within the senate.</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6</a:t>
            </a:fld>
            <a:endParaRPr lang="en-US"/>
          </a:p>
        </p:txBody>
      </p:sp>
    </p:spTree>
    <p:extLst>
      <p:ext uri="{BB962C8B-B14F-4D97-AF65-F5344CB8AC3E}">
        <p14:creationId xmlns:p14="http://schemas.microsoft.com/office/powerpoint/2010/main" val="4165354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All of these bullets require that you have thought</a:t>
            </a:r>
            <a:r>
              <a:rPr lang="en-US" baseline="0" dirty="0" smtClean="0"/>
              <a:t> intentionally about the ways that information will be communicated from the different committees and events you and others are attending.</a:t>
            </a:r>
          </a:p>
          <a:p>
            <a:pPr marL="171450" indent="-171450">
              <a:buFontTx/>
              <a:buChar char="-"/>
            </a:pPr>
            <a:r>
              <a:rPr lang="en-US" baseline="0" dirty="0" smtClean="0"/>
              <a:t>Refer to the ASCCC’s “Inclusivity Statement.”</a:t>
            </a:r>
          </a:p>
        </p:txBody>
      </p:sp>
      <p:sp>
        <p:nvSpPr>
          <p:cNvPr id="4" name="Slide Number Placeholder 3"/>
          <p:cNvSpPr>
            <a:spLocks noGrp="1"/>
          </p:cNvSpPr>
          <p:nvPr>
            <p:ph type="sldNum" sz="quarter" idx="10"/>
          </p:nvPr>
        </p:nvSpPr>
        <p:spPr/>
        <p:txBody>
          <a:bodyPr/>
          <a:lstStyle/>
          <a:p>
            <a:fld id="{9B76EAC2-157E-434C-9995-73CD4FD359D0}" type="slidenum">
              <a:rPr lang="en-US" smtClean="0"/>
              <a:t>8</a:t>
            </a:fld>
            <a:endParaRPr lang="en-US"/>
          </a:p>
        </p:txBody>
      </p:sp>
    </p:spTree>
    <p:extLst>
      <p:ext uri="{BB962C8B-B14F-4D97-AF65-F5344CB8AC3E}">
        <p14:creationId xmlns:p14="http://schemas.microsoft.com/office/powerpoint/2010/main" val="3100899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Going</a:t>
            </a:r>
            <a:r>
              <a:rPr lang="en-US" baseline="0" dirty="0" smtClean="0"/>
              <a:t> beyond fostering/facilitating the communication is establishing means for ensuring that dissent is encouraged and allowed to inform the evaluation of senate decisions and positions. Also necessary beyond facilitating the communication is establishing a structure for taking action and following up on the details of the communication.</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9</a:t>
            </a:fld>
            <a:endParaRPr lang="en-US"/>
          </a:p>
        </p:txBody>
      </p:sp>
    </p:spTree>
    <p:extLst>
      <p:ext uri="{BB962C8B-B14F-4D97-AF65-F5344CB8AC3E}">
        <p14:creationId xmlns:p14="http://schemas.microsoft.com/office/powerpoint/2010/main" val="283402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10</a:t>
            </a:fld>
            <a:endParaRPr lang="en-US"/>
          </a:p>
        </p:txBody>
      </p:sp>
    </p:spTree>
    <p:extLst>
      <p:ext uri="{BB962C8B-B14F-4D97-AF65-F5344CB8AC3E}">
        <p14:creationId xmlns:p14="http://schemas.microsoft.com/office/powerpoint/2010/main" val="195677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 not only which of the 10+1</a:t>
            </a:r>
            <a:r>
              <a:rPr lang="en-US" baseline="0" dirty="0" smtClean="0"/>
              <a:t> are primarily rely upon or mutually agree, but also how that has “played out” on issues in the past.</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11</a:t>
            </a:fld>
            <a:endParaRPr lang="en-US"/>
          </a:p>
        </p:txBody>
      </p:sp>
    </p:spTree>
    <p:extLst>
      <p:ext uri="{BB962C8B-B14F-4D97-AF65-F5344CB8AC3E}">
        <p14:creationId xmlns:p14="http://schemas.microsoft.com/office/powerpoint/2010/main" val="2546884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7F44E437-9714-40B4-8042-3825234AB362}" type="datetime1">
              <a:rPr lang="en-US" smtClean="0">
                <a:solidFill>
                  <a:prstClr val="black">
                    <a:tint val="75000"/>
                  </a:prstClr>
                </a:solidFill>
              </a:rPr>
              <a:t>6/6/2016</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51"/>
            <a:ext cx="10515600" cy="79533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04B349-9D77-49FB-8166-C37BCEA42EC1}" type="datetime1">
              <a:rPr lang="en-US" smtClean="0">
                <a:solidFill>
                  <a:prstClr val="black">
                    <a:tint val="75000"/>
                  </a:prstClr>
                </a:solidFill>
              </a:rPr>
              <a:t>6/6/2016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2A54962-EA48-4DE9-98EF-0FF1D47BA3D2}" type="datetime1">
              <a:rPr lang="en-US" smtClean="0">
                <a:solidFill>
                  <a:prstClr val="black">
                    <a:tint val="75000"/>
                  </a:prstClr>
                </a:solidFill>
              </a:rPr>
              <a:t>6/6/2016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E00CE-B938-4206-BDA1-CF1182F16C71}" type="datetime1">
              <a:rPr lang="en-US" smtClean="0">
                <a:solidFill>
                  <a:prstClr val="black">
                    <a:tint val="75000"/>
                  </a:prstClr>
                </a:solidFill>
              </a:rPr>
              <a:t>6/6/2016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7"/>
            <a:ext cx="3932237" cy="1193799"/>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1600" y="987427"/>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EEA5E-FB54-48B7-9883-A92761610DDF}" type="datetime1">
              <a:rPr lang="en-US" smtClean="0">
                <a:solidFill>
                  <a:prstClr val="black">
                    <a:tint val="75000"/>
                  </a:prstClr>
                </a:solidFill>
              </a:rPr>
              <a:t>6/6/2016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FFD28B-9347-428D-B7DF-2C233102B381}" type="datetime1">
              <a:rPr lang="en-US" smtClean="0">
                <a:solidFill>
                  <a:prstClr val="black">
                    <a:tint val="75000"/>
                  </a:prstClr>
                </a:solidFill>
              </a:rPr>
              <a:t>6/6/2016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D84F73-AF8F-4BCC-9AA0-56F61770A06A}" type="datetime1">
              <a:rPr lang="en-US" smtClean="0">
                <a:solidFill>
                  <a:prstClr val="black">
                    <a:tint val="75000"/>
                  </a:prstClr>
                </a:solidFill>
              </a:rPr>
              <a:t>6/6/2016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923925"/>
            <a:ext cx="2628900" cy="52530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923925"/>
            <a:ext cx="7734300" cy="5253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7548D8-B879-43A5-B2B3-14A5469E363E}" type="datetime1">
              <a:rPr lang="en-US" smtClean="0">
                <a:solidFill>
                  <a:prstClr val="black">
                    <a:tint val="75000"/>
                  </a:prstClr>
                </a:solidFill>
              </a:rPr>
              <a:t>6/6/2016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5F27CF-BF37-4969-8ADF-3A47A962F15D}" type="datetime1">
              <a:rPr lang="en-US" smtClean="0"/>
              <a:t>6/6/2016</a:t>
            </a:fld>
            <a:endParaRPr lang="en-US"/>
          </a:p>
        </p:txBody>
      </p:sp>
      <p:sp>
        <p:nvSpPr>
          <p:cNvPr id="5" name="Footer Placeholder 4"/>
          <p:cNvSpPr>
            <a:spLocks noGrp="1"/>
          </p:cNvSpPr>
          <p:nvPr>
            <p:ph type="ftr" sz="quarter" idx="11"/>
          </p:nvPr>
        </p:nvSpPr>
        <p:spPr/>
        <p:txBody>
          <a:bodyPr/>
          <a:lstStyle/>
          <a:p>
            <a:r>
              <a:rPr lang="en-US" smtClean="0"/>
              <a:t>CTE Leadership Institute May 8 - 9, 2015 LaJolla, CA</a:t>
            </a:r>
            <a:endParaRPr lang="en-US"/>
          </a:p>
        </p:txBody>
      </p:sp>
      <p:sp>
        <p:nvSpPr>
          <p:cNvPr id="6" name="Slide Number Placeholder 5"/>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41667451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8E5D03-FE27-4084-BF8B-9B448EACDFCA}" type="datetime1">
              <a:rPr lang="en-US" smtClean="0"/>
              <a:t>6/6/2016</a:t>
            </a:fld>
            <a:endParaRPr lang="en-US"/>
          </a:p>
        </p:txBody>
      </p:sp>
      <p:sp>
        <p:nvSpPr>
          <p:cNvPr id="6" name="Footer Placeholder 5"/>
          <p:cNvSpPr>
            <a:spLocks noGrp="1"/>
          </p:cNvSpPr>
          <p:nvPr>
            <p:ph type="ftr" sz="quarter" idx="11"/>
          </p:nvPr>
        </p:nvSpPr>
        <p:spPr/>
        <p:txBody>
          <a:bodyPr/>
          <a:lstStyle/>
          <a:p>
            <a:r>
              <a:rPr lang="en-US" smtClean="0"/>
              <a:t>CTE Leadership Institute May 8 - 9, 2015 LaJolla, CA</a:t>
            </a:r>
            <a:endParaRPr lang="en-US"/>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3486718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556BCD-9B54-4AFC-95FF-2A63CD7C0CAA}" type="datetime1">
              <a:rPr lang="en-US" smtClean="0"/>
              <a:t>6/6/2016</a:t>
            </a:fld>
            <a:endParaRPr lang="en-US"/>
          </a:p>
        </p:txBody>
      </p:sp>
      <p:sp>
        <p:nvSpPr>
          <p:cNvPr id="4" name="Footer Placeholder 3"/>
          <p:cNvSpPr>
            <a:spLocks noGrp="1"/>
          </p:cNvSpPr>
          <p:nvPr>
            <p:ph type="ftr" sz="quarter" idx="11"/>
          </p:nvPr>
        </p:nvSpPr>
        <p:spPr/>
        <p:txBody>
          <a:bodyPr/>
          <a:lstStyle/>
          <a:p>
            <a:r>
              <a:rPr lang="en-US" smtClean="0"/>
              <a:t>CTE Leadership Institute May 8 - 9, 2015 LaJolla, CA</a:t>
            </a:r>
            <a:endParaRPr lang="en-US"/>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193249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E4DC8-528C-496E-B79C-0088B173B6C8}" type="datetime1">
              <a:rPr lang="en-US" smtClean="0"/>
              <a:t>6/6/2016</a:t>
            </a:fld>
            <a:endParaRPr lang="en-US"/>
          </a:p>
        </p:txBody>
      </p:sp>
      <p:sp>
        <p:nvSpPr>
          <p:cNvPr id="3" name="Footer Placeholder 2"/>
          <p:cNvSpPr>
            <a:spLocks noGrp="1"/>
          </p:cNvSpPr>
          <p:nvPr>
            <p:ph type="ftr" sz="quarter" idx="11"/>
          </p:nvPr>
        </p:nvSpPr>
        <p:spPr/>
        <p:txBody>
          <a:bodyPr/>
          <a:lstStyle/>
          <a:p>
            <a:r>
              <a:rPr lang="en-US" smtClean="0"/>
              <a:t>CTE Leadership Institute May 8 - 9, 2015 LaJolla, CA</a:t>
            </a:r>
            <a:endParaRPr lang="en-US"/>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a:p>
        </p:txBody>
      </p:sp>
    </p:spTree>
    <p:extLst>
      <p:ext uri="{BB962C8B-B14F-4D97-AF65-F5344CB8AC3E}">
        <p14:creationId xmlns:p14="http://schemas.microsoft.com/office/powerpoint/2010/main" val="20555409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5307F8A6-2302-4A51-9772-884E94299E1D}" type="datetime1">
              <a:rPr lang="en-US" smtClean="0">
                <a:solidFill>
                  <a:prstClr val="black">
                    <a:tint val="75000"/>
                  </a:prstClr>
                </a:solidFill>
              </a:rPr>
              <a:t>6/6/2016</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B91F03-2255-4509-B562-34CB0BBB20F5}" type="datetime1">
              <a:rPr lang="en-US" smtClean="0">
                <a:solidFill>
                  <a:prstClr val="black">
                    <a:tint val="75000"/>
                  </a:prstClr>
                </a:solidFill>
              </a:rPr>
              <a:t>6/6/2016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6AAB2-D38C-4BF8-A71B-C57944A8F42B}" type="datetime1">
              <a:rPr lang="en-US" smtClean="0">
                <a:solidFill>
                  <a:prstClr val="black">
                    <a:tint val="75000"/>
                  </a:prstClr>
                </a:solidFill>
              </a:rPr>
              <a:t>6/6/2016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136F2F-3B0B-4214-9C78-8C34E471CFDA}" type="datetime1">
              <a:rPr lang="en-US" smtClean="0">
                <a:solidFill>
                  <a:prstClr val="black">
                    <a:tint val="75000"/>
                  </a:prstClr>
                </a:solidFill>
              </a:rPr>
              <a:t>6/6/2016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A3BD9-5110-49E5-B20D-9DB2313D9A65}" type="datetime1">
              <a:rPr lang="en-US" smtClean="0">
                <a:solidFill>
                  <a:prstClr val="black">
                    <a:tint val="75000"/>
                  </a:prstClr>
                </a:solidFill>
              </a:rPr>
              <a:t>6/6/2016</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C1D95-4EE4-4689-BE62-B24C09C63F1B}" type="datetime1">
              <a:rPr lang="en-US" smtClean="0">
                <a:solidFill>
                  <a:prstClr val="black">
                    <a:tint val="75000"/>
                  </a:prstClr>
                </a:solidFill>
              </a:rPr>
              <a:t>6/6/2016</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Keeping your Senate Involved, Engaged and On Course</a:t>
            </a:r>
            <a:endParaRPr lang="en-US" dirty="0"/>
          </a:p>
        </p:txBody>
      </p:sp>
      <p:sp>
        <p:nvSpPr>
          <p:cNvPr id="5" name="Subtitle 4"/>
          <p:cNvSpPr>
            <a:spLocks noGrp="1"/>
          </p:cNvSpPr>
          <p:nvPr>
            <p:ph type="subTitle" idx="1"/>
          </p:nvPr>
        </p:nvSpPr>
        <p:spPr>
          <a:xfrm>
            <a:off x="1524000" y="3602038"/>
            <a:ext cx="9144000" cy="2441410"/>
          </a:xfrm>
        </p:spPr>
        <p:txBody>
          <a:bodyPr>
            <a:normAutofit/>
          </a:bodyPr>
          <a:lstStyle/>
          <a:p>
            <a:pPr>
              <a:lnSpc>
                <a:spcPct val="100000"/>
              </a:lnSpc>
            </a:pPr>
            <a:r>
              <a:rPr lang="en-US" sz="1600" dirty="0" smtClean="0"/>
              <a:t>Grant </a:t>
            </a:r>
            <a:r>
              <a:rPr lang="en-US" sz="1600" dirty="0"/>
              <a:t>Goold</a:t>
            </a:r>
            <a:br>
              <a:rPr lang="en-US" sz="1600" dirty="0"/>
            </a:br>
            <a:r>
              <a:rPr lang="en-US" sz="1600" dirty="0"/>
              <a:t>Professor &amp; Chair, Emergency Medical Services, American River College</a:t>
            </a:r>
            <a:br>
              <a:rPr lang="en-US" sz="1600" dirty="0"/>
            </a:br>
            <a:r>
              <a:rPr lang="en-US" sz="1600" dirty="0"/>
              <a:t>Area A, Academic Senate for California Community </a:t>
            </a:r>
            <a:r>
              <a:rPr lang="en-US" sz="1600" dirty="0" smtClean="0"/>
              <a:t>Colleges</a:t>
            </a:r>
          </a:p>
          <a:p>
            <a:pPr>
              <a:lnSpc>
                <a:spcPct val="100000"/>
              </a:lnSpc>
            </a:pPr>
            <a:r>
              <a:rPr lang="en-US" sz="1600" dirty="0" smtClean="0"/>
              <a:t>Chair</a:t>
            </a:r>
            <a:r>
              <a:rPr lang="en-US" sz="1600" dirty="0"/>
              <a:t>, ASCCC Part-Time Faculty </a:t>
            </a:r>
            <a:r>
              <a:rPr lang="en-US" sz="1600" dirty="0" smtClean="0"/>
              <a:t>Committee</a:t>
            </a:r>
          </a:p>
          <a:p>
            <a:pPr>
              <a:lnSpc>
                <a:spcPct val="100000"/>
              </a:lnSpc>
            </a:pPr>
            <a:r>
              <a:rPr lang="en-US" sz="1600" dirty="0" smtClean="0"/>
              <a:t>Cleavon Smith</a:t>
            </a:r>
          </a:p>
          <a:p>
            <a:pPr>
              <a:lnSpc>
                <a:spcPct val="100000"/>
              </a:lnSpc>
            </a:pPr>
            <a:r>
              <a:rPr lang="en-US" sz="1600" dirty="0" smtClean="0"/>
              <a:t>English Instructor, Berkeley City College</a:t>
            </a:r>
          </a:p>
          <a:p>
            <a:pPr>
              <a:lnSpc>
                <a:spcPct val="100000"/>
              </a:lnSpc>
            </a:pPr>
            <a:r>
              <a:rPr lang="en-US" sz="1600" dirty="0" smtClean="0"/>
              <a:t>Area B Rep, Academic Senate for the California Community Colleges</a:t>
            </a:r>
            <a:endParaRPr lang="en-US" sz="1600" dirty="0"/>
          </a:p>
        </p:txBody>
      </p:sp>
    </p:spTree>
    <p:extLst>
      <p:ext uri="{BB962C8B-B14F-4D97-AF65-F5344CB8AC3E}">
        <p14:creationId xmlns:p14="http://schemas.microsoft.com/office/powerpoint/2010/main" val="2958598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29407"/>
            <a:ext cx="10515600" cy="851338"/>
          </a:xfrm>
        </p:spPr>
        <p:txBody>
          <a:bodyPr>
            <a:normAutofit fontScale="90000"/>
          </a:bodyPr>
          <a:lstStyle/>
          <a:p>
            <a:r>
              <a:rPr lang="en-US" sz="3100" dirty="0" smtClean="0"/>
              <a:t/>
            </a:r>
            <a:br>
              <a:rPr lang="en-US" sz="3100" dirty="0" smtClean="0"/>
            </a:br>
            <a:r>
              <a:rPr lang="en-US" sz="3100" dirty="0" smtClean="0"/>
              <a:t>Develop </a:t>
            </a:r>
            <a:r>
              <a:rPr lang="en-US" sz="3100" dirty="0"/>
              <a:t>relationships with campus constituents to ensure faculty primacy under the </a:t>
            </a:r>
            <a:r>
              <a:rPr lang="en-US" sz="3100" dirty="0" smtClean="0"/>
              <a:t>10+1  (Foster Communication, </a:t>
            </a:r>
            <a:r>
              <a:rPr lang="en-US" sz="3100" dirty="0" err="1" smtClean="0"/>
              <a:t>cont</a:t>
            </a:r>
            <a:r>
              <a:rPr lang="en-US" sz="3100" dirty="0" smtClean="0"/>
              <a:t>)</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252248" y="2175641"/>
            <a:ext cx="11690132" cy="3896218"/>
          </a:xfrm>
        </p:spPr>
        <p:txBody>
          <a:bodyPr>
            <a:normAutofit/>
          </a:bodyPr>
          <a:lstStyle/>
          <a:p>
            <a:r>
              <a:rPr lang="en-US" sz="3200" b="0" i="0" dirty="0" smtClean="0"/>
              <a:t>Ensure </a:t>
            </a:r>
            <a:r>
              <a:rPr lang="en-US" sz="3200" b="0" i="0" dirty="0"/>
              <a:t>that minutes of the local senate meetings, its Executive Council </a:t>
            </a:r>
            <a:r>
              <a:rPr lang="en-US" sz="3200" b="0" i="0" dirty="0" smtClean="0"/>
              <a:t>meetings</a:t>
            </a:r>
            <a:r>
              <a:rPr lang="en-US" sz="3200" b="0" i="0" dirty="0"/>
              <a:t>, if applicable, and other meetings of the body are published in a timely </a:t>
            </a:r>
            <a:r>
              <a:rPr lang="en-US" sz="3200" b="0" i="0" dirty="0" smtClean="0"/>
              <a:t>manner </a:t>
            </a:r>
            <a:r>
              <a:rPr lang="en-US" sz="3200" b="0" i="0" dirty="0"/>
              <a:t>and in line with the Open Meeting </a:t>
            </a:r>
            <a:r>
              <a:rPr lang="en-US" sz="3200" b="0" i="0" dirty="0" smtClean="0"/>
              <a:t>Act.</a:t>
            </a:r>
          </a:p>
          <a:p>
            <a:r>
              <a:rPr lang="en-US" sz="3200" b="0" i="0" dirty="0"/>
              <a:t>Engage  in  and  keep  record  of  local  senate  correspondence,  including  </a:t>
            </a:r>
            <a:r>
              <a:rPr lang="en-US" sz="3200" b="0" i="0" dirty="0" smtClean="0"/>
              <a:t>electronic  communications.</a:t>
            </a:r>
          </a:p>
          <a:p>
            <a:r>
              <a:rPr lang="en-US" sz="3200" b="0" i="0" dirty="0"/>
              <a:t>Encourage the maintenance of a local senate </a:t>
            </a:r>
            <a:r>
              <a:rPr lang="en-US" sz="3200" b="0" i="0" dirty="0" smtClean="0"/>
              <a:t>website.</a:t>
            </a:r>
          </a:p>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CTE Leadership Institute </a:t>
            </a:r>
            <a:r>
              <a:rPr lang="en-US" dirty="0" smtClean="0">
                <a:solidFill>
                  <a:prstClr val="black">
                    <a:tint val="75000"/>
                  </a:prstClr>
                </a:solidFill>
              </a:rPr>
              <a:t>2016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3761189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0221"/>
            <a:ext cx="10515600" cy="1040524"/>
          </a:xfrm>
        </p:spPr>
        <p:txBody>
          <a:bodyPr>
            <a:normAutofit fontScale="90000"/>
          </a:bodyPr>
          <a:lstStyle/>
          <a:p>
            <a:r>
              <a:rPr lang="en-US" sz="3100" dirty="0" smtClean="0"/>
              <a:t/>
            </a:r>
            <a:br>
              <a:rPr lang="en-US" sz="3100" dirty="0" smtClean="0"/>
            </a:br>
            <a:r>
              <a:rPr lang="en-US" sz="3100" dirty="0"/>
              <a:t>D</a:t>
            </a:r>
            <a:r>
              <a:rPr lang="en-US" sz="3100" dirty="0" smtClean="0"/>
              <a:t>evelop </a:t>
            </a:r>
            <a:r>
              <a:rPr lang="en-US" sz="3100" dirty="0"/>
              <a:t>relationships with campus constituents to ensure faculty primacy under the </a:t>
            </a:r>
            <a:r>
              <a:rPr lang="en-US" sz="3100" dirty="0" smtClean="0"/>
              <a:t>10+1  (Foster Communication, </a:t>
            </a:r>
            <a:r>
              <a:rPr lang="en-US" sz="3100" dirty="0" err="1" smtClean="0"/>
              <a:t>cont</a:t>
            </a:r>
            <a:r>
              <a:rPr lang="en-US" sz="3100" dirty="0" smtClean="0"/>
              <a:t>, </a:t>
            </a:r>
            <a:r>
              <a:rPr lang="en-US" sz="3100" dirty="0" err="1" smtClean="0"/>
              <a:t>cont</a:t>
            </a:r>
            <a:r>
              <a:rPr lang="en-US" sz="3100" dirty="0" smtClean="0"/>
              <a:t>!)</a:t>
            </a:r>
            <a:r>
              <a:rPr lang="en-US" sz="3100" dirty="0"/>
              <a:t/>
            </a:r>
            <a:br>
              <a:rPr lang="en-US" sz="3100" dirty="0"/>
            </a:br>
            <a:r>
              <a:rPr lang="en-US" dirty="0"/>
              <a:t/>
            </a:r>
            <a:br>
              <a:rPr lang="en-US" dirty="0"/>
            </a:br>
            <a:endParaRPr lang="en-US" dirty="0"/>
          </a:p>
        </p:txBody>
      </p:sp>
      <p:sp>
        <p:nvSpPr>
          <p:cNvPr id="3" name="Content Placeholder 2"/>
          <p:cNvSpPr>
            <a:spLocks noGrp="1"/>
          </p:cNvSpPr>
          <p:nvPr>
            <p:ph idx="1"/>
          </p:nvPr>
        </p:nvSpPr>
        <p:spPr>
          <a:xfrm>
            <a:off x="252248" y="2144110"/>
            <a:ext cx="11690132" cy="3927749"/>
          </a:xfrm>
        </p:spPr>
        <p:txBody>
          <a:bodyPr>
            <a:normAutofit/>
          </a:bodyPr>
          <a:lstStyle/>
          <a:p>
            <a:pPr marL="0" indent="0">
              <a:buNone/>
            </a:pPr>
            <a:r>
              <a:rPr lang="en-US" b="0" i="0" dirty="0"/>
              <a:t>Consult </a:t>
            </a:r>
            <a:r>
              <a:rPr lang="en-US" b="0" i="0" dirty="0" smtClean="0"/>
              <a:t>Collegially: means </a:t>
            </a:r>
            <a:r>
              <a:rPr lang="en-US" b="0" i="0" dirty="0"/>
              <a:t>that the district governing board shall develop policies </a:t>
            </a:r>
            <a:r>
              <a:rPr lang="en-US" b="0" i="0" dirty="0" smtClean="0"/>
              <a:t>on </a:t>
            </a:r>
            <a:r>
              <a:rPr lang="en-US" b="0" i="0" dirty="0"/>
              <a:t>academic and professional matters through either or both of the following:</a:t>
            </a:r>
          </a:p>
          <a:p>
            <a:pPr marL="0" indent="0">
              <a:buNone/>
            </a:pPr>
            <a:r>
              <a:rPr lang="en-US" b="0" i="0" dirty="0"/>
              <a:t>1.</a:t>
            </a:r>
          </a:p>
          <a:p>
            <a:pPr marL="0" indent="0">
              <a:buNone/>
            </a:pPr>
            <a:r>
              <a:rPr lang="en-US" b="0" i="0" dirty="0"/>
              <a:t>Rely primarily upon the advice and judgment of the academic senate, OR</a:t>
            </a:r>
          </a:p>
          <a:p>
            <a:pPr marL="0" indent="0">
              <a:buNone/>
            </a:pPr>
            <a:r>
              <a:rPr lang="en-US" b="0" i="0" dirty="0"/>
              <a:t>2.</a:t>
            </a:r>
          </a:p>
          <a:p>
            <a:pPr marL="0" indent="0">
              <a:buNone/>
            </a:pPr>
            <a:r>
              <a:rPr lang="en-US" b="0" i="0" dirty="0"/>
              <a:t>The governing board, or its designees, and the academic senate shall reach </a:t>
            </a:r>
          </a:p>
          <a:p>
            <a:pPr marL="0" indent="0">
              <a:buNone/>
            </a:pPr>
            <a:r>
              <a:rPr lang="en-US" b="0" i="0" dirty="0"/>
              <a:t>mutual agreement by written resolution, regulation, or policy of the </a:t>
            </a:r>
            <a:r>
              <a:rPr lang="en-US" b="0" i="0" dirty="0" smtClean="0"/>
              <a:t>                         governing </a:t>
            </a:r>
            <a:r>
              <a:rPr lang="en-US" b="0" i="0" dirty="0"/>
              <a:t>board effectuating such recommendations</a:t>
            </a: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CTE Leadership </a:t>
            </a:r>
            <a:r>
              <a:rPr lang="en-US" dirty="0" smtClean="0">
                <a:solidFill>
                  <a:prstClr val="black">
                    <a:tint val="75000"/>
                  </a:prstClr>
                </a:solidFill>
              </a:rPr>
              <a:t>Institute 2016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3885871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5021"/>
            <a:ext cx="10515600" cy="274256"/>
          </a:xfrm>
        </p:spPr>
        <p:txBody>
          <a:bodyPr>
            <a:normAutofit fontScale="90000"/>
          </a:bodyPr>
          <a:lstStyle/>
          <a:p>
            <a:r>
              <a:rPr lang="en-US" dirty="0"/>
              <a:t>Develop relationships with campus constituents to ensure faculty primacy under the </a:t>
            </a:r>
            <a:r>
              <a:rPr lang="en-US" dirty="0" smtClean="0"/>
              <a:t>10+1 </a:t>
            </a:r>
            <a:r>
              <a:rPr lang="en-US" dirty="0"/>
              <a:t/>
            </a:r>
            <a:br>
              <a:rPr lang="en-US" dirty="0"/>
            </a:br>
            <a:r>
              <a:rPr lang="en-US" dirty="0"/>
              <a:t/>
            </a:r>
            <a:br>
              <a:rPr lang="en-US" dirty="0"/>
            </a:br>
            <a:endParaRPr lang="en-US" dirty="0"/>
          </a:p>
        </p:txBody>
      </p:sp>
      <p:sp>
        <p:nvSpPr>
          <p:cNvPr id="3" name="Content Placeholder 2"/>
          <p:cNvSpPr>
            <a:spLocks noGrp="1"/>
          </p:cNvSpPr>
          <p:nvPr>
            <p:ph sz="half" idx="1"/>
          </p:nvPr>
        </p:nvSpPr>
        <p:spPr/>
        <p:txBody>
          <a:bodyPr>
            <a:noAutofit/>
          </a:bodyPr>
          <a:lstStyle/>
          <a:p>
            <a:r>
              <a:rPr lang="en-US" sz="1400" dirty="0"/>
              <a:t>TITLE 5: §53200 </a:t>
            </a:r>
            <a:r>
              <a:rPr lang="en-US" sz="1400" dirty="0" smtClean="0"/>
              <a:t>DEFINITIONS</a:t>
            </a:r>
          </a:p>
          <a:p>
            <a:pPr marL="0" indent="0">
              <a:buNone/>
            </a:pPr>
            <a:r>
              <a:rPr lang="en-US" sz="1400" dirty="0"/>
              <a:t>Academic and Professional matters means the following policy development matters:</a:t>
            </a:r>
          </a:p>
          <a:p>
            <a:pPr marL="0" indent="0">
              <a:buNone/>
            </a:pPr>
            <a:r>
              <a:rPr lang="en-US" sz="1400" dirty="0"/>
              <a:t>1.</a:t>
            </a:r>
          </a:p>
          <a:p>
            <a:pPr marL="0" indent="0">
              <a:buNone/>
            </a:pPr>
            <a:r>
              <a:rPr lang="en-US" sz="1400" dirty="0"/>
              <a:t>Curriculum, including establishing prerequisites.</a:t>
            </a:r>
          </a:p>
          <a:p>
            <a:pPr marL="0" indent="0">
              <a:buNone/>
            </a:pPr>
            <a:r>
              <a:rPr lang="en-US" sz="1400" dirty="0"/>
              <a:t>2.</a:t>
            </a:r>
          </a:p>
          <a:p>
            <a:pPr marL="0" indent="0">
              <a:buNone/>
            </a:pPr>
            <a:r>
              <a:rPr lang="en-US" sz="1400" dirty="0"/>
              <a:t>Degree and certificate requirements.</a:t>
            </a:r>
          </a:p>
          <a:p>
            <a:pPr marL="0" indent="0">
              <a:buNone/>
            </a:pPr>
            <a:r>
              <a:rPr lang="en-US" sz="1400" dirty="0"/>
              <a:t>3.</a:t>
            </a:r>
          </a:p>
          <a:p>
            <a:pPr marL="0" indent="0">
              <a:buNone/>
            </a:pPr>
            <a:r>
              <a:rPr lang="en-US" sz="1400" dirty="0"/>
              <a:t>Grading policies.</a:t>
            </a:r>
          </a:p>
          <a:p>
            <a:pPr marL="0" indent="0">
              <a:buNone/>
            </a:pPr>
            <a:r>
              <a:rPr lang="en-US" sz="1400" dirty="0"/>
              <a:t>4.</a:t>
            </a:r>
          </a:p>
          <a:p>
            <a:pPr marL="0" indent="0">
              <a:buNone/>
            </a:pPr>
            <a:r>
              <a:rPr lang="en-US" sz="1400" dirty="0"/>
              <a:t>Educational program development</a:t>
            </a:r>
            <a:r>
              <a:rPr lang="en-US" sz="1400" dirty="0" smtClean="0"/>
              <a:t>.</a:t>
            </a:r>
          </a:p>
          <a:p>
            <a:pPr marL="0" indent="0">
              <a:buNone/>
            </a:pPr>
            <a:r>
              <a:rPr lang="en-US" sz="1400" dirty="0"/>
              <a:t>5.</a:t>
            </a:r>
          </a:p>
          <a:p>
            <a:pPr marL="0" indent="0">
              <a:buNone/>
            </a:pPr>
            <a:r>
              <a:rPr lang="en-US" sz="1400" dirty="0"/>
              <a:t>Standards or policies regarding student preparation and success.</a:t>
            </a:r>
          </a:p>
          <a:p>
            <a:pPr marL="0" indent="0">
              <a:buNone/>
            </a:pPr>
            <a:endParaRPr lang="en-US" sz="1400" dirty="0"/>
          </a:p>
          <a:p>
            <a:pPr marL="0" indent="0">
              <a:buNone/>
            </a:pPr>
            <a:endParaRPr lang="en-US" sz="1400" dirty="0"/>
          </a:p>
        </p:txBody>
      </p:sp>
      <p:sp>
        <p:nvSpPr>
          <p:cNvPr id="6" name="Content Placeholder 5"/>
          <p:cNvSpPr>
            <a:spLocks noGrp="1"/>
          </p:cNvSpPr>
          <p:nvPr>
            <p:ph sz="half" idx="2"/>
          </p:nvPr>
        </p:nvSpPr>
        <p:spPr/>
        <p:txBody>
          <a:bodyPr>
            <a:normAutofit fontScale="70000" lnSpcReduction="20000"/>
          </a:bodyPr>
          <a:lstStyle/>
          <a:p>
            <a:pPr marL="0" indent="0">
              <a:buNone/>
            </a:pPr>
            <a:r>
              <a:rPr lang="en-US" sz="2200" dirty="0" smtClean="0"/>
              <a:t>6.</a:t>
            </a:r>
          </a:p>
          <a:p>
            <a:pPr marL="0" indent="0">
              <a:buNone/>
            </a:pPr>
            <a:r>
              <a:rPr lang="en-US" sz="2000" dirty="0" smtClean="0"/>
              <a:t>College governance structures, as related to faculty roles.</a:t>
            </a:r>
          </a:p>
          <a:p>
            <a:pPr marL="0" indent="0">
              <a:buNone/>
            </a:pPr>
            <a:r>
              <a:rPr lang="en-US" sz="2000" dirty="0" smtClean="0"/>
              <a:t>7</a:t>
            </a:r>
            <a:r>
              <a:rPr lang="en-US" sz="2000" dirty="0"/>
              <a:t>.</a:t>
            </a:r>
          </a:p>
          <a:p>
            <a:pPr marL="0" indent="0">
              <a:buNone/>
            </a:pPr>
            <a:r>
              <a:rPr lang="en-US" sz="2000" dirty="0"/>
              <a:t>Faculty roles and involvement in accreditation processes.</a:t>
            </a:r>
          </a:p>
          <a:p>
            <a:pPr marL="0" indent="0">
              <a:buNone/>
            </a:pPr>
            <a:r>
              <a:rPr lang="en-US" sz="2000" dirty="0"/>
              <a:t>8.</a:t>
            </a:r>
          </a:p>
          <a:p>
            <a:pPr marL="0" indent="0">
              <a:buNone/>
            </a:pPr>
            <a:r>
              <a:rPr lang="en-US" sz="2000" dirty="0"/>
              <a:t>Policies for faculty professional development activities.</a:t>
            </a:r>
          </a:p>
          <a:p>
            <a:pPr marL="0" indent="0">
              <a:buNone/>
            </a:pPr>
            <a:r>
              <a:rPr lang="en-US" sz="2000" dirty="0"/>
              <a:t>9.</a:t>
            </a:r>
          </a:p>
          <a:p>
            <a:pPr marL="0" indent="0">
              <a:buNone/>
            </a:pPr>
            <a:r>
              <a:rPr lang="en-US" sz="2000" dirty="0"/>
              <a:t>Processes for program review.</a:t>
            </a:r>
          </a:p>
          <a:p>
            <a:pPr marL="0" indent="0">
              <a:buNone/>
            </a:pPr>
            <a:r>
              <a:rPr lang="en-US" sz="2000" dirty="0"/>
              <a:t>10.</a:t>
            </a:r>
          </a:p>
          <a:p>
            <a:pPr marL="0" indent="0">
              <a:buNone/>
            </a:pPr>
            <a:r>
              <a:rPr lang="en-US" sz="2000" dirty="0"/>
              <a:t>Processes for institutional planning and budget development.</a:t>
            </a:r>
          </a:p>
          <a:p>
            <a:pPr marL="0" indent="0">
              <a:buNone/>
            </a:pPr>
            <a:r>
              <a:rPr lang="en-US" sz="2000" dirty="0"/>
              <a:t>11.</a:t>
            </a:r>
          </a:p>
          <a:p>
            <a:pPr marL="0" indent="0">
              <a:buNone/>
            </a:pPr>
            <a:r>
              <a:rPr lang="en-US" sz="2000" dirty="0"/>
              <a:t>Other academic and professional matters as mutually agreed upon.</a:t>
            </a:r>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CTE Leadership Institute </a:t>
            </a:r>
            <a:r>
              <a:rPr lang="en-US" dirty="0" smtClean="0">
                <a:solidFill>
                  <a:prstClr val="black">
                    <a:tint val="75000"/>
                  </a:prstClr>
                </a:solidFill>
              </a:rPr>
              <a:t>2016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1068393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1271752"/>
            <a:ext cx="10515600" cy="547525"/>
          </a:xfrm>
        </p:spPr>
        <p:txBody>
          <a:bodyPr>
            <a:normAutofit fontScale="90000"/>
          </a:bodyPr>
          <a:lstStyle/>
          <a:p>
            <a:r>
              <a:rPr lang="en-US" dirty="0"/>
              <a:t>Recognize and utilize strategies to increase faculty involvement, engagement and focus</a:t>
            </a:r>
            <a:br>
              <a:rPr lang="en-US" dirty="0"/>
            </a:br>
            <a:endParaRPr lang="en-US" dirty="0"/>
          </a:p>
        </p:txBody>
      </p:sp>
      <p:sp>
        <p:nvSpPr>
          <p:cNvPr id="8" name="Content Placeholder 7"/>
          <p:cNvSpPr>
            <a:spLocks noGrp="1"/>
          </p:cNvSpPr>
          <p:nvPr>
            <p:ph sz="half" idx="1"/>
          </p:nvPr>
        </p:nvSpPr>
        <p:spPr/>
        <p:txBody>
          <a:bodyPr/>
          <a:lstStyle/>
          <a:p>
            <a:r>
              <a:rPr lang="en-US" sz="3200" b="0" i="0" dirty="0"/>
              <a:t>Recruit Part-time </a:t>
            </a:r>
            <a:r>
              <a:rPr lang="en-US" sz="3200" b="0" i="0" dirty="0" smtClean="0"/>
              <a:t>Faculty</a:t>
            </a:r>
          </a:p>
          <a:p>
            <a:r>
              <a:rPr lang="en-US" sz="3200" b="0" i="0" dirty="0"/>
              <a:t>Meet Personally With the </a:t>
            </a:r>
            <a:r>
              <a:rPr lang="en-US" sz="3200" b="0" i="0" dirty="0" smtClean="0"/>
              <a:t>Faculty</a:t>
            </a:r>
          </a:p>
          <a:p>
            <a:r>
              <a:rPr lang="en-US" sz="3200" b="0" i="0" dirty="0"/>
              <a:t>Listen to </a:t>
            </a:r>
            <a:r>
              <a:rPr lang="en-US" sz="3200" b="0" i="0" dirty="0" smtClean="0"/>
              <a:t>Opinions</a:t>
            </a:r>
          </a:p>
          <a:p>
            <a:r>
              <a:rPr lang="en-US" sz="3200" b="0" i="0" dirty="0"/>
              <a:t>Conduct Faculty Opinion </a:t>
            </a:r>
            <a:r>
              <a:rPr lang="en-US" sz="3200" b="0" i="0" dirty="0" smtClean="0"/>
              <a:t>Polls</a:t>
            </a:r>
          </a:p>
          <a:p>
            <a:endParaRPr lang="en-US" dirty="0"/>
          </a:p>
        </p:txBody>
      </p:sp>
      <p:pic>
        <p:nvPicPr>
          <p:cNvPr id="3" name="Content Placeholder 2"/>
          <p:cNvPicPr>
            <a:picLocks noGrp="1" noChangeAspect="1"/>
          </p:cNvPicPr>
          <p:nvPr>
            <p:ph sz="half" idx="2"/>
          </p:nvPr>
        </p:nvPicPr>
        <p:blipFill>
          <a:blip r:embed="rId3"/>
          <a:stretch>
            <a:fillRect/>
          </a:stretch>
        </p:blipFill>
        <p:spPr>
          <a:xfrm>
            <a:off x="6268879" y="1998666"/>
            <a:ext cx="5642038" cy="3754520"/>
          </a:xfrm>
          <a:prstGeom prst="rect">
            <a:avLst/>
          </a:prstGeom>
        </p:spPr>
      </p:pic>
      <p:sp>
        <p:nvSpPr>
          <p:cNvPr id="5" name="Footer Placeholder 4"/>
          <p:cNvSpPr>
            <a:spLocks noGrp="1"/>
          </p:cNvSpPr>
          <p:nvPr>
            <p:ph type="ftr" sz="quarter" idx="11"/>
          </p:nvPr>
        </p:nvSpPr>
        <p:spPr/>
        <p:txBody>
          <a:bodyPr/>
          <a:lstStyle/>
          <a:p>
            <a:r>
              <a:rPr lang="en-US" dirty="0" smtClean="0">
                <a:solidFill>
                  <a:prstClr val="black">
                    <a:tint val="75000"/>
                  </a:prstClr>
                </a:solidFill>
              </a:rPr>
              <a:t>CTE Leadership Institute </a:t>
            </a:r>
            <a:r>
              <a:rPr lang="en-US" dirty="0" smtClean="0">
                <a:solidFill>
                  <a:prstClr val="black">
                    <a:tint val="75000"/>
                  </a:prstClr>
                </a:solidFill>
              </a:rPr>
              <a:t>2016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1350560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Recognize and utilize strategies to increase faculty involvement, engagement and focus</a:t>
            </a:r>
            <a:br>
              <a:rPr lang="en-US" dirty="0"/>
            </a:br>
            <a:endParaRPr lang="en-US" dirty="0"/>
          </a:p>
        </p:txBody>
      </p:sp>
      <p:sp>
        <p:nvSpPr>
          <p:cNvPr id="8" name="Content Placeholder 7"/>
          <p:cNvSpPr>
            <a:spLocks noGrp="1"/>
          </p:cNvSpPr>
          <p:nvPr>
            <p:ph sz="half" idx="1"/>
          </p:nvPr>
        </p:nvSpPr>
        <p:spPr/>
        <p:txBody>
          <a:bodyPr>
            <a:normAutofit fontScale="92500" lnSpcReduction="10000"/>
          </a:bodyPr>
          <a:lstStyle/>
          <a:p>
            <a:r>
              <a:rPr lang="en-US" sz="3200" b="0" i="0" dirty="0" smtClean="0"/>
              <a:t>Turn </a:t>
            </a:r>
            <a:r>
              <a:rPr lang="en-US" sz="3200" b="0" i="0" dirty="0"/>
              <a:t>the Suggestion Box into a Volunteer Recruiting </a:t>
            </a:r>
            <a:r>
              <a:rPr lang="en-US" sz="3200" b="0" i="0" dirty="0" smtClean="0"/>
              <a:t>Center</a:t>
            </a:r>
          </a:p>
          <a:p>
            <a:r>
              <a:rPr lang="en-US" sz="3200" b="0" i="0" dirty="0"/>
              <a:t>Provide an Orientation for New </a:t>
            </a:r>
            <a:r>
              <a:rPr lang="en-US" sz="3200" b="0" i="0" dirty="0" smtClean="0"/>
              <a:t>Faculty</a:t>
            </a:r>
          </a:p>
          <a:p>
            <a:r>
              <a:rPr lang="en-US" sz="3200" b="0" i="0" dirty="0"/>
              <a:t>Create a Faculty Governance Flex </a:t>
            </a:r>
            <a:r>
              <a:rPr lang="en-US" sz="3200" b="0" i="0" dirty="0" smtClean="0"/>
              <a:t>Activity</a:t>
            </a:r>
          </a:p>
          <a:p>
            <a:r>
              <a:rPr lang="en-US" sz="3200" b="0" i="0" dirty="0"/>
              <a:t>Hold a Senate </a:t>
            </a:r>
            <a:r>
              <a:rPr lang="en-US" sz="3200" b="0" i="0" dirty="0" smtClean="0"/>
              <a:t>Retreat</a:t>
            </a:r>
          </a:p>
          <a:p>
            <a:r>
              <a:rPr lang="en-US" sz="3200" b="0" i="0" dirty="0"/>
              <a:t>Make Committee Opportunities </a:t>
            </a:r>
            <a:r>
              <a:rPr lang="en-US" sz="3200" b="0" i="0" dirty="0" smtClean="0"/>
              <a:t>Known</a:t>
            </a:r>
          </a:p>
          <a:p>
            <a:endParaRPr lang="en-US" dirty="0"/>
          </a:p>
        </p:txBody>
      </p:sp>
      <p:pic>
        <p:nvPicPr>
          <p:cNvPr id="3" name="Content Placeholder 2"/>
          <p:cNvPicPr>
            <a:picLocks noGrp="1" noChangeAspect="1"/>
          </p:cNvPicPr>
          <p:nvPr>
            <p:ph sz="half" idx="2"/>
          </p:nvPr>
        </p:nvPicPr>
        <p:blipFill>
          <a:blip r:embed="rId2"/>
          <a:stretch>
            <a:fillRect/>
          </a:stretch>
        </p:blipFill>
        <p:spPr>
          <a:xfrm>
            <a:off x="6019800" y="1998666"/>
            <a:ext cx="5918128" cy="3938246"/>
          </a:xfrm>
          <a:prstGeom prst="rect">
            <a:avLst/>
          </a:prstGeom>
        </p:spPr>
      </p:pic>
      <p:sp>
        <p:nvSpPr>
          <p:cNvPr id="5" name="Footer Placeholder 4"/>
          <p:cNvSpPr>
            <a:spLocks noGrp="1"/>
          </p:cNvSpPr>
          <p:nvPr>
            <p:ph type="ftr" sz="quarter" idx="11"/>
          </p:nvPr>
        </p:nvSpPr>
        <p:spPr/>
        <p:txBody>
          <a:bodyPr/>
          <a:lstStyle/>
          <a:p>
            <a:r>
              <a:rPr lang="en-US" dirty="0" smtClean="0">
                <a:solidFill>
                  <a:prstClr val="black">
                    <a:tint val="75000"/>
                  </a:prstClr>
                </a:solidFill>
              </a:rPr>
              <a:t>CTE Leadership Institute </a:t>
            </a:r>
            <a:r>
              <a:rPr lang="en-US" dirty="0" smtClean="0">
                <a:solidFill>
                  <a:prstClr val="black">
                    <a:tint val="75000"/>
                  </a:prstClr>
                </a:solidFill>
              </a:rPr>
              <a:t>2016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37968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904876"/>
            <a:ext cx="10515600" cy="1607096"/>
          </a:xfrm>
        </p:spPr>
        <p:txBody>
          <a:bodyPr>
            <a:normAutofit fontScale="90000"/>
          </a:bodyPr>
          <a:lstStyle/>
          <a:p>
            <a:r>
              <a:rPr lang="en-US" dirty="0"/>
              <a:t>Recognize and utilize strategies to increase faculty involvement, engagement and focus</a:t>
            </a:r>
            <a:br>
              <a:rPr lang="en-US" dirty="0"/>
            </a:br>
            <a:endParaRPr lang="en-US" dirty="0"/>
          </a:p>
        </p:txBody>
      </p:sp>
      <p:sp>
        <p:nvSpPr>
          <p:cNvPr id="8" name="Content Placeholder 7"/>
          <p:cNvSpPr>
            <a:spLocks noGrp="1"/>
          </p:cNvSpPr>
          <p:nvPr>
            <p:ph idx="1"/>
          </p:nvPr>
        </p:nvSpPr>
        <p:spPr>
          <a:xfrm>
            <a:off x="838200" y="2039007"/>
            <a:ext cx="10515600" cy="4137956"/>
          </a:xfrm>
        </p:spPr>
        <p:txBody>
          <a:bodyPr/>
          <a:lstStyle/>
          <a:p>
            <a:r>
              <a:rPr lang="en-US" sz="3200" b="0" i="0" dirty="0"/>
              <a:t>Invite State Academic Senate Representatives to Speak to </a:t>
            </a:r>
            <a:r>
              <a:rPr lang="en-US" sz="3200" b="0" i="0" dirty="0" smtClean="0"/>
              <a:t>Faculty</a:t>
            </a:r>
          </a:p>
          <a:p>
            <a:r>
              <a:rPr lang="en-US" sz="3200" b="0" i="0" dirty="0"/>
              <a:t>Take Faculty to Academic Senate Sessions and Leadership </a:t>
            </a:r>
            <a:r>
              <a:rPr lang="en-US" sz="3200" b="0" i="0" dirty="0" smtClean="0"/>
              <a:t>Training</a:t>
            </a:r>
          </a:p>
          <a:p>
            <a:endParaRPr lang="en-US" dirty="0"/>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CTE Leadership </a:t>
            </a:r>
            <a:r>
              <a:rPr lang="en-US" dirty="0" smtClean="0">
                <a:solidFill>
                  <a:prstClr val="black">
                    <a:tint val="75000"/>
                  </a:prstClr>
                </a:solidFill>
              </a:rPr>
              <a:t>Institute 2016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1565786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Recognize and utilize strategies to increase faculty involvement, engagement and focus</a:t>
            </a:r>
            <a:br>
              <a:rPr lang="en-US" dirty="0"/>
            </a:br>
            <a:endParaRPr lang="en-US" dirty="0"/>
          </a:p>
        </p:txBody>
      </p:sp>
      <p:sp>
        <p:nvSpPr>
          <p:cNvPr id="8" name="Content Placeholder 7"/>
          <p:cNvSpPr>
            <a:spLocks noGrp="1"/>
          </p:cNvSpPr>
          <p:nvPr>
            <p:ph sz="half" idx="1"/>
          </p:nvPr>
        </p:nvSpPr>
        <p:spPr/>
        <p:txBody>
          <a:bodyPr/>
          <a:lstStyle/>
          <a:p>
            <a:r>
              <a:rPr lang="en-US" dirty="0"/>
              <a:t>Maintaining Faculty </a:t>
            </a:r>
            <a:r>
              <a:rPr lang="en-US" dirty="0" smtClean="0"/>
              <a:t>Participation</a:t>
            </a:r>
          </a:p>
          <a:p>
            <a:pPr lvl="1"/>
            <a:r>
              <a:rPr lang="en-US" sz="3200" dirty="0"/>
              <a:t>Use a Personal </a:t>
            </a:r>
            <a:r>
              <a:rPr lang="en-US" sz="3200" dirty="0" smtClean="0"/>
              <a:t>Approach</a:t>
            </a:r>
          </a:p>
          <a:p>
            <a:pPr lvl="1"/>
            <a:r>
              <a:rPr lang="en-US" sz="3200" dirty="0"/>
              <a:t>Clearly Define Commitments Ahead of </a:t>
            </a:r>
            <a:r>
              <a:rPr lang="en-US" sz="3200" dirty="0" smtClean="0"/>
              <a:t>Time</a:t>
            </a:r>
          </a:p>
          <a:p>
            <a:pPr lvl="1"/>
            <a:r>
              <a:rPr lang="en-US" sz="3200" dirty="0"/>
              <a:t>Play to Their </a:t>
            </a:r>
            <a:r>
              <a:rPr lang="en-US" sz="3200" dirty="0" smtClean="0"/>
              <a:t>Strengths</a:t>
            </a:r>
          </a:p>
          <a:p>
            <a:pPr lvl="1"/>
            <a:r>
              <a:rPr lang="en-US" sz="3200" dirty="0"/>
              <a:t>Use </a:t>
            </a:r>
            <a:r>
              <a:rPr lang="en-US" sz="3200" dirty="0" smtClean="0"/>
              <a:t>Senators</a:t>
            </a:r>
          </a:p>
        </p:txBody>
      </p:sp>
      <p:pic>
        <p:nvPicPr>
          <p:cNvPr id="3" name="Content Placeholder 2"/>
          <p:cNvPicPr>
            <a:picLocks noGrp="1" noChangeAspect="1"/>
          </p:cNvPicPr>
          <p:nvPr>
            <p:ph sz="half" idx="2"/>
          </p:nvPr>
        </p:nvPicPr>
        <p:blipFill>
          <a:blip r:embed="rId3"/>
          <a:stretch>
            <a:fillRect/>
          </a:stretch>
        </p:blipFill>
        <p:spPr>
          <a:xfrm>
            <a:off x="6290667" y="1998666"/>
            <a:ext cx="5308155" cy="3960700"/>
          </a:xfrm>
          <a:prstGeom prst="rect">
            <a:avLst/>
          </a:prstGeom>
        </p:spPr>
      </p:pic>
      <p:sp>
        <p:nvSpPr>
          <p:cNvPr id="5" name="Footer Placeholder 4"/>
          <p:cNvSpPr>
            <a:spLocks noGrp="1"/>
          </p:cNvSpPr>
          <p:nvPr>
            <p:ph type="ftr" sz="quarter" idx="11"/>
          </p:nvPr>
        </p:nvSpPr>
        <p:spPr/>
        <p:txBody>
          <a:bodyPr/>
          <a:lstStyle/>
          <a:p>
            <a:r>
              <a:rPr lang="en-US" dirty="0" smtClean="0">
                <a:solidFill>
                  <a:prstClr val="black">
                    <a:tint val="75000"/>
                  </a:prstClr>
                </a:solidFill>
              </a:rPr>
              <a:t>CTE Leadership Institute </a:t>
            </a:r>
            <a:r>
              <a:rPr lang="en-US" dirty="0" smtClean="0">
                <a:solidFill>
                  <a:prstClr val="black">
                    <a:tint val="75000"/>
                  </a:prstClr>
                </a:solidFill>
              </a:rPr>
              <a:t>2016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1631706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904876"/>
            <a:ext cx="10515600" cy="1607096"/>
          </a:xfrm>
        </p:spPr>
        <p:txBody>
          <a:bodyPr>
            <a:normAutofit fontScale="90000"/>
          </a:bodyPr>
          <a:lstStyle/>
          <a:p>
            <a:r>
              <a:rPr lang="en-US" dirty="0"/>
              <a:t>Recognize and utilize strategies to increase faculty involvement, engagement and focus</a:t>
            </a:r>
            <a:br>
              <a:rPr lang="en-US" dirty="0"/>
            </a:br>
            <a:endParaRPr lang="en-US" dirty="0"/>
          </a:p>
        </p:txBody>
      </p:sp>
      <p:sp>
        <p:nvSpPr>
          <p:cNvPr id="8" name="Content Placeholder 7"/>
          <p:cNvSpPr>
            <a:spLocks noGrp="1"/>
          </p:cNvSpPr>
          <p:nvPr>
            <p:ph idx="1"/>
          </p:nvPr>
        </p:nvSpPr>
        <p:spPr>
          <a:xfrm>
            <a:off x="838200" y="2039007"/>
            <a:ext cx="10515600" cy="4137956"/>
          </a:xfrm>
        </p:spPr>
        <p:txBody>
          <a:bodyPr/>
          <a:lstStyle/>
          <a:p>
            <a:pPr marL="0" indent="0">
              <a:buNone/>
            </a:pPr>
            <a:r>
              <a:rPr lang="en-US" dirty="0"/>
              <a:t>Maintaining Faculty </a:t>
            </a:r>
            <a:r>
              <a:rPr lang="en-US" dirty="0" smtClean="0"/>
              <a:t>Participation</a:t>
            </a:r>
          </a:p>
          <a:p>
            <a:pPr lvl="1"/>
            <a:r>
              <a:rPr lang="en-US" sz="3200" dirty="0" smtClean="0"/>
              <a:t>Show Appreciation</a:t>
            </a:r>
          </a:p>
          <a:p>
            <a:pPr lvl="1"/>
            <a:r>
              <a:rPr lang="en-US" sz="3200" dirty="0" smtClean="0"/>
              <a:t>Develop Professional Recognition of Faculty</a:t>
            </a:r>
          </a:p>
          <a:p>
            <a:pPr lvl="1"/>
            <a:r>
              <a:rPr lang="en-US" sz="3200" dirty="0" smtClean="0"/>
              <a:t>Give Credit Where Credit Is Due</a:t>
            </a:r>
          </a:p>
          <a:p>
            <a:pPr lvl="1"/>
            <a:r>
              <a:rPr lang="en-US" sz="3200" dirty="0" smtClean="0"/>
              <a:t>Make Senate Involvement an Evaluation Criteria</a:t>
            </a:r>
          </a:p>
          <a:p>
            <a:pPr lvl="1"/>
            <a:r>
              <a:rPr lang="en-US" sz="3200" dirty="0" smtClean="0"/>
              <a:t>Discuss Governance Participation in the Hiring Interviews</a:t>
            </a:r>
            <a:endParaRPr lang="en-US" sz="3200" dirty="0"/>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CTE Leadership </a:t>
            </a:r>
            <a:r>
              <a:rPr lang="en-US" dirty="0" smtClean="0">
                <a:solidFill>
                  <a:prstClr val="black">
                    <a:tint val="75000"/>
                  </a:prstClr>
                </a:solidFill>
              </a:rPr>
              <a:t>Institute 2016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2117666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904876"/>
            <a:ext cx="10515600" cy="1607096"/>
          </a:xfrm>
        </p:spPr>
        <p:txBody>
          <a:bodyPr>
            <a:normAutofit fontScale="90000"/>
          </a:bodyPr>
          <a:lstStyle/>
          <a:p>
            <a:r>
              <a:rPr lang="en-US" dirty="0"/>
              <a:t>Recognize and utilize strategies to increase faculty involvement, engagement and focus</a:t>
            </a:r>
            <a:br>
              <a:rPr lang="en-US" dirty="0"/>
            </a:br>
            <a:endParaRPr lang="en-US" dirty="0"/>
          </a:p>
        </p:txBody>
      </p:sp>
      <p:sp>
        <p:nvSpPr>
          <p:cNvPr id="8" name="Content Placeholder 7"/>
          <p:cNvSpPr>
            <a:spLocks noGrp="1"/>
          </p:cNvSpPr>
          <p:nvPr>
            <p:ph idx="1"/>
          </p:nvPr>
        </p:nvSpPr>
        <p:spPr>
          <a:xfrm>
            <a:off x="838200" y="2039007"/>
            <a:ext cx="10515600" cy="4137956"/>
          </a:xfrm>
        </p:spPr>
        <p:txBody>
          <a:bodyPr>
            <a:normAutofit/>
          </a:bodyPr>
          <a:lstStyle/>
          <a:p>
            <a:pPr marL="0" indent="0">
              <a:buNone/>
            </a:pPr>
            <a:r>
              <a:rPr lang="en-US" dirty="0"/>
              <a:t>Maintaining Faculty </a:t>
            </a:r>
            <a:r>
              <a:rPr lang="en-US" dirty="0" smtClean="0"/>
              <a:t>Participation</a:t>
            </a:r>
          </a:p>
          <a:p>
            <a:r>
              <a:rPr lang="en-US" sz="3200" b="0" i="0" dirty="0"/>
              <a:t>Sponsor a Breakfast, Lunch, or Coffee </a:t>
            </a:r>
            <a:r>
              <a:rPr lang="en-US" sz="3200" b="0" i="0" dirty="0" smtClean="0"/>
              <a:t>Hour</a:t>
            </a:r>
          </a:p>
          <a:p>
            <a:r>
              <a:rPr lang="en-US" sz="3200" b="0" i="0" dirty="0"/>
              <a:t>Provide Incentives for </a:t>
            </a:r>
            <a:r>
              <a:rPr lang="en-US" sz="3200" b="0" i="0" dirty="0" smtClean="0"/>
              <a:t>Participation</a:t>
            </a:r>
          </a:p>
          <a:p>
            <a:r>
              <a:rPr lang="en-US" sz="3200" b="0" i="0" dirty="0"/>
              <a:t>Linking Local Awards to ASCCC Statewide </a:t>
            </a:r>
            <a:r>
              <a:rPr lang="en-US" sz="3200" b="0" i="0" dirty="0" smtClean="0"/>
              <a:t>Awards</a:t>
            </a:r>
          </a:p>
          <a:p>
            <a:r>
              <a:rPr lang="en-US" sz="3200" b="0" i="0" dirty="0" smtClean="0"/>
              <a:t>Other ideas?</a:t>
            </a: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CTE Leadership Institute </a:t>
            </a:r>
            <a:r>
              <a:rPr lang="en-US" dirty="0" smtClean="0">
                <a:solidFill>
                  <a:prstClr val="black">
                    <a:tint val="75000"/>
                  </a:prstClr>
                </a:solidFill>
              </a:rPr>
              <a:t>2016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64711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Open Discussion: Ideas, Concerns and Cheers!</a:t>
            </a:r>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CTE Leadership Institute </a:t>
            </a:r>
            <a:r>
              <a:rPr lang="en-US" dirty="0" smtClean="0">
                <a:solidFill>
                  <a:prstClr val="black">
                    <a:tint val="75000"/>
                  </a:prstClr>
                </a:solidFill>
              </a:rPr>
              <a:t>2016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19</a:t>
            </a:fld>
            <a:endParaRPr lang="en-US">
              <a:solidFill>
                <a:prstClr val="black">
                  <a:tint val="75000"/>
                </a:prstClr>
              </a:solidFill>
            </a:endParaRPr>
          </a:p>
        </p:txBody>
      </p:sp>
      <p:pic>
        <p:nvPicPr>
          <p:cNvPr id="2" name="Picture 1"/>
          <p:cNvPicPr>
            <a:picLocks noChangeAspect="1"/>
          </p:cNvPicPr>
          <p:nvPr/>
        </p:nvPicPr>
        <p:blipFill>
          <a:blip r:embed="rId3"/>
          <a:stretch>
            <a:fillRect/>
          </a:stretch>
        </p:blipFill>
        <p:spPr>
          <a:xfrm>
            <a:off x="1555531" y="2486025"/>
            <a:ext cx="8944303" cy="3603452"/>
          </a:xfrm>
          <a:prstGeom prst="rect">
            <a:avLst/>
          </a:prstGeom>
        </p:spPr>
      </p:pic>
    </p:spTree>
    <p:extLst>
      <p:ext uri="{BB962C8B-B14F-4D97-AF65-F5344CB8AC3E}">
        <p14:creationId xmlns:p14="http://schemas.microsoft.com/office/powerpoint/2010/main" val="1643825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Outcomes</a:t>
            </a:r>
            <a:endParaRPr lang="en-US" dirty="0"/>
          </a:p>
        </p:txBody>
      </p:sp>
      <p:sp>
        <p:nvSpPr>
          <p:cNvPr id="3" name="Footer Placeholder 2"/>
          <p:cNvSpPr>
            <a:spLocks noGrp="1"/>
          </p:cNvSpPr>
          <p:nvPr>
            <p:ph type="ftr" sz="quarter" idx="11"/>
          </p:nvPr>
        </p:nvSpPr>
        <p:spPr/>
        <p:txBody>
          <a:bodyPr/>
          <a:lstStyle/>
          <a:p>
            <a:r>
              <a:rPr lang="en-US" dirty="0" smtClean="0"/>
              <a:t>CTE Leadership </a:t>
            </a:r>
            <a:r>
              <a:rPr lang="en-US" dirty="0" smtClean="0"/>
              <a:t>Institute 2016</a:t>
            </a:r>
            <a:endParaRPr lang="en-US" dirty="0"/>
          </a:p>
        </p:txBody>
      </p:sp>
      <p:sp>
        <p:nvSpPr>
          <p:cNvPr id="4" name="Slide Number Placeholder 3"/>
          <p:cNvSpPr>
            <a:spLocks noGrp="1"/>
          </p:cNvSpPr>
          <p:nvPr>
            <p:ph type="sldNum" sz="quarter" idx="12"/>
          </p:nvPr>
        </p:nvSpPr>
        <p:spPr/>
        <p:txBody>
          <a:bodyPr/>
          <a:lstStyle/>
          <a:p>
            <a:fld id="{F01EB0EE-5C55-4A20-9AF4-1E061F85A2B6}" type="slidenum">
              <a:rPr lang="en-US" smtClean="0"/>
              <a:t>2</a:t>
            </a:fld>
            <a:endParaRPr lang="en-US"/>
          </a:p>
        </p:txBody>
      </p:sp>
      <p:sp>
        <p:nvSpPr>
          <p:cNvPr id="5" name="Content Placeholder 4"/>
          <p:cNvSpPr>
            <a:spLocks noGrp="1"/>
          </p:cNvSpPr>
          <p:nvPr>
            <p:ph idx="1"/>
          </p:nvPr>
        </p:nvSpPr>
        <p:spPr/>
        <p:txBody>
          <a:bodyPr/>
          <a:lstStyle/>
          <a:p>
            <a:r>
              <a:rPr lang="en-US" i="0" dirty="0" smtClean="0"/>
              <a:t>Recognize roles and responsibilities of the Senate President</a:t>
            </a:r>
          </a:p>
          <a:p>
            <a:r>
              <a:rPr lang="en-US" i="0" dirty="0" smtClean="0"/>
              <a:t>Understand and utilize strategies to ensure the senate works effectively and collaboratively</a:t>
            </a:r>
          </a:p>
          <a:p>
            <a:r>
              <a:rPr lang="en-US" i="0" dirty="0" smtClean="0"/>
              <a:t>Develop relationships with campus constituents to ensure faculty primacy under the 10+1</a:t>
            </a:r>
          </a:p>
          <a:p>
            <a:r>
              <a:rPr lang="en-US" i="0" dirty="0" smtClean="0"/>
              <a:t>Recognize and utilize strategies to increase faculty involvement, engagement and </a:t>
            </a:r>
            <a:r>
              <a:rPr lang="en-US" i="0" dirty="0" smtClean="0"/>
              <a:t>focus</a:t>
            </a:r>
          </a:p>
          <a:p>
            <a:r>
              <a:rPr lang="en-US" i="0" dirty="0" smtClean="0"/>
              <a:t>Locate ASCCC resources specific to local Senate Presidents </a:t>
            </a:r>
          </a:p>
          <a:p>
            <a:pPr marL="0" indent="0">
              <a:buNone/>
            </a:pPr>
            <a:r>
              <a:rPr lang="en-US" sz="1800" i="0" dirty="0"/>
              <a:t>http://www.asccc.org/sites/default/files/local_senates_handbook2015-web.pdf</a:t>
            </a:r>
            <a:endParaRPr lang="en-US" sz="1800" i="0" dirty="0" smtClean="0"/>
          </a:p>
          <a:p>
            <a:pPr marL="0" indent="0">
              <a:buNone/>
            </a:pPr>
            <a:endParaRPr lang="en-US" i="0" dirty="0" smtClean="0"/>
          </a:p>
          <a:p>
            <a:endParaRPr lang="en-US" dirty="0"/>
          </a:p>
        </p:txBody>
      </p:sp>
    </p:spTree>
    <p:extLst>
      <p:ext uri="{BB962C8B-B14F-4D97-AF65-F5344CB8AC3E}">
        <p14:creationId xmlns:p14="http://schemas.microsoft.com/office/powerpoint/2010/main" val="22847736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Keeping your Senate Involved, Engaged and On Course</a:t>
            </a:r>
            <a:endParaRPr lang="en-US" dirty="0"/>
          </a:p>
        </p:txBody>
      </p:sp>
      <p:sp>
        <p:nvSpPr>
          <p:cNvPr id="5" name="Subtitle 4"/>
          <p:cNvSpPr>
            <a:spLocks noGrp="1"/>
          </p:cNvSpPr>
          <p:nvPr>
            <p:ph type="subTitle" idx="1"/>
          </p:nvPr>
        </p:nvSpPr>
        <p:spPr>
          <a:xfrm>
            <a:off x="1524000" y="3602038"/>
            <a:ext cx="9144000" cy="2441410"/>
          </a:xfrm>
        </p:spPr>
        <p:txBody>
          <a:bodyPr>
            <a:normAutofit/>
          </a:bodyPr>
          <a:lstStyle/>
          <a:p>
            <a:pPr>
              <a:lnSpc>
                <a:spcPct val="100000"/>
              </a:lnSpc>
            </a:pPr>
            <a:r>
              <a:rPr lang="en-US" sz="1600" dirty="0" smtClean="0"/>
              <a:t>Grant </a:t>
            </a:r>
            <a:r>
              <a:rPr lang="en-US" sz="1600" dirty="0"/>
              <a:t>Goold</a:t>
            </a:r>
            <a:br>
              <a:rPr lang="en-US" sz="1600" dirty="0"/>
            </a:br>
            <a:r>
              <a:rPr lang="en-US" sz="1600" dirty="0"/>
              <a:t>Professor &amp; Chair, Emergency Medical Services, American River College</a:t>
            </a:r>
            <a:br>
              <a:rPr lang="en-US" sz="1600" dirty="0"/>
            </a:br>
            <a:r>
              <a:rPr lang="en-US" sz="1600" dirty="0"/>
              <a:t>Area A, Academic Senate for California Community </a:t>
            </a:r>
            <a:r>
              <a:rPr lang="en-US" sz="1600" dirty="0" smtClean="0"/>
              <a:t>Colleges</a:t>
            </a:r>
          </a:p>
          <a:p>
            <a:pPr>
              <a:lnSpc>
                <a:spcPct val="100000"/>
              </a:lnSpc>
            </a:pPr>
            <a:r>
              <a:rPr lang="en-US" sz="1600" dirty="0" smtClean="0"/>
              <a:t>Chair</a:t>
            </a:r>
            <a:r>
              <a:rPr lang="en-US" sz="1600" dirty="0"/>
              <a:t>, ASCCC Part-Time Faculty </a:t>
            </a:r>
            <a:r>
              <a:rPr lang="en-US" sz="1600" dirty="0" smtClean="0"/>
              <a:t>Committee</a:t>
            </a:r>
          </a:p>
          <a:p>
            <a:pPr>
              <a:lnSpc>
                <a:spcPct val="100000"/>
              </a:lnSpc>
            </a:pPr>
            <a:r>
              <a:rPr lang="en-US" sz="1600" dirty="0" smtClean="0"/>
              <a:t>Cleavon Smith</a:t>
            </a:r>
          </a:p>
          <a:p>
            <a:pPr>
              <a:lnSpc>
                <a:spcPct val="100000"/>
              </a:lnSpc>
            </a:pPr>
            <a:r>
              <a:rPr lang="en-US" sz="1600" dirty="0" smtClean="0"/>
              <a:t>English Instructor, Berkeley City College</a:t>
            </a:r>
          </a:p>
          <a:p>
            <a:pPr>
              <a:lnSpc>
                <a:spcPct val="100000"/>
              </a:lnSpc>
            </a:pPr>
            <a:r>
              <a:rPr lang="en-US" sz="1600" dirty="0" smtClean="0"/>
              <a:t>Area B Rep, Academic Senate for the California Community Colleges</a:t>
            </a:r>
            <a:endParaRPr lang="en-US" sz="1600" dirty="0"/>
          </a:p>
        </p:txBody>
      </p:sp>
    </p:spTree>
    <p:extLst>
      <p:ext uri="{BB962C8B-B14F-4D97-AF65-F5344CB8AC3E}">
        <p14:creationId xmlns:p14="http://schemas.microsoft.com/office/powerpoint/2010/main" val="665261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solidFill>
                  <a:prstClr val="black">
                    <a:tint val="75000"/>
                  </a:prstClr>
                </a:solidFill>
              </a:rPr>
              <a:t>CTE Leadership Institute 2016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3</a:t>
            </a:fld>
            <a:endParaRPr lang="en-US">
              <a:solidFill>
                <a:prstClr val="black">
                  <a:tint val="75000"/>
                </a:prstClr>
              </a:solidFill>
            </a:endParaRPr>
          </a:p>
        </p:txBody>
      </p:sp>
      <p:pic>
        <p:nvPicPr>
          <p:cNvPr id="6" name="Picture 5"/>
          <p:cNvPicPr>
            <a:picLocks noChangeAspect="1"/>
          </p:cNvPicPr>
          <p:nvPr/>
        </p:nvPicPr>
        <p:blipFill>
          <a:blip r:embed="rId2"/>
          <a:stretch>
            <a:fillRect/>
          </a:stretch>
        </p:blipFill>
        <p:spPr>
          <a:xfrm>
            <a:off x="3499943" y="1917808"/>
            <a:ext cx="4141077" cy="4141077"/>
          </a:xfrm>
          <a:prstGeom prst="rect">
            <a:avLst/>
          </a:prstGeom>
        </p:spPr>
      </p:pic>
    </p:spTree>
    <p:extLst>
      <p:ext uri="{BB962C8B-B14F-4D97-AF65-F5344CB8AC3E}">
        <p14:creationId xmlns:p14="http://schemas.microsoft.com/office/powerpoint/2010/main" val="3810602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329" y="569191"/>
            <a:ext cx="6096000" cy="369332"/>
          </a:xfrm>
          <a:prstGeom prst="rect">
            <a:avLst/>
          </a:prstGeom>
        </p:spPr>
        <p:txBody>
          <a:bodyPr>
            <a:spAutoFit/>
          </a:bodyPr>
          <a:lstStyle/>
          <a:p>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Roles and Responsibilities of the Senate President</a:t>
            </a:r>
            <a:endParaRPr lang="en-US" dirty="0"/>
          </a:p>
        </p:txBody>
      </p:sp>
      <p:sp>
        <p:nvSpPr>
          <p:cNvPr id="5" name="Content Placeholder 4"/>
          <p:cNvSpPr>
            <a:spLocks noGrp="1"/>
          </p:cNvSpPr>
          <p:nvPr>
            <p:ph idx="1"/>
          </p:nvPr>
        </p:nvSpPr>
        <p:spPr/>
        <p:txBody>
          <a:bodyPr/>
          <a:lstStyle/>
          <a:p>
            <a:r>
              <a:rPr lang="en-US" sz="3200" b="0" i="0" dirty="0"/>
              <a:t>Being familiar with the statutory and regulatory context in which the </a:t>
            </a:r>
            <a:r>
              <a:rPr lang="en-US" sz="3200" b="0" i="0" dirty="0" smtClean="0"/>
              <a:t>senate operates</a:t>
            </a:r>
          </a:p>
          <a:p>
            <a:r>
              <a:rPr lang="en-US" sz="3200" b="0" i="0" dirty="0"/>
              <a:t>Advocating for Faculty </a:t>
            </a:r>
            <a:r>
              <a:rPr lang="en-US" sz="3200" b="0" i="0" dirty="0" smtClean="0"/>
              <a:t>Interests</a:t>
            </a:r>
          </a:p>
          <a:p>
            <a:r>
              <a:rPr lang="en-US" sz="3200" b="0" i="0" dirty="0"/>
              <a:t>Promoting an Effective Relationship with the Board of </a:t>
            </a:r>
            <a:r>
              <a:rPr lang="en-US" sz="3200" b="0" i="0" dirty="0" smtClean="0"/>
              <a:t>Trustees</a:t>
            </a:r>
          </a:p>
          <a:p>
            <a:endParaRPr lang="en-US" dirty="0" smtClean="0"/>
          </a:p>
          <a:p>
            <a:pPr marL="0" indent="0">
              <a:buNone/>
            </a:pPr>
            <a:endParaRPr lang="en-US" dirty="0"/>
          </a:p>
          <a:p>
            <a:endParaRPr lang="en-US" dirty="0"/>
          </a:p>
        </p:txBody>
      </p:sp>
      <p:sp>
        <p:nvSpPr>
          <p:cNvPr id="8" name="Footer Placeholder 7"/>
          <p:cNvSpPr>
            <a:spLocks noGrp="1"/>
          </p:cNvSpPr>
          <p:nvPr>
            <p:ph type="ftr" sz="quarter" idx="11"/>
          </p:nvPr>
        </p:nvSpPr>
        <p:spPr>
          <a:xfrm>
            <a:off x="3912476" y="6356351"/>
            <a:ext cx="4114800" cy="365125"/>
          </a:xfrm>
        </p:spPr>
        <p:txBody>
          <a:bodyPr/>
          <a:lstStyle/>
          <a:p>
            <a:r>
              <a:rPr lang="en-US" dirty="0" smtClean="0"/>
              <a:t>CTE Leadership Institute </a:t>
            </a:r>
            <a:r>
              <a:rPr lang="en-US" dirty="0" smtClean="0"/>
              <a:t>2016</a:t>
            </a:r>
            <a:endParaRPr lang="en-US" dirty="0"/>
          </a:p>
        </p:txBody>
      </p:sp>
      <p:sp>
        <p:nvSpPr>
          <p:cNvPr id="9" name="Slide Number Placeholder 8"/>
          <p:cNvSpPr>
            <a:spLocks noGrp="1"/>
          </p:cNvSpPr>
          <p:nvPr>
            <p:ph type="sldNum" sz="quarter" idx="12"/>
          </p:nvPr>
        </p:nvSpPr>
        <p:spPr/>
        <p:txBody>
          <a:bodyPr/>
          <a:lstStyle/>
          <a:p>
            <a:fld id="{F01EB0EE-5C55-4A20-9AF4-1E061F85A2B6}" type="slidenum">
              <a:rPr lang="en-US" smtClean="0"/>
              <a:t>4</a:t>
            </a:fld>
            <a:endParaRPr lang="en-US"/>
          </a:p>
        </p:txBody>
      </p:sp>
      <p:sp>
        <p:nvSpPr>
          <p:cNvPr id="11" name="Text Placeholder 2"/>
          <p:cNvSpPr txBox="1">
            <a:spLocks/>
          </p:cNvSpPr>
          <p:nvPr/>
        </p:nvSpPr>
        <p:spPr>
          <a:xfrm>
            <a:off x="838200" y="4386265"/>
            <a:ext cx="10515600" cy="15001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cap="all" dirty="0"/>
          </a:p>
        </p:txBody>
      </p:sp>
    </p:spTree>
    <p:extLst>
      <p:ext uri="{BB962C8B-B14F-4D97-AF65-F5344CB8AC3E}">
        <p14:creationId xmlns:p14="http://schemas.microsoft.com/office/powerpoint/2010/main" val="2897243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329" y="569191"/>
            <a:ext cx="6096000" cy="369332"/>
          </a:xfrm>
          <a:prstGeom prst="rect">
            <a:avLst/>
          </a:prstGeom>
        </p:spPr>
        <p:txBody>
          <a:bodyPr>
            <a:spAutoFit/>
          </a:bodyPr>
          <a:lstStyle/>
          <a:p>
            <a:r>
              <a:rPr lang="en-US" dirty="0" smtClean="0"/>
              <a:t>“</a:t>
            </a:r>
            <a:endParaRPr lang="en-US" dirty="0"/>
          </a:p>
        </p:txBody>
      </p:sp>
      <p:sp>
        <p:nvSpPr>
          <p:cNvPr id="3" name="Title 2"/>
          <p:cNvSpPr>
            <a:spLocks noGrp="1"/>
          </p:cNvSpPr>
          <p:nvPr>
            <p:ph type="title"/>
          </p:nvPr>
        </p:nvSpPr>
        <p:spPr>
          <a:xfrm>
            <a:off x="839788" y="987428"/>
            <a:ext cx="10311688" cy="484498"/>
          </a:xfrm>
        </p:spPr>
        <p:txBody>
          <a:bodyPr>
            <a:normAutofit fontScale="90000"/>
          </a:bodyPr>
          <a:lstStyle/>
          <a:p>
            <a:r>
              <a:rPr lang="en-US" dirty="0" smtClean="0"/>
              <a:t>Roles and Responsibilities of the Senate President</a:t>
            </a:r>
            <a:endParaRPr lang="en-US" dirty="0"/>
          </a:p>
        </p:txBody>
      </p:sp>
      <p:sp>
        <p:nvSpPr>
          <p:cNvPr id="5" name="Content Placeholder 4"/>
          <p:cNvSpPr>
            <a:spLocks noGrp="1"/>
          </p:cNvSpPr>
          <p:nvPr>
            <p:ph idx="1"/>
          </p:nvPr>
        </p:nvSpPr>
        <p:spPr>
          <a:xfrm>
            <a:off x="5181600" y="2181225"/>
            <a:ext cx="6172200" cy="3811589"/>
          </a:xfrm>
        </p:spPr>
        <p:txBody>
          <a:bodyPr>
            <a:normAutofit lnSpcReduction="10000"/>
          </a:bodyPr>
          <a:lstStyle/>
          <a:p>
            <a:r>
              <a:rPr lang="en-US" sz="3200" b="0" i="0" dirty="0" smtClean="0"/>
              <a:t>Maintaining </a:t>
            </a:r>
            <a:r>
              <a:rPr lang="en-US" sz="3200" b="0" i="0" dirty="0"/>
              <a:t>Contact with the Academic Senate for California </a:t>
            </a:r>
            <a:r>
              <a:rPr lang="en-US" sz="3200" b="0" i="0" dirty="0" smtClean="0"/>
              <a:t>Community </a:t>
            </a:r>
            <a:r>
              <a:rPr lang="en-US" sz="3200" b="0" i="0" dirty="0" smtClean="0"/>
              <a:t>Colleges</a:t>
            </a:r>
          </a:p>
          <a:p>
            <a:r>
              <a:rPr lang="en-US" sz="3200" b="0" i="0" dirty="0" smtClean="0"/>
              <a:t>Maintaining </a:t>
            </a:r>
            <a:r>
              <a:rPr lang="en-US" sz="3200" b="0" i="0" dirty="0"/>
              <a:t>Effective Relationships with Other Governance </a:t>
            </a:r>
            <a:r>
              <a:rPr lang="en-US" sz="3200" b="0" i="0" dirty="0" smtClean="0"/>
              <a:t>Groups</a:t>
            </a:r>
          </a:p>
          <a:p>
            <a:r>
              <a:rPr lang="en-US" sz="3200" b="0" i="0" dirty="0" smtClean="0">
                <a:solidFill>
                  <a:srgbClr val="FF0000"/>
                </a:solidFill>
              </a:rPr>
              <a:t>“Other duties as assigned”  Volunteer Firefighter?</a:t>
            </a:r>
          </a:p>
          <a:p>
            <a:endParaRPr lang="en-US" dirty="0" smtClean="0"/>
          </a:p>
          <a:p>
            <a:pPr marL="0" indent="0">
              <a:buNone/>
            </a:pPr>
            <a:endParaRPr lang="en-US" dirty="0"/>
          </a:p>
          <a:p>
            <a:endParaRPr lang="en-US" dirty="0"/>
          </a:p>
        </p:txBody>
      </p:sp>
      <p:pic>
        <p:nvPicPr>
          <p:cNvPr id="6" name="Picture 5"/>
          <p:cNvPicPr>
            <a:picLocks noChangeAspect="1"/>
          </p:cNvPicPr>
          <p:nvPr/>
        </p:nvPicPr>
        <p:blipFill>
          <a:blip r:embed="rId3"/>
          <a:stretch>
            <a:fillRect/>
          </a:stretch>
        </p:blipFill>
        <p:spPr>
          <a:xfrm>
            <a:off x="1650124" y="2714628"/>
            <a:ext cx="2979978" cy="2914340"/>
          </a:xfrm>
          <a:prstGeom prst="rect">
            <a:avLst/>
          </a:prstGeom>
        </p:spPr>
      </p:pic>
      <p:sp>
        <p:nvSpPr>
          <p:cNvPr id="4" name="Text Placeholder 3"/>
          <p:cNvSpPr>
            <a:spLocks noGrp="1"/>
          </p:cNvSpPr>
          <p:nvPr>
            <p:ph type="body" sz="half" idx="2"/>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CTE Leadership Institute </a:t>
            </a:r>
            <a:r>
              <a:rPr lang="en-US" dirty="0" smtClean="0"/>
              <a:t>2016</a:t>
            </a:r>
            <a:endParaRPr lang="en-US" dirty="0"/>
          </a:p>
        </p:txBody>
      </p:sp>
      <p:sp>
        <p:nvSpPr>
          <p:cNvPr id="9" name="Slide Number Placeholder 8"/>
          <p:cNvSpPr>
            <a:spLocks noGrp="1"/>
          </p:cNvSpPr>
          <p:nvPr>
            <p:ph type="sldNum" sz="quarter" idx="12"/>
          </p:nvPr>
        </p:nvSpPr>
        <p:spPr/>
        <p:txBody>
          <a:bodyPr/>
          <a:lstStyle/>
          <a:p>
            <a:fld id="{F01EB0EE-5C55-4A20-9AF4-1E061F85A2B6}" type="slidenum">
              <a:rPr lang="en-US" smtClean="0"/>
              <a:t>5</a:t>
            </a:fld>
            <a:endParaRPr lang="en-US"/>
          </a:p>
        </p:txBody>
      </p:sp>
      <p:sp>
        <p:nvSpPr>
          <p:cNvPr id="11" name="Text Placeholder 2"/>
          <p:cNvSpPr txBox="1">
            <a:spLocks/>
          </p:cNvSpPr>
          <p:nvPr/>
        </p:nvSpPr>
        <p:spPr>
          <a:xfrm>
            <a:off x="838200" y="4386265"/>
            <a:ext cx="10515600" cy="15001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US" cap="all" dirty="0"/>
          </a:p>
        </p:txBody>
      </p:sp>
    </p:spTree>
    <p:extLst>
      <p:ext uri="{BB962C8B-B14F-4D97-AF65-F5344CB8AC3E}">
        <p14:creationId xmlns:p14="http://schemas.microsoft.com/office/powerpoint/2010/main" val="1738568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a:t>Understand and utilize strategies to ensure the senate works effectively and collaboratively</a:t>
            </a:r>
            <a:r>
              <a:rPr lang="en-US" dirty="0"/>
              <a:t/>
            </a:r>
            <a:br>
              <a:rPr lang="en-US" dirty="0"/>
            </a:br>
            <a:endParaRPr lang="en-US" dirty="0"/>
          </a:p>
        </p:txBody>
      </p:sp>
      <p:sp>
        <p:nvSpPr>
          <p:cNvPr id="3" name="Content Placeholder 2"/>
          <p:cNvSpPr>
            <a:spLocks noGrp="1"/>
          </p:cNvSpPr>
          <p:nvPr>
            <p:ph sz="half" idx="1"/>
          </p:nvPr>
        </p:nvSpPr>
        <p:spPr/>
        <p:txBody>
          <a:bodyPr/>
          <a:lstStyle/>
          <a:p>
            <a:r>
              <a:rPr lang="en-US" sz="3200" b="0" i="0" dirty="0"/>
              <a:t>Conduct </a:t>
            </a:r>
            <a:r>
              <a:rPr lang="en-US" sz="3200" b="0" i="0" dirty="0" smtClean="0"/>
              <a:t>senate orientations </a:t>
            </a:r>
            <a:r>
              <a:rPr lang="en-US" sz="3200" b="0" i="0" dirty="0"/>
              <a:t>of new </a:t>
            </a:r>
            <a:r>
              <a:rPr lang="en-US" sz="3200" b="0" i="0" dirty="0" smtClean="0"/>
              <a:t>faculty</a:t>
            </a:r>
          </a:p>
          <a:p>
            <a:r>
              <a:rPr lang="en-US" sz="3200" b="0" i="0" dirty="0"/>
              <a:t>Foster connections with the faculty beyond the </a:t>
            </a:r>
            <a:r>
              <a:rPr lang="en-US" sz="3200" b="0" i="0" dirty="0" smtClean="0"/>
              <a:t>senate</a:t>
            </a:r>
          </a:p>
          <a:p>
            <a:r>
              <a:rPr lang="en-US" sz="3200" b="0" i="0" dirty="0"/>
              <a:t>Create an orientation for new </a:t>
            </a:r>
            <a:r>
              <a:rPr lang="en-US" sz="3200" b="0" i="0" dirty="0" smtClean="0"/>
              <a:t>senators on participatory governance </a:t>
            </a:r>
          </a:p>
          <a:p>
            <a:endParaRPr lang="en-US" dirty="0"/>
          </a:p>
        </p:txBody>
      </p:sp>
      <p:pic>
        <p:nvPicPr>
          <p:cNvPr id="8" name="Content Placeholder 7"/>
          <p:cNvPicPr>
            <a:picLocks noGrp="1" noChangeAspect="1"/>
          </p:cNvPicPr>
          <p:nvPr>
            <p:ph sz="half" idx="2"/>
          </p:nvPr>
        </p:nvPicPr>
        <p:blipFill>
          <a:blip r:embed="rId3"/>
          <a:stretch>
            <a:fillRect/>
          </a:stretch>
        </p:blipFill>
        <p:spPr>
          <a:xfrm>
            <a:off x="7224756" y="2292050"/>
            <a:ext cx="3824244" cy="3047206"/>
          </a:xfrm>
          <a:prstGeom prst="rect">
            <a:avLst/>
          </a:prstGeom>
        </p:spPr>
      </p:pic>
      <p:sp>
        <p:nvSpPr>
          <p:cNvPr id="4" name="Footer Placeholder 3"/>
          <p:cNvSpPr>
            <a:spLocks noGrp="1"/>
          </p:cNvSpPr>
          <p:nvPr>
            <p:ph type="ftr" sz="quarter" idx="11"/>
          </p:nvPr>
        </p:nvSpPr>
        <p:spPr/>
        <p:txBody>
          <a:bodyPr/>
          <a:lstStyle/>
          <a:p>
            <a:r>
              <a:rPr lang="en-US" dirty="0" smtClean="0">
                <a:solidFill>
                  <a:prstClr val="black">
                    <a:tint val="75000"/>
                  </a:prstClr>
                </a:solidFill>
              </a:rPr>
              <a:t>CTE Leadership Institute </a:t>
            </a:r>
            <a:r>
              <a:rPr lang="en-US" dirty="0" smtClean="0">
                <a:solidFill>
                  <a:prstClr val="black">
                    <a:tint val="75000"/>
                  </a:prstClr>
                </a:solidFill>
              </a:rPr>
              <a:t>2016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39132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4877"/>
            <a:ext cx="10515600" cy="1375868"/>
          </a:xfrm>
        </p:spPr>
        <p:txBody>
          <a:bodyPr>
            <a:normAutofit fontScale="90000"/>
          </a:bodyPr>
          <a:lstStyle/>
          <a:p>
            <a:r>
              <a:rPr lang="en-US" sz="3100" dirty="0"/>
              <a:t>Understand and utilize strategies to ensure the senate works effectively and collaboratively</a:t>
            </a:r>
            <a:r>
              <a:rPr lang="en-US" dirty="0"/>
              <a:t/>
            </a:r>
            <a:br>
              <a:rPr lang="en-US" dirty="0"/>
            </a:br>
            <a:endParaRPr lang="en-US" dirty="0"/>
          </a:p>
        </p:txBody>
      </p:sp>
      <p:sp>
        <p:nvSpPr>
          <p:cNvPr id="3" name="Content Placeholder 2"/>
          <p:cNvSpPr>
            <a:spLocks noGrp="1"/>
          </p:cNvSpPr>
          <p:nvPr>
            <p:ph idx="1"/>
          </p:nvPr>
        </p:nvSpPr>
        <p:spPr>
          <a:xfrm>
            <a:off x="838200" y="2280745"/>
            <a:ext cx="10515600" cy="3896218"/>
          </a:xfrm>
        </p:spPr>
        <p:txBody>
          <a:bodyPr/>
          <a:lstStyle/>
          <a:p>
            <a:r>
              <a:rPr lang="en-US" sz="3200" b="0" i="0" dirty="0" smtClean="0"/>
              <a:t>Develop  </a:t>
            </a:r>
            <a:r>
              <a:rPr lang="en-US" sz="3200" b="0" i="0" dirty="0"/>
              <a:t>a  periodic  ongoing  academic  senate  training  program  to  reinforce  </a:t>
            </a:r>
            <a:r>
              <a:rPr lang="en-US" sz="3200" b="0" i="0" dirty="0" smtClean="0"/>
              <a:t>awareness  of senate  </a:t>
            </a:r>
            <a:r>
              <a:rPr lang="en-US" sz="3200" b="0" i="0" dirty="0"/>
              <a:t>roles  and  </a:t>
            </a:r>
            <a:r>
              <a:rPr lang="en-US" sz="3200" b="0" i="0" dirty="0" smtClean="0"/>
              <a:t>purview</a:t>
            </a:r>
          </a:p>
          <a:p>
            <a:r>
              <a:rPr lang="en-US" sz="3200" b="0" i="0" dirty="0" smtClean="0">
                <a:solidFill>
                  <a:srgbClr val="FF0000"/>
                </a:solidFill>
              </a:rPr>
              <a:t>Constant recruitment</a:t>
            </a:r>
          </a:p>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CTE Leadership </a:t>
            </a:r>
            <a:r>
              <a:rPr lang="en-US" dirty="0" smtClean="0">
                <a:solidFill>
                  <a:prstClr val="black">
                    <a:tint val="75000"/>
                  </a:prstClr>
                </a:solidFill>
              </a:rPr>
              <a:t>Institute 2016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716118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Understand and utilize strategies to ensure the senate works effectively and </a:t>
            </a:r>
            <a:r>
              <a:rPr lang="en-US" sz="2800" dirty="0" smtClean="0"/>
              <a:t>collaboratively, </a:t>
            </a:r>
            <a:r>
              <a:rPr lang="en-US" sz="2800" dirty="0" err="1" smtClean="0"/>
              <a:t>cont</a:t>
            </a:r>
            <a:r>
              <a:rPr lang="en-US" sz="2800" dirty="0"/>
              <a:t/>
            </a:r>
            <a:br>
              <a:rPr lang="en-US" sz="2800" dirty="0"/>
            </a:br>
            <a:endParaRPr lang="en-US" sz="2800" dirty="0"/>
          </a:p>
        </p:txBody>
      </p:sp>
      <p:sp>
        <p:nvSpPr>
          <p:cNvPr id="3" name="Content Placeholder 2"/>
          <p:cNvSpPr>
            <a:spLocks noGrp="1"/>
          </p:cNvSpPr>
          <p:nvPr>
            <p:ph sz="half" idx="1"/>
          </p:nvPr>
        </p:nvSpPr>
        <p:spPr/>
        <p:txBody>
          <a:bodyPr>
            <a:normAutofit/>
          </a:bodyPr>
          <a:lstStyle/>
          <a:p>
            <a:r>
              <a:rPr lang="en-US" sz="3200" b="0" i="0" dirty="0" smtClean="0"/>
              <a:t>Encourage </a:t>
            </a:r>
            <a:r>
              <a:rPr lang="en-US" sz="3200" b="0" i="0" dirty="0"/>
              <a:t>other faculty to participate in the events sponsored by </a:t>
            </a:r>
            <a:r>
              <a:rPr lang="en-US" sz="3200" b="0" i="0" dirty="0" smtClean="0"/>
              <a:t>the ASCCC.</a:t>
            </a:r>
          </a:p>
          <a:p>
            <a:r>
              <a:rPr lang="en-US" sz="3200" b="0" i="0" dirty="0"/>
              <a:t>Provide leadership to senate, college, and district-wide </a:t>
            </a:r>
            <a:r>
              <a:rPr lang="en-US" sz="3200" b="0" i="0" dirty="0" smtClean="0"/>
              <a:t>committees.</a:t>
            </a:r>
          </a:p>
          <a:p>
            <a:r>
              <a:rPr lang="en-US" sz="3200" b="0" i="0" dirty="0" smtClean="0"/>
              <a:t>Be inclusive  </a:t>
            </a:r>
            <a:r>
              <a:rPr lang="en-US" sz="3200" b="0" i="0" dirty="0"/>
              <a:t>and  mentor  potential  future  faculty  </a:t>
            </a:r>
            <a:r>
              <a:rPr lang="en-US" sz="3200" b="0" i="0" dirty="0" smtClean="0"/>
              <a:t>leaders</a:t>
            </a:r>
            <a:endParaRPr lang="en-US" sz="3200" b="0" i="0" dirty="0"/>
          </a:p>
        </p:txBody>
      </p:sp>
      <p:pic>
        <p:nvPicPr>
          <p:cNvPr id="7" name="Content Placeholder 6"/>
          <p:cNvPicPr>
            <a:picLocks noGrp="1" noChangeAspect="1"/>
          </p:cNvPicPr>
          <p:nvPr>
            <p:ph sz="half" idx="2"/>
          </p:nvPr>
        </p:nvPicPr>
        <p:blipFill>
          <a:blip r:embed="rId3"/>
          <a:stretch>
            <a:fillRect/>
          </a:stretch>
        </p:blipFill>
        <p:spPr>
          <a:xfrm>
            <a:off x="6730233" y="2247707"/>
            <a:ext cx="4872302" cy="2923381"/>
          </a:xfrm>
          <a:prstGeom prst="rect">
            <a:avLst/>
          </a:prstGeom>
        </p:spPr>
      </p:pic>
      <p:sp>
        <p:nvSpPr>
          <p:cNvPr id="4" name="Footer Placeholder 3"/>
          <p:cNvSpPr>
            <a:spLocks noGrp="1"/>
          </p:cNvSpPr>
          <p:nvPr>
            <p:ph type="ftr" sz="quarter" idx="11"/>
          </p:nvPr>
        </p:nvSpPr>
        <p:spPr/>
        <p:txBody>
          <a:bodyPr/>
          <a:lstStyle/>
          <a:p>
            <a:r>
              <a:rPr lang="en-US" dirty="0" smtClean="0">
                <a:solidFill>
                  <a:prstClr val="black">
                    <a:tint val="75000"/>
                  </a:prstClr>
                </a:solidFill>
              </a:rPr>
              <a:t>CTE Leadership </a:t>
            </a:r>
            <a:r>
              <a:rPr lang="en-US" dirty="0" smtClean="0">
                <a:solidFill>
                  <a:prstClr val="black">
                    <a:tint val="75000"/>
                  </a:prstClr>
                </a:solidFill>
              </a:rPr>
              <a:t>Institute 2016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230607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9200"/>
            <a:ext cx="10515600" cy="1166647"/>
          </a:xfrm>
        </p:spPr>
        <p:txBody>
          <a:bodyPr>
            <a:normAutofit fontScale="90000"/>
          </a:bodyPr>
          <a:lstStyle/>
          <a:p>
            <a:r>
              <a:rPr lang="en-US" sz="3100" dirty="0" smtClean="0"/>
              <a:t/>
            </a:r>
            <a:br>
              <a:rPr lang="en-US" sz="3100" dirty="0" smtClean="0"/>
            </a:br>
            <a:r>
              <a:rPr lang="en-US" sz="3100" dirty="0" smtClean="0"/>
              <a:t>Develop </a:t>
            </a:r>
            <a:r>
              <a:rPr lang="en-US" sz="3100" dirty="0"/>
              <a:t>relationships with campus constituents to ensure faculty primacy under the </a:t>
            </a:r>
            <a:r>
              <a:rPr lang="en-US" sz="3100" dirty="0" smtClean="0"/>
              <a:t>10+1  (Foster Communication)</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252248" y="2175641"/>
            <a:ext cx="11690132" cy="3896218"/>
          </a:xfrm>
        </p:spPr>
        <p:txBody>
          <a:bodyPr/>
          <a:lstStyle/>
          <a:p>
            <a:r>
              <a:rPr lang="en-US" sz="3200" b="0" i="0" dirty="0"/>
              <a:t>Engage in ongoing discussions with faculty on the issues of </a:t>
            </a:r>
            <a:r>
              <a:rPr lang="en-US" sz="3200" b="0" i="0" dirty="0" smtClean="0"/>
              <a:t>the day.</a:t>
            </a:r>
          </a:p>
          <a:p>
            <a:r>
              <a:rPr lang="en-US" sz="3200" b="0" i="0" dirty="0"/>
              <a:t>Facilitate the development and vetting of faculty </a:t>
            </a:r>
            <a:r>
              <a:rPr lang="en-US" sz="3200" b="0" i="0" dirty="0" smtClean="0"/>
              <a:t>views.</a:t>
            </a:r>
          </a:p>
          <a:p>
            <a:r>
              <a:rPr lang="en-US" sz="3200" b="0" i="0" dirty="0"/>
              <a:t>Facilitate  communication  among  the  faculty  and  with  administration  and  </a:t>
            </a:r>
            <a:r>
              <a:rPr lang="en-US" sz="3200" b="0" i="0" dirty="0" smtClean="0"/>
              <a:t>the </a:t>
            </a:r>
            <a:r>
              <a:rPr lang="en-US" sz="3200" b="0" i="0" dirty="0"/>
              <a:t>governing </a:t>
            </a:r>
            <a:r>
              <a:rPr lang="en-US" sz="3200" b="0" i="0" dirty="0" smtClean="0"/>
              <a:t>Board.</a:t>
            </a:r>
          </a:p>
          <a:p>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CTE Leadership Institute </a:t>
            </a:r>
            <a:r>
              <a:rPr lang="en-US" dirty="0" smtClean="0">
                <a:solidFill>
                  <a:prstClr val="black">
                    <a:tint val="75000"/>
                  </a:prstClr>
                </a:solidFill>
              </a:rPr>
              <a:t>2016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1390426885"/>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1845</TotalTime>
  <Words>1454</Words>
  <Application>Microsoft Office PowerPoint</Application>
  <PresentationFormat>Widescreen</PresentationFormat>
  <Paragraphs>187</Paragraphs>
  <Slides>20</Slides>
  <Notes>14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Calibri</vt:lpstr>
      <vt:lpstr>Georgia</vt:lpstr>
      <vt:lpstr>1_Office Theme</vt:lpstr>
      <vt:lpstr>Office Theme</vt:lpstr>
      <vt:lpstr>Keeping your Senate Involved, Engaged and On Course</vt:lpstr>
      <vt:lpstr>Outcomes</vt:lpstr>
      <vt:lpstr>PowerPoint Presentation</vt:lpstr>
      <vt:lpstr>Roles and Responsibilities of the Senate President</vt:lpstr>
      <vt:lpstr>Roles and Responsibilities of the Senate President</vt:lpstr>
      <vt:lpstr>Understand and utilize strategies to ensure the senate works effectively and collaboratively </vt:lpstr>
      <vt:lpstr>Understand and utilize strategies to ensure the senate works effectively and collaboratively </vt:lpstr>
      <vt:lpstr>Understand and utilize strategies to ensure the senate works effectively and collaboratively, cont </vt:lpstr>
      <vt:lpstr> Develop relationships with campus constituents to ensure faculty primacy under the 10+1  (Foster Communication)  </vt:lpstr>
      <vt:lpstr> Develop relationships with campus constituents to ensure faculty primacy under the 10+1  (Foster Communication, cont)  </vt:lpstr>
      <vt:lpstr> Develop relationships with campus constituents to ensure faculty primacy under the 10+1  (Foster Communication, cont, cont!)  </vt:lpstr>
      <vt:lpstr>Develop relationships with campus constituents to ensure faculty primacy under the 10+1   </vt:lpstr>
      <vt:lpstr>Recognize and utilize strategies to increase faculty involvement, engagement and focus </vt:lpstr>
      <vt:lpstr>Recognize and utilize strategies to increase faculty involvement, engagement and focus </vt:lpstr>
      <vt:lpstr>Recognize and utilize strategies to increase faculty involvement, engagement and focus </vt:lpstr>
      <vt:lpstr>Recognize and utilize strategies to increase faculty involvement, engagement and focus </vt:lpstr>
      <vt:lpstr>Recognize and utilize strategies to increase faculty involvement, engagement and focus </vt:lpstr>
      <vt:lpstr>Recognize and utilize strategies to increase faculty involvement, engagement and focus </vt:lpstr>
      <vt:lpstr>Open Discussion: Ideas, Concerns and Cheers!</vt:lpstr>
      <vt:lpstr>Keeping your Senate Involved, Engaged and On Course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arc</cp:lastModifiedBy>
  <cp:revision>52</cp:revision>
  <dcterms:created xsi:type="dcterms:W3CDTF">2015-05-02T02:46:00Z</dcterms:created>
  <dcterms:modified xsi:type="dcterms:W3CDTF">2016-06-06T18:20:32Z</dcterms:modified>
</cp:coreProperties>
</file>