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6" r:id="rId2"/>
  </p:sldMasterIdLst>
  <p:notesMasterIdLst>
    <p:notesMasterId r:id="rId13"/>
  </p:notesMasterIdLst>
  <p:sldIdLst>
    <p:sldId id="256" r:id="rId3"/>
    <p:sldId id="272" r:id="rId4"/>
    <p:sldId id="267" r:id="rId5"/>
    <p:sldId id="257" r:id="rId6"/>
    <p:sldId id="273" r:id="rId7"/>
    <p:sldId id="266" r:id="rId8"/>
    <p:sldId id="268" r:id="rId9"/>
    <p:sldId id="269" r:id="rId10"/>
    <p:sldId id="271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63" autoAdjust="0"/>
    <p:restoredTop sz="75607" autoAdjust="0"/>
  </p:normalViewPr>
  <p:slideViewPr>
    <p:cSldViewPr snapToGrid="0">
      <p:cViewPr>
        <p:scale>
          <a:sx n="93" d="100"/>
          <a:sy n="93" d="100"/>
        </p:scale>
        <p:origin x="-1026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B517A-71EB-4509-BAE5-189BC8583ACC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6EAC2-157E-434C-9995-73CD4FD35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89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</a:t>
            </a:r>
            <a:r>
              <a:rPr lang="en-US" baseline="0" dirty="0" smtClean="0"/>
              <a:t> three--</a:t>
            </a:r>
            <a:r>
              <a:rPr lang="en-US" dirty="0" smtClean="0"/>
              <a:t>Presenters introduce themselves, including their official</a:t>
            </a:r>
            <a:r>
              <a:rPr lang="en-US" baseline="0" dirty="0" smtClean="0"/>
              <a:t> and philosophical </a:t>
            </a:r>
            <a:r>
              <a:rPr lang="en-US" dirty="0" smtClean="0"/>
              <a:t>roles in curriculum development.</a:t>
            </a:r>
          </a:p>
          <a:p>
            <a:endParaRPr lang="en-US" dirty="0" smtClean="0"/>
          </a:p>
          <a:p>
            <a:r>
              <a:rPr lang="en-US" dirty="0" smtClean="0"/>
              <a:t>Karen--Find out who is in the room—roles on their campus.  </a:t>
            </a:r>
            <a:r>
              <a:rPr lang="en-US" baseline="0" dirty="0" smtClean="0"/>
              <a:t>How many brand new curriculum administrators?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51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Michelle--Curriculum training for curriculum committees, faculty and administrators (first-year training programs for faculty and administrators should have on</a:t>
            </a:r>
            <a:r>
              <a:rPr lang="en-US" baseline="0" dirty="0" smtClean="0"/>
              <a:t> </a:t>
            </a:r>
            <a:r>
              <a:rPr lang="en-US" dirty="0" smtClean="0"/>
              <a:t>curriculum) 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43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Michelle--Respecting AB 1725, setting ground rules (faculty preview) but also create</a:t>
            </a:r>
            <a:r>
              <a:rPr lang="en-US" baseline="0" dirty="0" smtClean="0"/>
              <a:t> an</a:t>
            </a:r>
            <a:r>
              <a:rPr lang="en-US" dirty="0" smtClean="0"/>
              <a:t> open environment for discussion.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en-US" dirty="0" smtClean="0"/>
              <a:t>How do they define administrators as being “active”—resource/voting, involved at every step/passive? CIO and/or dean?  When does and when</a:t>
            </a:r>
            <a:r>
              <a:rPr lang="en-US" baseline="0" dirty="0" smtClean="0"/>
              <a:t> should the administrative voice come in? Why?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16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Virginia--Discussion at the State level on streamlining program approval processes.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Curriculum Chair/Committee and Curriculum Dean/CIO working together to implement structures needed to support Guided Pathways, AB 705 compliance, and increase in completions.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Acquiring the soft skills needed for enhanced collaboration and communication among the Curriculum Chair, Curriculum Dean, and CIO/building relationships as a co-responsibility between the Curriculum Chair and CIO.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50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Virginia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95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Karen--Initiate</a:t>
            </a:r>
            <a:r>
              <a:rPr lang="en-US" baseline="0" dirty="0" smtClean="0"/>
              <a:t> small group discussion.  What additional issues do they experience when dealing with their districts?  Have them share out.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39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Virginia--Audience shares best practices on how their colleges are doing this. Monthly meetings between CIOs and Curriculum chairs locally and within district?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Making sure that student services knows of college changes. (including student services administrators).  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294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Karen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032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Virginia--Going beyond conferring courses/programs to the philosophy of why they should be created.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20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F44E437-9714-40B4-8042-3825234AB36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7/13/2018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777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95351"/>
            <a:ext cx="10515600" cy="7953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B349-9D77-49FB-8166-C37BCEA42EC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04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54962-EA48-4DE9-98EF-0FF1D47BA3D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043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00CE-B938-4206-BDA1-CF1182F16C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878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7"/>
            <a:ext cx="3932237" cy="119379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87427"/>
            <a:ext cx="6172200" cy="5005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8122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EA5E-FB54-48B7-9883-A92761610D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064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6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99427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9243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D28B-9347-428D-B7DF-2C233102B38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009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84F73-AF8F-4BCC-9AA0-56F61770A06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4398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923925"/>
            <a:ext cx="2628900" cy="5253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923925"/>
            <a:ext cx="7734300" cy="5253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48D8-B879-43A5-B2B3-14A5469E363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08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27CF-BF37-4969-8ADF-3A47A962F15D}" type="datetime1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CTE Leadership Institute May 8 - 9, 2015 LaJolla, CA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45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E5D03-FE27-4084-BF8B-9B448EACDFCA}" type="datetime1">
              <a:rPr lang="en-US" smtClean="0"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CTE Leadership Institute May 8 - 9, 2015 LaJolla, CA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18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6BCD-9B54-4AFC-95FF-2A63CD7C0CAA}" type="datetime1">
              <a:rPr lang="en-US" smtClean="0"/>
              <a:t>7/13/2018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CTE Leadership Institute May 8 - 9, 2015 LaJolla, CA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9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4DC8-528C-496E-B79C-0088B173B6C8}" type="datetime1">
              <a:rPr lang="en-US" smtClean="0"/>
              <a:t>7/13/2018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CTE Leadership Institute May 8 - 9, 2015 LaJolla, CA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40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307F8A6-2302-4A51-9772-884E94299E1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7/13/2018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749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1F03-2255-4509-B562-34CB0BBB20F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281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6AAB2-D38C-4BF8-A71B-C57944A8F42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33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6F2F-3B0B-4214-9C78-8C34E471CFD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768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904876"/>
            <a:ext cx="105156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A3BD9-5110-49E5-B20D-9DB2313D9A6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7/13/2018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50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1" kern="1200">
          <a:solidFill>
            <a:srgbClr val="2613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i="1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904876"/>
            <a:ext cx="105156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C1D95-4EE4-4689-BE62-B24C09C63F1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7/13/2018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46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1" kern="1200">
          <a:solidFill>
            <a:srgbClr val="2613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i="1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51214"/>
            <a:ext cx="10363200" cy="24982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Roles and Responsibilities of Administrators in Curriculum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63786"/>
            <a:ext cx="9144000" cy="231865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Karen Daar, Los Angeles Valley College</a:t>
            </a:r>
          </a:p>
          <a:p>
            <a:r>
              <a:rPr lang="en-US" dirty="0" smtClean="0"/>
              <a:t>Virginia Guleff, Butte College</a:t>
            </a:r>
          </a:p>
          <a:p>
            <a:r>
              <a:rPr lang="en-US" dirty="0" smtClean="0"/>
              <a:t>Michelle Sampat, Mt. San Antonio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59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7329" y="56919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“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Curriculum Institute July 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11 </a:t>
            </a: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- 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14, 2018 </a:t>
            </a: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Riverside, CA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10</a:t>
            </a:fld>
            <a:endParaRPr lang="en-US"/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838200" y="3429001"/>
            <a:ext cx="7315200" cy="122464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1" i="1" kern="1200">
                <a:solidFill>
                  <a:srgbClr val="1A0D00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A0D00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A0D00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A0D00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A0D00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cap="all" dirty="0" smtClean="0"/>
              <a:t>Questions </a:t>
            </a:r>
          </a:p>
          <a:p>
            <a:pPr marL="0" indent="0" algn="ctr">
              <a:buNone/>
            </a:pPr>
            <a:r>
              <a:rPr lang="en-US" sz="3600" cap="all" dirty="0" smtClean="0"/>
              <a:t>OR COMMENTS? </a:t>
            </a:r>
            <a:endParaRPr lang="en-US" sz="3600" cap="all" dirty="0"/>
          </a:p>
        </p:txBody>
      </p:sp>
    </p:spTree>
    <p:extLst>
      <p:ext uri="{BB962C8B-B14F-4D97-AF65-F5344CB8AC3E}">
        <p14:creationId xmlns:p14="http://schemas.microsoft.com/office/powerpoint/2010/main" val="289724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98171"/>
            <a:ext cx="10515600" cy="138792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Do All Campus Constituents Understand the Roles Involved in Curriculum Development?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39143"/>
            <a:ext cx="10515600" cy="323782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How do you know?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constitutes Curriculum Training at your campus?  Who gets trained? Is it sufficient?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Who is responsible for Curriculum Training?</a:t>
            </a:r>
            <a:r>
              <a:rPr lang="en-US" dirty="0"/>
              <a:t> 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Curriculum Institute July 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11 </a:t>
            </a: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- 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14, 2018 </a:t>
            </a: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Riverside, 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6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4876"/>
            <a:ext cx="10515600" cy="1691367"/>
          </a:xfrm>
        </p:spPr>
        <p:txBody>
          <a:bodyPr>
            <a:normAutofit/>
          </a:bodyPr>
          <a:lstStyle/>
          <a:p>
            <a:r>
              <a:rPr lang="en-US" dirty="0"/>
              <a:t>Purpose of the Curriculum Committee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8414"/>
            <a:ext cx="10515600" cy="40984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expertise of the faculty—what does “</a:t>
            </a:r>
            <a:r>
              <a:rPr lang="en-US" dirty="0" smtClean="0"/>
              <a:t>rely </a:t>
            </a:r>
            <a:r>
              <a:rPr lang="en-US" dirty="0" smtClean="0"/>
              <a:t>primarily”  mean?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administrative </a:t>
            </a:r>
            <a:r>
              <a:rPr lang="en-US" dirty="0"/>
              <a:t>voice (what expertise </a:t>
            </a:r>
            <a:r>
              <a:rPr lang="en-US" dirty="0" smtClean="0"/>
              <a:t>do CIOs </a:t>
            </a:r>
            <a:r>
              <a:rPr lang="en-US" dirty="0"/>
              <a:t>and </a:t>
            </a:r>
            <a:r>
              <a:rPr lang="en-US" dirty="0" smtClean="0"/>
              <a:t>Deans bring?)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How does your college bring in the administrative voice during discussions on curriculum?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Being </a:t>
            </a:r>
            <a:r>
              <a:rPr lang="en-US" dirty="0"/>
              <a:t>an </a:t>
            </a:r>
            <a:r>
              <a:rPr lang="en-US" dirty="0" smtClean="0"/>
              <a:t>“active” </a:t>
            </a:r>
            <a:r>
              <a:rPr lang="en-US" dirty="0"/>
              <a:t>(how should </a:t>
            </a:r>
            <a:r>
              <a:rPr lang="en-US" dirty="0" smtClean="0"/>
              <a:t>this </a:t>
            </a:r>
            <a:r>
              <a:rPr lang="en-US" dirty="0"/>
              <a:t>be </a:t>
            </a:r>
            <a:r>
              <a:rPr lang="en-US" dirty="0" smtClean="0"/>
              <a:t>defined?)  member </a:t>
            </a:r>
            <a:r>
              <a:rPr lang="en-US" dirty="0"/>
              <a:t>of the Curriculum Committee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Curriculum Institute July 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11 </a:t>
            </a: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- 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14, 2018 </a:t>
            </a: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Riverside, 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08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85900"/>
            <a:ext cx="10515600" cy="1485900"/>
          </a:xfrm>
        </p:spPr>
        <p:txBody>
          <a:bodyPr/>
          <a:lstStyle/>
          <a:p>
            <a:pPr algn="ctr"/>
            <a:r>
              <a:rPr lang="en-US" dirty="0" smtClean="0"/>
              <a:t>New CCCCO Directions and Expectations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Curriculum Institute July 12 - 15, 2015 Riverside, 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018314" y="6356351"/>
            <a:ext cx="2743200" cy="365125"/>
          </a:xfrm>
        </p:spPr>
        <p:txBody>
          <a:bodyPr/>
          <a:lstStyle/>
          <a:p>
            <a:fld id="{F01EB0EE-5C55-4A20-9AF4-1E061F85A2B6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530929"/>
            <a:ext cx="10515600" cy="3347358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Streamlining </a:t>
            </a:r>
            <a:r>
              <a:rPr lang="en-US" dirty="0"/>
              <a:t>c</a:t>
            </a:r>
            <a:r>
              <a:rPr lang="en-US" dirty="0" smtClean="0"/>
              <a:t>urriculum processes—Program Approval.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Guided Pathways.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AB 705.</a:t>
            </a:r>
          </a:p>
          <a:p>
            <a:endParaRPr lang="en-US" dirty="0"/>
          </a:p>
          <a:p>
            <a:r>
              <a:rPr lang="en-US" dirty="0" smtClean="0"/>
              <a:t>Budgetary Emphasis on Completions.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77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Curriculum Institute July 11 - 14, 2018 Riverside,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007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98171"/>
            <a:ext cx="10515600" cy="1045028"/>
          </a:xfrm>
        </p:spPr>
        <p:txBody>
          <a:bodyPr>
            <a:normAutofit/>
          </a:bodyPr>
          <a:lstStyle/>
          <a:p>
            <a:r>
              <a:rPr lang="en-US" dirty="0" smtClean="0"/>
              <a:t>Roles in action.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3199"/>
            <a:ext cx="10515600" cy="34337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Describe the roles Curriculum Chairs, Articulation Officers, Curriculum Specialists and Administrators on your campus are expected to take in program approval, Guided Pathways, AB 705 compliance, and increasing completions.</a:t>
            </a:r>
          </a:p>
          <a:p>
            <a:endParaRPr lang="en-US" dirty="0"/>
          </a:p>
          <a:p>
            <a:r>
              <a:rPr lang="en-US" dirty="0" smtClean="0"/>
              <a:t>Define the roles district representatives are expected to take during these initiatives.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Curriculum Institute July 11 - 14, 2018 Riverside,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63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55271"/>
            <a:ext cx="10515600" cy="1812472"/>
          </a:xfrm>
        </p:spPr>
        <p:txBody>
          <a:bodyPr/>
          <a:lstStyle/>
          <a:p>
            <a:r>
              <a:rPr lang="en-US" dirty="0" smtClean="0"/>
              <a:t>Filling in the gaps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28900"/>
            <a:ext cx="10515600" cy="3184072"/>
          </a:xfrm>
        </p:spPr>
        <p:txBody>
          <a:bodyPr>
            <a:normAutofit lnSpcReduction="10000"/>
          </a:bodyPr>
          <a:lstStyle/>
          <a:p>
            <a:endParaRPr lang="en-US" b="0" dirty="0" smtClean="0"/>
          </a:p>
          <a:p>
            <a:r>
              <a:rPr lang="en-US" dirty="0"/>
              <a:t>Identifying and </a:t>
            </a:r>
            <a:r>
              <a:rPr lang="en-US" dirty="0" smtClean="0"/>
              <a:t>addressing challenges/problems earlier.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How to bring student support services into the mix (the impact of curriculum decisions in </a:t>
            </a:r>
            <a:r>
              <a:rPr lang="en-US" dirty="0"/>
              <a:t>advising and </a:t>
            </a:r>
            <a:r>
              <a:rPr lang="en-US" dirty="0" smtClean="0"/>
              <a:t>articulation.)</a:t>
            </a:r>
          </a:p>
          <a:p>
            <a:endParaRPr lang="en-US" dirty="0"/>
          </a:p>
          <a:p>
            <a:r>
              <a:rPr lang="en-US" dirty="0" smtClean="0"/>
              <a:t>Triangulating among faculty, the curriculum analyst/technician and the Articulation Officer. 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Curriculum Institute July 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11 </a:t>
            </a: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- 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14, 2018 </a:t>
            </a: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Riverside, 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62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18558"/>
            <a:ext cx="10515600" cy="184512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Working as a team when navigating curriculum processes within a multi-college district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33057"/>
            <a:ext cx="10515600" cy="2943906"/>
          </a:xfrm>
        </p:spPr>
        <p:txBody>
          <a:bodyPr>
            <a:normAutofit fontScale="25000" lnSpcReduction="20000"/>
          </a:bodyPr>
          <a:lstStyle/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sz="9600" dirty="0" smtClean="0"/>
              <a:t>Identifying earlier the potential </a:t>
            </a:r>
            <a:r>
              <a:rPr lang="en-US" sz="9600" dirty="0"/>
              <a:t>unintended impact of curricular changes to other colleges in </a:t>
            </a:r>
            <a:r>
              <a:rPr lang="en-US" sz="9600" dirty="0" smtClean="0"/>
              <a:t>the district</a:t>
            </a:r>
            <a:r>
              <a:rPr lang="en-US" sz="9600" dirty="0"/>
              <a:t>. </a:t>
            </a:r>
            <a:endParaRPr lang="en-US" sz="9600" dirty="0" smtClean="0"/>
          </a:p>
          <a:p>
            <a:pPr marL="0" lvl="0" indent="0">
              <a:buNone/>
            </a:pPr>
            <a:endParaRPr lang="en-US" sz="9600" dirty="0"/>
          </a:p>
          <a:p>
            <a:pPr lvl="0"/>
            <a:r>
              <a:rPr lang="en-US" sz="9600" dirty="0"/>
              <a:t>What is the impact for the student who takes classes at multiple </a:t>
            </a:r>
            <a:r>
              <a:rPr lang="en-US" sz="9600" dirty="0" smtClean="0"/>
              <a:t>colleges? </a:t>
            </a:r>
            <a:endParaRPr lang="en-US" sz="9600" dirty="0"/>
          </a:p>
          <a:p>
            <a:pPr lvl="0"/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Curriculum Institute July 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11 </a:t>
            </a: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- 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14, 2018 </a:t>
            </a: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Riverside, 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87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1338943"/>
          </a:xfrm>
        </p:spPr>
        <p:txBody>
          <a:bodyPr/>
          <a:lstStyle/>
          <a:p>
            <a:r>
              <a:rPr lang="en-US" u="sng" dirty="0" smtClean="0"/>
              <a:t>Take </a:t>
            </a:r>
            <a:r>
              <a:rPr lang="en-US" u="sng" dirty="0" err="1" smtClean="0"/>
              <a:t>Aways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53343"/>
            <a:ext cx="10515600" cy="386987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</a:t>
            </a:r>
            <a:r>
              <a:rPr lang="en-US" dirty="0" smtClean="0"/>
              <a:t>haring </a:t>
            </a:r>
            <a:r>
              <a:rPr lang="en-US" dirty="0"/>
              <a:t>the 100 foot view before entering the weeds of technical review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Shift from course-level thinking to program-level.</a:t>
            </a:r>
          </a:p>
          <a:p>
            <a:endParaRPr lang="en-US" dirty="0" smtClean="0"/>
          </a:p>
          <a:p>
            <a:pPr lvl="0"/>
            <a:r>
              <a:rPr lang="en-US" dirty="0" smtClean="0"/>
              <a:t>Always </a:t>
            </a:r>
            <a:r>
              <a:rPr lang="en-US" dirty="0"/>
              <a:t>keeping the students in </a:t>
            </a:r>
            <a:r>
              <a:rPr lang="en-US" dirty="0" smtClean="0"/>
              <a:t>mind. 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Administrators </a:t>
            </a:r>
            <a:r>
              <a:rPr lang="en-US" dirty="0"/>
              <a:t>can help </a:t>
            </a:r>
            <a:r>
              <a:rPr lang="en-US" dirty="0" smtClean="0"/>
              <a:t>communicate </a:t>
            </a:r>
            <a:r>
              <a:rPr lang="en-US" dirty="0"/>
              <a:t>how curricular changes will impact other areas of the college. </a:t>
            </a: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Look at curriculum holistically rather than </a:t>
            </a:r>
            <a:r>
              <a:rPr lang="en-US" dirty="0" smtClean="0"/>
              <a:t>one </a:t>
            </a:r>
            <a:r>
              <a:rPr lang="en-US" dirty="0"/>
              <a:t>class at a time.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Curriculum Institute July 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11 </a:t>
            </a: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- 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14, 2018 </a:t>
            </a: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Riverside, 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19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2100"/>
      </a:accent1>
      <a:accent2>
        <a:srgbClr val="ED7D31"/>
      </a:accent2>
      <a:accent3>
        <a:srgbClr val="C28446"/>
      </a:accent3>
      <a:accent4>
        <a:srgbClr val="FFC000"/>
      </a:accent4>
      <a:accent5>
        <a:srgbClr val="9F9F9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C6C0C59A-314C-476A-9EA5-9BC28D9283A5}" vid="{6A25FF00-F3F4-435C-AC82-54739F77B3A6}"/>
    </a:ext>
  </a:extLst>
</a:theme>
</file>

<file path=ppt/theme/theme2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2100"/>
      </a:accent1>
      <a:accent2>
        <a:srgbClr val="ED7D31"/>
      </a:accent2>
      <a:accent3>
        <a:srgbClr val="C28446"/>
      </a:accent3>
      <a:accent4>
        <a:srgbClr val="FFC000"/>
      </a:accent4>
      <a:accent5>
        <a:srgbClr val="9F9F9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E08B9877-1A5F-4C8C-AE8B-A393F1B2205C}" vid="{6C1C3204-970A-4D19-960B-0C81057B61D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4042</TotalTime>
  <Words>729</Words>
  <Application>Microsoft Office PowerPoint</Application>
  <PresentationFormat>Custom</PresentationFormat>
  <Paragraphs>112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1_Office Theme</vt:lpstr>
      <vt:lpstr>Office Theme</vt:lpstr>
      <vt:lpstr> Roles and Responsibilities of Administrators in Curriculum</vt:lpstr>
      <vt:lpstr>Do All Campus Constituents Understand the Roles Involved in Curriculum Development?</vt:lpstr>
      <vt:lpstr>Purpose of the Curriculum Committee </vt:lpstr>
      <vt:lpstr>New CCCCO Directions and Expectations</vt:lpstr>
      <vt:lpstr>PowerPoint Presentation</vt:lpstr>
      <vt:lpstr>Roles in action. </vt:lpstr>
      <vt:lpstr>Filling in the gaps</vt:lpstr>
      <vt:lpstr>Working as a team when navigating curriculum processes within a multi-college district</vt:lpstr>
      <vt:lpstr>Take Aways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Call to Action</dc:title>
  <dc:creator>Grant</dc:creator>
  <cp:lastModifiedBy>Admin</cp:lastModifiedBy>
  <cp:revision>62</cp:revision>
  <dcterms:created xsi:type="dcterms:W3CDTF">2015-05-02T02:46:00Z</dcterms:created>
  <dcterms:modified xsi:type="dcterms:W3CDTF">2018-07-14T04:06:24Z</dcterms:modified>
</cp:coreProperties>
</file>