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16"/>
  </p:notesMasterIdLst>
  <p:handoutMasterIdLst>
    <p:handoutMasterId r:id="rId17"/>
  </p:handoutMasterIdLst>
  <p:sldIdLst>
    <p:sldId id="256" r:id="rId2"/>
    <p:sldId id="258" r:id="rId3"/>
    <p:sldId id="263" r:id="rId4"/>
    <p:sldId id="269" r:id="rId5"/>
    <p:sldId id="264" r:id="rId6"/>
    <p:sldId id="266" r:id="rId7"/>
    <p:sldId id="270" r:id="rId8"/>
    <p:sldId id="268" r:id="rId9"/>
    <p:sldId id="257" r:id="rId10"/>
    <p:sldId id="261" r:id="rId11"/>
    <p:sldId id="259" r:id="rId12"/>
    <p:sldId id="260" r:id="rId13"/>
    <p:sldId id="265" r:id="rId14"/>
    <p:sldId id="267"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38"/>
    <p:restoredTop sz="89181"/>
  </p:normalViewPr>
  <p:slideViewPr>
    <p:cSldViewPr snapToGrid="0" snapToObjects="1">
      <p:cViewPr>
        <p:scale>
          <a:sx n="131" d="100"/>
          <a:sy n="131" d="100"/>
        </p:scale>
        <p:origin x="1088" y="1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69C9EC-5296-D44A-A7E3-9D50F2CBDD28}" type="datetimeFigureOut">
              <a:rPr lang="en-US" smtClean="0"/>
              <a:t>10/26/18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AE1346-2993-0F4D-AEB3-7C0F53CDDF6D}" type="slidenum">
              <a:rPr lang="en-US" smtClean="0"/>
              <a:t>‹#›</a:t>
            </a:fld>
            <a:endParaRPr lang="en-US"/>
          </a:p>
        </p:txBody>
      </p:sp>
    </p:spTree>
    <p:extLst>
      <p:ext uri="{BB962C8B-B14F-4D97-AF65-F5344CB8AC3E}">
        <p14:creationId xmlns:p14="http://schemas.microsoft.com/office/powerpoint/2010/main" val="1093976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8C79D6-1503-7C47-8D3D-9B8B046E9A19}" type="datetimeFigureOut">
              <a:rPr lang="en-US" smtClean="0"/>
              <a:t>10/26/18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98C551-7708-9B49-90E3-D153F408E572}" type="slidenum">
              <a:rPr lang="en-US" smtClean="0"/>
              <a:t>‹#›</a:t>
            </a:fld>
            <a:endParaRPr lang="en-US"/>
          </a:p>
        </p:txBody>
      </p:sp>
    </p:spTree>
    <p:extLst>
      <p:ext uri="{BB962C8B-B14F-4D97-AF65-F5344CB8AC3E}">
        <p14:creationId xmlns:p14="http://schemas.microsoft.com/office/powerpoint/2010/main" val="5880962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mindfulnesswithoutborders.org/"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www.mindfulteachers.org/p/free-resources-and-lesson-plans.html"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98C551-7708-9B49-90E3-D153F408E572}" type="slidenum">
              <a:rPr lang="en-US" smtClean="0"/>
              <a:t>1</a:t>
            </a:fld>
            <a:endParaRPr lang="en-US"/>
          </a:p>
        </p:txBody>
      </p:sp>
    </p:spTree>
    <p:extLst>
      <p:ext uri="{BB962C8B-B14F-4D97-AF65-F5344CB8AC3E}">
        <p14:creationId xmlns:p14="http://schemas.microsoft.com/office/powerpoint/2010/main" val="577175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Mayra/Cheryl</a:t>
            </a:r>
          </a:p>
          <a:p>
            <a:r>
              <a:rPr lang="en-US" dirty="0" smtClean="0"/>
              <a:t>Resource</a:t>
            </a:r>
            <a:r>
              <a:rPr lang="en-US" dirty="0" smtClean="0"/>
              <a:t>:  http://</a:t>
            </a:r>
            <a:r>
              <a:rPr lang="en-US" dirty="0" err="1" smtClean="0"/>
              <a:t>ccweek.com</a:t>
            </a:r>
            <a:r>
              <a:rPr lang="en-US" dirty="0" smtClean="0"/>
              <a:t>/article-4137-effective-community-college-leadership:-six-</a:t>
            </a:r>
            <a:r>
              <a:rPr lang="en-US" dirty="0" err="1" smtClean="0"/>
              <a:t>attributes.html</a:t>
            </a:r>
            <a:r>
              <a:rPr lang="en-US" dirty="0" smtClean="0"/>
              <a:t> </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10</a:t>
            </a:fld>
            <a:endParaRPr lang="en-US"/>
          </a:p>
        </p:txBody>
      </p:sp>
    </p:spTree>
    <p:extLst>
      <p:ext uri="{BB962C8B-B14F-4D97-AF65-F5344CB8AC3E}">
        <p14:creationId xmlns:p14="http://schemas.microsoft.com/office/powerpoint/2010/main" val="5950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Mayra/Cheryl </a:t>
            </a:r>
          </a:p>
          <a:p>
            <a:r>
              <a:rPr lang="en-US" dirty="0" err="1" smtClean="0"/>
              <a:t>Boardas</a:t>
            </a:r>
            <a:r>
              <a:rPr lang="en-US" dirty="0" smtClean="0"/>
              <a:t>, Juana.  (2007) Salsa, Soul</a:t>
            </a:r>
            <a:r>
              <a:rPr lang="en-US" baseline="0" dirty="0" smtClean="0"/>
              <a:t> &amp; Spirit.  Leadership for a Multicultural Age.  BK </a:t>
            </a:r>
            <a:r>
              <a:rPr lang="en-US" baseline="0" dirty="0" err="1" smtClean="0"/>
              <a:t>PublishersL</a:t>
            </a:r>
            <a:r>
              <a:rPr lang="en-US" baseline="0" dirty="0" smtClean="0"/>
              <a:t>  San Francisco. </a:t>
            </a:r>
            <a:endParaRPr lang="en-US" baseline="0" dirty="0" smtClean="0"/>
          </a:p>
          <a:p>
            <a:r>
              <a:rPr lang="en-US" baseline="0" dirty="0" smtClean="0"/>
              <a:t>Activity:  Groups of 3 (3min)</a:t>
            </a:r>
          </a:p>
          <a:p>
            <a:r>
              <a:rPr lang="en-US" baseline="0" dirty="0" smtClean="0"/>
              <a:t>How do you inspire others to be involve in the work?</a:t>
            </a:r>
          </a:p>
          <a:p>
            <a:r>
              <a:rPr lang="en-US" baseline="0" dirty="0" smtClean="0"/>
              <a:t>How do you or could you leverage the elements of multicultural leadership to inspire others to be involved? </a:t>
            </a:r>
          </a:p>
          <a:p>
            <a:r>
              <a:rPr lang="en-US" baseline="0" dirty="0" smtClean="0"/>
              <a:t>Share – 2min </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11</a:t>
            </a:fld>
            <a:endParaRPr lang="en-US"/>
          </a:p>
        </p:txBody>
      </p:sp>
    </p:spTree>
    <p:extLst>
      <p:ext uri="{BB962C8B-B14F-4D97-AF65-F5344CB8AC3E}">
        <p14:creationId xmlns:p14="http://schemas.microsoft.com/office/powerpoint/2010/main" val="810147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Mayra</a:t>
            </a:r>
          </a:p>
          <a:p>
            <a:r>
              <a:rPr lang="en-US" dirty="0" smtClean="0"/>
              <a:t>Handout</a:t>
            </a:r>
            <a:r>
              <a:rPr lang="en-US" dirty="0" smtClean="0"/>
              <a:t>:</a:t>
            </a:r>
            <a:r>
              <a:rPr lang="en-US" baseline="0" dirty="0" smtClean="0"/>
              <a:t>  Self-Care Assessment </a:t>
            </a:r>
            <a:r>
              <a:rPr lang="en-US" baseline="0" dirty="0" smtClean="0"/>
              <a:t>Worksheet (10-15min)</a:t>
            </a:r>
          </a:p>
          <a:p>
            <a:pPr marL="0" indent="0">
              <a:buNone/>
            </a:pPr>
            <a:r>
              <a:rPr lang="en-US" b="1" dirty="0" smtClean="0"/>
              <a:t>Complete the Self-Care Assessment (tool) What do you do well and do you want to improve? (Individual)  </a:t>
            </a:r>
          </a:p>
          <a:p>
            <a:pPr lvl="1" fontAlgn="base"/>
            <a:r>
              <a:rPr lang="en-US" dirty="0" smtClean="0"/>
              <a:t>FN: A powerful leadership practice that many don’t take on is the self check-in. The best leaders have always been someone who checks in with themselves, frequently. </a:t>
            </a:r>
            <a:r>
              <a:rPr lang="en-US" dirty="0" smtClean="0">
                <a:solidFill>
                  <a:srgbClr val="FF0000"/>
                </a:solidFill>
              </a:rPr>
              <a:t>This is a chance for us to check in with ourselves in a purposeful and meaningful way, in addition to a way where we can support each other with our own collective wisdom.</a:t>
            </a:r>
          </a:p>
          <a:p>
            <a:pPr marL="0" indent="0" fontAlgn="base">
              <a:buNone/>
            </a:pPr>
            <a:r>
              <a:rPr lang="en-US" b="1" dirty="0" smtClean="0"/>
              <a:t>Share what you do well or need to improve (small groups) </a:t>
            </a:r>
          </a:p>
          <a:p>
            <a:pPr lvl="1" fontAlgn="base"/>
            <a:r>
              <a:rPr lang="en-US" dirty="0" smtClean="0"/>
              <a:t>FN: Within your table, we ask you to share what is going well and where in your self-care practice, you can improve upon. </a:t>
            </a:r>
          </a:p>
          <a:p>
            <a:pPr marL="0" indent="0" fontAlgn="base">
              <a:buNone/>
            </a:pPr>
            <a:r>
              <a:rPr lang="en-US" b="1" dirty="0" smtClean="0"/>
              <a:t>Ideas to benefit the rest of the class. self-care ideas, strategies, &amp; experiences (large group)</a:t>
            </a:r>
          </a:p>
          <a:p>
            <a:pPr lvl="1" fontAlgn="base"/>
            <a:r>
              <a:rPr lang="en-US" dirty="0" smtClean="0"/>
              <a:t>FN: In the spirit of sharing our collective wisdom to support each other, what do you find helpful in improving your self-care practice. </a:t>
            </a:r>
          </a:p>
          <a:p>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12</a:t>
            </a:fld>
            <a:endParaRPr lang="en-US"/>
          </a:p>
        </p:txBody>
      </p:sp>
    </p:spTree>
    <p:extLst>
      <p:ext uri="{BB962C8B-B14F-4D97-AF65-F5344CB8AC3E}">
        <p14:creationId xmlns:p14="http://schemas.microsoft.com/office/powerpoint/2010/main" val="2032064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Maybe- Introductions thru general call-out</a:t>
            </a:r>
          </a:p>
          <a:p>
            <a:r>
              <a:rPr lang="en-US" dirty="0" smtClean="0"/>
              <a:t>Leadership role and why are you here</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2</a:t>
            </a:fld>
            <a:endParaRPr lang="en-US"/>
          </a:p>
        </p:txBody>
      </p:sp>
    </p:spTree>
    <p:extLst>
      <p:ext uri="{BB962C8B-B14F-4D97-AF65-F5344CB8AC3E}">
        <p14:creationId xmlns:p14="http://schemas.microsoft.com/office/powerpoint/2010/main" val="1854829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Mayra intro;</a:t>
            </a:r>
            <a:r>
              <a:rPr lang="en-US" baseline="0" dirty="0" smtClean="0"/>
              <a:t> Cheryl activity</a:t>
            </a:r>
            <a:endParaRPr lang="en-US" dirty="0" smtClean="0"/>
          </a:p>
          <a:p>
            <a:r>
              <a:rPr lang="en-US" dirty="0" smtClean="0"/>
              <a:t>Word </a:t>
            </a:r>
            <a:r>
              <a:rPr lang="en-US" dirty="0" smtClean="0"/>
              <a:t>Cloud on initiative</a:t>
            </a:r>
            <a:r>
              <a:rPr lang="en-US" baseline="0" dirty="0" smtClean="0"/>
              <a:t> </a:t>
            </a:r>
            <a:r>
              <a:rPr lang="en-US" baseline="0" dirty="0" smtClean="0"/>
              <a:t>fatigue-</a:t>
            </a:r>
          </a:p>
          <a:p>
            <a:r>
              <a:rPr lang="en-US" baseline="0" dirty="0" smtClean="0"/>
              <a:t>Activity:  Pair &amp; Share (2 min)</a:t>
            </a:r>
          </a:p>
          <a:p>
            <a:r>
              <a:rPr lang="en-US" baseline="0" dirty="0" smtClean="0"/>
              <a:t>What are your challenges as leaders? </a:t>
            </a:r>
          </a:p>
          <a:p>
            <a:r>
              <a:rPr lang="en-US" baseline="0" dirty="0" smtClean="0"/>
              <a:t>Share (2 min)  </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3</a:t>
            </a:fld>
            <a:endParaRPr lang="en-US"/>
          </a:p>
        </p:txBody>
      </p:sp>
    </p:spTree>
    <p:extLst>
      <p:ext uri="{BB962C8B-B14F-4D97-AF65-F5344CB8AC3E}">
        <p14:creationId xmlns:p14="http://schemas.microsoft.com/office/powerpoint/2010/main" val="1511893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Cheryl</a:t>
            </a:r>
          </a:p>
          <a:p>
            <a:r>
              <a:rPr lang="en-US" dirty="0" smtClean="0"/>
              <a:t>Acknowledge the courage to lead</a:t>
            </a:r>
          </a:p>
          <a:p>
            <a:r>
              <a:rPr lang="en-US" dirty="0" smtClean="0"/>
              <a:t>Resource:</a:t>
            </a:r>
          </a:p>
          <a:p>
            <a:r>
              <a:rPr lang="en-US" dirty="0" smtClean="0"/>
              <a:t>Brown,</a:t>
            </a:r>
            <a:r>
              <a:rPr lang="en-US" baseline="0" dirty="0" smtClean="0"/>
              <a:t> </a:t>
            </a:r>
            <a:r>
              <a:rPr lang="en-US" baseline="0" dirty="0" err="1" smtClean="0"/>
              <a:t>Brenné</a:t>
            </a:r>
            <a:r>
              <a:rPr lang="en-US" baseline="0" dirty="0" smtClean="0"/>
              <a:t> (2018) dare to lead:  Random House:  New York</a:t>
            </a:r>
          </a:p>
          <a:p>
            <a:r>
              <a:rPr lang="en-US" baseline="0" dirty="0" smtClean="0"/>
              <a:t>Dare to Lead Resource Hub on </a:t>
            </a:r>
            <a:r>
              <a:rPr lang="en-US" baseline="0" dirty="0" err="1" smtClean="0"/>
              <a:t>brennebrown.com</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4</a:t>
            </a:fld>
            <a:endParaRPr lang="en-US"/>
          </a:p>
        </p:txBody>
      </p:sp>
    </p:spTree>
    <p:extLst>
      <p:ext uri="{BB962C8B-B14F-4D97-AF65-F5344CB8AC3E}">
        <p14:creationId xmlns:p14="http://schemas.microsoft.com/office/powerpoint/2010/main" val="90563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Mayra</a:t>
            </a:r>
          </a:p>
          <a:p>
            <a:r>
              <a:rPr lang="en-US" dirty="0" smtClean="0"/>
              <a:t>Self-awareness and Self-love matter.  Who we are is how we lead  (Daring Leadership) </a:t>
            </a:r>
            <a:r>
              <a:rPr lang="en-US" dirty="0" err="1" smtClean="0"/>
              <a:t>Brenné</a:t>
            </a:r>
            <a:r>
              <a:rPr lang="en-US" dirty="0" smtClean="0"/>
              <a:t> Brown</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5</a:t>
            </a:fld>
            <a:endParaRPr lang="en-US"/>
          </a:p>
        </p:txBody>
      </p:sp>
    </p:spTree>
    <p:extLst>
      <p:ext uri="{BB962C8B-B14F-4D97-AF65-F5344CB8AC3E}">
        <p14:creationId xmlns:p14="http://schemas.microsoft.com/office/powerpoint/2010/main" val="749232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Mayra</a:t>
            </a:r>
          </a:p>
          <a:p>
            <a:r>
              <a:rPr lang="en-US" dirty="0" smtClean="0"/>
              <a:t>Context: </a:t>
            </a:r>
          </a:p>
          <a:p>
            <a:r>
              <a:rPr lang="en-US" dirty="0" smtClean="0"/>
              <a:t>Teaching by the Medicine Wheel  https://</a:t>
            </a:r>
            <a:r>
              <a:rPr lang="en-US" dirty="0" err="1" smtClean="0"/>
              <a:t>www.edcan.ca</a:t>
            </a:r>
            <a:r>
              <a:rPr lang="en-US" dirty="0" smtClean="0"/>
              <a:t>/articles/teaching-by-the-medicine-wheel/ </a:t>
            </a:r>
          </a:p>
          <a:p>
            <a:r>
              <a:rPr lang="en-US" dirty="0" smtClean="0"/>
              <a:t>Indigenous, culturally relevant educational process is how to create a schooling environment that reflects Indigenous culture and instils traditional values while providing the students with the skills they need to “survive” in the modern world. </a:t>
            </a:r>
          </a:p>
          <a:p>
            <a:r>
              <a:rPr lang="en-US" dirty="0" smtClean="0"/>
              <a:t>Indigenous knowledge thus becomes important to understand. This knowledge is crucial to creating a culturally relevant space, pedagogy, and environment for teaching</a:t>
            </a:r>
            <a:r>
              <a:rPr lang="en-US" baseline="0" dirty="0" smtClean="0"/>
              <a:t> children and adults</a:t>
            </a:r>
          </a:p>
          <a:p>
            <a:endParaRPr lang="en-US" baseline="0" dirty="0" smtClean="0"/>
          </a:p>
          <a:p>
            <a:r>
              <a:rPr lang="en-US" dirty="0" smtClean="0"/>
              <a:t>In many Indigenous cultures, the Medicine Wheel[1] metaphor contains all of the traditional teachings and can therefore be used as a guide on any journey, including the educational process. While there is some variation in its teachings and representations, the underlying web of meaning to Medicine Wheels remains the same: the importance of appreciating and respecting the ongoing interconnectedness and interrelatedness of all things.</a:t>
            </a:r>
          </a:p>
          <a:p>
            <a:endParaRPr lang="en-US" dirty="0" smtClean="0"/>
          </a:p>
          <a:p>
            <a:r>
              <a:rPr lang="en-US" dirty="0" smtClean="0"/>
              <a:t>The wheel drawing simply begins by making a circle. Superimposed on this circle are four equidistant points. These points symbolically identify the power/medicine of the four directions (east, south, west, north)</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6</a:t>
            </a:fld>
            <a:endParaRPr lang="en-US"/>
          </a:p>
        </p:txBody>
      </p:sp>
    </p:spTree>
    <p:extLst>
      <p:ext uri="{BB962C8B-B14F-4D97-AF65-F5344CB8AC3E}">
        <p14:creationId xmlns:p14="http://schemas.microsoft.com/office/powerpoint/2010/main" val="1618529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Mayra</a:t>
            </a:r>
          </a:p>
          <a:p>
            <a:r>
              <a:rPr lang="en-US" dirty="0" smtClean="0"/>
              <a:t>Activity: </a:t>
            </a:r>
            <a:r>
              <a:rPr lang="en-US" sz="1200" kern="1200" dirty="0" smtClean="0">
                <a:solidFill>
                  <a:schemeClr val="tx1"/>
                </a:solidFill>
                <a:effectLst/>
                <a:latin typeface="+mn-lt"/>
                <a:ea typeface="+mn-ea"/>
                <a:cs typeface="+mn-cs"/>
              </a:rPr>
              <a:t>"Time to Breathe" 3 min</a:t>
            </a:r>
            <a:endParaRPr lang="en-US" dirty="0" smtClean="0"/>
          </a:p>
          <a:p>
            <a:r>
              <a:rPr lang="en-US" sz="1200" i="1" kern="1200" dirty="0" smtClean="0">
                <a:solidFill>
                  <a:schemeClr val="tx1"/>
                </a:solidFill>
                <a:effectLst/>
                <a:latin typeface="+mn-lt"/>
                <a:ea typeface="+mn-ea"/>
                <a:cs typeface="+mn-cs"/>
              </a:rPr>
              <a:t>http://</a:t>
            </a:r>
            <a:r>
              <a:rPr lang="en-US" sz="1200" i="1" kern="1200" dirty="0" err="1" smtClean="0">
                <a:solidFill>
                  <a:schemeClr val="tx1"/>
                </a:solidFill>
                <a:effectLst/>
                <a:latin typeface="+mn-lt"/>
                <a:ea typeface="+mn-ea"/>
                <a:cs typeface="+mn-cs"/>
              </a:rPr>
              <a:t>www.mindfulteachers.org</a:t>
            </a:r>
            <a:r>
              <a:rPr lang="en-US" sz="1200" i="1" kern="1200" dirty="0" smtClean="0">
                <a:solidFill>
                  <a:schemeClr val="tx1"/>
                </a:solidFill>
                <a:effectLst/>
                <a:latin typeface="+mn-lt"/>
                <a:ea typeface="+mn-ea"/>
                <a:cs typeface="+mn-cs"/>
              </a:rPr>
              <a:t>/2015/04/time-to-breathe-awareness-of-</a:t>
            </a:r>
            <a:r>
              <a:rPr lang="en-US" sz="1200" i="1" kern="1200" dirty="0" err="1" smtClean="0">
                <a:solidFill>
                  <a:schemeClr val="tx1"/>
                </a:solidFill>
                <a:effectLst/>
                <a:latin typeface="+mn-lt"/>
                <a:ea typeface="+mn-ea"/>
                <a:cs typeface="+mn-cs"/>
              </a:rPr>
              <a:t>present.html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"Time to Breathe" is a mindfulness practice that was developed by </a:t>
            </a:r>
            <a:r>
              <a:rPr lang="en-US" sz="1200" u="none" strike="noStrike" kern="1200" dirty="0" smtClean="0">
                <a:solidFill>
                  <a:schemeClr val="tx1"/>
                </a:solidFill>
                <a:effectLst/>
                <a:latin typeface="+mn-lt"/>
                <a:ea typeface="+mn-ea"/>
                <a:cs typeface="+mn-cs"/>
                <a:hlinkClick r:id="rId3"/>
              </a:rPr>
              <a:t>Mindfulness Without Borders</a:t>
            </a:r>
            <a:r>
              <a:rPr lang="en-US" sz="1200" kern="1200" dirty="0" smtClean="0">
                <a:solidFill>
                  <a:schemeClr val="tx1"/>
                </a:solidFill>
                <a:effectLst/>
                <a:latin typeface="+mn-lt"/>
                <a:ea typeface="+mn-ea"/>
                <a:cs typeface="+mn-cs"/>
              </a:rPr>
              <a:t> and is reproduced here with their permission.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 first step to developing more mindfulness in your daily life is learning new ways to pay attention and connect to experiences in the moment. One easy way to bring your awareness to the present moment is developing a consistent breathing practice. We call this core mindfulness practice "time to breathe." </a:t>
            </a:r>
          </a:p>
          <a:p>
            <a:pPr marL="228600" indent="-228600">
              <a:buFont typeface="+mj-lt"/>
              <a:buAutoNum type="arabicParenR"/>
            </a:pPr>
            <a:r>
              <a:rPr lang="en-US" sz="1200" kern="1200" dirty="0" smtClean="0">
                <a:solidFill>
                  <a:schemeClr val="tx1"/>
                </a:solidFill>
                <a:effectLst/>
                <a:latin typeface="+mn-lt"/>
                <a:ea typeface="+mn-ea"/>
                <a:cs typeface="+mn-cs"/>
              </a:rPr>
              <a:t>To get started, schedule specific times in the day that you can stop, take time to breathe and observe how that works for you. Ideally, practice breathing mindfully for 3-5 minutes a day. </a:t>
            </a:r>
          </a:p>
          <a:p>
            <a:pPr marL="228600" lvl="0" indent="-228600">
              <a:buFont typeface="+mj-lt"/>
              <a:buAutoNum type="arabicParenR"/>
            </a:pPr>
            <a:r>
              <a:rPr lang="en-US" sz="1200" kern="1200" dirty="0" smtClean="0">
                <a:solidFill>
                  <a:schemeClr val="tx1"/>
                </a:solidFill>
                <a:effectLst/>
                <a:latin typeface="+mn-lt"/>
                <a:ea typeface="+mn-ea"/>
                <a:cs typeface="+mn-cs"/>
              </a:rPr>
              <a:t>Sit in a comfortable position. Allow both soles of your feet to connect to the floor.</a:t>
            </a:r>
          </a:p>
          <a:p>
            <a:pPr marL="228600" lvl="0" indent="-228600">
              <a:buFont typeface="+mj-lt"/>
              <a:buAutoNum type="arabicParenR"/>
            </a:pPr>
            <a:r>
              <a:rPr lang="en-US" sz="1200" kern="1200" dirty="0" smtClean="0">
                <a:solidFill>
                  <a:schemeClr val="tx1"/>
                </a:solidFill>
                <a:effectLst/>
                <a:latin typeface="+mn-lt"/>
                <a:ea typeface="+mn-ea"/>
                <a:cs typeface="+mn-cs"/>
              </a:rPr>
              <a:t>Rest your hands on your thighs and let your shoulders drop.</a:t>
            </a:r>
          </a:p>
          <a:p>
            <a:pPr marL="228600" lvl="0" indent="-228600">
              <a:buFont typeface="+mj-lt"/>
              <a:buAutoNum type="arabicParenR"/>
            </a:pPr>
            <a:r>
              <a:rPr lang="en-US" sz="1200" kern="1200" dirty="0" smtClean="0">
                <a:solidFill>
                  <a:schemeClr val="tx1"/>
                </a:solidFill>
                <a:effectLst/>
                <a:latin typeface="+mn-lt"/>
                <a:ea typeface="+mn-ea"/>
                <a:cs typeface="+mn-cs"/>
              </a:rPr>
              <a:t>Gently close your eyes or look for a reference point somewhere on the floor where you can return your eyes when they get distracted.</a:t>
            </a:r>
          </a:p>
          <a:p>
            <a:pPr marL="228600" lvl="0" indent="-228600">
              <a:buFont typeface="+mj-lt"/>
              <a:buAutoNum type="arabicParenR"/>
            </a:pPr>
            <a:r>
              <a:rPr lang="en-US" sz="1200" kern="1200" dirty="0" smtClean="0">
                <a:solidFill>
                  <a:schemeClr val="tx1"/>
                </a:solidFill>
                <a:effectLst/>
                <a:latin typeface="+mn-lt"/>
                <a:ea typeface="+mn-ea"/>
                <a:cs typeface="+mn-cs"/>
              </a:rPr>
              <a:t>Let your spine grow tall and noble like the trunk of a tall tree.</a:t>
            </a:r>
          </a:p>
          <a:p>
            <a:pPr marL="228600" lvl="0" indent="-228600">
              <a:buFont typeface="+mj-lt"/>
              <a:buAutoNum type="arabicParenR"/>
            </a:pPr>
            <a:r>
              <a:rPr lang="en-US" sz="1200" kern="1200" dirty="0" smtClean="0">
                <a:solidFill>
                  <a:schemeClr val="tx1"/>
                </a:solidFill>
                <a:effectLst/>
                <a:latin typeface="+mn-lt"/>
                <a:ea typeface="+mn-ea"/>
                <a:cs typeface="+mn-cs"/>
              </a:rPr>
              <a:t>Take a moment to notice how your body feels as you bring your attention to the flow of your breath.  You don’t need to breathe in a special way. Your body knows how to breathe.</a:t>
            </a:r>
          </a:p>
          <a:p>
            <a:pPr marL="228600" lvl="0" indent="-228600">
              <a:buFont typeface="+mj-lt"/>
              <a:buAutoNum type="arabicParenR"/>
            </a:pPr>
            <a:r>
              <a:rPr lang="en-US" sz="1200" kern="1200" dirty="0" smtClean="0">
                <a:solidFill>
                  <a:schemeClr val="tx1"/>
                </a:solidFill>
                <a:effectLst/>
                <a:latin typeface="+mn-lt"/>
                <a:ea typeface="+mn-ea"/>
                <a:cs typeface="+mn-cs"/>
              </a:rPr>
              <a:t>Simply notice each breath coming into the body with an in-breath, and leaving the body with an out-breath.</a:t>
            </a:r>
          </a:p>
          <a:p>
            <a:pPr marL="228600" lvl="0" indent="-228600">
              <a:buFont typeface="+mj-lt"/>
              <a:buAutoNum type="arabicParenR"/>
            </a:pPr>
            <a:r>
              <a:rPr lang="en-US" sz="1200" kern="1200" dirty="0" smtClean="0">
                <a:solidFill>
                  <a:schemeClr val="tx1"/>
                </a:solidFill>
                <a:effectLst/>
                <a:latin typeface="+mn-lt"/>
                <a:ea typeface="+mn-ea"/>
                <a:cs typeface="+mn-cs"/>
              </a:rPr>
              <a:t>If you notice your mind is caught up in thoughts, concerns, emotions or body sensations, know that this is normal.</a:t>
            </a:r>
          </a:p>
          <a:p>
            <a:pPr marL="228600" lvl="0" indent="-228600">
              <a:buFont typeface="+mj-lt"/>
              <a:buAutoNum type="arabicParenR"/>
            </a:pPr>
            <a:r>
              <a:rPr lang="en-US" sz="1200" kern="1200" dirty="0" smtClean="0">
                <a:solidFill>
                  <a:schemeClr val="tx1"/>
                </a:solidFill>
                <a:effectLst/>
                <a:latin typeface="+mn-lt"/>
                <a:ea typeface="+mn-ea"/>
                <a:cs typeface="+mn-cs"/>
              </a:rPr>
              <a:t>Notice what is distracting you and gently let it go without judgment, by redirecting your attention back to the breath.</a:t>
            </a:r>
          </a:p>
          <a:p>
            <a:pPr marL="228600" lvl="0" indent="-228600">
              <a:buFont typeface="+mj-lt"/>
              <a:buAutoNum type="arabicParenR"/>
            </a:pPr>
            <a:r>
              <a:rPr lang="en-US" sz="1200" kern="1200" dirty="0" smtClean="0">
                <a:solidFill>
                  <a:schemeClr val="tx1"/>
                </a:solidFill>
                <a:effectLst/>
                <a:latin typeface="+mn-lt"/>
                <a:ea typeface="+mn-ea"/>
                <a:cs typeface="+mn-cs"/>
              </a:rPr>
              <a:t>Keep escorting your attention back to the experience of breathing.</a:t>
            </a:r>
          </a:p>
          <a:p>
            <a:pPr marL="228600" lvl="0" indent="-228600">
              <a:buFont typeface="+mj-lt"/>
              <a:buAutoNum type="arabicParenR"/>
            </a:pPr>
            <a:r>
              <a:rPr lang="en-US" sz="1200" kern="1200" dirty="0" smtClean="0">
                <a:solidFill>
                  <a:schemeClr val="tx1"/>
                </a:solidFill>
                <a:effectLst/>
                <a:latin typeface="+mn-lt"/>
                <a:ea typeface="+mn-ea"/>
                <a:cs typeface="+mn-cs"/>
              </a:rPr>
              <a:t>When you are ready, slowly bring your attention back to your surroundings and let how you feel now guide you.</a:t>
            </a:r>
          </a:p>
          <a:p>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7</a:t>
            </a:fld>
            <a:endParaRPr lang="en-US"/>
          </a:p>
        </p:txBody>
      </p:sp>
    </p:spTree>
    <p:extLst>
      <p:ext uri="{BB962C8B-B14F-4D97-AF65-F5344CB8AC3E}">
        <p14:creationId xmlns:p14="http://schemas.microsoft.com/office/powerpoint/2010/main" val="1990073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Mayra </a:t>
            </a:r>
          </a:p>
          <a:p>
            <a:r>
              <a:rPr lang="en-US" dirty="0" smtClean="0"/>
              <a:t>About Mindfulness: </a:t>
            </a:r>
            <a:r>
              <a:rPr lang="en-US" sz="1200" kern="1200" dirty="0" smtClean="0">
                <a:solidFill>
                  <a:schemeClr val="tx1"/>
                </a:solidFill>
                <a:effectLst/>
                <a:latin typeface="+mn-lt"/>
                <a:ea typeface="+mn-ea"/>
                <a:cs typeface="+mn-cs"/>
              </a:rPr>
              <a:t>Mindfulness Exercise </a:t>
            </a:r>
            <a:r>
              <a:rPr lang="en-US" sz="1200" u="sng" kern="1200" dirty="0" smtClean="0">
                <a:solidFill>
                  <a:schemeClr val="tx1"/>
                </a:solidFill>
                <a:effectLst/>
                <a:latin typeface="+mn-lt"/>
                <a:ea typeface="+mn-ea"/>
                <a:cs typeface="+mn-cs"/>
                <a:hlinkClick r:id="rId3"/>
              </a:rPr>
              <a:t>http://www.mindfulteachers.org/p/free-resources-and-lesson-plans.html</a:t>
            </a:r>
            <a:r>
              <a:rPr lang="en-US" sz="1200" kern="1200" dirty="0" smtClean="0">
                <a:solidFill>
                  <a:schemeClr val="tx1"/>
                </a:solidFill>
                <a:effectLst/>
                <a:latin typeface="+mn-lt"/>
                <a:ea typeface="+mn-ea"/>
                <a:cs typeface="+mn-cs"/>
              </a:rPr>
              <a:t> </a:t>
            </a:r>
            <a:endParaRPr lang="en-US" dirty="0" smtClean="0"/>
          </a:p>
        </p:txBody>
      </p:sp>
      <p:sp>
        <p:nvSpPr>
          <p:cNvPr id="4" name="Slide Number Placeholder 3"/>
          <p:cNvSpPr>
            <a:spLocks noGrp="1"/>
          </p:cNvSpPr>
          <p:nvPr>
            <p:ph type="sldNum" sz="quarter" idx="10"/>
          </p:nvPr>
        </p:nvSpPr>
        <p:spPr/>
        <p:txBody>
          <a:bodyPr/>
          <a:lstStyle/>
          <a:p>
            <a:fld id="{A898C551-7708-9B49-90E3-D153F408E572}" type="slidenum">
              <a:rPr lang="en-US" smtClean="0"/>
              <a:t>8</a:t>
            </a:fld>
            <a:endParaRPr lang="en-US"/>
          </a:p>
        </p:txBody>
      </p:sp>
    </p:spTree>
    <p:extLst>
      <p:ext uri="{BB962C8B-B14F-4D97-AF65-F5344CB8AC3E}">
        <p14:creationId xmlns:p14="http://schemas.microsoft.com/office/powerpoint/2010/main" val="1986048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Cheryl</a:t>
            </a:r>
          </a:p>
          <a:p>
            <a:r>
              <a:rPr lang="en-US" dirty="0" smtClean="0"/>
              <a:t>Resources</a:t>
            </a:r>
            <a:r>
              <a:rPr lang="en-US" dirty="0" smtClean="0"/>
              <a:t>:</a:t>
            </a:r>
          </a:p>
          <a:p>
            <a:r>
              <a:rPr lang="en-US" dirty="0" smtClean="0"/>
              <a:t>https://</a:t>
            </a:r>
            <a:r>
              <a:rPr lang="en-US" dirty="0" err="1" smtClean="0"/>
              <a:t>www.inc.com</a:t>
            </a:r>
            <a:r>
              <a:rPr lang="en-US" dirty="0" smtClean="0"/>
              <a:t>/</a:t>
            </a:r>
            <a:r>
              <a:rPr lang="en-US" dirty="0" err="1" smtClean="0"/>
              <a:t>mandy</a:t>
            </a:r>
            <a:r>
              <a:rPr lang="en-US" dirty="0" smtClean="0"/>
              <a:t>-gilbert/feeling-lonely-that-means-</a:t>
            </a:r>
            <a:r>
              <a:rPr lang="en-US" dirty="0" err="1" smtClean="0"/>
              <a:t>youre</a:t>
            </a:r>
            <a:r>
              <a:rPr lang="en-US" dirty="0" smtClean="0"/>
              <a:t>-actually-a-good-</a:t>
            </a:r>
            <a:r>
              <a:rPr lang="en-US" dirty="0" err="1" smtClean="0"/>
              <a:t>leader.html</a:t>
            </a:r>
            <a:r>
              <a:rPr lang="en-US" dirty="0" smtClean="0"/>
              <a:t> </a:t>
            </a:r>
            <a:endParaRPr lang="en-US" dirty="0" smtClean="0"/>
          </a:p>
          <a:p>
            <a:endParaRPr lang="en-US" dirty="0" smtClean="0"/>
          </a:p>
          <a:p>
            <a:r>
              <a:rPr lang="en-US" dirty="0" smtClean="0"/>
              <a:t>Dissent &amp; resistance- </a:t>
            </a:r>
            <a:r>
              <a:rPr lang="en-US" dirty="0" err="1" smtClean="0"/>
              <a:t>ackowledge</a:t>
            </a:r>
            <a:r>
              <a:rPr lang="en-US" baseline="0" dirty="0" smtClean="0"/>
              <a:t> and </a:t>
            </a:r>
            <a:r>
              <a:rPr lang="en-US" dirty="0" smtClean="0"/>
              <a:t>build relationships  </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9</a:t>
            </a:fld>
            <a:endParaRPr lang="en-US"/>
          </a:p>
        </p:txBody>
      </p:sp>
    </p:spTree>
    <p:extLst>
      <p:ext uri="{BB962C8B-B14F-4D97-AF65-F5344CB8AC3E}">
        <p14:creationId xmlns:p14="http://schemas.microsoft.com/office/powerpoint/2010/main" val="736584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Friday, October 26,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Friday, October 26,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Friday, October 26,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Friday, October 26,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Friday, October 26,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Friday, October 26, 2018</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Friday, October 26, 2018</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Friday, October 26, 2018</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Friday, October 26, 2018</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Friday, October 26, 2018</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Friday, October 26, 2018</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Friday, October 26, 2018</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cruzmayra@fhda.edu" TargetMode="External"/><Relationship Id="rId3" Type="http://schemas.openxmlformats.org/officeDocument/2006/relationships/hyperlink" Target="mailto:caschenbach@lassencollege.ed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7.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b="1" i="1" cap="none" dirty="0" smtClean="0">
                <a:latin typeface="Times New Roman"/>
                <a:cs typeface="Times New Roman"/>
              </a:rPr>
              <a:t>Driving Local Action:  Leadership is Sometimes Lonely</a:t>
            </a:r>
            <a:endParaRPr lang="en-US" sz="4000" b="1" i="1" cap="none" dirty="0">
              <a:latin typeface="Times New Roman"/>
              <a:cs typeface="Times New Roman"/>
            </a:endParaRPr>
          </a:p>
        </p:txBody>
      </p:sp>
      <p:sp>
        <p:nvSpPr>
          <p:cNvPr id="3" name="Subtitle 2"/>
          <p:cNvSpPr>
            <a:spLocks noGrp="1"/>
          </p:cNvSpPr>
          <p:nvPr>
            <p:ph type="subTitle" idx="1"/>
          </p:nvPr>
        </p:nvSpPr>
        <p:spPr>
          <a:xfrm>
            <a:off x="685800" y="3859530"/>
            <a:ext cx="6400800" cy="1752600"/>
          </a:xfrm>
        </p:spPr>
        <p:txBody>
          <a:bodyPr/>
          <a:lstStyle/>
          <a:p>
            <a:r>
              <a:rPr lang="en-US" sz="1800" dirty="0"/>
              <a:t>Cheryl L. </a:t>
            </a:r>
            <a:r>
              <a:rPr lang="en-US" sz="1800" dirty="0" err="1" smtClean="0"/>
              <a:t>Aschenbach</a:t>
            </a:r>
            <a:r>
              <a:rPr lang="en-US" sz="1800" dirty="0" smtClean="0"/>
              <a:t>, </a:t>
            </a:r>
            <a:r>
              <a:rPr lang="en-US" sz="1800" dirty="0"/>
              <a:t>ASCCC North Representative, Lassen College </a:t>
            </a:r>
          </a:p>
          <a:p>
            <a:r>
              <a:rPr lang="en-US" sz="1800" dirty="0"/>
              <a:t>Mayra Cruz, ASCCC Representative At-Large, De Anza College</a:t>
            </a:r>
          </a:p>
          <a:p>
            <a:endParaRPr lang="en-US" dirty="0">
              <a:latin typeface="Times New Roman"/>
              <a:cs typeface="Times New Roman"/>
            </a:endParaRPr>
          </a:p>
        </p:txBody>
      </p:sp>
      <p:pic>
        <p:nvPicPr>
          <p:cNvPr id="5" name="Picture 4" descr="ASCCC_Logo"/>
          <p:cNvPicPr/>
          <p:nvPr/>
        </p:nvPicPr>
        <p:blipFill>
          <a:blip r:embed="rId3"/>
          <a:srcRect/>
          <a:stretch>
            <a:fillRect/>
          </a:stretch>
        </p:blipFill>
        <p:spPr bwMode="auto">
          <a:xfrm>
            <a:off x="2249507" y="400050"/>
            <a:ext cx="4231670" cy="786470"/>
          </a:xfrm>
          <a:prstGeom prst="rect">
            <a:avLst/>
          </a:prstGeom>
          <a:noFill/>
          <a:ln w="9525">
            <a:noFill/>
            <a:miter lim="800000"/>
            <a:headEnd/>
            <a:tailEnd/>
          </a:ln>
        </p:spPr>
      </p:pic>
    </p:spTree>
    <p:extLst>
      <p:ext uri="{BB962C8B-B14F-4D97-AF65-F5344CB8AC3E}">
        <p14:creationId xmlns:p14="http://schemas.microsoft.com/office/powerpoint/2010/main" val="25713850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Six Attributes </a:t>
            </a:r>
            <a:endParaRPr lang="en-US" b="1" dirty="0"/>
          </a:p>
        </p:txBody>
      </p:sp>
      <p:sp>
        <p:nvSpPr>
          <p:cNvPr id="3" name="Content Placeholder 2"/>
          <p:cNvSpPr>
            <a:spLocks noGrp="1"/>
          </p:cNvSpPr>
          <p:nvPr>
            <p:ph idx="1"/>
          </p:nvPr>
        </p:nvSpPr>
        <p:spPr/>
        <p:txBody>
          <a:bodyPr>
            <a:normAutofit/>
          </a:bodyPr>
          <a:lstStyle/>
          <a:p>
            <a:r>
              <a:rPr lang="en-US" dirty="0" smtClean="0"/>
              <a:t>Successful leaders</a:t>
            </a:r>
          </a:p>
          <a:p>
            <a:pPr marL="0" indent="0">
              <a:buNone/>
            </a:pPr>
            <a:r>
              <a:rPr lang="en-US" dirty="0" smtClean="0"/>
              <a:t> </a:t>
            </a:r>
          </a:p>
          <a:p>
            <a:pPr lvl="1"/>
            <a:r>
              <a:rPr lang="en-US" dirty="0" smtClean="0"/>
              <a:t>have </a:t>
            </a:r>
            <a:r>
              <a:rPr lang="en-US" dirty="0"/>
              <a:t>the ability to build a context for </a:t>
            </a:r>
            <a:r>
              <a:rPr lang="en-US" dirty="0" smtClean="0"/>
              <a:t>success.</a:t>
            </a:r>
          </a:p>
          <a:p>
            <a:pPr lvl="1"/>
            <a:r>
              <a:rPr lang="en-US" dirty="0" smtClean="0"/>
              <a:t>have </a:t>
            </a:r>
            <a:r>
              <a:rPr lang="en-US" dirty="0"/>
              <a:t>set high expectations and standards for themselves and </a:t>
            </a:r>
            <a:r>
              <a:rPr lang="en-US" dirty="0" smtClean="0"/>
              <a:t>others.</a:t>
            </a:r>
          </a:p>
          <a:p>
            <a:pPr lvl="1"/>
            <a:r>
              <a:rPr lang="en-US" dirty="0" smtClean="0"/>
              <a:t>have </a:t>
            </a:r>
            <a:r>
              <a:rPr lang="en-US" dirty="0"/>
              <a:t>the ability to model the behavior they expect by others in the college. </a:t>
            </a:r>
          </a:p>
          <a:p>
            <a:pPr lvl="1"/>
            <a:r>
              <a:rPr lang="en-US" dirty="0" smtClean="0"/>
              <a:t>personally </a:t>
            </a:r>
            <a:r>
              <a:rPr lang="en-US" dirty="0"/>
              <a:t>recognize and reward the accomplishments of outstanding faculty and </a:t>
            </a:r>
            <a:r>
              <a:rPr lang="en-US" dirty="0" smtClean="0"/>
              <a:t>staff.</a:t>
            </a:r>
          </a:p>
          <a:p>
            <a:pPr lvl="1"/>
            <a:r>
              <a:rPr lang="en-US" dirty="0" smtClean="0"/>
              <a:t>demonstrate </a:t>
            </a:r>
            <a:r>
              <a:rPr lang="en-US" dirty="0"/>
              <a:t>a persistent willingness to discourage unproductive behavior. </a:t>
            </a:r>
          </a:p>
          <a:p>
            <a:pPr lvl="1"/>
            <a:r>
              <a:rPr lang="en-US" dirty="0" smtClean="0"/>
              <a:t>are </a:t>
            </a:r>
            <a:r>
              <a:rPr lang="en-US" dirty="0"/>
              <a:t>consistent.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3480" y="165370"/>
            <a:ext cx="3453319" cy="2295498"/>
          </a:xfrm>
          <a:prstGeom prst="rect">
            <a:avLst/>
          </a:prstGeom>
        </p:spPr>
      </p:pic>
    </p:spTree>
    <p:extLst>
      <p:ext uri="{BB962C8B-B14F-4D97-AF65-F5344CB8AC3E}">
        <p14:creationId xmlns:p14="http://schemas.microsoft.com/office/powerpoint/2010/main" val="12022286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Multicultural Leadership </a:t>
            </a:r>
            <a:endParaRPr lang="en-US"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83285" y="2286215"/>
            <a:ext cx="3657600" cy="3349127"/>
          </a:xfrm>
        </p:spPr>
      </p:pic>
      <p:sp>
        <p:nvSpPr>
          <p:cNvPr id="3" name="TextBox 2"/>
          <p:cNvSpPr txBox="1"/>
          <p:nvPr/>
        </p:nvSpPr>
        <p:spPr>
          <a:xfrm>
            <a:off x="642026" y="1524000"/>
            <a:ext cx="3472774" cy="5078313"/>
          </a:xfrm>
          <a:prstGeom prst="rect">
            <a:avLst/>
          </a:prstGeom>
          <a:noFill/>
        </p:spPr>
        <p:txBody>
          <a:bodyPr wrap="square" rtlCol="0">
            <a:spAutoFit/>
          </a:bodyPr>
          <a:lstStyle/>
          <a:p>
            <a:r>
              <a:rPr lang="en-US" dirty="0" smtClean="0"/>
              <a:t>Learn from the past</a:t>
            </a:r>
          </a:p>
          <a:p>
            <a:endParaRPr lang="en-US" dirty="0"/>
          </a:p>
          <a:p>
            <a:r>
              <a:rPr lang="en-US" dirty="0" smtClean="0"/>
              <a:t>I to </a:t>
            </a:r>
            <a:r>
              <a:rPr lang="en-US" dirty="0" smtClean="0"/>
              <a:t>We </a:t>
            </a:r>
            <a:endParaRPr lang="en-US" dirty="0" smtClean="0"/>
          </a:p>
          <a:p>
            <a:endParaRPr lang="en-US" dirty="0"/>
          </a:p>
          <a:p>
            <a:r>
              <a:rPr lang="en-US" dirty="0" err="1" smtClean="0"/>
              <a:t>Mi</a:t>
            </a:r>
            <a:r>
              <a:rPr lang="en-US" dirty="0" smtClean="0"/>
              <a:t> Casa </a:t>
            </a:r>
            <a:r>
              <a:rPr lang="en-US" dirty="0" err="1" smtClean="0"/>
              <a:t>es</a:t>
            </a:r>
            <a:r>
              <a:rPr lang="en-US" dirty="0" smtClean="0"/>
              <a:t> Su Casa (My home is </a:t>
            </a:r>
            <a:r>
              <a:rPr lang="en-US" dirty="0"/>
              <a:t>y</a:t>
            </a:r>
            <a:r>
              <a:rPr lang="en-US" dirty="0" smtClean="0"/>
              <a:t>our home)</a:t>
            </a:r>
          </a:p>
          <a:p>
            <a:endParaRPr lang="en-US" dirty="0"/>
          </a:p>
          <a:p>
            <a:r>
              <a:rPr lang="en-US" dirty="0" smtClean="0"/>
              <a:t>A leader among equals</a:t>
            </a:r>
          </a:p>
          <a:p>
            <a:endParaRPr lang="en-US" dirty="0"/>
          </a:p>
          <a:p>
            <a:r>
              <a:rPr lang="en-US" dirty="0" smtClean="0"/>
              <a:t>Leaders as guardians of public values</a:t>
            </a:r>
          </a:p>
          <a:p>
            <a:endParaRPr lang="en-US" dirty="0"/>
          </a:p>
          <a:p>
            <a:r>
              <a:rPr lang="en-US" dirty="0" smtClean="0"/>
              <a:t>Leaders as stewards</a:t>
            </a:r>
          </a:p>
          <a:p>
            <a:endParaRPr lang="en-US" dirty="0"/>
          </a:p>
          <a:p>
            <a:r>
              <a:rPr lang="en-US" dirty="0" smtClean="0"/>
              <a:t>La </a:t>
            </a:r>
            <a:r>
              <a:rPr lang="en-US" dirty="0" err="1" smtClean="0"/>
              <a:t>Familia</a:t>
            </a:r>
            <a:r>
              <a:rPr lang="en-US" dirty="0" smtClean="0"/>
              <a:t>, The Village, The Tribe</a:t>
            </a:r>
          </a:p>
          <a:p>
            <a:endParaRPr lang="en-US" dirty="0"/>
          </a:p>
          <a:p>
            <a:r>
              <a:rPr lang="en-US" dirty="0" smtClean="0"/>
              <a:t>Gratitude, Hope &amp; Forgiveness</a:t>
            </a:r>
            <a:endParaRPr lang="en-US" dirty="0"/>
          </a:p>
        </p:txBody>
      </p:sp>
    </p:spTree>
    <p:extLst>
      <p:ext uri="{BB962C8B-B14F-4D97-AF65-F5344CB8AC3E}">
        <p14:creationId xmlns:p14="http://schemas.microsoft.com/office/powerpoint/2010/main" val="11177663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Work-Life </a:t>
            </a:r>
            <a:r>
              <a:rPr lang="en-US" b="1" dirty="0" smtClean="0"/>
              <a:t>Balance </a:t>
            </a:r>
            <a:r>
              <a:rPr lang="en-US" b="1" dirty="0" smtClean="0"/>
              <a:t>Activity</a:t>
            </a:r>
            <a:endParaRPr lang="en-US" b="1" dirty="0"/>
          </a:p>
        </p:txBody>
      </p:sp>
      <p:sp>
        <p:nvSpPr>
          <p:cNvPr id="3" name="Content Placeholder 2"/>
          <p:cNvSpPr>
            <a:spLocks noGrp="1"/>
          </p:cNvSpPr>
          <p:nvPr>
            <p:ph idx="1"/>
          </p:nvPr>
        </p:nvSpPr>
        <p:spPr/>
        <p:txBody>
          <a:bodyPr>
            <a:normAutofit/>
          </a:bodyPr>
          <a:lstStyle/>
          <a:p>
            <a:pPr marL="0" indent="0" algn="ctr">
              <a:buNone/>
            </a:pPr>
            <a:r>
              <a:rPr lang="en-US" sz="3000" b="1" dirty="0" smtClean="0"/>
              <a:t>Sharing </a:t>
            </a:r>
            <a:r>
              <a:rPr lang="en-US" sz="3000" b="1" dirty="0"/>
              <a:t>space to benefit </a:t>
            </a:r>
            <a:r>
              <a:rPr lang="en-US" sz="3000" b="1" dirty="0" smtClean="0"/>
              <a:t>us</a:t>
            </a:r>
            <a:endParaRPr lang="en-US" sz="3000" b="1" dirty="0" smtClean="0"/>
          </a:p>
          <a:p>
            <a:pPr marL="0" indent="0" algn="ctr">
              <a:buNone/>
            </a:pPr>
            <a:r>
              <a:rPr lang="en-US" sz="3000" b="1" i="1" dirty="0" smtClean="0"/>
              <a:t>Self-Care</a:t>
            </a:r>
            <a:r>
              <a:rPr lang="en-US" sz="3000" b="1" dirty="0" smtClean="0"/>
              <a:t> practice</a:t>
            </a:r>
          </a:p>
          <a:p>
            <a:pPr marL="0" indent="0">
              <a:buNone/>
            </a:pPr>
            <a:r>
              <a:rPr lang="en-US" dirty="0"/>
              <a:t/>
            </a:r>
            <a:br>
              <a:rPr lang="en-US" dirty="0"/>
            </a:br>
            <a:r>
              <a:rPr lang="en-US" b="1" dirty="0"/>
              <a:t>Complete the Self-Care Assessment (tool) What do you do well and do you want to improve? (Individual)  </a:t>
            </a:r>
          </a:p>
          <a:p>
            <a:pPr marL="0" indent="0" fontAlgn="base">
              <a:buNone/>
            </a:pPr>
            <a:endParaRPr lang="en-US" b="1" dirty="0" smtClean="0"/>
          </a:p>
          <a:p>
            <a:pPr marL="0" indent="0" fontAlgn="base">
              <a:buNone/>
            </a:pPr>
            <a:r>
              <a:rPr lang="en-US" b="1" dirty="0" smtClean="0"/>
              <a:t>Share </a:t>
            </a:r>
            <a:r>
              <a:rPr lang="en-US" b="1" dirty="0"/>
              <a:t>what you do well or need to improve (small groups) </a:t>
            </a:r>
          </a:p>
          <a:p>
            <a:pPr marL="0" indent="0" fontAlgn="base">
              <a:buNone/>
            </a:pPr>
            <a:endParaRPr lang="en-US" b="1" dirty="0" smtClean="0"/>
          </a:p>
          <a:p>
            <a:pPr marL="0" indent="0" fontAlgn="base">
              <a:buNone/>
            </a:pPr>
            <a:r>
              <a:rPr lang="en-US" b="1" dirty="0" smtClean="0"/>
              <a:t>Ideas </a:t>
            </a:r>
            <a:r>
              <a:rPr lang="en-US" b="1" dirty="0"/>
              <a:t>to benefit the rest of the class. self-care ideas, strategies, &amp; experiences (large group)</a:t>
            </a:r>
          </a:p>
          <a:p>
            <a:endParaRPr lang="en-US" dirty="0"/>
          </a:p>
        </p:txBody>
      </p:sp>
    </p:spTree>
    <p:extLst>
      <p:ext uri="{BB962C8B-B14F-4D97-AF65-F5344CB8AC3E}">
        <p14:creationId xmlns:p14="http://schemas.microsoft.com/office/powerpoint/2010/main" val="5051988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Takeaways</a:t>
            </a:r>
            <a:endParaRPr lang="en-US" b="1" i="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0" y="1639112"/>
            <a:ext cx="4876800" cy="4876800"/>
          </a:xfrm>
        </p:spPr>
      </p:pic>
    </p:spTree>
    <p:extLst>
      <p:ext uri="{BB962C8B-B14F-4D97-AF65-F5344CB8AC3E}">
        <p14:creationId xmlns:p14="http://schemas.microsoft.com/office/powerpoint/2010/main" val="11836759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Contacts</a:t>
            </a:r>
            <a:endParaRPr lang="en-US" dirty="0"/>
          </a:p>
        </p:txBody>
      </p:sp>
      <p:sp>
        <p:nvSpPr>
          <p:cNvPr id="3" name="Content Placeholder 2"/>
          <p:cNvSpPr>
            <a:spLocks noGrp="1"/>
          </p:cNvSpPr>
          <p:nvPr>
            <p:ph idx="1"/>
          </p:nvPr>
        </p:nvSpPr>
        <p:spPr/>
        <p:txBody>
          <a:bodyPr/>
          <a:lstStyle/>
          <a:p>
            <a:pPr marL="0" indent="0">
              <a:buNone/>
            </a:pPr>
            <a:r>
              <a:rPr lang="en-US" dirty="0"/>
              <a:t>Please feel free to contact each of us for more information.</a:t>
            </a:r>
          </a:p>
          <a:p>
            <a:pPr marL="0" indent="0">
              <a:buNone/>
            </a:pPr>
            <a:endParaRPr lang="en-US" dirty="0"/>
          </a:p>
          <a:p>
            <a:pPr marL="0" indent="0">
              <a:buNone/>
            </a:pPr>
            <a:r>
              <a:rPr lang="en-US" dirty="0"/>
              <a:t>Mayra Cruz </a:t>
            </a:r>
            <a:br>
              <a:rPr lang="en-US" dirty="0"/>
            </a:br>
            <a:r>
              <a:rPr lang="en-US" dirty="0">
                <a:hlinkClick r:id="rId2"/>
              </a:rPr>
              <a:t>cruzmayra@fhda.edu</a:t>
            </a:r>
            <a:endParaRPr lang="en-US" dirty="0"/>
          </a:p>
          <a:p>
            <a:pPr marL="0" indent="0">
              <a:buNone/>
            </a:pPr>
            <a:endParaRPr lang="en-US" dirty="0" smtClean="0"/>
          </a:p>
          <a:p>
            <a:pPr marL="0" indent="0">
              <a:buNone/>
            </a:pPr>
            <a:r>
              <a:rPr lang="en-US" dirty="0" smtClean="0"/>
              <a:t>Cheryl </a:t>
            </a:r>
            <a:r>
              <a:rPr lang="en-US" dirty="0" err="1" smtClean="0"/>
              <a:t>Aschenbach</a:t>
            </a:r>
            <a:endParaRPr lang="en-US" dirty="0" smtClean="0"/>
          </a:p>
          <a:p>
            <a:pPr marL="0" indent="0">
              <a:buNone/>
            </a:pPr>
            <a:r>
              <a:rPr lang="en-US" dirty="0" smtClean="0">
                <a:hlinkClick r:id="rId3"/>
              </a:rPr>
              <a:t>caschenbach@lassencollege.edu</a:t>
            </a:r>
            <a:r>
              <a:rPr lang="en-US" dirty="0" smtClean="0"/>
              <a:t> </a:t>
            </a:r>
            <a:endParaRPr lang="en-US" dirty="0"/>
          </a:p>
        </p:txBody>
      </p:sp>
    </p:spTree>
    <p:extLst>
      <p:ext uri="{BB962C8B-B14F-4D97-AF65-F5344CB8AC3E}">
        <p14:creationId xmlns:p14="http://schemas.microsoft.com/office/powerpoint/2010/main" val="5405964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Description &amp; Outcomes</a:t>
            </a:r>
            <a:endParaRPr lang="en-US" dirty="0"/>
          </a:p>
        </p:txBody>
      </p:sp>
      <p:sp>
        <p:nvSpPr>
          <p:cNvPr id="3" name="Content Placeholder 2"/>
          <p:cNvSpPr>
            <a:spLocks noGrp="1"/>
          </p:cNvSpPr>
          <p:nvPr>
            <p:ph idx="1"/>
          </p:nvPr>
        </p:nvSpPr>
        <p:spPr/>
        <p:txBody>
          <a:bodyPr/>
          <a:lstStyle/>
          <a:p>
            <a:r>
              <a:rPr lang="en-US" dirty="0"/>
              <a:t>P</a:t>
            </a:r>
            <a:r>
              <a:rPr lang="en-US" dirty="0" smtClean="0"/>
              <a:t>rovide </a:t>
            </a:r>
            <a:r>
              <a:rPr lang="en-US" dirty="0"/>
              <a:t>senate leaders with a space to discuss insights on finding the inspiration we need </a:t>
            </a:r>
            <a:r>
              <a:rPr lang="en-US" dirty="0" smtClean="0"/>
              <a:t>ourselves.</a:t>
            </a:r>
          </a:p>
          <a:p>
            <a:pPr marL="0" indent="0">
              <a:buNone/>
            </a:pPr>
            <a:r>
              <a:rPr lang="en-US" dirty="0" smtClean="0"/>
              <a:t> </a:t>
            </a:r>
          </a:p>
          <a:p>
            <a:r>
              <a:rPr lang="en-US" dirty="0" smtClean="0"/>
              <a:t>Determine </a:t>
            </a:r>
            <a:r>
              <a:rPr lang="en-US" dirty="0"/>
              <a:t>ways as a leader you can increase your inspiration, inspire your team and encourage the engagement of each team member</a:t>
            </a:r>
            <a:r>
              <a:rPr lang="en-US" dirty="0" smtClean="0"/>
              <a:t>.</a:t>
            </a:r>
          </a:p>
          <a:p>
            <a:pPr marL="0" indent="0">
              <a:buNone/>
            </a:pPr>
            <a:r>
              <a:rPr lang="en-US" dirty="0" smtClean="0"/>
              <a:t>  </a:t>
            </a:r>
          </a:p>
          <a:p>
            <a:r>
              <a:rPr lang="en-US" dirty="0" smtClean="0"/>
              <a:t>Discuss </a:t>
            </a:r>
            <a:r>
              <a:rPr lang="en-US" dirty="0"/>
              <a:t>on how </a:t>
            </a:r>
            <a:r>
              <a:rPr lang="en-US" dirty="0" smtClean="0"/>
              <a:t>you as a Senate leader </a:t>
            </a:r>
            <a:r>
              <a:rPr lang="en-US" dirty="0"/>
              <a:t>can achieve work-life balance as a dedicated leader.</a:t>
            </a:r>
          </a:p>
          <a:p>
            <a:endParaRPr lang="en-US" dirty="0"/>
          </a:p>
        </p:txBody>
      </p:sp>
    </p:spTree>
    <p:extLst>
      <p:ext uri="{BB962C8B-B14F-4D97-AF65-F5344CB8AC3E}">
        <p14:creationId xmlns:p14="http://schemas.microsoft.com/office/powerpoint/2010/main" val="610588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2766"/>
            <a:ext cx="9144000" cy="6858000"/>
          </a:xfrm>
          <a:prstGeom prst="rect">
            <a:avLst/>
          </a:prstGeom>
        </p:spPr>
      </p:pic>
    </p:spTree>
    <p:extLst>
      <p:ext uri="{BB962C8B-B14F-4D97-AF65-F5344CB8AC3E}">
        <p14:creationId xmlns:p14="http://schemas.microsoft.com/office/powerpoint/2010/main" val="1599754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Theodore Roosevelt once said</a:t>
            </a:r>
            <a:endParaRPr lang="en-US" dirty="0"/>
          </a:p>
        </p:txBody>
      </p:sp>
      <p:sp>
        <p:nvSpPr>
          <p:cNvPr id="3" name="Content Placeholder 2"/>
          <p:cNvSpPr>
            <a:spLocks noGrp="1"/>
          </p:cNvSpPr>
          <p:nvPr>
            <p:ph idx="1"/>
          </p:nvPr>
        </p:nvSpPr>
        <p:spPr/>
        <p:txBody>
          <a:bodyPr/>
          <a:lstStyle/>
          <a:p>
            <a:pPr marL="0" lvl="0" indent="0">
              <a:spcBef>
                <a:spcPts val="0"/>
              </a:spcBef>
              <a:buClrTx/>
              <a:buSzTx/>
              <a:buNone/>
            </a:pPr>
            <a:r>
              <a:rPr lang="en-US" dirty="0" smtClean="0"/>
              <a:t>“It is not the critic who counts; not the m(</a:t>
            </a:r>
            <a:r>
              <a:rPr lang="en-US" dirty="0" err="1" smtClean="0"/>
              <a:t>wom</a:t>
            </a:r>
            <a:r>
              <a:rPr lang="en-US" dirty="0" smtClean="0"/>
              <a:t>)an who points out how the strong m(</a:t>
            </a:r>
            <a:r>
              <a:rPr lang="en-US" dirty="0" err="1" smtClean="0"/>
              <a:t>wom</a:t>
            </a:r>
            <a:r>
              <a:rPr lang="en-US" dirty="0" smtClean="0"/>
              <a:t>)an stumbles, or where the doer of deeds could have done better.  The credit belong to the m(</a:t>
            </a:r>
            <a:r>
              <a:rPr lang="en-US" dirty="0" err="1" smtClean="0"/>
              <a:t>wom</a:t>
            </a:r>
            <a:r>
              <a:rPr lang="en-US" dirty="0" smtClean="0"/>
              <a:t>)an who is actually in the arena, whose face is marred by dust and sweat and blood; who strives valiantly; who errs, who comes short again and again</a:t>
            </a:r>
            <a:r>
              <a:rPr lang="is-IS" dirty="0" smtClean="0"/>
              <a:t>…who at best knows in the end the triumph of high achievement, and who at the worst, if h(sh)efails, at least fails with daring greatly.” </a:t>
            </a:r>
            <a:r>
              <a:rPr lang="en-US" sz="1200" dirty="0" err="1" smtClean="0"/>
              <a:t>Brenné</a:t>
            </a:r>
            <a:r>
              <a:rPr lang="en-US" sz="1200" dirty="0" smtClean="0"/>
              <a:t> Brown, Dare to Lead</a:t>
            </a:r>
          </a:p>
        </p:txBody>
      </p:sp>
    </p:spTree>
    <p:extLst>
      <p:ext uri="{BB962C8B-B14F-4D97-AF65-F5344CB8AC3E}">
        <p14:creationId xmlns:p14="http://schemas.microsoft.com/office/powerpoint/2010/main" val="1760579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t>The Inspiration We Need Ourselves</a:t>
            </a:r>
            <a:endParaRPr lang="en-US" sz="3600"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40383" y="1609928"/>
            <a:ext cx="3463234" cy="4876800"/>
          </a:xfrm>
        </p:spPr>
      </p:pic>
    </p:spTree>
    <p:extLst>
      <p:ext uri="{BB962C8B-B14F-4D97-AF65-F5344CB8AC3E}">
        <p14:creationId xmlns:p14="http://schemas.microsoft.com/office/powerpoint/2010/main" val="14567948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705" y="554477"/>
            <a:ext cx="4784658" cy="6191910"/>
          </a:xfrm>
          <a:prstGeom prst="rect">
            <a:avLst/>
          </a:prstGeom>
        </p:spPr>
      </p:pic>
    </p:spTree>
    <p:extLst>
      <p:ext uri="{BB962C8B-B14F-4D97-AF65-F5344CB8AC3E}">
        <p14:creationId xmlns:p14="http://schemas.microsoft.com/office/powerpoint/2010/main" val="12143024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4774"/>
            <a:ext cx="9606063" cy="6404042"/>
          </a:xfrm>
          <a:prstGeom prst="rect">
            <a:avLst/>
          </a:prstGeom>
        </p:spPr>
      </p:pic>
    </p:spTree>
    <p:extLst>
      <p:ext uri="{BB962C8B-B14F-4D97-AF65-F5344CB8AC3E}">
        <p14:creationId xmlns:p14="http://schemas.microsoft.com/office/powerpoint/2010/main" val="1279927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Practicing Mindfulness</a:t>
            </a:r>
            <a:endParaRPr lang="en-US" b="1" dirty="0"/>
          </a:p>
        </p:txBody>
      </p:sp>
      <p:sp>
        <p:nvSpPr>
          <p:cNvPr id="3" name="Content Placeholder 2"/>
          <p:cNvSpPr>
            <a:spLocks noGrp="1"/>
          </p:cNvSpPr>
          <p:nvPr>
            <p:ph sz="half" idx="1"/>
          </p:nvPr>
        </p:nvSpPr>
        <p:spPr>
          <a:xfrm>
            <a:off x="223736" y="1673352"/>
            <a:ext cx="4272064" cy="4718304"/>
          </a:xfrm>
        </p:spPr>
        <p:txBody>
          <a:bodyPr>
            <a:normAutofit fontScale="85000" lnSpcReduction="20000"/>
          </a:bodyPr>
          <a:lstStyle/>
          <a:p>
            <a:pPr lvl="0" fontAlgn="base"/>
            <a:r>
              <a:rPr lang="en-US" dirty="0"/>
              <a:t>The awareness that emerges through paying attention on purpose, in the present moment, and non-judgmentally to the unfolding of experience moment to </a:t>
            </a:r>
            <a:r>
              <a:rPr lang="en-US" dirty="0" smtClean="0"/>
              <a:t>moment</a:t>
            </a:r>
            <a:endParaRPr lang="en-US" dirty="0"/>
          </a:p>
          <a:p>
            <a:pPr lvl="0" fontAlgn="base"/>
            <a:r>
              <a:rPr lang="en-US" dirty="0"/>
              <a:t>The non-judgmental observation of the ongoing stream of internal and external stimuli as they arise </a:t>
            </a:r>
          </a:p>
          <a:p>
            <a:pPr lvl="0" fontAlgn="base"/>
            <a:r>
              <a:rPr lang="en-US" dirty="0"/>
              <a:t>Keeping one’s complete attention to the experience on a moment to moment basis </a:t>
            </a:r>
          </a:p>
          <a:p>
            <a:endParaRPr lang="en-US" dirty="0"/>
          </a:p>
        </p:txBody>
      </p:sp>
      <p:pic>
        <p:nvPicPr>
          <p:cNvPr id="5" name="Content Placeholder 4"/>
          <p:cNvPicPr>
            <a:picLocks noGrp="1" noChangeAspect="1"/>
          </p:cNvPicPr>
          <p:nvPr>
            <p:ph sz="half" idx="2"/>
          </p:nvPr>
        </p:nvPicPr>
        <p:blipFill>
          <a:blip r:embed="rId3"/>
          <a:stretch>
            <a:fillRect/>
          </a:stretch>
        </p:blipFill>
        <p:spPr>
          <a:xfrm>
            <a:off x="4572000" y="1750669"/>
            <a:ext cx="4038600" cy="4339429"/>
          </a:xfrm>
          <a:prstGeom prst="rect">
            <a:avLst/>
          </a:prstGeom>
        </p:spPr>
      </p:pic>
    </p:spTree>
    <p:extLst>
      <p:ext uri="{BB962C8B-B14F-4D97-AF65-F5344CB8AC3E}">
        <p14:creationId xmlns:p14="http://schemas.microsoft.com/office/powerpoint/2010/main" val="1590000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rial" charset="0"/>
                <a:ea typeface="Arial" charset="0"/>
                <a:cs typeface="Arial" charset="0"/>
              </a:rPr>
              <a:t>Considerations</a:t>
            </a:r>
            <a:endParaRPr lang="en-US" b="1" dirty="0">
              <a:latin typeface="Arial" charset="0"/>
              <a:ea typeface="Arial" charset="0"/>
              <a:cs typeface="Arial" charset="0"/>
            </a:endParaRPr>
          </a:p>
        </p:txBody>
      </p:sp>
      <p:sp>
        <p:nvSpPr>
          <p:cNvPr id="3" name="Content Placeholder 2"/>
          <p:cNvSpPr>
            <a:spLocks noGrp="1"/>
          </p:cNvSpPr>
          <p:nvPr>
            <p:ph idx="1"/>
          </p:nvPr>
        </p:nvSpPr>
        <p:spPr>
          <a:xfrm>
            <a:off x="457200" y="1765570"/>
            <a:ext cx="8229600" cy="4876800"/>
          </a:xfrm>
        </p:spPr>
        <p:txBody>
          <a:bodyPr/>
          <a:lstStyle/>
          <a:p>
            <a:pPr>
              <a:buFont typeface="Wingdings" charset="2"/>
              <a:buChar char="Ø"/>
            </a:pPr>
            <a:r>
              <a:rPr lang="en-US" dirty="0" smtClean="0">
                <a:latin typeface="Times New Roman"/>
                <a:cs typeface="Times New Roman"/>
              </a:rPr>
              <a:t>Leadership and loneliness go </a:t>
            </a:r>
            <a:endParaRPr lang="en-US" dirty="0">
              <a:latin typeface="Times New Roman"/>
              <a:cs typeface="Times New Roman"/>
            </a:endParaRPr>
          </a:p>
          <a:p>
            <a:pPr marL="0" indent="0">
              <a:buNone/>
            </a:pPr>
            <a:r>
              <a:rPr lang="en-US" dirty="0" smtClean="0">
                <a:latin typeface="Times New Roman"/>
                <a:cs typeface="Times New Roman"/>
              </a:rPr>
              <a:t>hand-in-hand</a:t>
            </a:r>
          </a:p>
          <a:p>
            <a:pPr>
              <a:buFont typeface="Wingdings" charset="2"/>
              <a:buChar char="Ø"/>
            </a:pPr>
            <a:endParaRPr lang="en-US" dirty="0">
              <a:latin typeface="Times New Roman"/>
              <a:cs typeface="Times New Roman"/>
            </a:endParaRPr>
          </a:p>
          <a:p>
            <a:pPr>
              <a:buFont typeface="Wingdings" charset="2"/>
              <a:buChar char="Ø"/>
            </a:pPr>
            <a:r>
              <a:rPr lang="en-US" dirty="0" smtClean="0">
                <a:latin typeface="Times New Roman"/>
                <a:cs typeface="Times New Roman"/>
              </a:rPr>
              <a:t>There is no conflict of interest</a:t>
            </a:r>
          </a:p>
          <a:p>
            <a:pPr>
              <a:buFont typeface="Wingdings" charset="2"/>
              <a:buChar char="Ø"/>
            </a:pPr>
            <a:endParaRPr lang="en-US" dirty="0">
              <a:latin typeface="Times New Roman"/>
              <a:cs typeface="Times New Roman"/>
            </a:endParaRPr>
          </a:p>
          <a:p>
            <a:pPr>
              <a:buFont typeface="Wingdings" charset="2"/>
              <a:buChar char="Ø"/>
            </a:pPr>
            <a:r>
              <a:rPr lang="en-US" dirty="0">
                <a:latin typeface="Times New Roman"/>
                <a:cs typeface="Times New Roman"/>
              </a:rPr>
              <a:t>Responding to dissent and </a:t>
            </a:r>
            <a:r>
              <a:rPr lang="en-US" dirty="0" smtClean="0">
                <a:latin typeface="Times New Roman"/>
                <a:cs typeface="Times New Roman"/>
              </a:rPr>
              <a:t>resistance</a:t>
            </a:r>
          </a:p>
          <a:p>
            <a:pPr marL="0" indent="0">
              <a:buNone/>
            </a:pPr>
            <a:r>
              <a:rPr lang="en-US" dirty="0" smtClean="0">
                <a:latin typeface="Times New Roman"/>
                <a:cs typeface="Times New Roman"/>
              </a:rPr>
              <a:t> </a:t>
            </a:r>
            <a:endParaRPr lang="en-US" dirty="0">
              <a:latin typeface="Times New Roman"/>
              <a:cs typeface="Times New Roman"/>
            </a:endParaRPr>
          </a:p>
          <a:p>
            <a:pPr>
              <a:buFont typeface="Wingdings" charset="2"/>
              <a:buChar char="Ø"/>
            </a:pPr>
            <a:r>
              <a:rPr lang="en-US" dirty="0" smtClean="0">
                <a:latin typeface="Times New Roman"/>
                <a:cs typeface="Times New Roman"/>
              </a:rPr>
              <a:t>The team will </a:t>
            </a:r>
            <a:r>
              <a:rPr lang="en-US" dirty="0" smtClean="0">
                <a:latin typeface="Times New Roman"/>
                <a:cs typeface="Times New Roman"/>
              </a:rPr>
              <a:t>bond</a:t>
            </a:r>
          </a:p>
          <a:p>
            <a:pPr>
              <a:buFont typeface="Wingdings" charset="2"/>
              <a:buChar char="Ø"/>
            </a:pPr>
            <a:endParaRPr lang="en-US" dirty="0">
              <a:latin typeface="Times New Roman"/>
              <a:cs typeface="Times New Roman"/>
            </a:endParaRPr>
          </a:p>
          <a:p>
            <a:pPr>
              <a:buFont typeface="Wingdings" charset="2"/>
              <a:buChar char="Ø"/>
            </a:pPr>
            <a:r>
              <a:rPr lang="en-US" dirty="0" smtClean="0">
                <a:latin typeface="Times New Roman"/>
                <a:cs typeface="Times New Roman"/>
              </a:rPr>
              <a:t>Achieve work-life balance</a:t>
            </a:r>
          </a:p>
          <a:p>
            <a:pPr>
              <a:buFont typeface="Wingdings" charset="2"/>
              <a:buChar char="Ø"/>
            </a:pPr>
            <a:endParaRPr lang="en-US" dirty="0">
              <a:latin typeface="Times New Roman"/>
              <a:cs typeface="Times New Roman"/>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96354">
            <a:off x="5628532" y="2578371"/>
            <a:ext cx="3202921" cy="2402191"/>
          </a:xfrm>
          <a:prstGeom prst="rect">
            <a:avLst/>
          </a:prstGeom>
        </p:spPr>
      </p:pic>
    </p:spTree>
    <p:extLst>
      <p:ext uri="{BB962C8B-B14F-4D97-AF65-F5344CB8AC3E}">
        <p14:creationId xmlns:p14="http://schemas.microsoft.com/office/powerpoint/2010/main" val="276242769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1779</TotalTime>
  <Words>858</Words>
  <Application>Microsoft Macintosh PowerPoint</Application>
  <PresentationFormat>On-screen Show (4:3)</PresentationFormat>
  <Paragraphs>141</Paragraphs>
  <Slides>14</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Calibri</vt:lpstr>
      <vt:lpstr>Times New Roman</vt:lpstr>
      <vt:lpstr>Wingdings</vt:lpstr>
      <vt:lpstr>Arial</vt:lpstr>
      <vt:lpstr>Clarity</vt:lpstr>
      <vt:lpstr>Driving Local Action:  Leadership is Sometimes Lonely</vt:lpstr>
      <vt:lpstr>Description &amp; Outcomes</vt:lpstr>
      <vt:lpstr>PowerPoint Presentation</vt:lpstr>
      <vt:lpstr>Theodore Roosevelt once said</vt:lpstr>
      <vt:lpstr>The Inspiration We Need Ourselves</vt:lpstr>
      <vt:lpstr>PowerPoint Presentation</vt:lpstr>
      <vt:lpstr>PowerPoint Presentation</vt:lpstr>
      <vt:lpstr>Practicing Mindfulness</vt:lpstr>
      <vt:lpstr>Considerations</vt:lpstr>
      <vt:lpstr>Six Attributes </vt:lpstr>
      <vt:lpstr>Multicultural Leadership </vt:lpstr>
      <vt:lpstr>Work-Life Balance Activity</vt:lpstr>
      <vt:lpstr>Takeaways</vt:lpstr>
      <vt:lpstr>Contacts</vt:lpstr>
    </vt:vector>
  </TitlesOfParts>
  <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Virginia May</dc:creator>
  <cp:lastModifiedBy>Mayra Cruz</cp:lastModifiedBy>
  <cp:revision>49</cp:revision>
  <dcterms:created xsi:type="dcterms:W3CDTF">2015-10-21T19:14:41Z</dcterms:created>
  <dcterms:modified xsi:type="dcterms:W3CDTF">2018-10-26T17:46:13Z</dcterms:modified>
</cp:coreProperties>
</file>