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7" r:id="rId4"/>
    <p:sldId id="265" r:id="rId5"/>
    <p:sldId id="259" r:id="rId6"/>
    <p:sldId id="263" r:id="rId7"/>
    <p:sldId id="260" r:id="rId8"/>
    <p:sldId id="261" r:id="rId9"/>
    <p:sldId id="262" r:id="rId10"/>
    <p:sldId id="267" r:id="rId11"/>
    <p:sldId id="268" r:id="rId12"/>
    <p:sldId id="269" r:id="rId13"/>
    <p:sldId id="266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C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3"/>
    <p:restoredTop sz="94737"/>
  </p:normalViewPr>
  <p:slideViewPr>
    <p:cSldViewPr snapToGrid="0" snapToObjects="1">
      <p:cViewPr varScale="1">
        <p:scale>
          <a:sx n="112" d="100"/>
          <a:sy n="112" d="100"/>
        </p:scale>
        <p:origin x="92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10/26/18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r>
              <a:rPr lang="en-US" baseline="0" dirty="0" smtClean="0"/>
              <a:t> by Mayra</a:t>
            </a:r>
          </a:p>
          <a:p>
            <a:r>
              <a:rPr lang="en-US" dirty="0" smtClean="0"/>
              <a:t>Introduce ourselves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58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Silvester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586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048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Mayra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Small large group </a:t>
            </a:r>
            <a:r>
              <a:rPr lang="en-US" dirty="0" smtClean="0"/>
              <a:t>dialogue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would be </a:t>
            </a:r>
            <a:r>
              <a:rPr lang="en-US" b="1" i="1" dirty="0" smtClean="0"/>
              <a:t>one</a:t>
            </a:r>
            <a:r>
              <a:rPr lang="en-US" dirty="0" smtClean="0"/>
              <a:t> professional development idea to increase colleagues’ understanding on the intersection of gender, race and ethnicity you would implement once you get back to your campus?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64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1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Mandy</a:t>
            </a:r>
          </a:p>
          <a:p>
            <a:r>
              <a:rPr lang="en-US" dirty="0" smtClean="0"/>
              <a:t>Request 2-3 answers</a:t>
            </a:r>
            <a:r>
              <a:rPr lang="en-US" baseline="0" dirty="0" smtClean="0"/>
              <a:t> from participants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01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Michelle  </a:t>
            </a:r>
            <a:r>
              <a:rPr lang="en-US" dirty="0" smtClean="0"/>
              <a:t>3-4 </a:t>
            </a:r>
            <a:r>
              <a:rPr lang="en-US" dirty="0" smtClean="0"/>
              <a:t>minutes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Objective: Valuing different cultures and preferences and making continued connections.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59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Silvester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71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Silvester</a:t>
            </a:r>
          </a:p>
          <a:p>
            <a:pPr marL="0" indent="0">
              <a:buNone/>
            </a:pPr>
            <a:r>
              <a:rPr lang="en-US" dirty="0" smtClean="0"/>
              <a:t>Add </a:t>
            </a:r>
            <a:r>
              <a:rPr lang="en-US" dirty="0" smtClean="0"/>
              <a:t>Challenging unconscious</a:t>
            </a:r>
            <a:r>
              <a:rPr lang="en-US" baseline="0" dirty="0" smtClean="0"/>
              <a:t> bias </a:t>
            </a:r>
            <a:r>
              <a:rPr lang="en-US" dirty="0" smtClean="0"/>
              <a:t>“Unconscious bias applies to how we perceive other people. We are all biased and becoming aware of </a:t>
            </a:r>
          </a:p>
          <a:p>
            <a:pPr marL="0" indent="0">
              <a:buNone/>
            </a:pPr>
            <a:r>
              <a:rPr lang="en-US" dirty="0" smtClean="0"/>
              <a:t>our biases will help us mitigate them in our work [with students and colleagues].” </a:t>
            </a:r>
          </a:p>
          <a:p>
            <a:pPr marL="0" indent="0">
              <a:buNone/>
            </a:pPr>
            <a:r>
              <a:rPr lang="en-US" dirty="0" smtClean="0"/>
              <a:t>					</a:t>
            </a:r>
            <a:r>
              <a:rPr lang="en-US" sz="1000" dirty="0" smtClean="0"/>
              <a:t>– NX Leaders (2012)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21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Mandy</a:t>
            </a:r>
          </a:p>
          <a:p>
            <a:r>
              <a:rPr lang="en-US" dirty="0" smtClean="0"/>
              <a:t>Source</a:t>
            </a:r>
            <a:r>
              <a:rPr lang="en-US" dirty="0" smtClean="0"/>
              <a:t>:  Kuk, Linda</a:t>
            </a:r>
            <a:r>
              <a:rPr lang="en-US" baseline="0" dirty="0" smtClean="0"/>
              <a:t> &amp; </a:t>
            </a:r>
            <a:r>
              <a:rPr lang="en-US" dirty="0" smtClean="0"/>
              <a:t>Donovan,</a:t>
            </a:r>
            <a:r>
              <a:rPr lang="en-US" baseline="0" dirty="0" smtClean="0"/>
              <a:t> Jody </a:t>
            </a:r>
            <a:r>
              <a:rPr lang="en-US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Women in Higher Education Revisited: Intergenerational Conversations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citeseerx.ist.psu.edu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viewdoc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download?doi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=10.1.1.577.661&amp;rep=rep1&amp;type=pdf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25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Mayra</a:t>
            </a:r>
          </a:p>
          <a:p>
            <a:r>
              <a:rPr lang="en-US" dirty="0" smtClean="0"/>
              <a:t>Reflect </a:t>
            </a:r>
            <a:r>
              <a:rPr lang="en-US" dirty="0" smtClean="0"/>
              <a:t>internally.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11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Michelle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04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EAE4-0F01-8647-AC93-28873165CC05}" type="datetime2">
              <a:rPr lang="en-US" smtClean="0"/>
              <a:t>Friday, October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A27D-195D-304D-89C1-0AAF3265FAAD}" type="datetime2">
              <a:rPr lang="en-US" smtClean="0"/>
              <a:t>Friday, October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10D5-EE58-004F-93C9-C1DA834671AD}" type="datetime2">
              <a:rPr lang="en-US" smtClean="0"/>
              <a:t>Friday, October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7779-3D07-D542-B4A2-8B179ED9C0CD}" type="datetime2">
              <a:rPr lang="en-US" smtClean="0"/>
              <a:t>Friday, October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EFC2-735D-9B41-BD79-A0884C191667}" type="datetime2">
              <a:rPr lang="en-US" smtClean="0"/>
              <a:t>Friday, October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80E6-1E6B-6D44-A3A6-E6AE952A1F32}" type="datetime2">
              <a:rPr lang="en-US" smtClean="0"/>
              <a:t>Friday, October 26,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39FF-40DB-6946-9A17-9B5B7E2A6AB0}" type="datetime2">
              <a:rPr lang="en-US" smtClean="0"/>
              <a:t>Friday, October 26,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BC68-758C-7440-A7D1-722DA3CD51D2}" type="datetime2">
              <a:rPr lang="en-US" smtClean="0"/>
              <a:t>Friday, October 26,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C72B-9089-7F4E-A479-D3AC2DD8CA1D}" type="datetime2">
              <a:rPr lang="en-US" smtClean="0"/>
              <a:t>Friday, October 26,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3D8F-0B36-D546-A3F7-D62CB2C95A02}" type="datetime2">
              <a:rPr lang="en-US" smtClean="0"/>
              <a:t>Friday, October 26,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5B87-8385-E44C-823F-5FAA3E416BE7}" type="datetime2">
              <a:rPr lang="en-US" smtClean="0"/>
              <a:t>Friday, October 26,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A760174-D91F-084B-A23D-95F295254F7C}" type="datetime2">
              <a:rPr lang="en-US" smtClean="0"/>
              <a:t>Friday, October 26,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iteseerx.ist.psu.edu/viewdoc/download?doi=10.1.1.577.661&amp;rep=rep1&amp;type=pdf" TargetMode="External"/><Relationship Id="rId4" Type="http://schemas.openxmlformats.org/officeDocument/2006/relationships/hyperlink" Target="https://www.ted.com/talks/mellody_hobson_color_blind_or_color_brave?language=e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atalyst.org/system/files/engaging_in_conversations_about_gender_race_and_ethnicity_in_the_workplace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1636"/>
            <a:ext cx="7848600" cy="2460812"/>
          </a:xfrm>
        </p:spPr>
        <p:txBody>
          <a:bodyPr/>
          <a:lstStyle/>
          <a:p>
            <a:r>
              <a:rPr lang="en-US" sz="4400" b="1" i="1" cap="none" dirty="0" smtClean="0">
                <a:latin typeface="Times New Roman"/>
                <a:cs typeface="Times New Roman"/>
              </a:rPr>
              <a:t>Faculty Leadership, Professional Development &amp; the Intersection with Gender, Race &amp; Ethnicity</a:t>
            </a:r>
            <a:endParaRPr lang="en-US" sz="4400" b="1" i="1" cap="none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3352" y="4527176"/>
            <a:ext cx="7164817" cy="1604683"/>
          </a:xfrm>
        </p:spPr>
        <p:txBody>
          <a:bodyPr>
            <a:noAutofit/>
          </a:bodyPr>
          <a:lstStyle/>
          <a:p>
            <a:r>
              <a:rPr lang="en-US" sz="1600" i="1" dirty="0" smtClean="0">
                <a:latin typeface="Arial" charset="0"/>
                <a:ea typeface="Arial" charset="0"/>
                <a:cs typeface="Arial" charset="0"/>
              </a:rPr>
              <a:t>Mayra Cruz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, At-Large Representative, De Anza College</a:t>
            </a:r>
          </a:p>
          <a:p>
            <a:r>
              <a:rPr lang="en-US" sz="1600" i="1" dirty="0" smtClean="0">
                <a:latin typeface="Arial" charset="0"/>
                <a:ea typeface="Arial" charset="0"/>
                <a:cs typeface="Arial" charset="0"/>
              </a:rPr>
              <a:t>Silvester Henderson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, At-Large Representative, Los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Medanos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College</a:t>
            </a:r>
          </a:p>
          <a:p>
            <a:r>
              <a:rPr lang="en-US" sz="1600" i="1" dirty="0" smtClean="0">
                <a:latin typeface="Arial" charset="0"/>
                <a:ea typeface="Arial" charset="0"/>
                <a:cs typeface="Arial" charset="0"/>
              </a:rPr>
              <a:t>Michelle </a:t>
            </a:r>
            <a:r>
              <a:rPr lang="en-US" sz="1600" i="1" dirty="0" smtClean="0">
                <a:latin typeface="Arial" charset="0"/>
                <a:ea typeface="Arial" charset="0"/>
                <a:cs typeface="Arial" charset="0"/>
              </a:rPr>
              <a:t>Bean,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English 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Instructor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and Senate 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President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at Rio Hondo 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College</a:t>
            </a:r>
          </a:p>
          <a:p>
            <a:r>
              <a:rPr lang="en-US" sz="1600" i="1" dirty="0" smtClean="0">
                <a:latin typeface="Arial" charset="0"/>
                <a:ea typeface="Arial" charset="0"/>
                <a:cs typeface="Arial" charset="0"/>
              </a:rPr>
              <a:t>Mandy Liang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, Associate Dean of Matriculation &amp; Assessment, City College of San Francisco 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5247" y="6131859"/>
            <a:ext cx="3267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Uniqueness + Belonging = Inclusion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44161"/>
            <a:ext cx="8229600" cy="353509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920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Isn’t a </a:t>
            </a:r>
            <a:r>
              <a:rPr lang="en-US" dirty="0" smtClean="0"/>
              <a:t>Problem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There’s No </a:t>
            </a:r>
            <a:r>
              <a:rPr lang="en-US" dirty="0" smtClean="0"/>
              <a:t>Benefit </a:t>
            </a:r>
            <a:r>
              <a:rPr lang="en-US" dirty="0"/>
              <a:t>to </a:t>
            </a:r>
            <a:r>
              <a:rPr lang="en-US" dirty="0" smtClean="0"/>
              <a:t>Talking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There Will Be Negative Consequences to My Actions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21089552">
            <a:off x="3746952" y="804880"/>
            <a:ext cx="3762103" cy="1236024"/>
          </a:xfrm>
          <a:prstGeom prst="rightArrow">
            <a:avLst/>
          </a:prstGeom>
          <a:ln w="26424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42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“Roadblocks”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“</a:t>
            </a:r>
            <a:r>
              <a:rPr lang="en-US" dirty="0"/>
              <a:t>Gender </a:t>
            </a:r>
            <a:r>
              <a:rPr lang="en-US" dirty="0" smtClean="0"/>
              <a:t>differences </a:t>
            </a:r>
            <a:r>
              <a:rPr lang="en-US" dirty="0"/>
              <a:t>don’t matter—we view women and men equally.”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“We don’t see color— only people.” </a:t>
            </a:r>
          </a:p>
          <a:p>
            <a:endParaRPr lang="en-US" dirty="0"/>
          </a:p>
          <a:p>
            <a:r>
              <a:rPr lang="en-US" dirty="0"/>
              <a:t>“Race and ethnicity are not relevant in certain places.”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“Talking about our </a:t>
            </a:r>
            <a:r>
              <a:rPr lang="en-US" dirty="0" smtClean="0"/>
              <a:t>differences </a:t>
            </a:r>
            <a:r>
              <a:rPr lang="en-US" dirty="0"/>
              <a:t>can only further divide us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/>
              <a:t>“Talking won’t solve anything.”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“People think I’m overly sensitive, and I feel that my experiences are minimized.” 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/>
              <a:t>“I will say something inappropriate—or worse, be viewed as racist or sexist.” </a:t>
            </a:r>
          </a:p>
          <a:p>
            <a:endParaRPr lang="en-US" dirty="0" smtClean="0"/>
          </a:p>
          <a:p>
            <a:r>
              <a:rPr lang="en-US" dirty="0"/>
              <a:t>“It’s not safe to speak up.”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748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7430"/>
            <a:ext cx="8229600" cy="4179570"/>
          </a:xfrm>
        </p:spPr>
        <p:txBody>
          <a:bodyPr>
            <a:normAutofit fontScale="92500"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/>
              <a:t>What </a:t>
            </a:r>
            <a:r>
              <a:rPr lang="en-US" sz="3200" dirty="0" smtClean="0"/>
              <a:t>are the next steps to take once you get back to your campus?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 smtClean="0"/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3200" dirty="0" smtClean="0"/>
              <a:t>To whom </a:t>
            </a:r>
            <a:r>
              <a:rPr lang="en-US" sz="3200" dirty="0"/>
              <a:t>would you </a:t>
            </a:r>
            <a:r>
              <a:rPr lang="en-US" sz="3200" dirty="0" smtClean="0"/>
              <a:t>talk and how would you turn your idea to action?  </a:t>
            </a:r>
            <a:endParaRPr lang="en-US" sz="32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 smtClean="0"/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3200" dirty="0" smtClean="0"/>
              <a:t>How do you strategically </a:t>
            </a:r>
            <a:r>
              <a:rPr lang="en-US" sz="3200" dirty="0"/>
              <a:t>e</a:t>
            </a:r>
            <a:r>
              <a:rPr lang="en-US" sz="3200" dirty="0" smtClean="0"/>
              <a:t>ngage your college community in conversation about gender</a:t>
            </a:r>
            <a:r>
              <a:rPr lang="en-US" sz="3200" dirty="0"/>
              <a:t>, race and </a:t>
            </a:r>
            <a:r>
              <a:rPr lang="en-US" sz="3200" dirty="0" smtClean="0"/>
              <a:t>ethnicity?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82881"/>
            <a:ext cx="2523506" cy="24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813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Engaging in Conversation About Gender, Race, and Ethnicity in </a:t>
            </a:r>
            <a:r>
              <a:rPr lang="en-US" dirty="0"/>
              <a:t>the Workplace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www.catalyst.org/system/files/engaging_in_conversations_about_gender_race_and_ethnicity_in_the_workplace.pdf</a:t>
            </a:r>
            <a:r>
              <a:rPr lang="en-US" dirty="0" smtClean="0"/>
              <a:t>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Kuk</a:t>
            </a:r>
            <a:r>
              <a:rPr lang="en-US" dirty="0"/>
              <a:t>, Linda &amp; Donovan</a:t>
            </a:r>
            <a:r>
              <a:rPr lang="en-US"/>
              <a:t>, </a:t>
            </a:r>
            <a:r>
              <a:rPr lang="en-US" smtClean="0"/>
              <a:t>Jody.  </a:t>
            </a:r>
            <a:r>
              <a:rPr lang="en-US" dirty="0"/>
              <a:t>Women in Higher Education Revisited: Intergenerational Conversations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citeseerx.ist.psu.edu/viewdoc/download?doi=10.1.1.577.661&amp;rep=rep1&amp;type=pdf</a:t>
            </a:r>
            <a:r>
              <a:rPr lang="en-US" dirty="0" smtClean="0"/>
              <a:t>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Mellody</a:t>
            </a:r>
            <a:r>
              <a:rPr lang="en-US" dirty="0" smtClean="0"/>
              <a:t> Hobson.  </a:t>
            </a:r>
            <a:r>
              <a:rPr lang="en-US" i="1" dirty="0" smtClean="0"/>
              <a:t>Color Blind or Color Brave? </a:t>
            </a:r>
            <a:r>
              <a:rPr lang="en-US" dirty="0" smtClean="0"/>
              <a:t>Ted Talk</a:t>
            </a:r>
            <a:r>
              <a:rPr lang="en-US" dirty="0"/>
              <a:t>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www.ted.com/talks/mellody_hobson_color_blind_or_color_brave?language=en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15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Contacts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Mayra </a:t>
            </a:r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Cruz 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3200" dirty="0" err="1" smtClean="0">
                <a:latin typeface="Arial" charset="0"/>
                <a:ea typeface="Arial" charset="0"/>
                <a:cs typeface="Arial" charset="0"/>
              </a:rPr>
              <a:t>cruzmayra@fhda.edu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32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Silvester Henderson 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3200" dirty="0" err="1" smtClean="0">
                <a:latin typeface="Arial" charset="0"/>
                <a:ea typeface="Arial" charset="0"/>
                <a:cs typeface="Arial" charset="0"/>
              </a:rPr>
              <a:t>Shenderson@losmedanos.edu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32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Michelle 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Bean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3200" dirty="0" err="1" smtClean="0">
                <a:latin typeface="Arial" charset="0"/>
                <a:ea typeface="Arial" charset="0"/>
                <a:cs typeface="Arial" charset="0"/>
              </a:rPr>
              <a:t>mbean@riohondo.edu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32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Mandy Liang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3200" dirty="0" err="1" smtClean="0">
                <a:latin typeface="Arial" charset="0"/>
                <a:ea typeface="Arial" charset="0"/>
                <a:cs typeface="Arial" charset="0"/>
              </a:rPr>
              <a:t>mliang@ccsf.edu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2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Description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do senate leaders engage faculty in dialogue about gender, race and ethnicity to build an equity minded culture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  </a:t>
            </a:r>
            <a:endParaRPr lang="en-US" dirty="0" smtClean="0"/>
          </a:p>
          <a:p>
            <a:r>
              <a:rPr lang="en-US" dirty="0" smtClean="0"/>
              <a:t>Discuss </a:t>
            </a:r>
            <a:r>
              <a:rPr lang="en-US" dirty="0"/>
              <a:t>professional development activities and the intersectionality with gender, race and ethnicity.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Introduce Uniqueness </a:t>
            </a:r>
            <a:r>
              <a:rPr lang="en-US" dirty="0"/>
              <a:t>+ Belonging = Inclusion (UBI) </a:t>
            </a:r>
            <a:r>
              <a:rPr lang="en-US" dirty="0" smtClean="0"/>
              <a:t> </a:t>
            </a:r>
            <a:r>
              <a:rPr lang="en-US" dirty="0"/>
              <a:t>tool for difficult conversations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   </a:t>
            </a:r>
            <a:endParaRPr lang="en-US" dirty="0" smtClean="0"/>
          </a:p>
          <a:p>
            <a:r>
              <a:rPr lang="en-US" dirty="0" smtClean="0"/>
              <a:t>Discuss challenges </a:t>
            </a:r>
            <a:r>
              <a:rPr lang="en-US" dirty="0"/>
              <a:t>and “roadblocks” </a:t>
            </a:r>
            <a:r>
              <a:rPr lang="en-US" dirty="0" smtClean="0"/>
              <a:t>as </a:t>
            </a:r>
            <a:r>
              <a:rPr lang="en-US" dirty="0"/>
              <a:t>we move to achieve equity goals and courageous conversations.  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58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83;p15"/>
          <p:cNvPicPr preferRelativeResize="0">
            <a:picLocks noGrp="1"/>
          </p:cNvPicPr>
          <p:nvPr>
            <p:ph idx="1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333" y="1218359"/>
            <a:ext cx="285750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213847" y="2232212"/>
            <a:ext cx="52443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1600"/>
              </a:spcBef>
              <a:spcAft>
                <a:spcPts val="1600"/>
              </a:spcAft>
            </a:pPr>
            <a:r>
              <a:rPr lang="en" sz="3200" dirty="0"/>
              <a:t>What brings you to this breakout?</a:t>
            </a:r>
            <a:br>
              <a:rPr lang="en" sz="3200" dirty="0"/>
            </a:br>
            <a:r>
              <a:rPr lang="en" sz="3200" dirty="0"/>
              <a:t/>
            </a:r>
            <a:br>
              <a:rPr lang="en" sz="3200" dirty="0"/>
            </a:br>
            <a:r>
              <a:rPr lang="en" sz="3200" dirty="0"/>
              <a:t>What do you hope to learn?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427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Icebreaker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b="1" dirty="0" smtClean="0"/>
              <a:t>Idea Wave</a:t>
            </a:r>
          </a:p>
          <a:p>
            <a:pPr marL="0" indent="0" algn="ctr">
              <a:buNone/>
            </a:pPr>
            <a:r>
              <a:rPr lang="en-US" sz="4000" dirty="0" smtClean="0"/>
              <a:t>What </a:t>
            </a:r>
            <a:r>
              <a:rPr lang="en-US" sz="4000" dirty="0"/>
              <a:t>is your favorite place to eat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4140926" y="796834"/>
            <a:ext cx="1280160" cy="1149532"/>
          </a:xfrm>
          <a:prstGeom prst="cube">
            <a:avLst/>
          </a:prstGeom>
          <a:solidFill>
            <a:srgbClr val="65C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97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Equity Mindedness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Center for Urban Education created the concept of “equity-mindedness” to </a:t>
            </a:r>
            <a:r>
              <a:rPr lang="en-US" dirty="0" smtClean="0"/>
              <a:t>describe actions </a:t>
            </a:r>
            <a:r>
              <a:rPr lang="en-US" dirty="0"/>
              <a:t>that demonstrate individuals’ capacity to recognize and address racialized</a:t>
            </a:r>
          </a:p>
          <a:p>
            <a:pPr marL="0" indent="0">
              <a:buNone/>
            </a:pPr>
            <a:r>
              <a:rPr lang="en-US" dirty="0"/>
              <a:t>structures, policies, and practices that produce and sustain racial </a:t>
            </a:r>
            <a:r>
              <a:rPr lang="en-US"/>
              <a:t>inequities</a:t>
            </a:r>
            <a:r>
              <a:rPr lang="en-US" smtClean="0"/>
              <a:t>.  </a:t>
            </a:r>
            <a:r>
              <a:rPr lang="en-US" sz="1400" smtClean="0"/>
              <a:t>(</a:t>
            </a:r>
            <a:r>
              <a:rPr lang="en-US" sz="1400" dirty="0" err="1"/>
              <a:t>Bensimon</a:t>
            </a:r>
            <a:r>
              <a:rPr lang="en-US" sz="1400" dirty="0"/>
              <a:t> &amp; Malcom, 2012; Dowd &amp; </a:t>
            </a:r>
            <a:r>
              <a:rPr lang="en-US" sz="1400" dirty="0" err="1"/>
              <a:t>Bensimon</a:t>
            </a:r>
            <a:r>
              <a:rPr lang="en-US" sz="1400" dirty="0"/>
              <a:t>, 2015)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  <p:pic>
        <p:nvPicPr>
          <p:cNvPr id="6" name="Google Shape;10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6706" y="445025"/>
            <a:ext cx="2379819" cy="2056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708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282"/>
            <a:ext cx="9144000" cy="496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954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1671"/>
            <a:ext cx="8229600" cy="5885329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i="1" dirty="0" smtClean="0"/>
              <a:t>“</a:t>
            </a:r>
            <a:r>
              <a:rPr lang="en-US" b="1" i="1" dirty="0" smtClean="0"/>
              <a:t>Although </a:t>
            </a:r>
            <a:r>
              <a:rPr lang="en-US" b="1" i="1" dirty="0"/>
              <a:t>women students may be the majority within higher education today, female faculty and administrators have not yet achieved equity in numbers, positions, salaries, or status </a:t>
            </a:r>
            <a:r>
              <a:rPr lang="en-US" dirty="0"/>
              <a:t>(Chamberlain, 1991; </a:t>
            </a:r>
            <a:r>
              <a:rPr lang="en-US" dirty="0" err="1"/>
              <a:t>Chliwniak</a:t>
            </a:r>
            <a:r>
              <a:rPr lang="en-US" dirty="0"/>
              <a:t>, 1997; Fogg, 2003; </a:t>
            </a:r>
            <a:r>
              <a:rPr lang="en-US" dirty="0" err="1"/>
              <a:t>Nidiffer</a:t>
            </a:r>
            <a:r>
              <a:rPr lang="en-US" dirty="0"/>
              <a:t>, 2001; Shavlik &amp; </a:t>
            </a:r>
            <a:r>
              <a:rPr lang="en-US" dirty="0" err="1"/>
              <a:t>Touchton</a:t>
            </a:r>
            <a:r>
              <a:rPr lang="en-US" dirty="0"/>
              <a:t>, 1984; Tinsley, </a:t>
            </a:r>
            <a:r>
              <a:rPr lang="en-US" dirty="0" err="1"/>
              <a:t>Secor</a:t>
            </a:r>
            <a:r>
              <a:rPr lang="en-US" dirty="0"/>
              <a:t>, &amp; Kaplan, 1984; </a:t>
            </a:r>
            <a:r>
              <a:rPr lang="en-US" dirty="0" err="1"/>
              <a:t>Touchton</a:t>
            </a:r>
            <a:r>
              <a:rPr lang="en-US" dirty="0"/>
              <a:t> &amp; Davis, 1991). </a:t>
            </a:r>
            <a:r>
              <a:rPr lang="en-US" b="1" i="1" dirty="0"/>
              <a:t>In addition, women of color and various ethnicities may encounter </a:t>
            </a:r>
            <a:r>
              <a:rPr lang="en-US" b="1" i="1" dirty="0" err="1"/>
              <a:t>microaggressions</a:t>
            </a:r>
            <a:r>
              <a:rPr lang="en-US" b="1" i="1" dirty="0"/>
              <a:t> and/or need help with navigating multiple identities in the workplace</a:t>
            </a:r>
            <a:r>
              <a:rPr lang="en-US" b="1" i="1" dirty="0" smtClean="0"/>
              <a:t>.”</a:t>
            </a:r>
            <a:endParaRPr lang="en-US" b="1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605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Think About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identities affect our experiences</a:t>
            </a:r>
          </a:p>
          <a:p>
            <a:endParaRPr lang="en-US" dirty="0" smtClean="0"/>
          </a:p>
          <a:p>
            <a:r>
              <a:rPr lang="en-US" dirty="0" smtClean="0"/>
              <a:t>Our backgrounds and cultures shape our identities, values and beliefs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Discussing how some aspects of our identities differ from other people’s— and ways we may experience privilege and disadvantage—can feel uncomfortable, accusatory, and potentially </a:t>
            </a:r>
            <a:r>
              <a:rPr lang="en-US" dirty="0" smtClean="0"/>
              <a:t>threatening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  <p:pic>
        <p:nvPicPr>
          <p:cNvPr id="5" name="Google Shape;11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4318" y="533400"/>
            <a:ext cx="3379277" cy="1819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0594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are conversations difficult?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Gender inequities, racial/ethnic tensions, and everyday bias are embedded in human history and everyday interactions. They determine the relative value of our multiple identities. </a:t>
            </a:r>
          </a:p>
          <a:p>
            <a:r>
              <a:rPr lang="en-US" dirty="0"/>
              <a:t>These tensions and issues are </a:t>
            </a:r>
            <a:r>
              <a:rPr lang="en-US" dirty="0" smtClean="0"/>
              <a:t>amplified </a:t>
            </a:r>
            <a:r>
              <a:rPr lang="en-US" dirty="0"/>
              <a:t>in current events, news coverage, and social media—and may feel even more polarizing. </a:t>
            </a:r>
          </a:p>
          <a:p>
            <a:r>
              <a:rPr lang="en-US" dirty="0"/>
              <a:t>Taking the perspective of someone who is different from you requires openness and courage—and some level of vulnerability. </a:t>
            </a:r>
          </a:p>
          <a:p>
            <a:r>
              <a:rPr lang="en-US" dirty="0"/>
              <a:t>Our fears and desire to find exactly the right words can reinforce our silence.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2018 Fall Plenary November 1,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64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631</TotalTime>
  <Words>840</Words>
  <Application>Microsoft Macintosh PowerPoint</Application>
  <PresentationFormat>On-screen Show (4:3)</PresentationFormat>
  <Paragraphs>134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Times New Roman</vt:lpstr>
      <vt:lpstr>Arial</vt:lpstr>
      <vt:lpstr>Clarity</vt:lpstr>
      <vt:lpstr>Faculty Leadership, Professional Development &amp; the Intersection with Gender, Race &amp; Ethnicity</vt:lpstr>
      <vt:lpstr>Description</vt:lpstr>
      <vt:lpstr>PowerPoint Presentation</vt:lpstr>
      <vt:lpstr>Icebreaker</vt:lpstr>
      <vt:lpstr>Equity Mindedness</vt:lpstr>
      <vt:lpstr>PowerPoint Presentation</vt:lpstr>
      <vt:lpstr>PowerPoint Presentation</vt:lpstr>
      <vt:lpstr>Think About</vt:lpstr>
      <vt:lpstr>Why are conversations difficult?</vt:lpstr>
      <vt:lpstr>Uniqueness + Belonging = Inclusion </vt:lpstr>
      <vt:lpstr>Challenges</vt:lpstr>
      <vt:lpstr>“Roadblocks” </vt:lpstr>
      <vt:lpstr>PowerPoint Presentation</vt:lpstr>
      <vt:lpstr>Resources</vt:lpstr>
      <vt:lpstr>Contacts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Mayra Cruz</cp:lastModifiedBy>
  <cp:revision>45</cp:revision>
  <dcterms:created xsi:type="dcterms:W3CDTF">2015-10-21T19:14:41Z</dcterms:created>
  <dcterms:modified xsi:type="dcterms:W3CDTF">2018-10-26T18:44:13Z</dcterms:modified>
</cp:coreProperties>
</file>