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 id="2147483666" r:id="rId3"/>
  </p:sldMasterIdLst>
  <p:notesMasterIdLst>
    <p:notesMasterId r:id="rId17"/>
  </p:notesMasterIdLst>
  <p:sldIdLst>
    <p:sldId id="256" r:id="rId4"/>
    <p:sldId id="268" r:id="rId5"/>
    <p:sldId id="257" r:id="rId6"/>
    <p:sldId id="267" r:id="rId7"/>
    <p:sldId id="266" r:id="rId8"/>
    <p:sldId id="274" r:id="rId9"/>
    <p:sldId id="272" r:id="rId10"/>
    <p:sldId id="271" r:id="rId11"/>
    <p:sldId id="270" r:id="rId12"/>
    <p:sldId id="269" r:id="rId13"/>
    <p:sldId id="273" r:id="rId14"/>
    <p:sldId id="275"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0" autoAdjust="0"/>
    <p:restoredTop sz="75577" autoAdjust="0"/>
  </p:normalViewPr>
  <p:slideViewPr>
    <p:cSldViewPr snapToGrid="0">
      <p:cViewPr>
        <p:scale>
          <a:sx n="60" d="100"/>
          <a:sy n="60" d="100"/>
        </p:scale>
        <p:origin x="-79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pPr/>
              <a:t>2/18/2016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pPr/>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3</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pPr/>
              <a:t>2/18/2016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7BC47-693B-4E65-8C46-6344170E19FF}"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7BC47-693B-4E65-8C46-6344170E19FF}"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7BC47-693B-4E65-8C46-6344170E19FF}"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BC47-693B-4E65-8C46-6344170E19FF}"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BC47-693B-4E65-8C46-6344170E19FF}"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BC47-693B-4E65-8C46-6344170E19FF}"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BC47-693B-4E65-8C46-6344170E19FF}"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pPr/>
              <a:t>2/18/2016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pPr/>
              <a:t>2/18/2016</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pPr/>
              <a:t>2/18/2016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pPr/>
              <a:t>2/18/2016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pPr/>
              <a:t>2/18/2016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pPr/>
              <a:t>2/18/2016</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pPr/>
              <a:t>2/18/2016</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pPr/>
              <a:t>2/18/2016</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7BC47-693B-4E65-8C46-6344170E19FF}"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BC47-693B-4E65-8C46-6344170E19FF}"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7BC47-693B-4E65-8C46-6344170E19FF}"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7BC47-693B-4E65-8C46-6344170E19FF}"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2D94-E62F-422A-A699-BC2310C9D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7BC47-693B-4E65-8C46-6344170E19FF}" type="datetimeFigureOut">
              <a:rPr lang="en-US" smtClean="0"/>
              <a:t>2/18/2016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62D94-E62F-422A-A699-BC2310C9D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t>How to Help Your Evaluation Team Help You: Peer Review and your ACCJC External Visiting team </a:t>
            </a:r>
            <a:endParaRPr lang="en-US" sz="4800" dirty="0"/>
          </a:p>
        </p:txBody>
      </p:sp>
      <p:sp>
        <p:nvSpPr>
          <p:cNvPr id="3" name="Subtitle 2"/>
          <p:cNvSpPr>
            <a:spLocks noGrp="1"/>
          </p:cNvSpPr>
          <p:nvPr>
            <p:ph type="subTitle" idx="1"/>
          </p:nvPr>
        </p:nvSpPr>
        <p:spPr>
          <a:xfrm>
            <a:off x="1524000" y="3602038"/>
            <a:ext cx="9144000" cy="2165716"/>
          </a:xfrm>
        </p:spPr>
        <p:txBody>
          <a:bodyPr>
            <a:normAutofit fontScale="92500"/>
          </a:bodyPr>
          <a:lstStyle/>
          <a:p>
            <a:r>
              <a:rPr lang="en-US" dirty="0" smtClean="0"/>
              <a:t>Stephanie Curry—Reedley College</a:t>
            </a:r>
          </a:p>
          <a:p>
            <a:r>
              <a:rPr lang="en-US" dirty="0" smtClean="0"/>
              <a:t>Dolores Davison—Area B Representative</a:t>
            </a:r>
          </a:p>
          <a:p>
            <a:r>
              <a:rPr lang="en-US" dirty="0" smtClean="0"/>
              <a:t>Maria del Rosario C. </a:t>
            </a:r>
            <a:r>
              <a:rPr lang="en-US" dirty="0" err="1" smtClean="0"/>
              <a:t>Biddenback</a:t>
            </a:r>
            <a:r>
              <a:rPr lang="en-US" dirty="0" smtClean="0"/>
              <a:t>—Napa Valley College</a:t>
            </a:r>
          </a:p>
          <a:p>
            <a:r>
              <a:rPr lang="en-US" dirty="0" smtClean="0"/>
              <a:t>Dr. </a:t>
            </a:r>
            <a:r>
              <a:rPr lang="en-US" dirty="0" err="1" smtClean="0"/>
              <a:t>Norv</a:t>
            </a:r>
            <a:r>
              <a:rPr lang="en-US" dirty="0" smtClean="0"/>
              <a:t> </a:t>
            </a:r>
            <a:r>
              <a:rPr lang="en-US" dirty="0" err="1" smtClean="0"/>
              <a:t>Wellsfry</a:t>
            </a:r>
            <a:r>
              <a:rPr lang="en-US" dirty="0" smtClean="0"/>
              <a:t>—Associate Vice President ACCJC</a:t>
            </a:r>
          </a:p>
          <a:p>
            <a:r>
              <a:rPr lang="en-US" dirty="0" smtClean="0"/>
              <a:t>Dr Tim Brown—Riverside College and ACCJC Commissioner</a:t>
            </a:r>
          </a:p>
          <a:p>
            <a:endParaRPr lang="en-US"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FORUMS</a:t>
            </a:r>
            <a:endParaRPr lang="en-US" dirty="0"/>
          </a:p>
        </p:txBody>
      </p:sp>
      <p:sp>
        <p:nvSpPr>
          <p:cNvPr id="3" name="Content Placeholder 2"/>
          <p:cNvSpPr>
            <a:spLocks noGrp="1"/>
          </p:cNvSpPr>
          <p:nvPr>
            <p:ph idx="1"/>
          </p:nvPr>
        </p:nvSpPr>
        <p:spPr>
          <a:xfrm>
            <a:off x="838200" y="1825624"/>
            <a:ext cx="10515600" cy="4364161"/>
          </a:xfrm>
        </p:spPr>
        <p:txBody>
          <a:bodyPr>
            <a:normAutofit/>
          </a:bodyPr>
          <a:lstStyle/>
          <a:p>
            <a:pPr marL="0" indent="0">
              <a:buNone/>
            </a:pPr>
            <a:endParaRPr lang="en-US" i="0" dirty="0" smtClean="0"/>
          </a:p>
          <a:p>
            <a:pPr marL="0" indent="0">
              <a:buNone/>
            </a:pPr>
            <a:r>
              <a:rPr lang="en-US" i="0" dirty="0" smtClean="0"/>
              <a:t>The Open Forum is a very important component of the Team Visit. </a:t>
            </a:r>
          </a:p>
          <a:p>
            <a:r>
              <a:rPr lang="en-US" i="0" dirty="0" smtClean="0"/>
              <a:t>These forums are loosely structure and should be designed to encourage candid interaction between the college constituency groups and the team.</a:t>
            </a:r>
          </a:p>
          <a:p>
            <a:r>
              <a:rPr lang="en-US" i="0" dirty="0" smtClean="0"/>
              <a:t> It is at these sessions that team members can really get a sense of the culture and environment of the college</a:t>
            </a:r>
          </a:p>
          <a:p>
            <a:r>
              <a:rPr lang="en-US" i="0" dirty="0" smtClean="0"/>
              <a:t>Show off the great things about your college</a:t>
            </a:r>
          </a:p>
          <a:p>
            <a:r>
              <a:rPr lang="en-US" i="0" dirty="0" smtClean="0"/>
              <a:t>Encourage Faculty, Staff, Admin and Students to attend</a:t>
            </a:r>
            <a:endParaRPr lang="en-US" i="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pic>
        <p:nvPicPr>
          <p:cNvPr id="7170" name="Picture 2" descr="http://blog.realmatch.com/wp-content/uploads/2013/10/Forum.jpg"/>
          <p:cNvPicPr>
            <a:picLocks noChangeAspect="1" noChangeArrowheads="1"/>
          </p:cNvPicPr>
          <p:nvPr/>
        </p:nvPicPr>
        <p:blipFill>
          <a:blip r:embed="rId2" cstate="print"/>
          <a:srcRect/>
          <a:stretch>
            <a:fillRect/>
          </a:stretch>
        </p:blipFill>
        <p:spPr bwMode="auto">
          <a:xfrm>
            <a:off x="8845062" y="0"/>
            <a:ext cx="3346938" cy="23307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Content Placeholder 2"/>
          <p:cNvSpPr>
            <a:spLocks noGrp="1"/>
          </p:cNvSpPr>
          <p:nvPr>
            <p:ph idx="1"/>
          </p:nvPr>
        </p:nvSpPr>
        <p:spPr>
          <a:xfrm>
            <a:off x="511092" y="1979575"/>
            <a:ext cx="10515600" cy="4351338"/>
          </a:xfrm>
        </p:spPr>
        <p:txBody>
          <a:bodyPr/>
          <a:lstStyle/>
          <a:p>
            <a:r>
              <a:rPr lang="en-US" i="0" dirty="0" smtClean="0"/>
              <a:t>Treat the team like Guests not Tax Auditors </a:t>
            </a:r>
          </a:p>
          <a:p>
            <a:r>
              <a:rPr lang="en-US" i="0" dirty="0" smtClean="0"/>
              <a:t>Teams really do want to learn about your college</a:t>
            </a:r>
          </a:p>
          <a:p>
            <a:r>
              <a:rPr lang="en-US" i="0" dirty="0" smtClean="0"/>
              <a:t>Be honest about how you address the standards</a:t>
            </a:r>
          </a:p>
          <a:p>
            <a:r>
              <a:rPr lang="en-US" i="0" dirty="0" smtClean="0"/>
              <a:t>Focus on improvement rather than compliance</a:t>
            </a:r>
          </a:p>
          <a:p>
            <a:r>
              <a:rPr lang="en-US" i="0" dirty="0" smtClean="0"/>
              <a:t>Snacks and Caffeine– Remember your teams are putting in long hours</a:t>
            </a:r>
          </a:p>
          <a:p>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pic>
        <p:nvPicPr>
          <p:cNvPr id="3074" name="Picture 2" descr="http://1.bp.blogspot.com/-9-3pbzrPRKE/VY-O0fnQtSI/AAAAAAAADY8/sEiuCyR6HUE/s1600/attitude.PNG"/>
          <p:cNvPicPr>
            <a:picLocks noChangeAspect="1" noChangeArrowheads="1"/>
          </p:cNvPicPr>
          <p:nvPr/>
        </p:nvPicPr>
        <p:blipFill>
          <a:blip r:embed="rId2" cstate="print"/>
          <a:srcRect/>
          <a:stretch>
            <a:fillRect/>
          </a:stretch>
        </p:blipFill>
        <p:spPr bwMode="auto">
          <a:xfrm>
            <a:off x="9374854" y="351693"/>
            <a:ext cx="2570961" cy="2723417"/>
          </a:xfrm>
          <a:prstGeom prst="rect">
            <a:avLst/>
          </a:prstGeom>
          <a:noFill/>
        </p:spPr>
      </p:pic>
      <p:pic>
        <p:nvPicPr>
          <p:cNvPr id="3076" name="Picture 4" descr="http://divinehealthfromtheinsideout.com/wp-content/uploads/2013/02/caffeine_molecule_shirt_large-01.jpg"/>
          <p:cNvPicPr>
            <a:picLocks noChangeAspect="1" noChangeArrowheads="1"/>
          </p:cNvPicPr>
          <p:nvPr/>
        </p:nvPicPr>
        <p:blipFill>
          <a:blip r:embed="rId3" cstate="print"/>
          <a:srcRect/>
          <a:stretch>
            <a:fillRect/>
          </a:stretch>
        </p:blipFill>
        <p:spPr bwMode="auto">
          <a:xfrm>
            <a:off x="4571999" y="4640845"/>
            <a:ext cx="2476745" cy="19533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 as a Team Member </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pic>
        <p:nvPicPr>
          <p:cNvPr id="35842" name="Picture 2" descr="https://media.licdn.com/mpr/mpr/p/7/005/086/27d/202fdd9.jpg"/>
          <p:cNvPicPr>
            <a:picLocks noChangeAspect="1" noChangeArrowheads="1"/>
          </p:cNvPicPr>
          <p:nvPr/>
        </p:nvPicPr>
        <p:blipFill>
          <a:blip r:embed="rId2" cstate="print"/>
          <a:srcRect/>
          <a:stretch>
            <a:fillRect/>
          </a:stretch>
        </p:blipFill>
        <p:spPr bwMode="auto">
          <a:xfrm>
            <a:off x="4270375" y="2247045"/>
            <a:ext cx="3810000" cy="3171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1EB0EE-5C55-4A20-9AF4-1E061F85A2B6}" type="slidenum">
              <a:rPr lang="en-US" smtClean="0"/>
              <a:pPr/>
              <a:t>13</a:t>
            </a:fld>
            <a:endParaRPr lang="en-US" dirty="0"/>
          </a:p>
        </p:txBody>
      </p:sp>
      <p:sp>
        <p:nvSpPr>
          <p:cNvPr id="11" name="Text Placeholder 2"/>
          <p:cNvSpPr txBox="1">
            <a:spLocks/>
          </p:cNvSpPr>
          <p:nvPr/>
        </p:nvSpPr>
        <p:spPr>
          <a:xfrm>
            <a:off x="838200" y="1951893"/>
            <a:ext cx="10515600" cy="1916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cap="all" dirty="0" smtClean="0"/>
              <a:t>QUESTIONS ? </a:t>
            </a:r>
            <a:endParaRPr lang="en-US" sz="5400" cap="all" dirty="0"/>
          </a:p>
        </p:txBody>
      </p:sp>
      <p:pic>
        <p:nvPicPr>
          <p:cNvPr id="11266" name="Picture 2" descr="http://www.jobinterviewtools.com/blog/wp-content/uploads/2010/01/dreamstimemedium_19473030-300x300.jpg"/>
          <p:cNvPicPr>
            <a:picLocks noChangeAspect="1" noChangeArrowheads="1"/>
          </p:cNvPicPr>
          <p:nvPr/>
        </p:nvPicPr>
        <p:blipFill>
          <a:blip r:embed="rId2" cstate="print"/>
          <a:srcRect/>
          <a:stretch>
            <a:fillRect/>
          </a:stretch>
        </p:blipFill>
        <p:spPr bwMode="auto">
          <a:xfrm>
            <a:off x="3690083" y="3006969"/>
            <a:ext cx="2857500" cy="2857500"/>
          </a:xfrm>
          <a:prstGeom prst="rect">
            <a:avLst/>
          </a:prstGeom>
          <a:noFill/>
        </p:spPr>
      </p:pic>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Outcomes</a:t>
            </a:r>
            <a:endParaRPr lang="en-US" dirty="0"/>
          </a:p>
        </p:txBody>
      </p:sp>
      <p:sp>
        <p:nvSpPr>
          <p:cNvPr id="3" name="Content Placeholder 2"/>
          <p:cNvSpPr>
            <a:spLocks noGrp="1"/>
          </p:cNvSpPr>
          <p:nvPr>
            <p:ph idx="1"/>
          </p:nvPr>
        </p:nvSpPr>
        <p:spPr/>
        <p:txBody>
          <a:bodyPr/>
          <a:lstStyle/>
          <a:p>
            <a:r>
              <a:rPr lang="en-US" i="0" dirty="0" smtClean="0"/>
              <a:t>Attendees will learn ways to prepare a self  evaluation report that is user friendly and anticipate the needs of the visiting teams. </a:t>
            </a:r>
          </a:p>
          <a:p>
            <a:r>
              <a:rPr lang="en-US" i="0" dirty="0" smtClean="0"/>
              <a:t>Attendees will also learn from the experiences of past team members and share their own experiences.</a:t>
            </a:r>
            <a:endParaRPr lang="en-US" i="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a:solidFill>
                <a:prstClr val="black">
                  <a:tint val="75000"/>
                </a:prstClr>
              </a:solidFill>
            </a:endParaRPr>
          </a:p>
        </p:txBody>
      </p:sp>
      <p:pic>
        <p:nvPicPr>
          <p:cNvPr id="8194" name="Picture 2" descr="http://cdn.xl.thumbs.canstockphoto.com/canstock16802521.jpg"/>
          <p:cNvPicPr>
            <a:picLocks noChangeAspect="1" noChangeArrowheads="1"/>
          </p:cNvPicPr>
          <p:nvPr/>
        </p:nvPicPr>
        <p:blipFill>
          <a:blip r:embed="rId2" cstate="print"/>
          <a:srcRect/>
          <a:stretch>
            <a:fillRect/>
          </a:stretch>
        </p:blipFill>
        <p:spPr bwMode="auto">
          <a:xfrm>
            <a:off x="4762744" y="4173781"/>
            <a:ext cx="1905000" cy="18573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Review </a:t>
            </a:r>
            <a:endParaRPr lang="en-US" dirty="0"/>
          </a:p>
        </p:txBody>
      </p:sp>
      <p:sp>
        <p:nvSpPr>
          <p:cNvPr id="3" name="Footer Placeholder 2"/>
          <p:cNvSpPr>
            <a:spLocks noGrp="1"/>
          </p:cNvSpPr>
          <p:nvPr>
            <p:ph type="ftr" sz="quarter" idx="11"/>
          </p:nvPr>
        </p:nvSpPr>
        <p:spPr>
          <a:xfrm>
            <a:off x="4038600" y="6250844"/>
            <a:ext cx="4114800" cy="365125"/>
          </a:xfrm>
        </p:spPr>
        <p:txBody>
          <a:bodyPr/>
          <a:lstStyle/>
          <a:p>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3</a:t>
            </a:fld>
            <a:endParaRPr lang="en-US"/>
          </a:p>
        </p:txBody>
      </p:sp>
      <p:sp>
        <p:nvSpPr>
          <p:cNvPr id="5" name="Content Placeholder 4"/>
          <p:cNvSpPr>
            <a:spLocks noGrp="1"/>
          </p:cNvSpPr>
          <p:nvPr>
            <p:ph idx="1"/>
          </p:nvPr>
        </p:nvSpPr>
        <p:spPr/>
        <p:txBody>
          <a:bodyPr/>
          <a:lstStyle/>
          <a:p>
            <a:endParaRPr lang="en-US" i="0" dirty="0" smtClean="0"/>
          </a:p>
          <a:p>
            <a:r>
              <a:rPr lang="en-US" i="0" dirty="0" smtClean="0"/>
              <a:t>Remember visiting teams are your peers: Administrators, Faculty and Classified Members who all have similar experiences. </a:t>
            </a:r>
          </a:p>
          <a:p>
            <a:r>
              <a:rPr lang="en-US" i="0" dirty="0" smtClean="0"/>
              <a:t>Each of them has been in your shoes when a has team visited his or her institution</a:t>
            </a:r>
          </a:p>
          <a:p>
            <a:r>
              <a:rPr lang="en-US" i="0" dirty="0" smtClean="0"/>
              <a:t>External visiting teams are on your campus to find or confirm evidence that you meet the standard. </a:t>
            </a:r>
          </a:p>
          <a:p>
            <a:r>
              <a:rPr lang="en-US" i="0" dirty="0" smtClean="0"/>
              <a:t>They are not there to “find something wrong” </a:t>
            </a:r>
            <a:endParaRPr lang="en-US" i="0" dirty="0"/>
          </a:p>
        </p:txBody>
      </p:sp>
      <p:pic>
        <p:nvPicPr>
          <p:cNvPr id="13314" name="Picture 2" descr="http://photos2.meetupstatic.com/photos/event/2/c/7/6/600_433571382.jpeg"/>
          <p:cNvPicPr>
            <a:picLocks noChangeAspect="1" noChangeArrowheads="1"/>
          </p:cNvPicPr>
          <p:nvPr/>
        </p:nvPicPr>
        <p:blipFill>
          <a:blip r:embed="rId3" cstate="print"/>
          <a:srcRect/>
          <a:stretch>
            <a:fillRect/>
          </a:stretch>
        </p:blipFill>
        <p:spPr bwMode="auto">
          <a:xfrm>
            <a:off x="8124092" y="0"/>
            <a:ext cx="4067908" cy="1877497"/>
          </a:xfrm>
          <a:prstGeom prst="rect">
            <a:avLst/>
          </a:prstGeom>
          <a:noFill/>
        </p:spPr>
      </p:pic>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 for the Self Evaluation</a:t>
            </a:r>
            <a:endParaRPr lang="en-US" dirty="0"/>
          </a:p>
        </p:txBody>
      </p:sp>
      <p:sp>
        <p:nvSpPr>
          <p:cNvPr id="3" name="Content Placeholder 2"/>
          <p:cNvSpPr>
            <a:spLocks noGrp="1"/>
          </p:cNvSpPr>
          <p:nvPr>
            <p:ph idx="1"/>
          </p:nvPr>
        </p:nvSpPr>
        <p:spPr>
          <a:xfrm>
            <a:off x="457200" y="1752600"/>
            <a:ext cx="10515600" cy="4351338"/>
          </a:xfrm>
        </p:spPr>
        <p:txBody>
          <a:bodyPr>
            <a:normAutofit/>
          </a:bodyPr>
          <a:lstStyle/>
          <a:p>
            <a:r>
              <a:rPr lang="en-US" i="0" dirty="0" smtClean="0"/>
              <a:t>The Self-evaluation is not written for the Visiting Team or the Commission. The audience for the Self-evaluation should be the students, faculty, staff and administrators at the college and the public.</a:t>
            </a:r>
          </a:p>
          <a:p>
            <a:r>
              <a:rPr lang="en-US" i="0" dirty="0" smtClean="0"/>
              <a:t>It </a:t>
            </a:r>
            <a:r>
              <a:rPr lang="en-US" i="0" dirty="0"/>
              <a:t>is not the role of the college to determine whether it meets the Standard. That role is left to the Visiting Team and the Commission. It is not necessary for the college to state in the self-evaluation whether it meets the </a:t>
            </a:r>
            <a:r>
              <a:rPr lang="en-US" i="0" dirty="0" smtClean="0"/>
              <a:t>Standard.</a:t>
            </a:r>
          </a:p>
          <a:p>
            <a:r>
              <a:rPr lang="en-US" i="0" dirty="0"/>
              <a:t>Each Self-evaluation is unique to that college. Using or employing characteristics from another college’s self-evaluation does not serve the college's evaluation process </a:t>
            </a:r>
            <a:r>
              <a:rPr lang="en-US" i="0" dirty="0" smtClean="0"/>
              <a:t>well</a:t>
            </a:r>
            <a:r>
              <a:rPr lang="en-US" dirty="0" smtClean="0"/>
              <a:t>.</a:t>
            </a:r>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pic>
        <p:nvPicPr>
          <p:cNvPr id="9218" name="Picture 2" descr="http://cdn.business2community.com/wp-content/uploads/2014/10/QuickTipImage.jpg"/>
          <p:cNvPicPr>
            <a:picLocks noChangeAspect="1" noChangeArrowheads="1"/>
          </p:cNvPicPr>
          <p:nvPr/>
        </p:nvPicPr>
        <p:blipFill>
          <a:blip r:embed="rId2" cstate="print"/>
          <a:srcRect/>
          <a:stretch>
            <a:fillRect/>
          </a:stretch>
        </p:blipFill>
        <p:spPr bwMode="auto">
          <a:xfrm>
            <a:off x="9862283" y="0"/>
            <a:ext cx="1552575" cy="18002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Quick Tips </a:t>
            </a:r>
            <a:endParaRPr lang="en-US" dirty="0"/>
          </a:p>
        </p:txBody>
      </p:sp>
      <p:sp>
        <p:nvSpPr>
          <p:cNvPr id="3" name="Content Placeholder 2"/>
          <p:cNvSpPr>
            <a:spLocks noGrp="1"/>
          </p:cNvSpPr>
          <p:nvPr>
            <p:ph idx="1"/>
          </p:nvPr>
        </p:nvSpPr>
        <p:spPr/>
        <p:txBody>
          <a:bodyPr>
            <a:normAutofit fontScale="92500"/>
          </a:bodyPr>
          <a:lstStyle/>
          <a:p>
            <a:r>
              <a:rPr lang="en-US" i="0" dirty="0"/>
              <a:t>The Descriptive Summary should go beyond describing what the college does to meet the Standard. Specifically, the Descriptive Summary should analyze the processes the college employs to ensure sustained quality improvement. The Self-evaluation should assess the effectiveness of those processes in ensuring quality</a:t>
            </a:r>
            <a:r>
              <a:rPr lang="en-US" i="0" dirty="0" smtClean="0"/>
              <a:t>.</a:t>
            </a:r>
          </a:p>
          <a:p>
            <a:r>
              <a:rPr lang="en-US" i="0" dirty="0" smtClean="0"/>
              <a:t>For areas </a:t>
            </a:r>
            <a:r>
              <a:rPr lang="en-US" i="0" dirty="0"/>
              <a:t>where the college has deemed significant improvement is desirable, an action plan should be summarized. Caution should be taken not to develop too many action plans. Action plans should be prioritized through consensus among the stakeholders</a:t>
            </a:r>
            <a:r>
              <a:rPr lang="en-US" i="0" dirty="0" smtClean="0"/>
              <a:t>.</a:t>
            </a:r>
            <a:endParaRPr lang="en-US" i="0" dirty="0"/>
          </a:p>
          <a:p>
            <a:r>
              <a:rPr lang="en-US" i="0" dirty="0" smtClean="0"/>
              <a:t>The Self-evaluation should include links embedding in the narrative to evidence that supports the assertions being made. It is very important that all of the links are functional.</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pic>
        <p:nvPicPr>
          <p:cNvPr id="10244" name="Picture 4" descr="https://i1.ytimg.com/sh/FbnZzWXgGjQ/showposter.jpg?v=50196267"/>
          <p:cNvPicPr>
            <a:picLocks noChangeAspect="1" noChangeArrowheads="1"/>
          </p:cNvPicPr>
          <p:nvPr/>
        </p:nvPicPr>
        <p:blipFill>
          <a:blip r:embed="rId2" cstate="print"/>
          <a:srcRect/>
          <a:stretch>
            <a:fillRect/>
          </a:stretch>
        </p:blipFill>
        <p:spPr bwMode="auto">
          <a:xfrm>
            <a:off x="10354408" y="0"/>
            <a:ext cx="1837592" cy="18375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you answer the question …the whole question </a:t>
            </a:r>
            <a:endParaRPr lang="en-US" dirty="0"/>
          </a:p>
        </p:txBody>
      </p:sp>
      <p:sp>
        <p:nvSpPr>
          <p:cNvPr id="3" name="Content Placeholder 2"/>
          <p:cNvSpPr>
            <a:spLocks noGrp="1"/>
          </p:cNvSpPr>
          <p:nvPr>
            <p:ph idx="1"/>
          </p:nvPr>
        </p:nvSpPr>
        <p:spPr/>
        <p:txBody>
          <a:bodyPr/>
          <a:lstStyle/>
          <a:p>
            <a:pPr>
              <a:buNone/>
            </a:pPr>
            <a:endParaRPr lang="en-US" i="0" dirty="0" smtClean="0"/>
          </a:p>
          <a:p>
            <a:r>
              <a:rPr lang="en-US" i="0" dirty="0" smtClean="0"/>
              <a:t>Make sure you actually answer the question</a:t>
            </a:r>
          </a:p>
          <a:p>
            <a:r>
              <a:rPr lang="en-US" i="0" dirty="0" smtClean="0"/>
              <a:t>Make sure the reader can understand that you have answered the question. Use question vocabulary in your answer to indicate your are answering the question. </a:t>
            </a:r>
          </a:p>
          <a:p>
            <a:r>
              <a:rPr lang="en-US" i="0" dirty="0" smtClean="0"/>
              <a:t>Many of the standard questions are multi part.</a:t>
            </a:r>
          </a:p>
          <a:p>
            <a:r>
              <a:rPr lang="en-US" i="0" dirty="0" smtClean="0"/>
              <a:t> Make sure each part is answered and documented      </a:t>
            </a:r>
            <a:r>
              <a:rPr lang="en-US" i="0" dirty="0" smtClean="0"/>
              <a:t>                   with </a:t>
            </a:r>
            <a:r>
              <a:rPr lang="en-US" i="0" dirty="0" smtClean="0"/>
              <a:t>evidence.</a:t>
            </a:r>
          </a:p>
          <a:p>
            <a:r>
              <a:rPr lang="en-US" i="0" dirty="0" smtClean="0"/>
              <a:t>Remember your team members focus on one standard             and will closely review each question in that standard</a:t>
            </a:r>
            <a:r>
              <a:rPr lang="en-US" dirty="0" smtClean="0"/>
              <a:t>. </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
        <p:nvSpPr>
          <p:cNvPr id="1026" name="AutoShape 2" descr="Image result for answering the qu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Image result for answering the qu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media.virbcdn.com/cdn_images/resize_1024x1365/c7/ContentImage-6275-95126-shutterstock_108141146.jpg"/>
          <p:cNvPicPr>
            <a:picLocks noChangeAspect="1" noChangeArrowheads="1"/>
          </p:cNvPicPr>
          <p:nvPr/>
        </p:nvPicPr>
        <p:blipFill>
          <a:blip r:embed="rId2" cstate="print"/>
          <a:srcRect/>
          <a:stretch>
            <a:fillRect/>
          </a:stretch>
        </p:blipFill>
        <p:spPr bwMode="auto">
          <a:xfrm>
            <a:off x="9818078" y="4484078"/>
            <a:ext cx="2373922" cy="23739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normAutofit fontScale="85000" lnSpcReduction="10000"/>
          </a:bodyPr>
          <a:lstStyle/>
          <a:p>
            <a:endParaRPr lang="en-US" i="0" dirty="0" smtClean="0"/>
          </a:p>
          <a:p>
            <a:r>
              <a:rPr lang="en-US" i="0" dirty="0" smtClean="0"/>
              <a:t>Make sure your evidence is on point.</a:t>
            </a:r>
          </a:p>
          <a:p>
            <a:r>
              <a:rPr lang="en-US" i="0" dirty="0" smtClean="0"/>
              <a:t>Make sure it shows discussion or action.</a:t>
            </a:r>
          </a:p>
          <a:p>
            <a:r>
              <a:rPr lang="en-US" i="0" dirty="0" smtClean="0"/>
              <a:t> A mention in one meeting’s notes or minutes does not a standard make.</a:t>
            </a:r>
          </a:p>
          <a:p>
            <a:r>
              <a:rPr lang="en-US" i="0" dirty="0" smtClean="0"/>
              <a:t>Show evidence of closing the loop on planning processes.</a:t>
            </a:r>
          </a:p>
          <a:p>
            <a:r>
              <a:rPr lang="en-US" i="0" dirty="0" smtClean="0"/>
              <a:t>Don’t try to bury a problem in evidence </a:t>
            </a:r>
          </a:p>
          <a:p>
            <a:r>
              <a:rPr lang="en-US" i="0" dirty="0" smtClean="0"/>
              <a:t>Make sure your evidence is not just from the past year. Remember you need to meet the standard all the years of your cycle. Show some longitudinal evidence. Show that meeting the standards is part of your college culture.  </a:t>
            </a:r>
          </a:p>
          <a:p>
            <a:r>
              <a:rPr lang="en-US" i="0" dirty="0" smtClean="0"/>
              <a:t>Don’t just provide data. Analyze it and show how that analysis was used. </a:t>
            </a:r>
          </a:p>
          <a:p>
            <a:r>
              <a:rPr lang="en-US" i="0" dirty="0" smtClean="0"/>
              <a:t>Plan your evidence early. Have discussions about evidence before you start to gather for your self evaluation. </a:t>
            </a:r>
            <a:endParaRPr lang="en-US" i="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ASCCC Accreditation Institute 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pic>
        <p:nvPicPr>
          <p:cNvPr id="4098" name="Picture 2" descr="https://static-secure.guim.co.uk/sys-images/BOOKS/Pix/pictures/2011/1/17/1295278375738/Sherlock-Holmes-007.jpg"/>
          <p:cNvPicPr>
            <a:picLocks noChangeAspect="1" noChangeArrowheads="1"/>
          </p:cNvPicPr>
          <p:nvPr/>
        </p:nvPicPr>
        <p:blipFill>
          <a:blip r:embed="rId3" cstate="print"/>
          <a:srcRect/>
          <a:stretch>
            <a:fillRect/>
          </a:stretch>
        </p:blipFill>
        <p:spPr bwMode="auto">
          <a:xfrm>
            <a:off x="7877907" y="0"/>
            <a:ext cx="4044705" cy="242682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ritingcenter.missouri.edu/WC2014/www/img/nav/current%20nav/faculty_icon.png"/>
          <p:cNvPicPr>
            <a:picLocks noChangeAspect="1" noChangeArrowheads="1"/>
          </p:cNvPicPr>
          <p:nvPr/>
        </p:nvPicPr>
        <p:blipFill>
          <a:blip r:embed="rId2" cstate="print"/>
          <a:srcRect/>
          <a:stretch>
            <a:fillRect/>
          </a:stretch>
        </p:blipFill>
        <p:spPr bwMode="auto">
          <a:xfrm>
            <a:off x="7787298" y="-260838"/>
            <a:ext cx="4991100" cy="3743325"/>
          </a:xfrm>
          <a:prstGeom prst="rect">
            <a:avLst/>
          </a:prstGeom>
          <a:noFill/>
        </p:spPr>
      </p:pic>
      <p:sp>
        <p:nvSpPr>
          <p:cNvPr id="2" name="Title 1"/>
          <p:cNvSpPr>
            <a:spLocks noGrp="1"/>
          </p:cNvSpPr>
          <p:nvPr>
            <p:ph type="title"/>
          </p:nvPr>
        </p:nvSpPr>
        <p:spPr/>
        <p:txBody>
          <a:bodyPr/>
          <a:lstStyle/>
          <a:p>
            <a:r>
              <a:rPr lang="en-US" dirty="0" smtClean="0"/>
              <a:t>Faculty </a:t>
            </a:r>
            <a:endParaRPr lang="en-US" dirty="0"/>
          </a:p>
        </p:txBody>
      </p:sp>
      <p:sp>
        <p:nvSpPr>
          <p:cNvPr id="3" name="Content Placeholder 2"/>
          <p:cNvSpPr>
            <a:spLocks noGrp="1"/>
          </p:cNvSpPr>
          <p:nvPr>
            <p:ph idx="1"/>
          </p:nvPr>
        </p:nvSpPr>
        <p:spPr/>
        <p:txBody>
          <a:bodyPr/>
          <a:lstStyle/>
          <a:p>
            <a:endParaRPr lang="en-US" i="0" dirty="0" smtClean="0"/>
          </a:p>
          <a:p>
            <a:r>
              <a:rPr lang="en-US" i="0" dirty="0" smtClean="0"/>
              <a:t>Faculty should lead and drive the college’s Self-Evaluation Process.</a:t>
            </a:r>
          </a:p>
          <a:p>
            <a:r>
              <a:rPr lang="en-US" i="0" dirty="0" smtClean="0"/>
              <a:t>As many people as possible should be involved</a:t>
            </a:r>
          </a:p>
          <a:p>
            <a:r>
              <a:rPr lang="en-US" i="0" dirty="0" smtClean="0"/>
              <a:t>The team wants to talk to more than just the same 4-5 people</a:t>
            </a:r>
          </a:p>
          <a:p>
            <a:r>
              <a:rPr lang="en-US" i="0" dirty="0" smtClean="0"/>
              <a:t>The team will walk around and ask random questions, so everyone on campus should have basic knowledge on why the team is there. </a:t>
            </a:r>
          </a:p>
          <a:p>
            <a:r>
              <a:rPr lang="en-US" i="0" dirty="0" smtClean="0"/>
              <a:t>Support and promote sending faculty members on teams. Build your campus’s accreditation experience capacity. </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Visit </a:t>
            </a:r>
            <a:endParaRPr lang="en-US" dirty="0"/>
          </a:p>
        </p:txBody>
      </p:sp>
      <p:sp>
        <p:nvSpPr>
          <p:cNvPr id="3" name="Content Placeholder 2"/>
          <p:cNvSpPr>
            <a:spLocks noGrp="1"/>
          </p:cNvSpPr>
          <p:nvPr>
            <p:ph idx="1"/>
          </p:nvPr>
        </p:nvSpPr>
        <p:spPr/>
        <p:txBody>
          <a:bodyPr>
            <a:normAutofit lnSpcReduction="10000"/>
          </a:bodyPr>
          <a:lstStyle/>
          <a:p>
            <a:r>
              <a:rPr lang="en-US" dirty="0" smtClean="0"/>
              <a:t>Good communication between the campus and the team leading up to the visit, including </a:t>
            </a:r>
          </a:p>
          <a:p>
            <a:pPr lvl="1"/>
            <a:r>
              <a:rPr lang="en-US" dirty="0" smtClean="0"/>
              <a:t>ensuring the team has the proper PRIVATE workspace. Do not disturb the team, in the team room, unless asked by the team </a:t>
            </a:r>
          </a:p>
          <a:p>
            <a:pPr lvl="1"/>
            <a:r>
              <a:rPr lang="en-US" dirty="0" smtClean="0"/>
              <a:t>that meetings have been arranged per the requests of the team. Make sure that those who are asked to speak to the team are available, provide subs if necessary. There is a reason that the team wants to talk to that </a:t>
            </a:r>
            <a:r>
              <a:rPr lang="en-US" dirty="0" smtClean="0"/>
              <a:t>person</a:t>
            </a:r>
          </a:p>
          <a:p>
            <a:pPr lvl="1"/>
            <a:r>
              <a:rPr lang="en-US" dirty="0" smtClean="0"/>
              <a:t>Provide a list of all people at meetings with their titles </a:t>
            </a:r>
            <a:endParaRPr lang="en-US" dirty="0" smtClean="0"/>
          </a:p>
          <a:p>
            <a:pPr lvl="1"/>
            <a:r>
              <a:rPr lang="en-US" dirty="0" smtClean="0"/>
              <a:t>Make sure the team has access to </a:t>
            </a:r>
            <a:r>
              <a:rPr lang="en-US" b="1" dirty="0" smtClean="0"/>
              <a:t>all</a:t>
            </a:r>
            <a:r>
              <a:rPr lang="en-US" dirty="0" smtClean="0"/>
              <a:t> online classes and documentation </a:t>
            </a:r>
          </a:p>
          <a:p>
            <a:pPr lvl="1"/>
            <a:r>
              <a:rPr lang="en-US" dirty="0" smtClean="0"/>
              <a:t>Bring additional documentation to your meetings with the team; anything you think they might need.</a:t>
            </a:r>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pic>
        <p:nvPicPr>
          <p:cNvPr id="6146" name="Picture 2" descr="http://santamonicapier.org/wp-content/themes/sm-pier/images/plan-a-visit.png"/>
          <p:cNvPicPr>
            <a:picLocks noChangeAspect="1" noChangeArrowheads="1"/>
          </p:cNvPicPr>
          <p:nvPr/>
        </p:nvPicPr>
        <p:blipFill>
          <a:blip r:embed="rId2" cstate="print"/>
          <a:srcRect/>
          <a:stretch>
            <a:fillRect/>
          </a:stretch>
        </p:blipFill>
        <p:spPr bwMode="auto">
          <a:xfrm>
            <a:off x="5202360" y="415314"/>
            <a:ext cx="7810500" cy="13335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TotalTime>
  <Words>981</Words>
  <Application>Microsoft Office PowerPoint</Application>
  <PresentationFormat>Custom</PresentationFormat>
  <Paragraphs>89</Paragraphs>
  <Slides>13</Slides>
  <Notes>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Custom Design</vt:lpstr>
      <vt:lpstr>Office Theme</vt:lpstr>
      <vt:lpstr>How to Help Your Evaluation Team Help You: Peer Review and your ACCJC External Visiting team </vt:lpstr>
      <vt:lpstr>Breakout Outcomes</vt:lpstr>
      <vt:lpstr>Peer Review </vt:lpstr>
      <vt:lpstr>Quick tips for the Self Evaluation</vt:lpstr>
      <vt:lpstr>More Quick Tips </vt:lpstr>
      <vt:lpstr>Make sure you answer the question …the whole question </vt:lpstr>
      <vt:lpstr>EVIDENCE</vt:lpstr>
      <vt:lpstr>Faculty </vt:lpstr>
      <vt:lpstr>The Visit </vt:lpstr>
      <vt:lpstr>OPEN FORUMS</vt:lpstr>
      <vt:lpstr>ATTITUDE</vt:lpstr>
      <vt:lpstr>What I learned as a Team Member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Stephanie Curry</cp:lastModifiedBy>
  <cp:revision>51</cp:revision>
  <dcterms:created xsi:type="dcterms:W3CDTF">2015-05-02T02:46:00Z</dcterms:created>
  <dcterms:modified xsi:type="dcterms:W3CDTF">2016-02-19T01:27:47Z</dcterms:modified>
</cp:coreProperties>
</file>