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66" r:id="rId3"/>
    <p:sldId id="267" r:id="rId4"/>
    <p:sldId id="274" r:id="rId5"/>
    <p:sldId id="268" r:id="rId6"/>
    <p:sldId id="282" r:id="rId7"/>
    <p:sldId id="269" r:id="rId8"/>
    <p:sldId id="278" r:id="rId9"/>
    <p:sldId id="281" r:id="rId10"/>
    <p:sldId id="275" r:id="rId11"/>
    <p:sldId id="273" r:id="rId12"/>
    <p:sldId id="280" r:id="rId13"/>
    <p:sldId id="270" r:id="rId14"/>
    <p:sldId id="276" r:id="rId15"/>
    <p:sldId id="283" r:id="rId16"/>
    <p:sldId id="284" r:id="rId17"/>
    <p:sldId id="26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191" autoAdjust="0"/>
    <p:restoredTop sz="86548" autoAdjust="0"/>
  </p:normalViewPr>
  <p:slideViewPr>
    <p:cSldViewPr snapToGrid="0">
      <p:cViewPr>
        <p:scale>
          <a:sx n="107" d="100"/>
          <a:sy n="107" d="100"/>
        </p:scale>
        <p:origin x="-468" y="2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7/13/2018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Presenters</a:t>
            </a:r>
            <a:r>
              <a:rPr lang="en-US" baseline="0" dirty="0"/>
              <a:t> introduce themselves and make brief comments on their experience with curriculum processes.  </a:t>
            </a:r>
            <a:r>
              <a:rPr lang="en-US" baseline="0" dirty="0" smtClean="0"/>
              <a:t>Provide </a:t>
            </a:r>
            <a:r>
              <a:rPr lang="en-US" baseline="0" dirty="0"/>
              <a:t>a quick insight on a curricular issue that is particularly topical for their </a:t>
            </a:r>
            <a:r>
              <a:rPr lang="en-US" baseline="0" dirty="0" smtClean="0"/>
              <a:t>campus.</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10</a:t>
            </a:fld>
            <a:endParaRPr lang="en-US" dirty="0"/>
          </a:p>
        </p:txBody>
      </p:sp>
    </p:spTree>
    <p:extLst>
      <p:ext uri="{BB962C8B-B14F-4D97-AF65-F5344CB8AC3E}">
        <p14:creationId xmlns:p14="http://schemas.microsoft.com/office/powerpoint/2010/main" val="3482180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Meredith</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11</a:t>
            </a:fld>
            <a:endParaRPr lang="en-US" dirty="0"/>
          </a:p>
        </p:txBody>
      </p:sp>
    </p:spTree>
    <p:extLst>
      <p:ext uri="{BB962C8B-B14F-4D97-AF65-F5344CB8AC3E}">
        <p14:creationId xmlns:p14="http://schemas.microsoft.com/office/powerpoint/2010/main" val="29896763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 S.</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12</a:t>
            </a:fld>
            <a:endParaRPr lang="en-US" dirty="0"/>
          </a:p>
        </p:txBody>
      </p:sp>
    </p:spTree>
    <p:extLst>
      <p:ext uri="{BB962C8B-B14F-4D97-AF65-F5344CB8AC3E}">
        <p14:creationId xmlns:p14="http://schemas.microsoft.com/office/powerpoint/2010/main" val="1326044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 GH</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13</a:t>
            </a:fld>
            <a:endParaRPr lang="en-US" dirty="0"/>
          </a:p>
        </p:txBody>
      </p:sp>
    </p:spTree>
    <p:extLst>
      <p:ext uri="{BB962C8B-B14F-4D97-AF65-F5344CB8AC3E}">
        <p14:creationId xmlns:p14="http://schemas.microsoft.com/office/powerpoint/2010/main" val="264363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Meredith</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14</a:t>
            </a:fld>
            <a:endParaRPr lang="en-US" dirty="0"/>
          </a:p>
        </p:txBody>
      </p:sp>
    </p:spTree>
    <p:extLst>
      <p:ext uri="{BB962C8B-B14F-4D97-AF65-F5344CB8AC3E}">
        <p14:creationId xmlns:p14="http://schemas.microsoft.com/office/powerpoint/2010/main" val="662635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15</a:t>
            </a:fld>
            <a:endParaRPr lang="en-US" dirty="0"/>
          </a:p>
        </p:txBody>
      </p:sp>
    </p:spTree>
    <p:extLst>
      <p:ext uri="{BB962C8B-B14F-4D97-AF65-F5344CB8AC3E}">
        <p14:creationId xmlns:p14="http://schemas.microsoft.com/office/powerpoint/2010/main" val="3029544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 S.</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16</a:t>
            </a:fld>
            <a:endParaRPr lang="en-US" dirty="0"/>
          </a:p>
        </p:txBody>
      </p:sp>
    </p:spTree>
    <p:extLst>
      <p:ext uri="{BB962C8B-B14F-4D97-AF65-F5344CB8AC3E}">
        <p14:creationId xmlns:p14="http://schemas.microsoft.com/office/powerpoint/2010/main" val="2966712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Karen—briefly discuss nuances, compliance issues vs. local calls.</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2</a:t>
            </a:fld>
            <a:endParaRPr lang="en-US" dirty="0"/>
          </a:p>
        </p:txBody>
      </p:sp>
    </p:spTree>
    <p:extLst>
      <p:ext uri="{BB962C8B-B14F-4D97-AF65-F5344CB8AC3E}">
        <p14:creationId xmlns:p14="http://schemas.microsoft.com/office/powerpoint/2010/main" val="251769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 GH</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3</a:t>
            </a:fld>
            <a:endParaRPr lang="en-US" dirty="0"/>
          </a:p>
        </p:txBody>
      </p:sp>
    </p:spTree>
    <p:extLst>
      <p:ext uri="{BB962C8B-B14F-4D97-AF65-F5344CB8AC3E}">
        <p14:creationId xmlns:p14="http://schemas.microsoft.com/office/powerpoint/2010/main" val="1633433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Michelle 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Main consideration</a:t>
            </a:r>
            <a:r>
              <a:rPr lang="en-US" baseline="0" dirty="0" smtClean="0"/>
              <a:t> is always the value to a student based on the goal…..a subset of local degrees is “kitchen sink” degrees, which are highly suspect under Guided Pathways.  Can an end goal be articulated for those?</a:t>
            </a:r>
          </a:p>
        </p:txBody>
      </p:sp>
      <p:sp>
        <p:nvSpPr>
          <p:cNvPr id="4" name="Slide Number Placeholder 3"/>
          <p:cNvSpPr>
            <a:spLocks noGrp="1"/>
          </p:cNvSpPr>
          <p:nvPr>
            <p:ph type="sldNum" sz="quarter" idx="10"/>
          </p:nvPr>
        </p:nvSpPr>
        <p:spPr/>
        <p:txBody>
          <a:bodyPr/>
          <a:lstStyle/>
          <a:p>
            <a:fld id="{9B76EAC2-157E-434C-9995-73CD4FD359D0}" type="slidenum">
              <a:rPr lang="en-US" smtClean="0"/>
              <a:t>4</a:t>
            </a:fld>
            <a:endParaRPr lang="en-US" dirty="0"/>
          </a:p>
        </p:txBody>
      </p:sp>
    </p:spTree>
    <p:extLst>
      <p:ext uri="{BB962C8B-B14F-4D97-AF65-F5344CB8AC3E}">
        <p14:creationId xmlns:p14="http://schemas.microsoft.com/office/powerpoint/2010/main" val="32844285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Michelle GH:</a:t>
            </a:r>
          </a:p>
          <a:p>
            <a:endParaRPr lang="en-US" dirty="0" smtClean="0"/>
          </a:p>
          <a:p>
            <a:r>
              <a:rPr lang="en-US" dirty="0" smtClean="0"/>
              <a:t>Combination</a:t>
            </a:r>
            <a:r>
              <a:rPr lang="en-US" baseline="0" dirty="0" smtClean="0"/>
              <a:t> of Title 5 and GP issues.</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5</a:t>
            </a:fld>
            <a:endParaRPr lang="en-US" dirty="0"/>
          </a:p>
        </p:txBody>
      </p:sp>
    </p:spTree>
    <p:extLst>
      <p:ext uri="{BB962C8B-B14F-4D97-AF65-F5344CB8AC3E}">
        <p14:creationId xmlns:p14="http://schemas.microsoft.com/office/powerpoint/2010/main" val="3813719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6</a:t>
            </a:fld>
            <a:endParaRPr lang="en-US" dirty="0"/>
          </a:p>
        </p:txBody>
      </p:sp>
    </p:spTree>
    <p:extLst>
      <p:ext uri="{BB962C8B-B14F-4D97-AF65-F5344CB8AC3E}">
        <p14:creationId xmlns:p14="http://schemas.microsoft.com/office/powerpoint/2010/main" val="133433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 GH</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7</a:t>
            </a:fld>
            <a:endParaRPr lang="en-US" dirty="0"/>
          </a:p>
        </p:txBody>
      </p:sp>
    </p:spTree>
    <p:extLst>
      <p:ext uri="{BB962C8B-B14F-4D97-AF65-F5344CB8AC3E}">
        <p14:creationId xmlns:p14="http://schemas.microsoft.com/office/powerpoint/2010/main" val="3679749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Michelle S.</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8</a:t>
            </a:fld>
            <a:endParaRPr lang="en-US" dirty="0"/>
          </a:p>
        </p:txBody>
      </p:sp>
    </p:spTree>
    <p:extLst>
      <p:ext uri="{BB962C8B-B14F-4D97-AF65-F5344CB8AC3E}">
        <p14:creationId xmlns:p14="http://schemas.microsoft.com/office/powerpoint/2010/main" val="2259770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Meredith</a:t>
            </a:r>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9</a:t>
            </a:fld>
            <a:endParaRPr lang="en-US" dirty="0"/>
          </a:p>
        </p:txBody>
      </p:sp>
    </p:spTree>
    <p:extLst>
      <p:ext uri="{BB962C8B-B14F-4D97-AF65-F5344CB8AC3E}">
        <p14:creationId xmlns:p14="http://schemas.microsoft.com/office/powerpoint/2010/main" val="2886974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27577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6745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6718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32493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5540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76"/>
            <a:ext cx="105156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userDrawn="1"/>
        </p:nvSpPr>
        <p:spPr>
          <a:xfrm>
            <a:off x="0" y="0"/>
            <a:ext cx="12188952" cy="365760"/>
          </a:xfrm>
          <a:prstGeom prst="rect">
            <a:avLst/>
          </a:prstGeom>
          <a:solidFill>
            <a:srgbClr val="AD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3858768" cy="329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841248" y="18286"/>
            <a:ext cx="3657600" cy="329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a:t>ASCCC Curriculum Institute</a:t>
            </a:r>
            <a:r>
              <a:rPr lang="en-US" baseline="0" dirty="0"/>
              <a:t> </a:t>
            </a:r>
            <a:r>
              <a:rPr lang="en-US" baseline="0" dirty="0" smtClean="0"/>
              <a:t>2018</a:t>
            </a:r>
            <a:endParaRPr lang="en-US" dirty="0"/>
          </a:p>
        </p:txBody>
      </p:sp>
      <p:sp>
        <p:nvSpPr>
          <p:cNvPr id="10" name="Rectangle 9"/>
          <p:cNvSpPr/>
          <p:nvPr userDrawn="1"/>
        </p:nvSpPr>
        <p:spPr>
          <a:xfrm>
            <a:off x="4727448" y="18288"/>
            <a:ext cx="2743200" cy="329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Riverside,</a:t>
            </a:r>
            <a:r>
              <a:rPr lang="en-US" baseline="0" dirty="0"/>
              <a:t> California</a:t>
            </a:r>
            <a:endParaRPr lang="en-US" dirty="0"/>
          </a:p>
        </p:txBody>
      </p:sp>
      <p:sp>
        <p:nvSpPr>
          <p:cNvPr id="12" name="Rectangle 11"/>
          <p:cNvSpPr/>
          <p:nvPr userDrawn="1"/>
        </p:nvSpPr>
        <p:spPr>
          <a:xfrm>
            <a:off x="7699248" y="18288"/>
            <a:ext cx="3657600" cy="3291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A1F8E602-C22C-41F6-86E9-9292E7827AA3}" type="slidenum">
              <a:rPr kumimoji="0" lang="en-US" sz="1800" b="0" i="0" u="none" strike="noStrike" kern="1200" cap="none" spc="0" normalizeH="0" baseline="0" noProof="0" smtClean="0">
                <a:ln>
                  <a:noFill/>
                </a:ln>
                <a:solidFill>
                  <a:prstClr val="white"/>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lang="en-US" dirty="0"/>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Curriculum PreSession:  New Curriculum Administrators</a:t>
            </a:r>
          </a:p>
        </p:txBody>
      </p:sp>
      <p:sp>
        <p:nvSpPr>
          <p:cNvPr id="3" name="Subtitle 2"/>
          <p:cNvSpPr>
            <a:spLocks noGrp="1"/>
          </p:cNvSpPr>
          <p:nvPr>
            <p:ph type="subTitle" idx="1"/>
          </p:nvPr>
        </p:nvSpPr>
        <p:spPr>
          <a:xfrm>
            <a:off x="1522476" y="3977595"/>
            <a:ext cx="9144000" cy="1655762"/>
          </a:xfrm>
        </p:spPr>
        <p:txBody>
          <a:bodyPr>
            <a:normAutofit lnSpcReduction="10000"/>
          </a:bodyPr>
          <a:lstStyle/>
          <a:p>
            <a:pPr fontAlgn="ctr"/>
            <a:r>
              <a:rPr lang="en-US" b="0" i="0" dirty="0"/>
              <a:t>Karen Daar, Los Angeles Valley College</a:t>
            </a:r>
          </a:p>
          <a:p>
            <a:pPr fontAlgn="ctr"/>
            <a:r>
              <a:rPr lang="en-US" b="0" i="0" dirty="0"/>
              <a:t>Michelle Grimes-Hillman, Long Beach City College</a:t>
            </a:r>
          </a:p>
          <a:p>
            <a:pPr fontAlgn="ctr"/>
            <a:r>
              <a:rPr lang="en-US" b="0" i="0" dirty="0" smtClean="0"/>
              <a:t>Meridith Randall, Chaffey </a:t>
            </a:r>
            <a:r>
              <a:rPr lang="en-US" b="0" i="0" dirty="0"/>
              <a:t>College</a:t>
            </a:r>
          </a:p>
          <a:p>
            <a:pPr fontAlgn="ctr"/>
            <a:r>
              <a:rPr lang="en-US" b="0" i="0" dirty="0" smtClean="0"/>
              <a:t>Michelle Sampat, Mt. San Antonio College </a:t>
            </a:r>
            <a:endParaRPr lang="en-US" b="0" i="0" dirty="0"/>
          </a:p>
          <a:p>
            <a:endParaRPr lang="en-US" dirty="0"/>
          </a:p>
        </p:txBody>
      </p:sp>
      <p:sp>
        <p:nvSpPr>
          <p:cNvPr id="4" name="Rectangle 3"/>
          <p:cNvSpPr/>
          <p:nvPr/>
        </p:nvSpPr>
        <p:spPr>
          <a:xfrm>
            <a:off x="0" y="0"/>
            <a:ext cx="12188952" cy="365760"/>
          </a:xfrm>
          <a:prstGeom prst="rect">
            <a:avLst/>
          </a:prstGeom>
          <a:solidFill>
            <a:srgbClr val="AD0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0" y="0"/>
            <a:ext cx="9144000"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85983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4A9CD5-915F-4C97-AC67-E6E8B786E89F}"/>
              </a:ext>
            </a:extLst>
          </p:cNvPr>
          <p:cNvSpPr>
            <a:spLocks noGrp="1"/>
          </p:cNvSpPr>
          <p:nvPr>
            <p:ph type="title"/>
          </p:nvPr>
        </p:nvSpPr>
        <p:spPr/>
        <p:txBody>
          <a:bodyPr/>
          <a:lstStyle/>
          <a:p>
            <a:r>
              <a:rPr lang="en-US" dirty="0"/>
              <a:t>Scenario 6: Completion Agenda</a:t>
            </a:r>
          </a:p>
        </p:txBody>
      </p:sp>
      <p:sp>
        <p:nvSpPr>
          <p:cNvPr id="3" name="Content Placeholder 2">
            <a:extLst>
              <a:ext uri="{FF2B5EF4-FFF2-40B4-BE49-F238E27FC236}">
                <a16:creationId xmlns="" xmlns:a16="http://schemas.microsoft.com/office/drawing/2014/main" id="{E0CE3D86-95D5-479A-BEEE-33F4C6DE0F79}"/>
              </a:ext>
            </a:extLst>
          </p:cNvPr>
          <p:cNvSpPr>
            <a:spLocks noGrp="1"/>
          </p:cNvSpPr>
          <p:nvPr>
            <p:ph idx="1"/>
          </p:nvPr>
        </p:nvSpPr>
        <p:spPr/>
        <p:txBody>
          <a:bodyPr/>
          <a:lstStyle/>
          <a:p>
            <a:r>
              <a:rPr lang="en-US" dirty="0"/>
              <a:t>Data shows that several CTE programs are not showing any completions in the last five years.  The faculty are struggling to modify degrees and certificates to serve industry needs.</a:t>
            </a:r>
          </a:p>
          <a:p>
            <a:r>
              <a:rPr lang="en-US" dirty="0"/>
              <a:t>What do you ask?</a:t>
            </a:r>
          </a:p>
          <a:p>
            <a:r>
              <a:rPr lang="en-US" dirty="0"/>
              <a:t>What do you do?</a:t>
            </a:r>
          </a:p>
          <a:p>
            <a:r>
              <a:rPr lang="en-US" dirty="0"/>
              <a:t>Who should be included in the </a:t>
            </a:r>
            <a:r>
              <a:rPr lang="en-US" dirty="0" smtClean="0"/>
              <a:t>discussion?</a:t>
            </a:r>
            <a:endParaRPr lang="en-US" dirty="0"/>
          </a:p>
          <a:p>
            <a:endParaRPr lang="en-US" dirty="0"/>
          </a:p>
        </p:txBody>
      </p:sp>
    </p:spTree>
    <p:extLst>
      <p:ext uri="{BB962C8B-B14F-4D97-AF65-F5344CB8AC3E}">
        <p14:creationId xmlns:p14="http://schemas.microsoft.com/office/powerpoint/2010/main" val="1396086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1A0BE02-8386-49C1-8C2B-0BE38FFBB3F9}"/>
              </a:ext>
            </a:extLst>
          </p:cNvPr>
          <p:cNvSpPr>
            <a:spLocks noGrp="1"/>
          </p:cNvSpPr>
          <p:nvPr>
            <p:ph type="title"/>
          </p:nvPr>
        </p:nvSpPr>
        <p:spPr/>
        <p:txBody>
          <a:bodyPr/>
          <a:lstStyle/>
          <a:p>
            <a:r>
              <a:rPr lang="en-US" dirty="0"/>
              <a:t>Scenario </a:t>
            </a:r>
            <a:r>
              <a:rPr lang="en-US" dirty="0" smtClean="0"/>
              <a:t>7:  </a:t>
            </a:r>
            <a:r>
              <a:rPr lang="en-US" dirty="0"/>
              <a:t>Curriculum Inventory</a:t>
            </a:r>
          </a:p>
        </p:txBody>
      </p:sp>
      <p:sp>
        <p:nvSpPr>
          <p:cNvPr id="3" name="Content Placeholder 2">
            <a:extLst>
              <a:ext uri="{FF2B5EF4-FFF2-40B4-BE49-F238E27FC236}">
                <a16:creationId xmlns="" xmlns:a16="http://schemas.microsoft.com/office/drawing/2014/main" id="{A28A835F-EC22-4036-8A59-4777FFC9F2C4}"/>
              </a:ext>
            </a:extLst>
          </p:cNvPr>
          <p:cNvSpPr>
            <a:spLocks noGrp="1"/>
          </p:cNvSpPr>
          <p:nvPr>
            <p:ph idx="1"/>
          </p:nvPr>
        </p:nvSpPr>
        <p:spPr/>
        <p:txBody>
          <a:bodyPr/>
          <a:lstStyle/>
          <a:p>
            <a:r>
              <a:rPr lang="en-US" dirty="0"/>
              <a:t>Your curriculum chair and curriculum </a:t>
            </a:r>
            <a:r>
              <a:rPr lang="en-US" dirty="0" smtClean="0"/>
              <a:t>technician/analyst </a:t>
            </a:r>
            <a:r>
              <a:rPr lang="en-US" dirty="0"/>
              <a:t>do not get along.  Each believe that it is the others’ responsibility to ensure data is accurately entered into the new curriculum inventory.  </a:t>
            </a:r>
          </a:p>
          <a:p>
            <a:r>
              <a:rPr lang="en-US" dirty="0"/>
              <a:t>What do you ask?</a:t>
            </a:r>
          </a:p>
          <a:p>
            <a:r>
              <a:rPr lang="en-US" dirty="0"/>
              <a:t>What do you do?</a:t>
            </a:r>
          </a:p>
          <a:p>
            <a:r>
              <a:rPr lang="en-US" dirty="0"/>
              <a:t>Who should be included in the </a:t>
            </a:r>
            <a:r>
              <a:rPr lang="en-US" dirty="0" smtClean="0"/>
              <a:t>discussion?</a:t>
            </a:r>
            <a:endParaRPr lang="en-US" dirty="0"/>
          </a:p>
          <a:p>
            <a:pPr marL="0" indent="0">
              <a:buNone/>
            </a:pPr>
            <a:endParaRPr lang="en-US" dirty="0"/>
          </a:p>
        </p:txBody>
      </p:sp>
    </p:spTree>
    <p:extLst>
      <p:ext uri="{BB962C8B-B14F-4D97-AF65-F5344CB8AC3E}">
        <p14:creationId xmlns:p14="http://schemas.microsoft.com/office/powerpoint/2010/main" val="3424497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8:  </a:t>
            </a:r>
            <a:r>
              <a:rPr lang="en-US" dirty="0"/>
              <a:t>Credit Course Certification</a:t>
            </a:r>
          </a:p>
        </p:txBody>
      </p:sp>
      <p:sp>
        <p:nvSpPr>
          <p:cNvPr id="3" name="Content Placeholder 2"/>
          <p:cNvSpPr>
            <a:spLocks noGrp="1"/>
          </p:cNvSpPr>
          <p:nvPr>
            <p:ph idx="1"/>
          </p:nvPr>
        </p:nvSpPr>
        <p:spPr/>
        <p:txBody>
          <a:bodyPr/>
          <a:lstStyle/>
          <a:p>
            <a:r>
              <a:rPr lang="en-US" dirty="0"/>
              <a:t>This semester you have observed that your curriculum committee has approved several courses as lecture courses when in fact they appear to be lab courses. You have also observed that lecture courses are compensated at a higher rate than lab courses at your college. The new certification requires that you and your curriculum committee chair certify that all credit courses have been approved appropriately.  You are concerned about the lecture / lab approvals; however, your curriculum chair disagrees with you.</a:t>
            </a:r>
          </a:p>
          <a:p>
            <a:r>
              <a:rPr lang="en-US" dirty="0"/>
              <a:t>What should you do?</a:t>
            </a:r>
          </a:p>
          <a:p>
            <a:r>
              <a:rPr lang="en-US" dirty="0"/>
              <a:t>What resources can you use to inform your decision?</a:t>
            </a:r>
          </a:p>
        </p:txBody>
      </p:sp>
    </p:spTree>
    <p:extLst>
      <p:ext uri="{BB962C8B-B14F-4D97-AF65-F5344CB8AC3E}">
        <p14:creationId xmlns:p14="http://schemas.microsoft.com/office/powerpoint/2010/main" val="3654874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B3DED2-7F67-4A66-B80E-416934C07531}"/>
              </a:ext>
            </a:extLst>
          </p:cNvPr>
          <p:cNvSpPr>
            <a:spLocks noGrp="1"/>
          </p:cNvSpPr>
          <p:nvPr>
            <p:ph type="title"/>
          </p:nvPr>
        </p:nvSpPr>
        <p:spPr/>
        <p:txBody>
          <a:bodyPr/>
          <a:lstStyle/>
          <a:p>
            <a:r>
              <a:rPr lang="en-US" dirty="0"/>
              <a:t>Scenario </a:t>
            </a:r>
            <a:r>
              <a:rPr lang="en-US" dirty="0" smtClean="0"/>
              <a:t>9:  </a:t>
            </a:r>
            <a:r>
              <a:rPr lang="en-US" dirty="0"/>
              <a:t>Program Development</a:t>
            </a:r>
          </a:p>
        </p:txBody>
      </p:sp>
      <p:sp>
        <p:nvSpPr>
          <p:cNvPr id="3" name="Content Placeholder 2">
            <a:extLst>
              <a:ext uri="{FF2B5EF4-FFF2-40B4-BE49-F238E27FC236}">
                <a16:creationId xmlns="" xmlns:a16="http://schemas.microsoft.com/office/drawing/2014/main" id="{AD5BCA0F-E960-4EFE-85B5-061E928DF751}"/>
              </a:ext>
            </a:extLst>
          </p:cNvPr>
          <p:cNvSpPr>
            <a:spLocks noGrp="1"/>
          </p:cNvSpPr>
          <p:nvPr>
            <p:ph idx="1"/>
          </p:nvPr>
        </p:nvSpPr>
        <p:spPr/>
        <p:txBody>
          <a:bodyPr/>
          <a:lstStyle/>
          <a:p>
            <a:r>
              <a:rPr lang="en-US" dirty="0"/>
              <a:t>Your Work Force Development area wants to create a new credit program in electric vehicles but you have no faculty in this area.  The program will be costly and the labor market data is not clear.</a:t>
            </a:r>
          </a:p>
          <a:p>
            <a:r>
              <a:rPr lang="en-US" dirty="0"/>
              <a:t>What do you ask?</a:t>
            </a:r>
          </a:p>
          <a:p>
            <a:r>
              <a:rPr lang="en-US" dirty="0"/>
              <a:t>What do you do?</a:t>
            </a:r>
          </a:p>
          <a:p>
            <a:r>
              <a:rPr lang="en-US" dirty="0"/>
              <a:t>Who should be included in the </a:t>
            </a:r>
            <a:r>
              <a:rPr lang="en-US" dirty="0" smtClean="0"/>
              <a:t>discussion?</a:t>
            </a:r>
            <a:endParaRPr lang="en-US" dirty="0"/>
          </a:p>
        </p:txBody>
      </p:sp>
    </p:spTree>
    <p:extLst>
      <p:ext uri="{BB962C8B-B14F-4D97-AF65-F5344CB8AC3E}">
        <p14:creationId xmlns:p14="http://schemas.microsoft.com/office/powerpoint/2010/main" val="31851447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4235D0-DDE9-4DDB-B4E9-581146DFADF6}"/>
              </a:ext>
            </a:extLst>
          </p:cNvPr>
          <p:cNvSpPr>
            <a:spLocks noGrp="1"/>
          </p:cNvSpPr>
          <p:nvPr>
            <p:ph type="title"/>
          </p:nvPr>
        </p:nvSpPr>
        <p:spPr/>
        <p:txBody>
          <a:bodyPr/>
          <a:lstStyle/>
          <a:p>
            <a:r>
              <a:rPr lang="en-US" dirty="0"/>
              <a:t>Scenario </a:t>
            </a:r>
            <a:r>
              <a:rPr lang="en-US" dirty="0" smtClean="0"/>
              <a:t>10:  </a:t>
            </a:r>
            <a:r>
              <a:rPr lang="en-US" dirty="0"/>
              <a:t>Unit Creep</a:t>
            </a:r>
          </a:p>
        </p:txBody>
      </p:sp>
      <p:sp>
        <p:nvSpPr>
          <p:cNvPr id="3" name="Content Placeholder 2">
            <a:extLst>
              <a:ext uri="{FF2B5EF4-FFF2-40B4-BE49-F238E27FC236}">
                <a16:creationId xmlns="" xmlns:a16="http://schemas.microsoft.com/office/drawing/2014/main" id="{5BF54AC7-572F-42E6-A065-1F4859B451A9}"/>
              </a:ext>
            </a:extLst>
          </p:cNvPr>
          <p:cNvSpPr>
            <a:spLocks noGrp="1"/>
          </p:cNvSpPr>
          <p:nvPr>
            <p:ph idx="1"/>
          </p:nvPr>
        </p:nvSpPr>
        <p:spPr/>
        <p:txBody>
          <a:bodyPr/>
          <a:lstStyle/>
          <a:p>
            <a:r>
              <a:rPr lang="en-US" dirty="0"/>
              <a:t>The science faculty believe that they need more contact time with students and want to add ½ unit to the introductory science courses.</a:t>
            </a:r>
          </a:p>
          <a:p>
            <a:r>
              <a:rPr lang="en-US" dirty="0"/>
              <a:t>What do you ask?</a:t>
            </a:r>
          </a:p>
          <a:p>
            <a:r>
              <a:rPr lang="en-US" dirty="0"/>
              <a:t>What do you do?</a:t>
            </a:r>
          </a:p>
          <a:p>
            <a:r>
              <a:rPr lang="en-US" dirty="0"/>
              <a:t>Who should be included in the </a:t>
            </a:r>
            <a:r>
              <a:rPr lang="en-US" dirty="0" smtClean="0"/>
              <a:t>discussion?</a:t>
            </a:r>
            <a:endParaRPr lang="en-US" dirty="0"/>
          </a:p>
          <a:p>
            <a:endParaRPr lang="en-US" dirty="0"/>
          </a:p>
        </p:txBody>
      </p:sp>
    </p:spTree>
    <p:extLst>
      <p:ext uri="{BB962C8B-B14F-4D97-AF65-F5344CB8AC3E}">
        <p14:creationId xmlns:p14="http://schemas.microsoft.com/office/powerpoint/2010/main" val="1263773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11: Cross-Listing Courses</a:t>
            </a:r>
            <a:endParaRPr lang="en-US" dirty="0"/>
          </a:p>
        </p:txBody>
      </p:sp>
      <p:sp>
        <p:nvSpPr>
          <p:cNvPr id="3" name="Content Placeholder 2"/>
          <p:cNvSpPr>
            <a:spLocks noGrp="1"/>
          </p:cNvSpPr>
          <p:nvPr>
            <p:ph idx="1"/>
          </p:nvPr>
        </p:nvSpPr>
        <p:spPr/>
        <p:txBody>
          <a:bodyPr/>
          <a:lstStyle/>
          <a:p>
            <a:r>
              <a:rPr lang="en-US" dirty="0" smtClean="0"/>
              <a:t>The dance faculty and physical education faculty have a dispute over who owns a </a:t>
            </a:r>
            <a:r>
              <a:rPr lang="en-US" dirty="0" err="1" smtClean="0"/>
              <a:t>pilates</a:t>
            </a:r>
            <a:r>
              <a:rPr lang="en-US" dirty="0" smtClean="0"/>
              <a:t> course.  As a compromise, they would like to “cross-list” the course under both disciplines and allow a faculty member with MQs in either discipline teach the course.  </a:t>
            </a:r>
          </a:p>
          <a:p>
            <a:r>
              <a:rPr lang="en-US" dirty="0" smtClean="0"/>
              <a:t>What are potential issues with this solution?</a:t>
            </a:r>
          </a:p>
          <a:p>
            <a:r>
              <a:rPr lang="en-US" dirty="0" smtClean="0"/>
              <a:t>What are alternatives?</a:t>
            </a:r>
          </a:p>
          <a:p>
            <a:r>
              <a:rPr lang="en-US" dirty="0" smtClean="0"/>
              <a:t>Who should be included in the discussion? </a:t>
            </a:r>
            <a:endParaRPr lang="en-US" dirty="0"/>
          </a:p>
        </p:txBody>
      </p:sp>
    </p:spTree>
    <p:extLst>
      <p:ext uri="{BB962C8B-B14F-4D97-AF65-F5344CB8AC3E}">
        <p14:creationId xmlns:p14="http://schemas.microsoft.com/office/powerpoint/2010/main" val="4052580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Scenario 12:  Steps in the Curriculum Process</a:t>
            </a:r>
            <a:endParaRPr lang="en-US" dirty="0"/>
          </a:p>
        </p:txBody>
      </p:sp>
      <p:sp>
        <p:nvSpPr>
          <p:cNvPr id="3" name="Content Placeholder 2"/>
          <p:cNvSpPr>
            <a:spLocks noGrp="1"/>
          </p:cNvSpPr>
          <p:nvPr>
            <p:ph idx="1"/>
          </p:nvPr>
        </p:nvSpPr>
        <p:spPr/>
        <p:txBody>
          <a:bodyPr/>
          <a:lstStyle/>
          <a:p>
            <a:r>
              <a:rPr lang="en-US" dirty="0" smtClean="0"/>
              <a:t>A new CIO suggests that deans be included in the curriculum process at the start rather than leaving their approval of a course until right before the course is added to the Curriculum Committee agenda.  Faculty want to know what benefit the change creates and whether it is allowable.</a:t>
            </a:r>
          </a:p>
          <a:p>
            <a:r>
              <a:rPr lang="en-US" dirty="0" smtClean="0"/>
              <a:t>What do you ask?</a:t>
            </a:r>
          </a:p>
          <a:p>
            <a:r>
              <a:rPr lang="en-US" dirty="0" smtClean="0"/>
              <a:t>What do you do?</a:t>
            </a:r>
          </a:p>
          <a:p>
            <a:r>
              <a:rPr lang="en-US" dirty="0" smtClean="0"/>
              <a:t>Who should be included in </a:t>
            </a:r>
            <a:r>
              <a:rPr lang="en-US" smtClean="0"/>
              <a:t>the discussion?</a:t>
            </a:r>
            <a:endParaRPr lang="en-US" dirty="0"/>
          </a:p>
        </p:txBody>
      </p:sp>
    </p:spTree>
    <p:extLst>
      <p:ext uri="{BB962C8B-B14F-4D97-AF65-F5344CB8AC3E}">
        <p14:creationId xmlns:p14="http://schemas.microsoft.com/office/powerpoint/2010/main" val="133651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329" y="569191"/>
            <a:ext cx="6096000" cy="369332"/>
          </a:xfrm>
          <a:prstGeom prst="rect">
            <a:avLst/>
          </a:prstGeom>
        </p:spPr>
        <p:txBody>
          <a:bodyPr>
            <a:spAutoFit/>
          </a:bodyPr>
          <a:lstStyle/>
          <a:p>
            <a:r>
              <a:rPr lang="en-US" dirty="0"/>
              <a:t>“</a:t>
            </a:r>
          </a:p>
        </p:txBody>
      </p:sp>
      <p:sp>
        <p:nvSpPr>
          <p:cNvPr id="11" name="Text Placeholder 2"/>
          <p:cNvSpPr txBox="1">
            <a:spLocks/>
          </p:cNvSpPr>
          <p:nvPr/>
        </p:nvSpPr>
        <p:spPr>
          <a:xfrm>
            <a:off x="740228" y="3249386"/>
            <a:ext cx="10515600" cy="17471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5400" cap="all" dirty="0"/>
              <a:t>Questions? </a:t>
            </a:r>
          </a:p>
        </p:txBody>
      </p:sp>
    </p:spTree>
    <p:extLst>
      <p:ext uri="{BB962C8B-B14F-4D97-AF65-F5344CB8AC3E}">
        <p14:creationId xmlns:p14="http://schemas.microsoft.com/office/powerpoint/2010/main" val="2897243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2B278D-AFD6-40BD-B5F1-50D3D07C4990}"/>
              </a:ext>
            </a:extLst>
          </p:cNvPr>
          <p:cNvSpPr>
            <a:spLocks noGrp="1"/>
          </p:cNvSpPr>
          <p:nvPr>
            <p:ph type="title"/>
          </p:nvPr>
        </p:nvSpPr>
        <p:spPr>
          <a:xfrm>
            <a:off x="838200" y="904876"/>
            <a:ext cx="10515600" cy="1577067"/>
          </a:xfrm>
        </p:spPr>
        <p:txBody>
          <a:bodyPr>
            <a:normAutofit/>
          </a:bodyPr>
          <a:lstStyle/>
          <a:p>
            <a:r>
              <a:rPr lang="en-US" dirty="0"/>
              <a:t>Student Learning Outcomes:  By the end of this session, participants will be able to:</a:t>
            </a:r>
          </a:p>
        </p:txBody>
      </p:sp>
      <p:sp>
        <p:nvSpPr>
          <p:cNvPr id="3" name="Content Placeholder 2">
            <a:extLst>
              <a:ext uri="{FF2B5EF4-FFF2-40B4-BE49-F238E27FC236}">
                <a16:creationId xmlns="" xmlns:a16="http://schemas.microsoft.com/office/drawing/2014/main" id="{5C4AA9B3-668C-4ACA-A729-D2E9FB20AA0D}"/>
              </a:ext>
            </a:extLst>
          </p:cNvPr>
          <p:cNvSpPr>
            <a:spLocks noGrp="1"/>
          </p:cNvSpPr>
          <p:nvPr>
            <p:ph idx="1"/>
          </p:nvPr>
        </p:nvSpPr>
        <p:spPr>
          <a:xfrm>
            <a:off x="838200" y="2351313"/>
            <a:ext cx="10515600" cy="3825649"/>
          </a:xfrm>
        </p:spPr>
        <p:txBody>
          <a:bodyPr/>
          <a:lstStyle/>
          <a:p>
            <a:endParaRPr lang="en-US" b="0" i="0" dirty="0"/>
          </a:p>
          <a:p>
            <a:r>
              <a:rPr lang="en-US" b="0" i="0" dirty="0" smtClean="0"/>
              <a:t>Share the consequences of </a:t>
            </a:r>
            <a:r>
              <a:rPr lang="en-US" b="0" i="0" dirty="0"/>
              <a:t>initiative </a:t>
            </a:r>
            <a:r>
              <a:rPr lang="en-US" b="0" i="0" dirty="0" smtClean="0"/>
              <a:t>fatigue.</a:t>
            </a:r>
            <a:endParaRPr lang="en-US" b="0" i="0" dirty="0"/>
          </a:p>
          <a:p>
            <a:r>
              <a:rPr lang="en-US" b="0" i="0" dirty="0" smtClean="0"/>
              <a:t>Visualize </a:t>
            </a:r>
            <a:r>
              <a:rPr lang="en-US" b="0" i="0" dirty="0"/>
              <a:t>internal curriculum processes for the administrator’s </a:t>
            </a:r>
            <a:r>
              <a:rPr lang="en-US" b="0" i="0" dirty="0" smtClean="0"/>
              <a:t>role. </a:t>
            </a:r>
            <a:endParaRPr lang="en-US" b="0" i="0" dirty="0"/>
          </a:p>
          <a:p>
            <a:r>
              <a:rPr lang="en-US" b="0" i="0" dirty="0"/>
              <a:t>Explore the implications of the </a:t>
            </a:r>
            <a:r>
              <a:rPr lang="en-US" b="0" i="0" dirty="0" smtClean="0"/>
              <a:t>new and proposed funding models impacts on curriculum.</a:t>
            </a:r>
          </a:p>
          <a:p>
            <a:r>
              <a:rPr lang="en-US" b="0" i="0" dirty="0" smtClean="0"/>
              <a:t>Explore the impact of Guided </a:t>
            </a:r>
            <a:r>
              <a:rPr lang="en-US" b="0" i="0" dirty="0"/>
              <a:t>P</a:t>
            </a:r>
            <a:r>
              <a:rPr lang="en-US" b="0" i="0" dirty="0" smtClean="0"/>
              <a:t>athways on curriculum processes.</a:t>
            </a:r>
            <a:endParaRPr lang="en-US" b="0" i="0" dirty="0"/>
          </a:p>
          <a:p>
            <a:r>
              <a:rPr lang="en-US" b="0" i="0" dirty="0"/>
              <a:t>Navigate through the Curriculum </a:t>
            </a:r>
            <a:r>
              <a:rPr lang="en-US" b="0" i="0" dirty="0" smtClean="0"/>
              <a:t>World.</a:t>
            </a:r>
          </a:p>
          <a:p>
            <a:r>
              <a:rPr lang="en-US" b="0" i="0" dirty="0" smtClean="0"/>
              <a:t>Appreciate the ambiguity inherent in curriculum rules and processes while gaining confidence in local decision making.</a:t>
            </a:r>
            <a:endParaRPr lang="en-US" dirty="0"/>
          </a:p>
        </p:txBody>
      </p:sp>
    </p:spTree>
    <p:extLst>
      <p:ext uri="{BB962C8B-B14F-4D97-AF65-F5344CB8AC3E}">
        <p14:creationId xmlns:p14="http://schemas.microsoft.com/office/powerpoint/2010/main" val="3038512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2F13348-2EB2-4DE4-8EBD-89536BC73D6F}"/>
              </a:ext>
            </a:extLst>
          </p:cNvPr>
          <p:cNvSpPr>
            <a:spLocks noGrp="1"/>
          </p:cNvSpPr>
          <p:nvPr>
            <p:ph type="title"/>
          </p:nvPr>
        </p:nvSpPr>
        <p:spPr>
          <a:xfrm>
            <a:off x="838200" y="904876"/>
            <a:ext cx="10515600" cy="1609724"/>
          </a:xfrm>
        </p:spPr>
        <p:txBody>
          <a:bodyPr/>
          <a:lstStyle/>
          <a:p>
            <a:r>
              <a:rPr lang="en-US" dirty="0"/>
              <a:t>Who are we?  Why are we here?</a:t>
            </a:r>
          </a:p>
        </p:txBody>
      </p:sp>
      <p:sp>
        <p:nvSpPr>
          <p:cNvPr id="3" name="Content Placeholder 2">
            <a:extLst>
              <a:ext uri="{FF2B5EF4-FFF2-40B4-BE49-F238E27FC236}">
                <a16:creationId xmlns="" xmlns:a16="http://schemas.microsoft.com/office/drawing/2014/main" id="{1CDDFA5A-407E-4CCE-B51E-0C4D8AEE68B7}"/>
              </a:ext>
            </a:extLst>
          </p:cNvPr>
          <p:cNvSpPr>
            <a:spLocks noGrp="1"/>
          </p:cNvSpPr>
          <p:nvPr>
            <p:ph idx="1"/>
          </p:nvPr>
        </p:nvSpPr>
        <p:spPr/>
        <p:txBody>
          <a:bodyPr/>
          <a:lstStyle/>
          <a:p>
            <a:endParaRPr lang="en-US" dirty="0"/>
          </a:p>
          <a:p>
            <a:endParaRPr lang="en-US" dirty="0"/>
          </a:p>
          <a:p>
            <a:endParaRPr lang="en-US" dirty="0"/>
          </a:p>
          <a:p>
            <a:endParaRPr lang="en-US" dirty="0"/>
          </a:p>
          <a:p>
            <a:r>
              <a:rPr lang="en-US" dirty="0"/>
              <a:t>What’s going on at your home college?</a:t>
            </a:r>
          </a:p>
        </p:txBody>
      </p:sp>
    </p:spTree>
    <p:extLst>
      <p:ext uri="{BB962C8B-B14F-4D97-AF65-F5344CB8AC3E}">
        <p14:creationId xmlns:p14="http://schemas.microsoft.com/office/powerpoint/2010/main" val="3544160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F28292-10D6-43CB-87C4-BA12604BB19A}"/>
              </a:ext>
            </a:extLst>
          </p:cNvPr>
          <p:cNvSpPr>
            <a:spLocks noGrp="1"/>
          </p:cNvSpPr>
          <p:nvPr>
            <p:ph type="title"/>
          </p:nvPr>
        </p:nvSpPr>
        <p:spPr>
          <a:xfrm>
            <a:off x="838200" y="904876"/>
            <a:ext cx="10515600" cy="1250495"/>
          </a:xfrm>
        </p:spPr>
        <p:txBody>
          <a:bodyPr>
            <a:normAutofit/>
          </a:bodyPr>
          <a:lstStyle/>
          <a:p>
            <a:r>
              <a:rPr lang="en-US" dirty="0"/>
              <a:t>Local Decisions or legal compliance:</a:t>
            </a:r>
            <a:br>
              <a:rPr lang="en-US" dirty="0"/>
            </a:br>
            <a:r>
              <a:rPr lang="en-US" dirty="0"/>
              <a:t>What do you know?</a:t>
            </a:r>
          </a:p>
        </p:txBody>
      </p:sp>
      <p:sp>
        <p:nvSpPr>
          <p:cNvPr id="3" name="Content Placeholder 2">
            <a:extLst>
              <a:ext uri="{FF2B5EF4-FFF2-40B4-BE49-F238E27FC236}">
                <a16:creationId xmlns="" xmlns:a16="http://schemas.microsoft.com/office/drawing/2014/main" id="{9B98CE08-4348-44FC-BA4E-F5CEB4DBA0E4}"/>
              </a:ext>
            </a:extLst>
          </p:cNvPr>
          <p:cNvSpPr>
            <a:spLocks noGrp="1"/>
          </p:cNvSpPr>
          <p:nvPr>
            <p:ph idx="1"/>
          </p:nvPr>
        </p:nvSpPr>
        <p:spPr>
          <a:xfrm>
            <a:off x="838200" y="2328863"/>
            <a:ext cx="10515600" cy="3848100"/>
          </a:xfrm>
        </p:spPr>
        <p:txBody>
          <a:bodyPr>
            <a:normAutofit/>
          </a:bodyPr>
          <a:lstStyle/>
          <a:p>
            <a:endParaRPr lang="en-US" dirty="0"/>
          </a:p>
          <a:p>
            <a:r>
              <a:rPr lang="en-US" dirty="0" smtClean="0"/>
              <a:t>Can </a:t>
            </a:r>
            <a:r>
              <a:rPr lang="en-US" dirty="0"/>
              <a:t>there ever be too many General Education course choices?</a:t>
            </a:r>
          </a:p>
          <a:p>
            <a:r>
              <a:rPr lang="en-US" dirty="0"/>
              <a:t>S</a:t>
            </a:r>
            <a:r>
              <a:rPr lang="en-US" dirty="0" smtClean="0"/>
              <a:t>hould </a:t>
            </a:r>
            <a:r>
              <a:rPr lang="en-US" dirty="0"/>
              <a:t>Colleges create </a:t>
            </a:r>
            <a:r>
              <a:rPr lang="en-US" dirty="0" smtClean="0"/>
              <a:t>7.5 </a:t>
            </a:r>
            <a:r>
              <a:rPr lang="en-US" dirty="0"/>
              <a:t>units or below CTE certificates that do not require Chancellor’s Office approval?</a:t>
            </a:r>
          </a:p>
          <a:p>
            <a:r>
              <a:rPr lang="en-US" dirty="0"/>
              <a:t>Should there be local degrees that are neither CTE or intended for transfer?</a:t>
            </a:r>
          </a:p>
          <a:p>
            <a:r>
              <a:rPr lang="en-US" dirty="0"/>
              <a:t>Should </a:t>
            </a:r>
            <a:r>
              <a:rPr lang="en-US" dirty="0" smtClean="0"/>
              <a:t>lifelong </a:t>
            </a:r>
            <a:r>
              <a:rPr lang="en-US" dirty="0"/>
              <a:t>learning be a</a:t>
            </a:r>
            <a:r>
              <a:rPr lang="en-US" dirty="0" smtClean="0"/>
              <a:t> </a:t>
            </a:r>
            <a:r>
              <a:rPr lang="en-US" dirty="0"/>
              <a:t>primary mission of the CCCs</a:t>
            </a:r>
            <a:r>
              <a:rPr lang="en-US" dirty="0" smtClean="0"/>
              <a:t>?</a:t>
            </a:r>
          </a:p>
        </p:txBody>
      </p:sp>
    </p:spTree>
    <p:extLst>
      <p:ext uri="{BB962C8B-B14F-4D97-AF65-F5344CB8AC3E}">
        <p14:creationId xmlns:p14="http://schemas.microsoft.com/office/powerpoint/2010/main" val="24484181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AAD943-CAAD-464D-9CD7-D99D78F60CF4}"/>
              </a:ext>
            </a:extLst>
          </p:cNvPr>
          <p:cNvSpPr>
            <a:spLocks noGrp="1"/>
          </p:cNvSpPr>
          <p:nvPr>
            <p:ph type="title"/>
          </p:nvPr>
        </p:nvSpPr>
        <p:spPr>
          <a:xfrm>
            <a:off x="838200" y="1143000"/>
            <a:ext cx="10515600" cy="979714"/>
          </a:xfrm>
        </p:spPr>
        <p:txBody>
          <a:bodyPr>
            <a:normAutofit fontScale="90000"/>
          </a:bodyPr>
          <a:lstStyle/>
          <a:p>
            <a:r>
              <a:rPr lang="en-US" dirty="0"/>
              <a:t>Scenario 1: Ensure local procedures are compliant</a:t>
            </a:r>
          </a:p>
        </p:txBody>
      </p:sp>
      <p:sp>
        <p:nvSpPr>
          <p:cNvPr id="3" name="Content Placeholder 2">
            <a:extLst>
              <a:ext uri="{FF2B5EF4-FFF2-40B4-BE49-F238E27FC236}">
                <a16:creationId xmlns="" xmlns:a16="http://schemas.microsoft.com/office/drawing/2014/main" id="{CD0A7515-0CB6-48E8-9DA5-C0AAA77AC62D}"/>
              </a:ext>
            </a:extLst>
          </p:cNvPr>
          <p:cNvSpPr>
            <a:spLocks noGrp="1"/>
          </p:cNvSpPr>
          <p:nvPr>
            <p:ph idx="1"/>
          </p:nvPr>
        </p:nvSpPr>
        <p:spPr>
          <a:xfrm>
            <a:off x="838200" y="2122713"/>
            <a:ext cx="10515600" cy="4054249"/>
          </a:xfrm>
        </p:spPr>
        <p:txBody>
          <a:bodyPr/>
          <a:lstStyle/>
          <a:p>
            <a:endParaRPr lang="en-US" dirty="0"/>
          </a:p>
          <a:p>
            <a:r>
              <a:rPr lang="en-US" dirty="0" smtClean="0"/>
              <a:t>In light of the state’s new budget formula which includes performance-based funding, the administration would like to increase completions. To further this goal, some faculty would </a:t>
            </a:r>
            <a:r>
              <a:rPr lang="en-US" dirty="0"/>
              <a:t>like to create a new degree that is a smattering of general education courses without a clear major or area of </a:t>
            </a:r>
            <a:r>
              <a:rPr lang="en-US" dirty="0" smtClean="0"/>
              <a:t>emphasis.</a:t>
            </a:r>
            <a:endParaRPr lang="en-US" dirty="0"/>
          </a:p>
          <a:p>
            <a:r>
              <a:rPr lang="en-US" dirty="0"/>
              <a:t>What do you ask?</a:t>
            </a:r>
          </a:p>
          <a:p>
            <a:r>
              <a:rPr lang="en-US" dirty="0"/>
              <a:t>What do you do?</a:t>
            </a:r>
          </a:p>
          <a:p>
            <a:r>
              <a:rPr lang="en-US" dirty="0"/>
              <a:t>Who should be included in the </a:t>
            </a:r>
            <a:r>
              <a:rPr lang="en-US" dirty="0" smtClean="0"/>
              <a:t>discussion?</a:t>
            </a:r>
            <a:endParaRPr lang="en-US" dirty="0"/>
          </a:p>
          <a:p>
            <a:pPr marL="0" indent="0">
              <a:buNone/>
            </a:pPr>
            <a:endParaRPr lang="en-US" dirty="0"/>
          </a:p>
        </p:txBody>
      </p:sp>
    </p:spTree>
    <p:extLst>
      <p:ext uri="{BB962C8B-B14F-4D97-AF65-F5344CB8AC3E}">
        <p14:creationId xmlns:p14="http://schemas.microsoft.com/office/powerpoint/2010/main" val="4001646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  Certificate creation</a:t>
            </a:r>
            <a:endParaRPr lang="en-US" dirty="0"/>
          </a:p>
        </p:txBody>
      </p:sp>
      <p:sp>
        <p:nvSpPr>
          <p:cNvPr id="3" name="Content Placeholder 2"/>
          <p:cNvSpPr>
            <a:spLocks noGrp="1"/>
          </p:cNvSpPr>
          <p:nvPr>
            <p:ph idx="1"/>
          </p:nvPr>
        </p:nvSpPr>
        <p:spPr/>
        <p:txBody>
          <a:bodyPr/>
          <a:lstStyle/>
          <a:p>
            <a:r>
              <a:rPr lang="en-US" dirty="0" smtClean="0"/>
              <a:t>Changes to Title 5 permits colleges to submit certificates for approval that are at minimum of 8 units through 15.5.  Certificates of 16 units and above are now required to be submitted to the COCI for approval.  Faculty are confused by the change and are complaining about the extra workload.</a:t>
            </a:r>
          </a:p>
          <a:p>
            <a:r>
              <a:rPr lang="en-US" dirty="0"/>
              <a:t>What do you ask?</a:t>
            </a:r>
          </a:p>
          <a:p>
            <a:r>
              <a:rPr lang="en-US" dirty="0"/>
              <a:t>What do you do?</a:t>
            </a:r>
          </a:p>
          <a:p>
            <a:r>
              <a:rPr lang="en-US" dirty="0"/>
              <a:t>Who should be included in the </a:t>
            </a:r>
            <a:r>
              <a:rPr lang="en-US" dirty="0" smtClean="0"/>
              <a:t>discussion?</a:t>
            </a:r>
            <a:endParaRPr lang="en-US" dirty="0"/>
          </a:p>
          <a:p>
            <a:endParaRPr lang="en-US" dirty="0"/>
          </a:p>
        </p:txBody>
      </p:sp>
    </p:spTree>
    <p:extLst>
      <p:ext uri="{BB962C8B-B14F-4D97-AF65-F5344CB8AC3E}">
        <p14:creationId xmlns:p14="http://schemas.microsoft.com/office/powerpoint/2010/main" val="838818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94F51C-81DD-4516-9962-8971C61F4D7C}"/>
              </a:ext>
            </a:extLst>
          </p:cNvPr>
          <p:cNvSpPr>
            <a:spLocks noGrp="1"/>
          </p:cNvSpPr>
          <p:nvPr>
            <p:ph type="title"/>
          </p:nvPr>
        </p:nvSpPr>
        <p:spPr/>
        <p:txBody>
          <a:bodyPr/>
          <a:lstStyle/>
          <a:p>
            <a:r>
              <a:rPr lang="en-US" dirty="0"/>
              <a:t>Scenario </a:t>
            </a:r>
            <a:r>
              <a:rPr lang="en-US" dirty="0" smtClean="0"/>
              <a:t>3: Flexible GE Patterns</a:t>
            </a:r>
            <a:endParaRPr lang="en-US" dirty="0"/>
          </a:p>
        </p:txBody>
      </p:sp>
      <p:sp>
        <p:nvSpPr>
          <p:cNvPr id="3" name="Content Placeholder 2">
            <a:extLst>
              <a:ext uri="{FF2B5EF4-FFF2-40B4-BE49-F238E27FC236}">
                <a16:creationId xmlns="" xmlns:a16="http://schemas.microsoft.com/office/drawing/2014/main" id="{F888F5A1-02C2-442E-A924-A688D383E7FF}"/>
              </a:ext>
            </a:extLst>
          </p:cNvPr>
          <p:cNvSpPr>
            <a:spLocks noGrp="1"/>
          </p:cNvSpPr>
          <p:nvPr>
            <p:ph idx="1"/>
          </p:nvPr>
        </p:nvSpPr>
        <p:spPr/>
        <p:txBody>
          <a:bodyPr/>
          <a:lstStyle/>
          <a:p>
            <a:r>
              <a:rPr lang="en-US" dirty="0" smtClean="0"/>
              <a:t>The local general education pattern includes courses that neither transfer for a lower division prep or act as elective units for transfer. Additionally, the college has multiple graduation requirements in order for students to earn a local degree, thus lowering the completions for the local degrees, and competing with the principles of the Guided </a:t>
            </a:r>
            <a:r>
              <a:rPr lang="en-US" dirty="0"/>
              <a:t>P</a:t>
            </a:r>
            <a:r>
              <a:rPr lang="en-US" dirty="0" smtClean="0"/>
              <a:t>athways initiative.  </a:t>
            </a:r>
            <a:endParaRPr lang="en-US" dirty="0"/>
          </a:p>
          <a:p>
            <a:r>
              <a:rPr lang="en-US" dirty="0"/>
              <a:t>What do you ask?</a:t>
            </a:r>
          </a:p>
          <a:p>
            <a:r>
              <a:rPr lang="en-US" dirty="0"/>
              <a:t>What do you do?</a:t>
            </a:r>
          </a:p>
          <a:p>
            <a:r>
              <a:rPr lang="en-US" dirty="0"/>
              <a:t>Who should be included in the </a:t>
            </a:r>
            <a:r>
              <a:rPr lang="en-US" dirty="0" smtClean="0"/>
              <a:t>discussion?</a:t>
            </a:r>
            <a:endParaRPr lang="en-US" dirty="0"/>
          </a:p>
        </p:txBody>
      </p:sp>
    </p:spTree>
    <p:extLst>
      <p:ext uri="{BB962C8B-B14F-4D97-AF65-F5344CB8AC3E}">
        <p14:creationId xmlns:p14="http://schemas.microsoft.com/office/powerpoint/2010/main" val="1235794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BF5644-41D8-4184-AC4E-994E4DD861A2}"/>
              </a:ext>
            </a:extLst>
          </p:cNvPr>
          <p:cNvSpPr>
            <a:spLocks noGrp="1"/>
          </p:cNvSpPr>
          <p:nvPr>
            <p:ph type="title"/>
          </p:nvPr>
        </p:nvSpPr>
        <p:spPr/>
        <p:txBody>
          <a:bodyPr/>
          <a:lstStyle/>
          <a:p>
            <a:r>
              <a:rPr lang="en-US" dirty="0"/>
              <a:t>Scenario </a:t>
            </a:r>
            <a:r>
              <a:rPr lang="en-US" dirty="0" smtClean="0"/>
              <a:t>4: Meta Majors</a:t>
            </a:r>
            <a:endParaRPr lang="en-US" dirty="0"/>
          </a:p>
        </p:txBody>
      </p:sp>
      <p:sp>
        <p:nvSpPr>
          <p:cNvPr id="3" name="Content Placeholder 2">
            <a:extLst>
              <a:ext uri="{FF2B5EF4-FFF2-40B4-BE49-F238E27FC236}">
                <a16:creationId xmlns="" xmlns:a16="http://schemas.microsoft.com/office/drawing/2014/main" id="{3970F1CA-35C3-43A5-8BA0-0BA1E4D39803}"/>
              </a:ext>
            </a:extLst>
          </p:cNvPr>
          <p:cNvSpPr>
            <a:spLocks noGrp="1"/>
          </p:cNvSpPr>
          <p:nvPr>
            <p:ph idx="1"/>
          </p:nvPr>
        </p:nvSpPr>
        <p:spPr>
          <a:xfrm>
            <a:off x="838200" y="1825624"/>
            <a:ext cx="10515600" cy="4918075"/>
          </a:xfrm>
        </p:spPr>
        <p:txBody>
          <a:bodyPr>
            <a:normAutofit lnSpcReduction="10000"/>
          </a:bodyPr>
          <a:lstStyle/>
          <a:p>
            <a:pPr marL="0" indent="0">
              <a:buNone/>
            </a:pPr>
            <a:r>
              <a:rPr lang="en-US" dirty="0" smtClean="0"/>
              <a:t>The college asked students to sort all programs into meta-majors and name each meta-major. Faculty members are not happy with the adoption of student-named meta-majors, including Plants and Animals, STEM, and Hands-On Careers. The faculty also do not agree with the students’ identification of programs within these meta-majors and are concerned about departments being reorganized. Faculty are protesting, calling for Votes of No Confidence, and demanding that programs remain organized under their current school/division structure. Some faculty are revising program names to align with the meta-majors they prefer and want the curriculum committee to speed these revisions through.</a:t>
            </a:r>
          </a:p>
          <a:p>
            <a:r>
              <a:rPr lang="en-US" dirty="0" smtClean="0"/>
              <a:t>What </a:t>
            </a:r>
            <a:r>
              <a:rPr lang="en-US" dirty="0"/>
              <a:t>do you ask?</a:t>
            </a:r>
          </a:p>
          <a:p>
            <a:r>
              <a:rPr lang="en-US" dirty="0"/>
              <a:t>What do you do?</a:t>
            </a:r>
          </a:p>
          <a:p>
            <a:r>
              <a:rPr lang="en-US" dirty="0"/>
              <a:t>Who should be included in the </a:t>
            </a:r>
            <a:r>
              <a:rPr lang="en-US" dirty="0" smtClean="0"/>
              <a:t>discussion?</a:t>
            </a:r>
            <a:endParaRPr lang="en-US" dirty="0"/>
          </a:p>
        </p:txBody>
      </p:sp>
    </p:spTree>
    <p:extLst>
      <p:ext uri="{BB962C8B-B14F-4D97-AF65-F5344CB8AC3E}">
        <p14:creationId xmlns:p14="http://schemas.microsoft.com/office/powerpoint/2010/main" val="2976697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 AB705</a:t>
            </a:r>
            <a:endParaRPr lang="en-US" dirty="0"/>
          </a:p>
        </p:txBody>
      </p:sp>
      <p:sp>
        <p:nvSpPr>
          <p:cNvPr id="3" name="Content Placeholder 2"/>
          <p:cNvSpPr>
            <a:spLocks noGrp="1"/>
          </p:cNvSpPr>
          <p:nvPr>
            <p:ph idx="1"/>
          </p:nvPr>
        </p:nvSpPr>
        <p:spPr/>
        <p:txBody>
          <a:bodyPr/>
          <a:lstStyle/>
          <a:p>
            <a:pPr marL="0" indent="0">
              <a:buNone/>
            </a:pPr>
            <a:r>
              <a:rPr lang="en-US" dirty="0" smtClean="0"/>
              <a:t>Math and English faculty are working diligently to meet the mandates of AB 705.  However, there is great concern about how to support students who traditionally fall in the lowest levels of English and math. </a:t>
            </a:r>
          </a:p>
          <a:p>
            <a:r>
              <a:rPr lang="en-US" dirty="0"/>
              <a:t>What do you ask?</a:t>
            </a:r>
          </a:p>
          <a:p>
            <a:r>
              <a:rPr lang="en-US" dirty="0"/>
              <a:t>What do you do?</a:t>
            </a:r>
          </a:p>
          <a:p>
            <a:r>
              <a:rPr lang="en-US" dirty="0"/>
              <a:t>Who should be included in the </a:t>
            </a:r>
            <a:r>
              <a:rPr lang="en-US" dirty="0" smtClean="0"/>
              <a:t>discussion?</a:t>
            </a:r>
            <a:endParaRPr lang="en-US" dirty="0"/>
          </a:p>
          <a:p>
            <a:pPr marL="0" indent="0">
              <a:buNone/>
            </a:pPr>
            <a:endParaRPr lang="en-US" dirty="0"/>
          </a:p>
        </p:txBody>
      </p:sp>
    </p:spTree>
    <p:extLst>
      <p:ext uri="{BB962C8B-B14F-4D97-AF65-F5344CB8AC3E}">
        <p14:creationId xmlns:p14="http://schemas.microsoft.com/office/powerpoint/2010/main" val="4139799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C6C0C59A-314C-476A-9EA5-9BC28D9283A5}" vid="{6A25FF00-F3F4-435C-AC82-54739F77B3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5671</TotalTime>
  <Words>1231</Words>
  <Application>Microsoft Office PowerPoint</Application>
  <PresentationFormat>Custom</PresentationFormat>
  <Paragraphs>123</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1_Office Theme</vt:lpstr>
      <vt:lpstr>Curriculum PreSession:  New Curriculum Administrators</vt:lpstr>
      <vt:lpstr>Student Learning Outcomes:  By the end of this session, participants will be able to:</vt:lpstr>
      <vt:lpstr>Who are we?  Why are we here?</vt:lpstr>
      <vt:lpstr>Local Decisions or legal compliance: What do you know?</vt:lpstr>
      <vt:lpstr>Scenario 1: Ensure local procedures are compliant</vt:lpstr>
      <vt:lpstr>Scenario 2:  Certificate creation</vt:lpstr>
      <vt:lpstr>Scenario 3: Flexible GE Patterns</vt:lpstr>
      <vt:lpstr>Scenario 4: Meta Majors</vt:lpstr>
      <vt:lpstr>Scenario 5: AB705</vt:lpstr>
      <vt:lpstr>Scenario 6: Completion Agenda</vt:lpstr>
      <vt:lpstr>Scenario 7:  Curriculum Inventory</vt:lpstr>
      <vt:lpstr>Scenario 8:  Credit Course Certification</vt:lpstr>
      <vt:lpstr>Scenario 9:  Program Development</vt:lpstr>
      <vt:lpstr>Scenario 10:  Unit Creep</vt:lpstr>
      <vt:lpstr>Scenario 11: Cross-Listing Courses</vt:lpstr>
      <vt:lpstr>Scenario 12:  Steps in the Curriculum Process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Admin</cp:lastModifiedBy>
  <cp:revision>92</cp:revision>
  <dcterms:created xsi:type="dcterms:W3CDTF">2015-05-02T02:46:00Z</dcterms:created>
  <dcterms:modified xsi:type="dcterms:W3CDTF">2018-07-14T04:03:23Z</dcterms:modified>
</cp:coreProperties>
</file>