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66" r:id="rId2"/>
  </p:sldMasterIdLst>
  <p:notesMasterIdLst>
    <p:notesMasterId r:id="rId16"/>
  </p:notesMasterIdLst>
  <p:sldIdLst>
    <p:sldId id="256" r:id="rId3"/>
    <p:sldId id="257" r:id="rId4"/>
    <p:sldId id="266" r:id="rId5"/>
    <p:sldId id="270" r:id="rId6"/>
    <p:sldId id="273" r:id="rId7"/>
    <p:sldId id="269" r:id="rId8"/>
    <p:sldId id="274" r:id="rId9"/>
    <p:sldId id="272" r:id="rId10"/>
    <p:sldId id="275" r:id="rId11"/>
    <p:sldId id="276" r:id="rId12"/>
    <p:sldId id="271" r:id="rId13"/>
    <p:sldId id="277" r:id="rId14"/>
    <p:sldId id="26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67" autoAdjust="0"/>
    <p:restoredTop sz="75577" autoAdjust="0"/>
  </p:normalViewPr>
  <p:slideViewPr>
    <p:cSldViewPr snapToGrid="0">
      <p:cViewPr varScale="1">
        <p:scale>
          <a:sx n="54" d="100"/>
          <a:sy n="54" d="100"/>
        </p:scale>
        <p:origin x="-1032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5B517A-71EB-4509-BAE5-189BC8583ACC}" type="datetimeFigureOut">
              <a:rPr lang="en-US" smtClean="0"/>
              <a:pPr/>
              <a:t>2/15/2016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76EAC2-157E-434C-9995-73CD4FD359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34289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6EAC2-157E-434C-9995-73CD4FD359D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16151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sure of</a:t>
            </a:r>
            <a:r>
              <a:rPr lang="en-US" baseline="0" dirty="0" smtClean="0"/>
              <a:t> the thought behind this slide.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6EAC2-157E-434C-9995-73CD4FD359D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77650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F44E437-9714-40B4-8042-3825234AB36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CTE Leadership Institute May 8 - 9, 2015 LaJolla, CA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5777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95351"/>
            <a:ext cx="10515600" cy="79533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4B349-9D77-49FB-8166-C37BCEA42EC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CTE Leadership Institute May 8 - 9, 2015 LaJolla, CA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21045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54962-EA48-4DE9-98EF-0FF1D47BA3D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CTE Leadership Institute May 8 - 9, 2015 LaJolla, CA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4043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E00CE-B938-4206-BDA1-CF1182F16C7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CTE Leadership Institute May 8 - 9, 2015 LaJolla, CA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5878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7"/>
            <a:ext cx="3932237" cy="119379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87427"/>
            <a:ext cx="6172200" cy="5005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81225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EEA5E-FB54-48B7-9883-A92761610DD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CTE Leadership Institute May 8 - 9, 2015 LaJolla, CA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80643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6"/>
            <a:ext cx="3932237" cy="106997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99427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9243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FD28B-9347-428D-B7DF-2C233102B38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CTE Leadership Institute May 8 - 9, 2015 LaJolla, CA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70097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84F73-AF8F-4BCC-9AA0-56F61770A06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CTE Leadership Institute May 8 - 9, 2015 LaJolla, CA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44398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923925"/>
            <a:ext cx="2628900" cy="52530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923925"/>
            <a:ext cx="7734300" cy="52530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548D8-B879-43A5-B2B3-14A5469E363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CTE Leadership Institute May 8 - 9, 2015 LaJolla, CA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4083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F27CF-BF37-4969-8ADF-3A47A962F15D}" type="datetime1">
              <a:rPr lang="en-US" smtClean="0"/>
              <a:pPr/>
              <a:t>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CTE Leadership Institute May 8 - 9, 2015 LaJolla, CA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EB0EE-5C55-4A20-9AF4-1E061F85A2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66745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E5D03-FE27-4084-BF8B-9B448EACDFCA}" type="datetime1">
              <a:rPr lang="en-US" smtClean="0"/>
              <a:pPr/>
              <a:t>2/15/2016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CTE Leadership Institute May 8 - 9, 2015 LaJolla, CA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EB0EE-5C55-4A20-9AF4-1E061F85A2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86718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6BCD-9B54-4AFC-95FF-2A63CD7C0CAA}" type="datetime1">
              <a:rPr lang="en-US" smtClean="0"/>
              <a:pPr/>
              <a:t>2/15/2016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CTE Leadership Institute May 8 - 9, 2015 LaJolla, CA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EB0EE-5C55-4A20-9AF4-1E061F85A2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32493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E4DC8-528C-496E-B79C-0088B173B6C8}" type="datetime1">
              <a:rPr lang="en-US" smtClean="0"/>
              <a:pPr/>
              <a:t>2/15/2016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CTE Leadership Institute May 8 - 9, 2015 LaJolla, CA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EB0EE-5C55-4A20-9AF4-1E061F85A2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55540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307F8A6-2302-4A51-9772-884E94299E1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CTE Leadership Institute May 8 - 9, 2015 LaJolla, CA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6749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91F03-2255-4509-B562-34CB0BBB20F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CTE Leadership Institute May 8 - 9, 2015 LaJolla, CA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2281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AAB2-D38C-4BF8-A71B-C57944A8F42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CTE Leadership Institute May 8 - 9, 2015 LaJolla, CA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633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6F2F-3B0B-4214-9C78-8C34E471CFD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CTE Leadership Institute May 8 - 9, 2015 LaJolla, CA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5768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904876"/>
            <a:ext cx="10515600" cy="9144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A3BD9-5110-49E5-B20D-9DB2313D9A6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CTE Leadership Institute May 8 - 9, 2015 </a:t>
            </a:r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LaJolla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, CA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8505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1" kern="1200">
          <a:solidFill>
            <a:srgbClr val="261300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1" i="1" kern="1200">
          <a:solidFill>
            <a:srgbClr val="1A0D00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A0D00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A0D00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A0D00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A0D00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904876"/>
            <a:ext cx="10515600" cy="9144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C1D95-4EE4-4689-BE62-B24C09C63F1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CTE Leadership Institute May 8 - 9, 2015 LaJolla, CA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8468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1" kern="1200">
          <a:solidFill>
            <a:srgbClr val="261300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1" i="1" kern="1200">
          <a:solidFill>
            <a:srgbClr val="1A0D00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A0D00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A0D00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A0D00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A0D00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Effective Practices in Accreditation: Standard I Mission, Academic Quality and Institutional Effectiveness, and Integrity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Stephanie </a:t>
            </a:r>
            <a:r>
              <a:rPr lang="en-US" dirty="0" smtClean="0"/>
              <a:t>Curry—Reedley College</a:t>
            </a:r>
          </a:p>
          <a:p>
            <a:r>
              <a:rPr lang="en-US" dirty="0" smtClean="0"/>
              <a:t>Maria del Rosario C. </a:t>
            </a:r>
            <a:r>
              <a:rPr lang="en-US" dirty="0" err="1" smtClean="0"/>
              <a:t>Biddenback</a:t>
            </a:r>
            <a:r>
              <a:rPr lang="en-US" dirty="0" smtClean="0"/>
              <a:t>, Napa Valley College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5859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Eligibility Requirements linked to Standard I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ERs</a:t>
            </a:r>
          </a:p>
          <a:p>
            <a:pPr lvl="1"/>
            <a:r>
              <a:rPr lang="en-US" sz="2000" dirty="0" smtClean="0"/>
              <a:t>6 (Mission) </a:t>
            </a:r>
          </a:p>
          <a:p>
            <a:pPr lvl="1"/>
            <a:r>
              <a:rPr lang="en-US" sz="2000" dirty="0" smtClean="0"/>
              <a:t>11 (Student Learning and Achievement) </a:t>
            </a:r>
          </a:p>
          <a:p>
            <a:pPr lvl="1"/>
            <a:r>
              <a:rPr lang="en-US" sz="2000" dirty="0" smtClean="0"/>
              <a:t>13 (Academic Freedom) </a:t>
            </a:r>
          </a:p>
          <a:p>
            <a:pPr lvl="1"/>
            <a:r>
              <a:rPr lang="en-US" sz="2000" dirty="0" smtClean="0"/>
              <a:t>19 (Institutional Planning and Evaluation) </a:t>
            </a:r>
          </a:p>
          <a:p>
            <a:pPr lvl="1"/>
            <a:r>
              <a:rPr lang="en-US" sz="2000" dirty="0" smtClean="0"/>
              <a:t>20 ( Integrity in Communication with the Public) </a:t>
            </a:r>
          </a:p>
          <a:p>
            <a:pPr lvl="1"/>
            <a:r>
              <a:rPr lang="en-US" sz="2000" dirty="0" smtClean="0"/>
              <a:t>21 ( Integrity in Relations with the Accrediting Commission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 descr="http://petnannycoach.com/wp-content/uploads/2014/02/i_love_policies_and_procedures_coffee_mugs-r2b452ac73cfe417eb3f48cfa6cae8208_x7jgr_8byvr_5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09893" y="2424112"/>
            <a:ext cx="2924908" cy="29249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Widely distribute and Publish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Need to widely distribute data and information related to Standard I</a:t>
            </a:r>
          </a:p>
          <a:p>
            <a:r>
              <a:rPr lang="en-US" sz="3600" dirty="0" smtClean="0"/>
              <a:t>Information should be distributed to faculty, staff, administration and the community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22" name="Picture 2" descr="https://blogsprod.s3.amazonaws.com/blogs/wp-content/uploads/2013/07/extra-extra-god-news-istock_000017913369x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34326" y="4149969"/>
            <a:ext cx="3275427" cy="27080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Faculty Involvement in Standard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Faculty (Academic Senates) should be involved through: </a:t>
            </a:r>
          </a:p>
          <a:p>
            <a:pPr lvl="1"/>
            <a:r>
              <a:rPr lang="en-US" sz="2000" dirty="0" smtClean="0"/>
              <a:t>Assessment of the current mission and revisions</a:t>
            </a:r>
          </a:p>
          <a:p>
            <a:pPr lvl="1"/>
            <a:r>
              <a:rPr lang="en-US" sz="2000" dirty="0" smtClean="0"/>
              <a:t>Making sure that the mission is part of the program review process</a:t>
            </a:r>
          </a:p>
          <a:p>
            <a:pPr lvl="1"/>
            <a:r>
              <a:rPr lang="en-US" sz="2000" dirty="0" smtClean="0"/>
              <a:t>Producing, Collecting and Reviewing Student learning outcomes</a:t>
            </a:r>
          </a:p>
          <a:p>
            <a:pPr lvl="1"/>
            <a:r>
              <a:rPr lang="en-US" sz="2000" dirty="0" smtClean="0"/>
              <a:t>Identify strategies for improvement based on data and dialog</a:t>
            </a:r>
          </a:p>
          <a:p>
            <a:pPr lvl="1"/>
            <a:r>
              <a:rPr lang="en-US" sz="2000" dirty="0" smtClean="0"/>
              <a:t>Creating and discussion of Institutional Set Standards</a:t>
            </a:r>
          </a:p>
          <a:p>
            <a:pPr lvl="1"/>
            <a:r>
              <a:rPr lang="en-US" sz="2000" dirty="0" smtClean="0"/>
              <a:t>Reviewing the colleges Academic Freedom Policy </a:t>
            </a:r>
          </a:p>
          <a:p>
            <a:pPr lvl="1"/>
            <a:r>
              <a:rPr lang="en-US" sz="2000" dirty="0" smtClean="0"/>
              <a:t>Crafting academic dishonesty policy (cheating and plagiarism) 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http://www.dialogdata.de/img/page_photos/f_24_dialog2large.di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4554" y="4854858"/>
            <a:ext cx="5246322" cy="20031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7329" y="56919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“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EB0EE-5C55-4A20-9AF4-1E061F85A2B6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820616" y="1977173"/>
            <a:ext cx="10515600" cy="15001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i="1" kern="1200">
                <a:solidFill>
                  <a:srgbClr val="1A0D00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A0D00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A0D00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A0D00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A0D00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cap="all" dirty="0" smtClean="0"/>
              <a:t>Questions? </a:t>
            </a:r>
            <a:endParaRPr lang="en-US" sz="4800" cap="all" dirty="0"/>
          </a:p>
        </p:txBody>
      </p:sp>
      <p:pic>
        <p:nvPicPr>
          <p:cNvPr id="4098" name="Picture 2" descr="https://leadershipspirit.files.wordpress.com/2013/09/questio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6651" y="2834420"/>
            <a:ext cx="5124450" cy="33718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9724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Breakout Outcome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EB0EE-5C55-4A20-9AF4-1E061F85A2B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4000" dirty="0" smtClean="0"/>
              <a:t>Attendees discuss Standard I and effective practices for meeting relevant ACCJC eligibility requirements and policies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4338" name="Picture 2" descr="http://diginomica.com/wp-content/uploads/2014/11/0406_00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97252" y="3572973"/>
            <a:ext cx="3619500" cy="24193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8477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ASCCC Paper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/>
              <a:t>Effective practices in Accreditation:  A Guide to Support Colleges in the Accreditation Cycle (Adopted Fall 2015) 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290" name="Picture 2" descr="http://www.topmedicalcodingschools.com/wp-content/uploads/2014/07/accredit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2359" y="3944815"/>
            <a:ext cx="2857500" cy="2228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</a:t>
            </a:r>
            <a:r>
              <a:rPr lang="en-US" dirty="0" smtClean="0"/>
              <a:t>IA</a:t>
            </a:r>
            <a:r>
              <a:rPr lang="en-US" dirty="0" smtClean="0"/>
              <a:t>: 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Makes sure that all college programs and services align with the mission</a:t>
            </a:r>
          </a:p>
          <a:p>
            <a:r>
              <a:rPr lang="en-US" dirty="0" smtClean="0"/>
              <a:t>Mission must contain: broad educational purpose, intended student population, types of degrees and certificated offered (need to address if in the bachelors degree pilot)  and a commitment to student learning and achievement </a:t>
            </a:r>
          </a:p>
          <a:p>
            <a:r>
              <a:rPr lang="en-US" dirty="0" smtClean="0"/>
              <a:t>Mission must be linked to: Decision Making, Planning and Resource Allocation </a:t>
            </a:r>
          </a:p>
          <a:p>
            <a:r>
              <a:rPr lang="en-US" dirty="0" smtClean="0"/>
              <a:t>Achievement of the mission must be qualitatively and </a:t>
            </a:r>
            <a:r>
              <a:rPr lang="en-US" dirty="0" smtClean="0"/>
              <a:t>quantitatively </a:t>
            </a:r>
            <a:r>
              <a:rPr lang="en-US" dirty="0" smtClean="0"/>
              <a:t>shown through data and data analysis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42" name="Picture 2" descr="http://www.stewardshipadvocates.org/wp-content/uploads/600x411xMission-Statement-1.jpg.pagespeed.ic.05aoOmYOh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5045" y="4603872"/>
            <a:ext cx="2286955" cy="2254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 Practices: </a:t>
            </a:r>
            <a:r>
              <a:rPr lang="en-US" dirty="0" smtClean="0"/>
              <a:t>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 your mission systematically, not </a:t>
            </a:r>
            <a:r>
              <a:rPr lang="en-US" dirty="0" smtClean="0"/>
              <a:t>just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the year before a visit. </a:t>
            </a:r>
          </a:p>
          <a:p>
            <a:r>
              <a:rPr lang="en-US" dirty="0" smtClean="0"/>
              <a:t>Reference you mission in all your planning documents </a:t>
            </a:r>
          </a:p>
          <a:p>
            <a:r>
              <a:rPr lang="en-US" dirty="0" smtClean="0"/>
              <a:t>Use the mission as a guiding force for resource allocation </a:t>
            </a:r>
          </a:p>
          <a:p>
            <a:r>
              <a:rPr lang="en-US" dirty="0" smtClean="0"/>
              <a:t>Publish the mission far and wide on campus in documents to the public</a:t>
            </a:r>
          </a:p>
          <a:p>
            <a:r>
              <a:rPr lang="en-US" dirty="0" smtClean="0"/>
              <a:t>Require each program to write how they address the mission through the program review process</a:t>
            </a:r>
          </a:p>
          <a:p>
            <a:r>
              <a:rPr lang="en-US" dirty="0" smtClean="0"/>
              <a:t>Identify specific data that can show college is meeting its mission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34153" y="6492875"/>
            <a:ext cx="41148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218" name="Picture 2" descr="http://www.uufbozeman.org/uploads/2/7/9/7/27978683/9903745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63108" y="213028"/>
            <a:ext cx="3282707" cy="2181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Standard </a:t>
            </a:r>
            <a:r>
              <a:rPr lang="en-US" dirty="0" smtClean="0"/>
              <a:t>IB</a:t>
            </a:r>
            <a:r>
              <a:rPr lang="en-US" dirty="0" smtClean="0"/>
              <a:t>: Academic Quality and Institutional Effectiveness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Focus on Data and Dialog</a:t>
            </a:r>
          </a:p>
          <a:p>
            <a:r>
              <a:rPr lang="en-US" dirty="0" smtClean="0"/>
              <a:t>Data: </a:t>
            </a:r>
          </a:p>
          <a:p>
            <a:pPr lvl="1"/>
            <a:r>
              <a:rPr lang="en-US" dirty="0" smtClean="0"/>
              <a:t>Student Learning Outcomes </a:t>
            </a:r>
          </a:p>
          <a:p>
            <a:pPr lvl="1"/>
            <a:r>
              <a:rPr lang="en-US" dirty="0" smtClean="0"/>
              <a:t>Student Equity Data </a:t>
            </a:r>
          </a:p>
          <a:p>
            <a:pPr lvl="1"/>
            <a:r>
              <a:rPr lang="en-US" dirty="0" smtClean="0"/>
              <a:t>Achievement Data </a:t>
            </a:r>
          </a:p>
          <a:p>
            <a:pPr lvl="1"/>
            <a:r>
              <a:rPr lang="en-US" dirty="0" smtClean="0"/>
              <a:t>Intuitional Set Standards </a:t>
            </a:r>
          </a:p>
          <a:p>
            <a:pPr lvl="1"/>
            <a:r>
              <a:rPr lang="en-US" dirty="0" smtClean="0"/>
              <a:t>Disaggregated Data</a:t>
            </a:r>
          </a:p>
          <a:p>
            <a:r>
              <a:rPr lang="en-US" dirty="0" smtClean="0"/>
              <a:t>Dialog: </a:t>
            </a:r>
          </a:p>
          <a:p>
            <a:pPr lvl="1"/>
            <a:r>
              <a:rPr lang="en-US" dirty="0" smtClean="0"/>
              <a:t>Indentify Performance Gaps</a:t>
            </a:r>
          </a:p>
          <a:p>
            <a:pPr lvl="1"/>
            <a:r>
              <a:rPr lang="en-US" dirty="0" smtClean="0"/>
              <a:t>Implement Improvement Plans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194" name="Picture 2" descr="http://www.ttmc.co.uk/media/1241/da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95989" y="2161198"/>
            <a:ext cx="4011979" cy="3985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 Practices: 1B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Identify processes and procedures for collecting and analyzing and using outcome data for student learning and achievement</a:t>
            </a:r>
          </a:p>
          <a:p>
            <a:r>
              <a:rPr lang="en-US" sz="2000" dirty="0" smtClean="0"/>
              <a:t>Collect disaggregated data on achievement of student learning outcomes and use that data in discussions of student equity </a:t>
            </a:r>
          </a:p>
          <a:p>
            <a:r>
              <a:rPr lang="en-US" sz="2000" dirty="0" smtClean="0"/>
              <a:t>Create and assess </a:t>
            </a:r>
            <a:r>
              <a:rPr lang="en-US" sz="2000" dirty="0" smtClean="0"/>
              <a:t>intuitional set standards </a:t>
            </a:r>
          </a:p>
          <a:p>
            <a:r>
              <a:rPr lang="en-US" sz="2000" dirty="0" smtClean="0"/>
              <a:t>Identify short and long-range needs based on data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170" name="Picture 2" descr="http://gking.harvard.edu/files/gking/files/dataandcloudcomputing.jpg?m=14301862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1126" y="3991057"/>
            <a:ext cx="6682154" cy="2655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</a:t>
            </a:r>
            <a:r>
              <a:rPr lang="en-US" dirty="0" smtClean="0"/>
              <a:t>IC: </a:t>
            </a:r>
            <a:r>
              <a:rPr lang="en-US" dirty="0" smtClean="0"/>
              <a:t>Institutional Integrity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Providing Clear and Accurate information to faculty, staff, students and the public. </a:t>
            </a:r>
          </a:p>
          <a:p>
            <a:r>
              <a:rPr lang="en-US" dirty="0" smtClean="0"/>
              <a:t>Information should be provided:</a:t>
            </a:r>
          </a:p>
          <a:p>
            <a:pPr lvl="1"/>
            <a:r>
              <a:rPr lang="en-US" dirty="0" smtClean="0"/>
              <a:t>Online</a:t>
            </a:r>
          </a:p>
          <a:p>
            <a:pPr lvl="1"/>
            <a:r>
              <a:rPr lang="en-US" dirty="0" smtClean="0"/>
              <a:t>College Catalog</a:t>
            </a:r>
          </a:p>
          <a:p>
            <a:pPr lvl="1"/>
            <a:r>
              <a:rPr lang="en-US" dirty="0" smtClean="0"/>
              <a:t>Correspondence with the Commission </a:t>
            </a:r>
          </a:p>
          <a:p>
            <a:r>
              <a:rPr lang="en-US" dirty="0" smtClean="0"/>
              <a:t>Need to regularly review its policies</a:t>
            </a:r>
            <a:r>
              <a:rPr lang="en-US" dirty="0" smtClean="0"/>
              <a:t>,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</a:t>
            </a:r>
            <a:r>
              <a:rPr lang="en-US" dirty="0" smtClean="0"/>
              <a:t> </a:t>
            </a:r>
            <a:r>
              <a:rPr lang="en-US" dirty="0" smtClean="0"/>
              <a:t>procedures and publications </a:t>
            </a:r>
          </a:p>
          <a:p>
            <a:r>
              <a:rPr lang="en-US" dirty="0" smtClean="0"/>
              <a:t>Academic Freedom and Academic honesty/dishonesty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56184" y="6233260"/>
            <a:ext cx="41148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146" name="Picture 2" descr="http://www.afraidtoask.com/media/The-Power-of-Integr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2354" y="2545613"/>
            <a:ext cx="3359639" cy="22292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 Practices: 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Confirm all information in institutional documents and publications are clear and accurate </a:t>
            </a:r>
          </a:p>
          <a:p>
            <a:r>
              <a:rPr lang="en-US" sz="2000" dirty="0" smtClean="0"/>
              <a:t>Confirm that students can complete degrees and certificated in a reasonable time </a:t>
            </a:r>
          </a:p>
          <a:p>
            <a:r>
              <a:rPr lang="en-US" sz="2000" dirty="0" smtClean="0"/>
              <a:t>Make sure that the college/district has an academic freedom statement, a policy on academic integrity (including academic honesty/dishonesty) </a:t>
            </a:r>
          </a:p>
          <a:p>
            <a:r>
              <a:rPr lang="en-US" sz="2000" dirty="0" smtClean="0"/>
              <a:t>Provide evidence that policies and procedures are followed.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Picture 2" descr="http://drlorraine.net/wp-content/uploads/2014/06/policies-and-procedu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9678" y="4234640"/>
            <a:ext cx="4891698" cy="24123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22100"/>
      </a:accent1>
      <a:accent2>
        <a:srgbClr val="ED7D31"/>
      </a:accent2>
      <a:accent3>
        <a:srgbClr val="C28446"/>
      </a:accent3>
      <a:accent4>
        <a:srgbClr val="FFC000"/>
      </a:accent4>
      <a:accent5>
        <a:srgbClr val="9F9F9F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C6C0C59A-314C-476A-9EA5-9BC28D9283A5}" vid="{6A25FF00-F3F4-435C-AC82-54739F77B3A6}"/>
    </a:ext>
  </a:extLst>
</a:theme>
</file>

<file path=ppt/theme/theme2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22100"/>
      </a:accent1>
      <a:accent2>
        <a:srgbClr val="ED7D31"/>
      </a:accent2>
      <a:accent3>
        <a:srgbClr val="C28446"/>
      </a:accent3>
      <a:accent4>
        <a:srgbClr val="FFC000"/>
      </a:accent4>
      <a:accent5>
        <a:srgbClr val="9F9F9F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E08B9877-1A5F-4C8C-AE8B-A393F1B2205C}" vid="{6C1C3204-970A-4D19-960B-0C81057B61D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1610</TotalTime>
  <Words>596</Words>
  <Application>Microsoft Office PowerPoint</Application>
  <PresentationFormat>Custom</PresentationFormat>
  <Paragraphs>90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1_Office Theme</vt:lpstr>
      <vt:lpstr>Office Theme</vt:lpstr>
      <vt:lpstr>Effective Practices in Accreditation: Standard I Mission, Academic Quality and Institutional Effectiveness, and Integrity</vt:lpstr>
      <vt:lpstr>Breakout Outcome</vt:lpstr>
      <vt:lpstr>ASCCC Paper </vt:lpstr>
      <vt:lpstr>Standard IA: Mission</vt:lpstr>
      <vt:lpstr>Effective Practices: IA</vt:lpstr>
      <vt:lpstr>Standard IB: Academic Quality and Institutional Effectiveness</vt:lpstr>
      <vt:lpstr>Effective Practices: 1B</vt:lpstr>
      <vt:lpstr>Standard IC: Institutional Integrity</vt:lpstr>
      <vt:lpstr>Effective Practices: IC</vt:lpstr>
      <vt:lpstr>Eligibility Requirements linked to Standard I </vt:lpstr>
      <vt:lpstr>Widely distribute and Publish</vt:lpstr>
      <vt:lpstr>Faculty Involvement in Standard I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Call to Action</dc:title>
  <dc:creator>Grant</dc:creator>
  <cp:lastModifiedBy>scurry</cp:lastModifiedBy>
  <cp:revision>45</cp:revision>
  <dcterms:created xsi:type="dcterms:W3CDTF">2015-05-02T02:46:00Z</dcterms:created>
  <dcterms:modified xsi:type="dcterms:W3CDTF">2016-02-15T21:26:07Z</dcterms:modified>
</cp:coreProperties>
</file>