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4" r:id="rId3"/>
    <p:sldId id="269" r:id="rId4"/>
    <p:sldId id="270" r:id="rId5"/>
    <p:sldId id="260" r:id="rId6"/>
    <p:sldId id="262" r:id="rId7"/>
    <p:sldId id="263" r:id="rId8"/>
    <p:sldId id="265" r:id="rId9"/>
    <p:sldId id="257" r:id="rId10"/>
    <p:sldId id="261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B7E"/>
    <a:srgbClr val="60236D"/>
    <a:srgbClr val="000000"/>
    <a:srgbClr val="FF9845"/>
    <a:srgbClr val="FF8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A7C24-9810-488B-88B8-0C459F1FA5BC}" v="1" dt="2022-06-27T19:32:2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1"/>
    <p:restoredTop sz="95865"/>
  </p:normalViewPr>
  <p:slideViewPr>
    <p:cSldViewPr snapToGrid="0" snapToObjects="1">
      <p:cViewPr varScale="1">
        <p:scale>
          <a:sx n="106" d="100"/>
          <a:sy n="106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F38F4D-2A84-5D4E-A06F-F3281D6811A2}" type="datetimeFigureOut">
              <a:rPr lang="en-US"/>
              <a:pPr>
                <a:defRPr/>
              </a:pPr>
              <a:t>7/2/22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5C4AEE-3ED6-A648-8F0A-30E5CDB92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D53C4-B748-F94B-8618-1C8A4CDB5E2E}" type="datetimeFigureOut">
              <a:rPr lang="en-US"/>
              <a:pPr>
                <a:defRPr/>
              </a:pPr>
              <a:t>7/2/22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75ABD-7C45-2E4B-94AC-5D3C882FB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Dolores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84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9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96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6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Dolores starts and then we introduce ourselves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7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74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Dolores and Erik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0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5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5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0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5ABD-7C45-2E4B-94AC-5D3C882FB6C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5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/>
              <a:t>AB 1111, known as the common course numbering project. As you can see from the slide, the end goal is a July 2024 implementation.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The project is currently nearing the conclusion of the Landscape Scan phase (June 2022)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That</a:t>
            </a:r>
            <a:r>
              <a:rPr lang="en-US" baseline="0" dirty="0"/>
              <a:t> phase included </a:t>
            </a:r>
            <a:r>
              <a:rPr lang="en-US" dirty="0"/>
              <a:t>lit review, CCN in 18 states (e.g., NV, FL, TX), 100+  interviews (national, and CA higher-</a:t>
            </a:r>
            <a:r>
              <a:rPr lang="en-US" dirty="0" err="1"/>
              <a:t>ed</a:t>
            </a:r>
            <a:r>
              <a:rPr lang="en-US" dirty="0"/>
              <a:t> experts), and a CCC system survey where several thousand</a:t>
            </a:r>
            <a:r>
              <a:rPr lang="en-US" baseline="0" dirty="0"/>
              <a:t> responded representing 112 CCCs.</a:t>
            </a: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A final Landscape Scan report is anticipated by</a:t>
            </a:r>
            <a:r>
              <a:rPr lang="en-US" baseline="0" dirty="0"/>
              <a:t> mid-</a:t>
            </a:r>
            <a:r>
              <a:rPr lang="en-US" dirty="0"/>
              <a:t>July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next phase to follow</a:t>
            </a:r>
            <a:r>
              <a:rPr lang="en-US" baseline="0" dirty="0"/>
              <a:t> is the </a:t>
            </a:r>
            <a:r>
              <a:rPr lang="en-US" baseline="0" dirty="0" err="1"/>
              <a:t>Solutioning</a:t>
            </a:r>
            <a:r>
              <a:rPr lang="en-US" baseline="0" dirty="0"/>
              <a:t> Phase.</a:t>
            </a: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This</a:t>
            </a:r>
            <a:r>
              <a:rPr lang="en-US" baseline="0" dirty="0"/>
              <a:t> phase leverages a </a:t>
            </a:r>
            <a:r>
              <a:rPr lang="en-US" dirty="0"/>
              <a:t>Risk</a:t>
            </a:r>
            <a:r>
              <a:rPr lang="en-US" baseline="0" dirty="0"/>
              <a:t> Mitigation plan developed using information gathered from the landscape scan (such as concerns and challenges) to form a response to how to mitigate each risk identified.  This type of plan is considered a living document and will be updated as the project evolves.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As part of the </a:t>
            </a:r>
            <a:r>
              <a:rPr lang="en-US" dirty="0" err="1"/>
              <a:t>Solutioning</a:t>
            </a:r>
            <a:r>
              <a:rPr lang="en-US" baseline="0" dirty="0"/>
              <a:t> Phase, a</a:t>
            </a:r>
            <a:r>
              <a:rPr lang="en-US" dirty="0"/>
              <a:t> Task Force,</a:t>
            </a:r>
            <a:r>
              <a:rPr lang="en-US" baseline="0" dirty="0"/>
              <a:t> will be convened, supported by a </a:t>
            </a:r>
            <a:r>
              <a:rPr lang="en-US" dirty="0"/>
              <a:t>charter outlining the groups charge, members, etc. for the group’s work.  The taskforce is called for in the statute</a:t>
            </a:r>
            <a:r>
              <a:rPr lang="en-US" baseline="0" dirty="0"/>
              <a:t> concerning common course numbering, and meetings will be accessible to the public. 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We anticipate the taskforce convening as soon as September.  The taskforce will develop a set of recommendations for the implementation plan.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Financially</a:t>
            </a:r>
            <a:r>
              <a:rPr lang="en-US" baseline="0" dirty="0"/>
              <a:t>, $10 million is currently allocated to this project, with an additional $105 million proposed in the 2022-23 state higher-education budget trailer bill </a:t>
            </a:r>
            <a:r>
              <a:rPr lang="en-US" baseline="0"/>
              <a:t>(AB/SB 183).</a:t>
            </a:r>
            <a:endParaRPr lang="en-US" baseline="0" dirty="0"/>
          </a:p>
        </p:txBody>
      </p:sp>
      <p:sp>
        <p:nvSpPr>
          <p:cNvPr id="232" name="Google Shape;232;p5:notes"/>
          <p:cNvSpPr txBox="1">
            <a:spLocks noGrp="1"/>
          </p:cNvSpPr>
          <p:nvPr>
            <p:ph type="sldNum" idx="12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2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85416" y="269823"/>
            <a:ext cx="4922104" cy="629353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FA93C-3CD9-9B4F-AA5C-2BBD1A22F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4004598" cy="6858000"/>
          </a:xfrm>
          <a:prstGeom prst="rect">
            <a:avLst/>
          </a:prstGeom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1E8EB-BC97-2444-B883-785C3FF61A8B}"/>
              </a:ext>
            </a:extLst>
          </p:cNvPr>
          <p:cNvSpPr/>
          <p:nvPr userDrawn="1"/>
        </p:nvSpPr>
        <p:spPr>
          <a:xfrm>
            <a:off x="-4890" y="1119187"/>
            <a:ext cx="4008438" cy="461962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A4373-87B5-BD4F-BE04-0477A6DA6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18D6B-A703-E64A-A334-C1CD5C8182CE}"/>
              </a:ext>
            </a:extLst>
          </p:cNvPr>
          <p:cNvSpPr/>
          <p:nvPr userDrawn="1"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508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890709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63" y="1193842"/>
            <a:ext cx="6672262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3225800"/>
            <a:ext cx="3583461" cy="229711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984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D930A56-05D6-E44E-A636-FFC3D86D2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18C6-28F1-3B47-AF4F-AD518E9A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9F823-319F-7E4F-AA47-BB7D5717A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3270D-A32D-E84A-8FC1-1BB3016CD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45" y="0"/>
            <a:ext cx="822046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703B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8230757-328B-604F-8B76-9E02C60C4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AB4-F0EA-3940-A3A7-33051516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9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83CD44-3FC7-6041-A378-45E01DF9E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703B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8F5588A-1A2C-F348-AD5D-815A25DDC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9E23-81DC-524C-9AAF-31FE3F6CA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0FE50-C9F8-5C45-9ACB-7DDE1A243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8" y="2"/>
            <a:ext cx="822046" cy="685799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F49CFD5-F105-6749-9C52-411998283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EAC23FE-DF60-4341-ADBF-C4606AB2A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5F34-64AE-C040-80AB-D2D81A5E3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2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1AC5-032D-4BBB-B5EE-BF3268CCC358}" type="datetimeFigureOut">
              <a:rPr lang="en-US" smtClean="0"/>
              <a:t>7/2/22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417F-9347-4541-A622-4C5765586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98E35-7CC0-F64A-8529-52A821B95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19CA0B-A402-084F-9263-E4B9BB725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28F515E-D5DF-AE4B-BAAD-9D705D124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703B7E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1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les.eric.ed.gov/fulltext/ED254137.pdf" TargetMode="External"/><Relationship Id="rId5" Type="http://schemas.openxmlformats.org/officeDocument/2006/relationships/hyperlink" Target="https://www.asccc.org/sites/default/files/publications/CCNF95_0.pdf" TargetMode="External"/><Relationship Id="rId4" Type="http://schemas.openxmlformats.org/officeDocument/2006/relationships/hyperlink" Target="https://leginfo.legislature.ca.gov/faces/billTextClient.xhtml?bill_id=200320040SB1415&amp;search_keywords=common+course+numb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v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2C568F9-7E23-E44F-A1A1-18EEE88E6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100" y="503238"/>
            <a:ext cx="4267200" cy="5851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Get the 411: </a:t>
            </a:r>
            <a:r>
              <a:rPr lang="en-US" sz="3200" b="1" dirty="0">
                <a:solidFill>
                  <a:schemeClr val="bg2"/>
                </a:solidFill>
              </a:rPr>
              <a:t>Course Identification Numbering System (C-ID) and AB 1111 (Berman, 2021) Common Course Numbering</a:t>
            </a:r>
            <a:br>
              <a:rPr lang="en-US" sz="3200" b="1" dirty="0">
                <a:solidFill>
                  <a:schemeClr val="bg2"/>
                </a:solidFill>
              </a:rPr>
            </a:b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Thursday, July 7 | 2:15-3:30</a:t>
            </a:r>
            <a:endParaRPr lang="en-US" alt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CF5C-885C-4A87-8751-B1139948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 of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74D3-C8A4-470A-8F70-78E13B0E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863" y="1151660"/>
            <a:ext cx="6672262" cy="16331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Not all courses or comparable courses meet the same GE Areas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>
                <a:cs typeface="Gill Sans"/>
              </a:rPr>
              <a:t>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1" dirty="0"/>
              <a:t>C-ID HIST 140 United States History from 1865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F8053-73C9-4A78-A40B-BEE961995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 Articulation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84E6A-669F-4E4A-8189-CAB858847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A39D3-F617-4962-A889-655FA250A00B}"/>
              </a:ext>
            </a:extLst>
          </p:cNvPr>
          <p:cNvSpPr txBox="1">
            <a:spLocks/>
          </p:cNvSpPr>
          <p:nvPr/>
        </p:nvSpPr>
        <p:spPr bwMode="auto">
          <a:xfrm>
            <a:off x="4279997" y="3090424"/>
            <a:ext cx="667226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/>
              <a:t>Mendocino College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B568-8651-49B3-A85A-97A8EF7FD94C}"/>
              </a:ext>
            </a:extLst>
          </p:cNvPr>
          <p:cNvSpPr txBox="1">
            <a:spLocks/>
          </p:cNvSpPr>
          <p:nvPr/>
        </p:nvSpPr>
        <p:spPr bwMode="auto">
          <a:xfrm>
            <a:off x="4279997" y="4470606"/>
            <a:ext cx="667226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/>
              <a:t>Santa Rosa Junior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C3912-0A88-40ED-95BA-4F3DD736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63" y="4849902"/>
            <a:ext cx="6672262" cy="604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00ED-D71A-45C7-BCE6-5F1296E27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63" y="3467641"/>
            <a:ext cx="6454678" cy="6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CF5C-885C-4A87-8751-B1139948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 of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74D3-C8A4-470A-8F70-78E13B0E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863" y="599210"/>
            <a:ext cx="6672262" cy="16331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Not all courses articulate the same to the same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cs typeface="Gill Sans"/>
              </a:rPr>
              <a:t>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UCLA: Biological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F8053-73C9-4A78-A40B-BEE961995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 Articulation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84E6A-669F-4E4A-8189-CAB858847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0FFBC-BDA9-4B8D-9134-4D94FCD5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63" y="2771028"/>
            <a:ext cx="5954712" cy="16331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A39D3-F617-4962-A889-655FA250A00B}"/>
              </a:ext>
            </a:extLst>
          </p:cNvPr>
          <p:cNvSpPr txBox="1">
            <a:spLocks/>
          </p:cNvSpPr>
          <p:nvPr/>
        </p:nvSpPr>
        <p:spPr bwMode="auto">
          <a:xfrm>
            <a:off x="4279997" y="2395099"/>
            <a:ext cx="667226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/>
              <a:t>American River College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522D4-69AE-49A8-B7AD-3958339CB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63" y="5037782"/>
            <a:ext cx="5954712" cy="11722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B568-8651-49B3-A85A-97A8EF7FD94C}"/>
              </a:ext>
            </a:extLst>
          </p:cNvPr>
          <p:cNvSpPr txBox="1">
            <a:spLocks/>
          </p:cNvSpPr>
          <p:nvPr/>
        </p:nvSpPr>
        <p:spPr bwMode="auto">
          <a:xfrm>
            <a:off x="4279997" y="4661106"/>
            <a:ext cx="667226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j-lt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/>
              <a:t>Folsom Lake College</a:t>
            </a:r>
          </a:p>
        </p:txBody>
      </p:sp>
    </p:spTree>
    <p:extLst>
      <p:ext uri="{BB962C8B-B14F-4D97-AF65-F5344CB8AC3E}">
        <p14:creationId xmlns:p14="http://schemas.microsoft.com/office/powerpoint/2010/main" val="161599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CF5C-885C-4A87-8751-B1139948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 of AB 1111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F8053-73C9-4A78-A40B-BEE961995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 Internal Processes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84E6A-669F-4E4A-8189-CAB858847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4DABA-D927-4581-B408-2AE3244F2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ASSIST. </a:t>
            </a:r>
            <a:r>
              <a:rPr lang="en-US" dirty="0"/>
              <a:t>May require a manual update of courses in ASSIST by the Articulation Officer.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Consulting with Records Office. </a:t>
            </a:r>
            <a:r>
              <a:rPr lang="en-US" dirty="0"/>
              <a:t>Begin consulting with Admissions &amp; Records regarding: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- Character Limitations in SIS for courses, if 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- Deleted courses and reusing course numbers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- Upper-division course numbers, if applicable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Curriculum Planning. </a:t>
            </a:r>
            <a:r>
              <a:rPr lang="en-US" dirty="0"/>
              <a:t>Begin discussing potential transition plans to renumber and </a:t>
            </a:r>
            <a:r>
              <a:rPr lang="en-US"/>
              <a:t>retitle courses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450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458F-8CD0-5787-97A3-531C952B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 of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DB68-4993-C11B-8DCF-C51B2E028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277" y="390293"/>
            <a:ext cx="6661847" cy="58952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Criteria for courses to be assigned the same prefix and number</a:t>
            </a:r>
          </a:p>
          <a:p>
            <a:pPr marL="1028700" lvl="1" indent="-342900"/>
            <a:r>
              <a:rPr lang="en-US" dirty="0"/>
              <a:t>Title</a:t>
            </a:r>
          </a:p>
          <a:p>
            <a:pPr marL="1028700" lvl="1" indent="-342900"/>
            <a:r>
              <a:rPr lang="en-US" dirty="0"/>
              <a:t>Units</a:t>
            </a:r>
          </a:p>
          <a:p>
            <a:pPr marL="1028700" lvl="1" indent="-342900"/>
            <a:r>
              <a:rPr lang="en-US" dirty="0"/>
              <a:t>Description</a:t>
            </a:r>
          </a:p>
          <a:p>
            <a:pPr marL="1028700" lvl="1" indent="-342900"/>
            <a:r>
              <a:rPr lang="en-US" dirty="0"/>
              <a:t>SLOs</a:t>
            </a:r>
          </a:p>
          <a:p>
            <a:pPr marL="1028700" lvl="1" indent="-342900"/>
            <a:r>
              <a:rPr lang="en-US" dirty="0"/>
              <a:t>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College autonomy in regard to course offerings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Courses with same C-ID designator yet different articulation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Assigning courses to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Course 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Resource allocation/accounting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992AC-69C5-9AD7-46CD-4E123E05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7C18-6BEE-FA07-BCA4-1CC80773D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4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5BA6-8927-DA0E-FB95-91EF0E04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339-87C3-1296-B4C9-1A69C4CE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53" y="385011"/>
            <a:ext cx="6593472" cy="5900575"/>
          </a:xfrm>
        </p:spPr>
        <p:txBody>
          <a:bodyPr anchor="ctr"/>
          <a:lstStyle/>
          <a:p>
            <a:pPr algn="ctr"/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Your thoughts?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DA4C0-0DE9-99D7-FC1A-102F6BC40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Comments…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D97B1-B1C5-EDBE-1283-20A77B547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801D1-DB7D-2D00-95F1-99F1BD93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69" y="1060836"/>
            <a:ext cx="3952040" cy="26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9BA8-058A-D846-BE2F-3B11AA82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9985E-F33D-0BD8-2A17-814B500C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Dolores Davison, C-ID Curriculum Director</a:t>
            </a:r>
          </a:p>
          <a:p>
            <a:r>
              <a:rPr lang="en-US" dirty="0" err="1"/>
              <a:t>Ginni</a:t>
            </a:r>
            <a:r>
              <a:rPr lang="en-US" dirty="0"/>
              <a:t> May, ASCCC President </a:t>
            </a:r>
          </a:p>
          <a:p>
            <a:r>
              <a:rPr lang="en-US" dirty="0"/>
              <a:t>Mark Edward </a:t>
            </a:r>
            <a:r>
              <a:rPr lang="en-US" dirty="0" err="1"/>
              <a:t>Osea</a:t>
            </a:r>
            <a:r>
              <a:rPr lang="en-US" dirty="0"/>
              <a:t>, Mendocino College</a:t>
            </a:r>
          </a:p>
          <a:p>
            <a:r>
              <a:rPr lang="en-US" dirty="0"/>
              <a:t>Erik Shearer, Butte College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396D-5BE0-085E-067C-134B648A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572BF-DAFB-2B85-3A87-17D68C5FB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51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37D7-B6A0-8541-863F-E435AFFF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F283-483E-2C46-A322-11299464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Identification Numbering System (C-ID), led by the ASCCC since 2007 continues to evolve and serve 115 community colleges. AB 1111 (Berman, 2021) Common Course Numbering requires a common course numbering system in the California community colleges in order to streamline transfer. Join this session to get the 411 on the history and current state of C-ID, the requirements of AB 1111, and the potential impact of AB 1111 on C-ID and course articulation.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2881-F426-DB41-892E-B79DD86C9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ED1B-EE69-9D45-8CAE-57CF114E8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A18C6-28F1-3B47-AF4F-AD518E9A6B5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4DE8-832E-2944-BE1D-72ABCABE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C-ID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28C2-A0C6-CF48-9D3B-E0C9AD7821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Begin in 2007 as a successor to the other common numbering projects (including CAN and LDTP) that had preceded it</a:t>
            </a:r>
          </a:p>
          <a:p>
            <a:r>
              <a:rPr lang="en-US" dirty="0"/>
              <a:t>Initially intended for transfer between CCCs</a:t>
            </a:r>
          </a:p>
          <a:p>
            <a:r>
              <a:rPr lang="en-US" dirty="0"/>
              <a:t>Following SB 1440 (Padilla, 2010) and SB 440 (Padilla, 2014), C-ID became a tool to use for the creation of TMCs </a:t>
            </a:r>
          </a:p>
          <a:p>
            <a:r>
              <a:rPr lang="en-US" dirty="0"/>
              <a:t>Currently, C-ID has 368 approved descriptors and 33 draft descriptors from over 81 different disciplines. </a:t>
            </a:r>
          </a:p>
          <a:p>
            <a:r>
              <a:rPr lang="en-US" dirty="0"/>
              <a:t>Total courses in the C-ID system = approximately 21,000</a:t>
            </a:r>
          </a:p>
          <a:p>
            <a:r>
              <a:rPr lang="en-US" dirty="0"/>
              <a:t>Total courses in the CCC system = approximately 500,000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9AD46-008E-8E48-B6CD-28814C15F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28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5E84-0198-7D6E-E9C6-A56C795E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58400" cy="904117"/>
          </a:xfrm>
        </p:spPr>
        <p:txBody>
          <a:bodyPr anchor="ctr"/>
          <a:lstStyle/>
          <a:p>
            <a:pPr algn="ctr"/>
            <a:r>
              <a:rPr lang="en-US" b="1" dirty="0"/>
              <a:t>Common Course Numbering –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DCB4-FE20-829B-85CF-96D862CC6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064525"/>
            <a:ext cx="10058400" cy="5153395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AB 1111 (Berman, 2021)</a:t>
            </a:r>
            <a:r>
              <a:rPr lang="en-US" dirty="0"/>
              <a:t> – Postsecondary education: common course numbering system. </a:t>
            </a:r>
            <a:r>
              <a:rPr lang="en-US" b="1" dirty="0">
                <a:solidFill>
                  <a:srgbClr val="00B050"/>
                </a:solidFill>
              </a:rPr>
              <a:t>passed</a:t>
            </a:r>
            <a:endParaRPr lang="en-US" dirty="0"/>
          </a:p>
          <a:p>
            <a:r>
              <a:rPr lang="en-US" dirty="0"/>
              <a:t>California Budget Act 2021-22: $10 million for Common Course Numbering</a:t>
            </a:r>
          </a:p>
          <a:p>
            <a:r>
              <a:rPr lang="en-US" dirty="0"/>
              <a:t>Budget 2022-23: $105 million additional monies for CCN</a:t>
            </a: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</a:rPr>
              <a:t>History: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SB 1415 (Brulte, 2004) </a:t>
            </a:r>
            <a:r>
              <a:rPr lang="en-US" dirty="0"/>
              <a:t>– Postsecondary Education: Donahoe Higher Education Act: Common course numbering system</a:t>
            </a:r>
          </a:p>
          <a:p>
            <a:r>
              <a:rPr lang="en-US" dirty="0"/>
              <a:t>SB 450 (Solis, 1995) – </a:t>
            </a:r>
            <a:r>
              <a:rPr lang="en-US" i="1" dirty="0">
                <a:hlinkClick r:id="rId5"/>
              </a:rPr>
              <a:t>Towards a Common Course Numbering System</a:t>
            </a:r>
            <a:r>
              <a:rPr lang="en-US" dirty="0"/>
              <a:t>; ASCCC Paper adopted November 1995</a:t>
            </a:r>
          </a:p>
          <a:p>
            <a:r>
              <a:rPr lang="en-US" dirty="0"/>
              <a:t>SB 851 (1983) – </a:t>
            </a:r>
            <a:r>
              <a:rPr lang="en-US" dirty="0">
                <a:hlinkClick r:id="rId6"/>
              </a:rPr>
              <a:t>Common Course-Numbering Systems A Report to the Legislature in Response to SB 851 (1983)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6297D-640C-2246-255C-4BD3FA1B6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84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5E84-0198-7D6E-E9C6-A56C795E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58400" cy="904117"/>
          </a:xfrm>
        </p:spPr>
        <p:txBody>
          <a:bodyPr anchor="ctr"/>
          <a:lstStyle/>
          <a:p>
            <a:pPr algn="ctr"/>
            <a:r>
              <a:rPr lang="en-US" b="1" dirty="0"/>
              <a:t>Common Course Numbering –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DCB4-FE20-829B-85CF-96D862CC6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269242"/>
            <a:ext cx="10058400" cy="49486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2"/>
                </a:solidFill>
              </a:rPr>
              <a:t>Requirements:</a:t>
            </a:r>
          </a:p>
          <a:p>
            <a:endParaRPr lang="en-US" dirty="0"/>
          </a:p>
          <a:p>
            <a:r>
              <a:rPr lang="en-US" dirty="0"/>
              <a:t>CCC Common Course numbering system for all GE and transfer pathway courses</a:t>
            </a:r>
          </a:p>
          <a:p>
            <a:endParaRPr lang="en-US" dirty="0"/>
          </a:p>
          <a:p>
            <a:r>
              <a:rPr lang="en-US" dirty="0"/>
              <a:t>Bill languages allows committee to start with courses in the C-ID numbering system and expand from there</a:t>
            </a:r>
          </a:p>
          <a:p>
            <a:endParaRPr lang="en-US" dirty="0"/>
          </a:p>
          <a:p>
            <a:r>
              <a:rPr lang="en-US" dirty="0"/>
              <a:t>The C-ID course numbering system identifiers may be used</a:t>
            </a:r>
          </a:p>
          <a:p>
            <a:endParaRPr lang="en-US" i="1" dirty="0"/>
          </a:p>
          <a:p>
            <a:r>
              <a:rPr lang="en-US" i="1" dirty="0"/>
              <a:t>To be completed by July 1, 2024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6297D-640C-2246-255C-4BD3FA1B6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5E84-0198-7D6E-E9C6-A56C795E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58400" cy="904117"/>
          </a:xfrm>
        </p:spPr>
        <p:txBody>
          <a:bodyPr anchor="ctr"/>
          <a:lstStyle/>
          <a:p>
            <a:pPr algn="ctr"/>
            <a:r>
              <a:rPr lang="en-US" b="1" dirty="0"/>
              <a:t>Common Course Numbering – AB 1111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DCB4-FE20-829B-85CF-96D862CC6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269242"/>
            <a:ext cx="10058400" cy="49486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2"/>
                </a:solidFill>
              </a:rPr>
              <a:t>Progress:</a:t>
            </a:r>
            <a:endParaRPr lang="en-US" sz="2600" dirty="0"/>
          </a:p>
          <a:p>
            <a:r>
              <a:rPr lang="en-US" dirty="0"/>
              <a:t>Consultant contracted by Chancellor’s Office</a:t>
            </a:r>
          </a:p>
          <a:p>
            <a:pPr lvl="1"/>
            <a:r>
              <a:rPr lang="en-US" dirty="0"/>
              <a:t>SOVA: </a:t>
            </a:r>
            <a:r>
              <a:rPr lang="en-US" dirty="0">
                <a:hlinkClick r:id="rId3"/>
              </a:rPr>
              <a:t>https://sova.org</a:t>
            </a:r>
            <a:r>
              <a:rPr lang="en-US" dirty="0"/>
              <a:t> </a:t>
            </a:r>
          </a:p>
          <a:p>
            <a:r>
              <a:rPr lang="en-US" dirty="0"/>
              <a:t>Faculty Focus Group met March 2, 12:00-1:30</a:t>
            </a:r>
          </a:p>
          <a:p>
            <a:pPr lvl="1"/>
            <a:r>
              <a:rPr lang="en-US" dirty="0"/>
              <a:t>20 Faculty appointed by ASCCC</a:t>
            </a:r>
          </a:p>
          <a:p>
            <a:pPr lvl="1"/>
            <a:r>
              <a:rPr lang="en-US" dirty="0"/>
              <a:t>Consultants</a:t>
            </a:r>
          </a:p>
          <a:p>
            <a:pPr lvl="1"/>
            <a:r>
              <a:rPr lang="en-US" dirty="0"/>
              <a:t>Chancellor’s Office</a:t>
            </a:r>
          </a:p>
          <a:p>
            <a:r>
              <a:rPr lang="en-US" dirty="0"/>
              <a:t>Survey from the Chancellor’s Office – responses were due March 18</a:t>
            </a:r>
          </a:p>
          <a:p>
            <a:r>
              <a:rPr lang="en-US" i="1" dirty="0"/>
              <a:t>Waiting for report from SOVA and Chancellor’s Office…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6297D-640C-2246-255C-4BD3FA1B6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7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E1EF-9FC0-3BC7-3C0D-F3992FBA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Preliminary Discussions on AB 1111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8711-125F-E872-026B-41DEDC719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Chancellor’s Office task force</a:t>
            </a:r>
          </a:p>
          <a:p>
            <a:pPr lvl="1"/>
            <a:r>
              <a:rPr lang="en-US" dirty="0"/>
              <a:t>Facilitated by SOVA</a:t>
            </a:r>
          </a:p>
          <a:p>
            <a:pPr lvl="1"/>
            <a:r>
              <a:rPr lang="en-US" dirty="0"/>
              <a:t>Co-chaired by ASCCC, CIOs, and CO</a:t>
            </a:r>
          </a:p>
          <a:p>
            <a:endParaRPr lang="en-US" dirty="0"/>
          </a:p>
          <a:p>
            <a:r>
              <a:rPr lang="en-US" dirty="0"/>
              <a:t>Slide from the Chancellor’s Office…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8F425-C91E-8B24-9319-DA80A21B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C9E23-81DC-524C-9AAF-31FE3F6CAB5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002F4-E9B8-97C3-E742-074F7283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32" y="4113435"/>
            <a:ext cx="3401344" cy="22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35" name="Google Shape;2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50"/>
            <a:ext cx="12209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>
            <a:off x="3460173" y="1381991"/>
            <a:ext cx="561110" cy="810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SCCC Curriculum Inst. 2020 Theme">
  <a:themeElements>
    <a:clrScheme name="ASCCC CI 2022 3 1">
      <a:dk1>
        <a:srgbClr val="703A7D"/>
      </a:dk1>
      <a:lt1>
        <a:srgbClr val="FFFFFF"/>
      </a:lt1>
      <a:dk2>
        <a:srgbClr val="265E76"/>
      </a:dk2>
      <a:lt2>
        <a:srgbClr val="F8E8B9"/>
      </a:lt2>
      <a:accent1>
        <a:srgbClr val="FF3E3E"/>
      </a:accent1>
      <a:accent2>
        <a:srgbClr val="FFCE00"/>
      </a:accent2>
      <a:accent3>
        <a:srgbClr val="71B1D6"/>
      </a:accent3>
      <a:accent4>
        <a:srgbClr val="FFA141"/>
      </a:accent4>
      <a:accent5>
        <a:srgbClr val="A646CC"/>
      </a:accent5>
      <a:accent6>
        <a:srgbClr val="5988A2"/>
      </a:accent6>
      <a:hlink>
        <a:srgbClr val="265E76"/>
      </a:hlink>
      <a:folHlink>
        <a:srgbClr val="265E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2 ppt template 2" id="{FADB6CC0-954B-0C42-A64B-2D9F415C79AC}" vid="{2E28C489-84EC-CC43-9EB2-D4BF877AA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333</TotalTime>
  <Words>1039</Words>
  <Application>Microsoft Macintosh PowerPoint</Application>
  <PresentationFormat>Widescreen</PresentationFormat>
  <Paragraphs>155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Palatino</vt:lpstr>
      <vt:lpstr>Source Sans Pro</vt:lpstr>
      <vt:lpstr>ASCCC Curriculum Inst. 2020 Theme</vt:lpstr>
      <vt:lpstr>Get the 411: Course Identification Numbering System (C-ID) and AB 1111 (Berman, 2021) Common Course Numbering  Thursday, July 7 | 2:15-3:30</vt:lpstr>
      <vt:lpstr>Presenters</vt:lpstr>
      <vt:lpstr>Breakout Description</vt:lpstr>
      <vt:lpstr>History of C-ID</vt:lpstr>
      <vt:lpstr>Common Course Numbering – AB 1111</vt:lpstr>
      <vt:lpstr>Common Course Numbering – AB 1111</vt:lpstr>
      <vt:lpstr>Common Course Numbering – AB 1111</vt:lpstr>
      <vt:lpstr>Preliminary Discussions on AB 1111 Plans</vt:lpstr>
      <vt:lpstr>PowerPoint Presentation</vt:lpstr>
      <vt:lpstr>Potential Impact of AB 1111</vt:lpstr>
      <vt:lpstr>Potential Impact of AB 1111</vt:lpstr>
      <vt:lpstr>Potential Impact of AB 1111</vt:lpstr>
      <vt:lpstr>Potential Impact of AB 1111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May, Virginia</dc:creator>
  <cp:lastModifiedBy>May, Virginia</cp:lastModifiedBy>
  <cp:revision>19</cp:revision>
  <cp:lastPrinted>2020-11-24T19:39:26Z</cp:lastPrinted>
  <dcterms:created xsi:type="dcterms:W3CDTF">2022-06-25T20:14:04Z</dcterms:created>
  <dcterms:modified xsi:type="dcterms:W3CDTF">2022-07-02T15:04:45Z</dcterms:modified>
</cp:coreProperties>
</file>