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Gill Sans" panose="020B0502020104020203" pitchFamily="34" charset="-79"/>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snapToGrid="0">
      <p:cViewPr varScale="1">
        <p:scale>
          <a:sx n="108" d="100"/>
          <a:sy n="108"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56b126d4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56b126d4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Rowena</a:t>
            </a:r>
            <a:endParaRPr/>
          </a:p>
        </p:txBody>
      </p:sp>
      <p:sp>
        <p:nvSpPr>
          <p:cNvPr id="120" name="Google Shape;120;g2056b126d4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029b26b524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029b26b524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90000"/>
              </a:lnSpc>
              <a:spcBef>
                <a:spcPts val="1000"/>
              </a:spcBef>
              <a:spcAft>
                <a:spcPts val="0"/>
              </a:spcAft>
              <a:buNone/>
            </a:pPr>
            <a:r>
              <a:rPr lang="en-US" sz="2100">
                <a:solidFill>
                  <a:srgbClr val="3A3838"/>
                </a:solidFill>
                <a:latin typeface="Gill Sans"/>
                <a:ea typeface="Gill Sans"/>
                <a:cs typeface="Gill Sans"/>
                <a:sym typeface="Gill Sans"/>
              </a:rPr>
              <a:t>AANAPISIs are youngest of all MSIs, and there is a need for more research to better understand these institutions, their programs, and the AAPI students they serve</a:t>
            </a:r>
            <a:endParaRPr sz="100"/>
          </a:p>
        </p:txBody>
      </p:sp>
      <p:sp>
        <p:nvSpPr>
          <p:cNvPr id="126" name="Google Shape;126;g2029b26b524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056b126d4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056b126d48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2056b126d48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056b126d48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056b126d48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056b126d48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56b126d48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56b126d48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056b126d48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056b126d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056b126d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endParaRPr sz="300"/>
          </a:p>
        </p:txBody>
      </p:sp>
      <p:sp>
        <p:nvSpPr>
          <p:cNvPr id="155" name="Google Shape;155;g2056b126d4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56b126d48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056b126d48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056b126d48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59a06f21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059a06f213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100">
                <a:latin typeface="Gill Sans"/>
                <a:ea typeface="Gill Sans"/>
                <a:cs typeface="Gill Sans"/>
                <a:sym typeface="Gill Sans"/>
              </a:rPr>
              <a:t>-Funding under 2021 API Equity Budget to support STOP AAPI Hate research  </a:t>
            </a:r>
            <a:endParaRPr sz="2100">
              <a:latin typeface="Gill Sans"/>
              <a:ea typeface="Gill Sans"/>
              <a:cs typeface="Gill Sans"/>
              <a:sym typeface="Gill Sans"/>
            </a:endParaRPr>
          </a:p>
          <a:p>
            <a:pPr marL="0" lvl="0" indent="0" algn="l" rtl="0">
              <a:lnSpc>
                <a:spcPct val="90000"/>
              </a:lnSpc>
              <a:spcBef>
                <a:spcPts val="1000"/>
              </a:spcBef>
              <a:spcAft>
                <a:spcPts val="0"/>
              </a:spcAft>
              <a:buNone/>
            </a:pPr>
            <a:r>
              <a:rPr lang="en-US" sz="2100">
                <a:solidFill>
                  <a:srgbClr val="212121"/>
                </a:solidFill>
                <a:highlight>
                  <a:srgbClr val="FAFAFA"/>
                </a:highlight>
                <a:latin typeface="Gill Sans"/>
                <a:ea typeface="Gill Sans"/>
                <a:cs typeface="Gill Sans"/>
                <a:sym typeface="Gill Sans"/>
              </a:rPr>
              <a:t>-(2)It is the intent of the Legislature that these programs be coordinated/work with each other</a:t>
            </a:r>
            <a:endParaRPr sz="2100">
              <a:latin typeface="Gill Sans"/>
              <a:ea typeface="Gill Sans"/>
              <a:cs typeface="Gill Sans"/>
              <a:sym typeface="Gill Sans"/>
            </a:endParaRPr>
          </a:p>
          <a:p>
            <a:pPr marL="0" lvl="0" indent="0" algn="l" rtl="0">
              <a:lnSpc>
                <a:spcPct val="90000"/>
              </a:lnSpc>
              <a:spcBef>
                <a:spcPts val="1000"/>
              </a:spcBef>
              <a:spcAft>
                <a:spcPts val="0"/>
              </a:spcAft>
              <a:buNone/>
            </a:pPr>
            <a:r>
              <a:rPr lang="en-US" sz="2100">
                <a:solidFill>
                  <a:srgbClr val="212121"/>
                </a:solidFill>
                <a:highlight>
                  <a:srgbClr val="FAFAFA"/>
                </a:highlight>
                <a:latin typeface="Gill Sans"/>
                <a:ea typeface="Gill Sans"/>
                <a:cs typeface="Gill Sans"/>
                <a:sym typeface="Gill Sans"/>
              </a:rPr>
              <a:t>her</a:t>
            </a:r>
            <a:r>
              <a:rPr lang="en-US" sz="2350">
                <a:solidFill>
                  <a:srgbClr val="212121"/>
                </a:solidFill>
                <a:highlight>
                  <a:srgbClr val="FAFAFA"/>
                </a:highlight>
                <a:latin typeface="Gill Sans"/>
                <a:ea typeface="Gill Sans"/>
                <a:cs typeface="Gill Sans"/>
                <a:sym typeface="Gill Sans"/>
              </a:rPr>
              <a:t> </a:t>
            </a:r>
            <a:endParaRPr sz="2350">
              <a:solidFill>
                <a:srgbClr val="212121"/>
              </a:solidFill>
              <a:highlight>
                <a:srgbClr val="FAFAFA"/>
              </a:highlight>
              <a:latin typeface="Gill Sans"/>
              <a:ea typeface="Gill Sans"/>
              <a:cs typeface="Gill Sans"/>
              <a:sym typeface="Gill Sans"/>
            </a:endParaRPr>
          </a:p>
          <a:p>
            <a:pPr marL="0" lvl="0" indent="0" algn="l" rtl="0">
              <a:lnSpc>
                <a:spcPct val="90000"/>
              </a:lnSpc>
              <a:spcBef>
                <a:spcPts val="1000"/>
              </a:spcBef>
              <a:spcAft>
                <a:spcPts val="0"/>
              </a:spcAft>
              <a:buNone/>
            </a:pPr>
            <a:r>
              <a:rPr lang="en-US" sz="2350">
                <a:solidFill>
                  <a:srgbClr val="212121"/>
                </a:solidFill>
                <a:highlight>
                  <a:srgbClr val="FAFAFA"/>
                </a:highlight>
                <a:latin typeface="Gill Sans"/>
                <a:ea typeface="Gill Sans"/>
                <a:cs typeface="Gill Sans"/>
                <a:sym typeface="Gill Sans"/>
              </a:rPr>
              <a:t>-CCC Central Office under CCCCO and its auxiliary, Foundation for CCC working in collaboration with the CA Commission on Asian Pacific islander Affairs and stakeholder groups such as APAHE.  5 positions have been posted: Director, Program manager, 2 program specialists, coordinator</a:t>
            </a:r>
            <a:endParaRPr sz="2350">
              <a:solidFill>
                <a:srgbClr val="212121"/>
              </a:solidFill>
              <a:highlight>
                <a:srgbClr val="FAFAFA"/>
              </a:highlight>
              <a:latin typeface="Gill Sans"/>
              <a:ea typeface="Gill Sans"/>
              <a:cs typeface="Gill Sans"/>
              <a:sym typeface="Gill Sans"/>
            </a:endParaRPr>
          </a:p>
          <a:p>
            <a:pPr marL="0" lvl="0" indent="0" algn="l" rtl="0">
              <a:lnSpc>
                <a:spcPct val="90000"/>
              </a:lnSpc>
              <a:spcBef>
                <a:spcPts val="1000"/>
              </a:spcBef>
              <a:spcAft>
                <a:spcPts val="0"/>
              </a:spcAft>
              <a:buNone/>
            </a:pPr>
            <a:endParaRPr sz="2350">
              <a:solidFill>
                <a:srgbClr val="212121"/>
              </a:solidFill>
              <a:highlight>
                <a:srgbClr val="FAFAFA"/>
              </a:highlight>
              <a:latin typeface="Gill Sans"/>
              <a:ea typeface="Gill Sans"/>
              <a:cs typeface="Gill Sans"/>
              <a:sym typeface="Gill Sans"/>
            </a:endParaRPr>
          </a:p>
        </p:txBody>
      </p:sp>
      <p:sp>
        <p:nvSpPr>
          <p:cNvPr id="171" name="Google Shape;171;g2059a06f213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588783c8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0588783c8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100">
                <a:latin typeface="Gill Sans"/>
                <a:ea typeface="Gill Sans"/>
                <a:cs typeface="Gill Sans"/>
                <a:sym typeface="Gill Sans"/>
              </a:rPr>
              <a:t>-Funding under 2021 API Equity Budget to support STOP AAPI Hate research  </a:t>
            </a:r>
            <a:endParaRPr sz="2100">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1100"/>
              <a:buFont typeface="Arial"/>
              <a:buNone/>
            </a:pPr>
            <a:r>
              <a:rPr lang="en-US" sz="2100">
                <a:solidFill>
                  <a:srgbClr val="212121"/>
                </a:solidFill>
                <a:highlight>
                  <a:srgbClr val="FAFAFA"/>
                </a:highlight>
                <a:latin typeface="Gill Sans"/>
                <a:ea typeface="Gill Sans"/>
                <a:cs typeface="Gill Sans"/>
                <a:sym typeface="Gill Sans"/>
              </a:rPr>
              <a:t>-(2)It is the intent of the Legislature that these programs be coordinated/work with each other</a:t>
            </a:r>
            <a:endParaRPr sz="2100">
              <a:latin typeface="Gill Sans"/>
              <a:ea typeface="Gill Sans"/>
              <a:cs typeface="Gill Sans"/>
              <a:sym typeface="Gill Sans"/>
            </a:endParaRPr>
          </a:p>
          <a:p>
            <a:pPr marL="0" lvl="0" indent="0" algn="l" rtl="0">
              <a:lnSpc>
                <a:spcPct val="90000"/>
              </a:lnSpc>
              <a:spcBef>
                <a:spcPts val="1000"/>
              </a:spcBef>
              <a:spcAft>
                <a:spcPts val="0"/>
              </a:spcAft>
              <a:buNone/>
            </a:pPr>
            <a:r>
              <a:rPr lang="en-US" sz="2100">
                <a:solidFill>
                  <a:srgbClr val="212121"/>
                </a:solidFill>
                <a:highlight>
                  <a:srgbClr val="FAFAFA"/>
                </a:highlight>
                <a:latin typeface="Gill Sans"/>
                <a:ea typeface="Gill Sans"/>
                <a:cs typeface="Gill Sans"/>
                <a:sym typeface="Gill Sans"/>
              </a:rPr>
              <a:t>her</a:t>
            </a:r>
            <a:r>
              <a:rPr lang="en-US" sz="2350">
                <a:solidFill>
                  <a:srgbClr val="212121"/>
                </a:solidFill>
                <a:highlight>
                  <a:srgbClr val="FAFAFA"/>
                </a:highlight>
                <a:latin typeface="Gill Sans"/>
                <a:ea typeface="Gill Sans"/>
                <a:cs typeface="Gill Sans"/>
                <a:sym typeface="Gill Sans"/>
              </a:rPr>
              <a:t> </a:t>
            </a:r>
            <a:endParaRPr sz="2350">
              <a:solidFill>
                <a:srgbClr val="212121"/>
              </a:solidFill>
              <a:highlight>
                <a:srgbClr val="FAFAFA"/>
              </a:highlight>
              <a:latin typeface="Gill Sans"/>
              <a:ea typeface="Gill Sans"/>
              <a:cs typeface="Gill Sans"/>
              <a:sym typeface="Gill Sans"/>
            </a:endParaRPr>
          </a:p>
          <a:p>
            <a:pPr marL="0" lvl="0" indent="0" algn="l" rtl="0">
              <a:lnSpc>
                <a:spcPct val="90000"/>
              </a:lnSpc>
              <a:spcBef>
                <a:spcPts val="1000"/>
              </a:spcBef>
              <a:spcAft>
                <a:spcPts val="0"/>
              </a:spcAft>
              <a:buNone/>
            </a:pPr>
            <a:r>
              <a:rPr lang="en-US" sz="2350">
                <a:solidFill>
                  <a:srgbClr val="212121"/>
                </a:solidFill>
                <a:highlight>
                  <a:srgbClr val="FAFAFA"/>
                </a:highlight>
                <a:latin typeface="Gill Sans"/>
                <a:ea typeface="Gill Sans"/>
                <a:cs typeface="Gill Sans"/>
                <a:sym typeface="Gill Sans"/>
              </a:rPr>
              <a:t> </a:t>
            </a:r>
            <a:endParaRPr sz="2350">
              <a:solidFill>
                <a:srgbClr val="212121"/>
              </a:solidFill>
              <a:highlight>
                <a:srgbClr val="FAFAFA"/>
              </a:highlight>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1100"/>
              <a:buFont typeface="Arial"/>
              <a:buNone/>
            </a:pPr>
            <a:endParaRPr sz="2350">
              <a:solidFill>
                <a:srgbClr val="212121"/>
              </a:solidFill>
              <a:highlight>
                <a:srgbClr val="FAFAFA"/>
              </a:highlight>
              <a:latin typeface="Gill Sans"/>
              <a:ea typeface="Gill Sans"/>
              <a:cs typeface="Gill Sans"/>
              <a:sym typeface="Gill Sans"/>
            </a:endParaRPr>
          </a:p>
        </p:txBody>
      </p:sp>
      <p:sp>
        <p:nvSpPr>
          <p:cNvPr id="178" name="Google Shape;178;g20588783c8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588783c8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0588783c8b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900"/>
              <a:t>-Championed by AAPI Legislative Caucus which secured an additional $45 million to the $165 million API Equity Budget passed in 2021 to combat hate crimes </a:t>
            </a:r>
            <a:endParaRPr sz="1900"/>
          </a:p>
          <a:p>
            <a:pPr marL="0" lvl="0" indent="0" algn="l" rtl="0">
              <a:spcBef>
                <a:spcPts val="0"/>
              </a:spcBef>
              <a:spcAft>
                <a:spcPts val="0"/>
              </a:spcAft>
              <a:buNone/>
            </a:pPr>
            <a:r>
              <a:rPr lang="en-US" sz="1900"/>
              <a:t>-UC Berkeley Asian American and Diasporic Studies also funded 15 million to increase faculty diversity and community engagement  </a:t>
            </a:r>
            <a:endParaRPr sz="1900"/>
          </a:p>
          <a:p>
            <a:pPr marL="0" lvl="0" indent="0" algn="l" rtl="0">
              <a:spcBef>
                <a:spcPts val="0"/>
              </a:spcBef>
              <a:spcAft>
                <a:spcPts val="0"/>
              </a:spcAft>
              <a:buNone/>
            </a:pPr>
            <a:endParaRPr sz="19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5" name="Google Shape;185;g20588783c8b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29b26b52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29b26b524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g2029b26b524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059a06f21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059a06f213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2059a06f213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29b26b52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029b26b52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Aida</a:t>
            </a:r>
            <a:endParaRPr/>
          </a:p>
        </p:txBody>
      </p:sp>
      <p:sp>
        <p:nvSpPr>
          <p:cNvPr id="199" name="Google Shape;199;g2029b26b524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029b26b524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029b26b524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Rowena &amp; Aida</a:t>
            </a:r>
            <a:endParaRPr/>
          </a:p>
          <a:p>
            <a:pPr marL="0" lvl="0" indent="0" algn="l" rtl="0">
              <a:spcBef>
                <a:spcPts val="0"/>
              </a:spcBef>
              <a:spcAft>
                <a:spcPts val="0"/>
              </a:spcAft>
              <a:buNone/>
            </a:pPr>
            <a:r>
              <a:rPr lang="en-US"/>
              <a:t>ASK KAYLA TO STOP RECORDING DURING STUDENT DIGITAL STORY</a:t>
            </a:r>
            <a:endParaRPr/>
          </a:p>
        </p:txBody>
      </p:sp>
      <p:sp>
        <p:nvSpPr>
          <p:cNvPr id="206" name="Google Shape;206;g2029b26b524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056b126d48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056b126d48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Rowena &amp; Aida</a:t>
            </a:r>
            <a:endParaRPr/>
          </a:p>
        </p:txBody>
      </p:sp>
      <p:sp>
        <p:nvSpPr>
          <p:cNvPr id="218" name="Google Shape;218;g2056b126d48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56b126d48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56b126d48_2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Grant 1: DLAs for AMLA/ESL (Writing Center-Directed Learning Activities; Non-Native English Speakers (NNES) workshops developed by AMLA faculty, NNES tutors, Conversation Circles; Fale Fono- Samoan for House Meeting (first talking circles), counseling, advisement</a:t>
            </a:r>
            <a:endParaRPr/>
          </a:p>
          <a:p>
            <a:pPr marL="0" lvl="0" indent="0" algn="l" rtl="0">
              <a:spcBef>
                <a:spcPts val="0"/>
              </a:spcBef>
              <a:spcAft>
                <a:spcPts val="0"/>
              </a:spcAft>
              <a:buNone/>
            </a:pPr>
            <a:r>
              <a:rPr lang="en-US"/>
              <a:t>Supplemental awards (not always guaranteed): Digital Stories, Leadership</a:t>
            </a:r>
            <a:endParaRPr/>
          </a:p>
          <a:p>
            <a:pPr marL="0" lvl="0" indent="0" algn="l" rtl="0">
              <a:spcBef>
                <a:spcPts val="0"/>
              </a:spcBef>
              <a:spcAft>
                <a:spcPts val="0"/>
              </a:spcAft>
              <a:buNone/>
            </a:pPr>
            <a:r>
              <a:rPr lang="en-US"/>
              <a:t>Grant 2: Digital Stories, Arise Student Leadership</a:t>
            </a:r>
            <a:endParaRPr/>
          </a:p>
          <a:p>
            <a:pPr marL="0" lvl="0" indent="0" algn="l" rtl="0">
              <a:spcBef>
                <a:spcPts val="0"/>
              </a:spcBef>
              <a:spcAft>
                <a:spcPts val="0"/>
              </a:spcAft>
              <a:buNone/>
            </a:pPr>
            <a:r>
              <a:rPr lang="en-US"/>
              <a:t>Major events: APIHM, Milestones Recognition Ceremony</a:t>
            </a:r>
            <a:endParaRPr/>
          </a:p>
          <a:p>
            <a:pPr marL="0" lvl="0" indent="0" algn="l" rtl="0">
              <a:spcBef>
                <a:spcPts val="0"/>
              </a:spcBef>
              <a:spcAft>
                <a:spcPts val="0"/>
              </a:spcAft>
              <a:buNone/>
            </a:pPr>
            <a:r>
              <a:rPr lang="en-US"/>
              <a:t>Pandemic Innovations: VFD, virtual events- That’s Major (Career Exploration)</a:t>
            </a:r>
            <a:endParaRPr/>
          </a:p>
          <a:p>
            <a:pPr marL="0" lvl="0" indent="0" algn="l" rtl="0">
              <a:spcBef>
                <a:spcPts val="0"/>
              </a:spcBef>
              <a:spcAft>
                <a:spcPts val="0"/>
              </a:spcAft>
              <a:buNone/>
            </a:pPr>
            <a:r>
              <a:rPr lang="en-US"/>
              <a:t>Emerging: Pasifika Family Education Day, APIDA Family Community, Knowledge is Power Learning Community</a:t>
            </a:r>
            <a:endParaRPr/>
          </a:p>
          <a:p>
            <a:pPr marL="0" lvl="0" indent="0" algn="l" rtl="0">
              <a:spcBef>
                <a:spcPts val="0"/>
              </a:spcBef>
              <a:spcAft>
                <a:spcPts val="0"/>
              </a:spcAft>
              <a:buNone/>
            </a:pPr>
            <a:r>
              <a:rPr lang="en-US"/>
              <a:t>Reimagining: Cultural Immersion experiences (HIstoric Filipino Town, Little Saigon, Little Tokyo, Delano: Larry Itliong, the Musical/Delano/University Tour (AANAPISI/Ethnic Studies)</a:t>
            </a:r>
            <a:endParaRPr/>
          </a:p>
        </p:txBody>
      </p:sp>
      <p:sp>
        <p:nvSpPr>
          <p:cNvPr id="228" name="Google Shape;228;g2056b126d48_2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056b126d48_2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056b126d48_2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ASAP! Letter</a:t>
            </a:r>
            <a:r>
              <a:rPr lang="en-US"/>
              <a:t>: Arise Student Action Plan-Sharing a personalized student academic progress snapshot/end of major terms; emailed with information about recommended progress points (e.g., term/cumulative performance on units completed, GPA, English &amp; math completion, recommended actions, group performance (GPA distribution and average GPA)</a:t>
            </a:r>
            <a:endParaRPr/>
          </a:p>
        </p:txBody>
      </p:sp>
      <p:sp>
        <p:nvSpPr>
          <p:cNvPr id="236" name="Google Shape;236;g2056b126d48_2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056b126d48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056b126d48_2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Digital Stories: </a:t>
            </a:r>
            <a:r>
              <a:rPr lang="en-US"/>
              <a:t>student development, cultural competency, understanding our students</a:t>
            </a:r>
            <a:endParaRPr/>
          </a:p>
          <a:p>
            <a:pPr marL="0" lvl="0" indent="0" algn="l" rtl="0">
              <a:spcBef>
                <a:spcPts val="0"/>
              </a:spcBef>
              <a:spcAft>
                <a:spcPts val="0"/>
              </a:spcAft>
              <a:buNone/>
            </a:pPr>
            <a:r>
              <a:rPr lang="en-US" b="1"/>
              <a:t>Talking Circles:</a:t>
            </a:r>
            <a:r>
              <a:rPr lang="en-US"/>
              <a:t> small group interactions to discuss relevant issues for a cross-section (example: Pinay students talking bout colorism, female expectations, conflicts tied to major/career choices; normalizing mental health, understanding mental health)</a:t>
            </a:r>
            <a:endParaRPr/>
          </a:p>
          <a:p>
            <a:pPr marL="0" lvl="0" indent="0" algn="l" rtl="0">
              <a:spcBef>
                <a:spcPts val="0"/>
              </a:spcBef>
              <a:spcAft>
                <a:spcPts val="0"/>
              </a:spcAft>
              <a:buNone/>
            </a:pPr>
            <a:r>
              <a:rPr lang="en-US" b="1"/>
              <a:t>Leadership Development:</a:t>
            </a:r>
            <a:r>
              <a:rPr lang="en-US"/>
              <a:t> Framing leadership with cultural wealth, influence of culture identity, leadership styles and values, communication and risk-taking,  and opportunities/challenges. </a:t>
            </a:r>
            <a:endParaRPr/>
          </a:p>
          <a:p>
            <a:pPr marL="0" lvl="0" indent="0" algn="l" rtl="0">
              <a:spcBef>
                <a:spcPts val="0"/>
              </a:spcBef>
              <a:spcAft>
                <a:spcPts val="0"/>
              </a:spcAft>
              <a:buNone/>
            </a:pPr>
            <a:r>
              <a:rPr lang="en-US" b="1"/>
              <a:t>Collaborations:</a:t>
            </a:r>
            <a:r>
              <a:rPr lang="en-US"/>
              <a:t> El Centro &amp; Arise Hidden Stories of the farm worker’s Movement (amplifying Flipino activists)</a:t>
            </a:r>
            <a:endParaRPr/>
          </a:p>
          <a:p>
            <a:pPr marL="0" lvl="0" indent="0" algn="l" rtl="0">
              <a:spcBef>
                <a:spcPts val="0"/>
              </a:spcBef>
              <a:spcAft>
                <a:spcPts val="0"/>
              </a:spcAft>
              <a:buNone/>
            </a:pPr>
            <a:r>
              <a:rPr lang="en-US" b="1"/>
              <a:t>KPLC (piloting):</a:t>
            </a:r>
            <a:r>
              <a:rPr lang="en-US"/>
              <a:t> Learning communities focused on APIs (HIST 9, SOC 36) and paring with English (Freshman Comp &amp; Critical Thinking)</a:t>
            </a:r>
            <a:endParaRPr/>
          </a:p>
        </p:txBody>
      </p:sp>
      <p:sp>
        <p:nvSpPr>
          <p:cNvPr id="245" name="Google Shape;245;g2056b126d48_2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056b126d48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056b126d48_2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Relationships and Representation matters (anchors for recognizing the full humanity of our API students:</a:t>
            </a:r>
            <a:endParaRPr/>
          </a:p>
          <a:p>
            <a:pPr marL="457200" lvl="0" indent="-317500" algn="l" rtl="0">
              <a:spcBef>
                <a:spcPts val="0"/>
              </a:spcBef>
              <a:spcAft>
                <a:spcPts val="0"/>
              </a:spcAft>
              <a:buSzPts val="1400"/>
              <a:buChar char="●"/>
            </a:pPr>
            <a:r>
              <a:rPr lang="en-US"/>
              <a:t>Name pronunciation</a:t>
            </a:r>
            <a:endParaRPr/>
          </a:p>
          <a:p>
            <a:pPr marL="457200" lvl="0" indent="-317500" algn="l" rtl="0">
              <a:spcBef>
                <a:spcPts val="0"/>
              </a:spcBef>
              <a:spcAft>
                <a:spcPts val="0"/>
              </a:spcAft>
              <a:buSzPts val="1400"/>
              <a:buChar char="●"/>
            </a:pPr>
            <a:r>
              <a:rPr lang="en-US"/>
              <a:t>Stereotype threats</a:t>
            </a:r>
            <a:endParaRPr/>
          </a:p>
          <a:p>
            <a:pPr marL="457200" lvl="0" indent="-317500" algn="l" rtl="0">
              <a:spcBef>
                <a:spcPts val="0"/>
              </a:spcBef>
              <a:spcAft>
                <a:spcPts val="0"/>
              </a:spcAft>
              <a:buSzPts val="1400"/>
              <a:buChar char="●"/>
            </a:pPr>
            <a:r>
              <a:rPr lang="en-US"/>
              <a:t>Creating a sense of family</a:t>
            </a:r>
            <a:endParaRPr/>
          </a:p>
          <a:p>
            <a:pPr marL="457200" lvl="0" indent="-317500" algn="l" rtl="0">
              <a:spcBef>
                <a:spcPts val="0"/>
              </a:spcBef>
              <a:spcAft>
                <a:spcPts val="0"/>
              </a:spcAft>
              <a:buSzPts val="1400"/>
              <a:buChar char="●"/>
            </a:pPr>
            <a:r>
              <a:rPr lang="en-US"/>
              <a:t>Representation in the curriculum, staff and facullty</a:t>
            </a:r>
            <a:endParaRPr/>
          </a:p>
        </p:txBody>
      </p:sp>
      <p:sp>
        <p:nvSpPr>
          <p:cNvPr id="256" name="Google Shape;256;g2056b126d48_2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56b126d4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56b126d48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Karen</a:t>
            </a:r>
            <a:endParaRPr/>
          </a:p>
        </p:txBody>
      </p:sp>
      <p:sp>
        <p:nvSpPr>
          <p:cNvPr id="266" name="Google Shape;266;g2056b126d48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029b26b524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029b26b524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029b26b524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59a06f21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059a06f213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g2059a06f213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056b126d48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056b126d48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056b126d48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f05b86d825_1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f05b86d825_1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1f05b86d825_1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29b26b52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029b26b52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Karen &amp; Bethany</a:t>
            </a:r>
            <a:endParaRPr/>
          </a:p>
        </p:txBody>
      </p:sp>
      <p:sp>
        <p:nvSpPr>
          <p:cNvPr id="74" name="Google Shape;74;g2029b26b52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29b26b524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29b26b524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Karen &amp; Bethany</a:t>
            </a:r>
            <a:endParaRPr/>
          </a:p>
        </p:txBody>
      </p:sp>
      <p:sp>
        <p:nvSpPr>
          <p:cNvPr id="81" name="Google Shape;81;g2029b26b524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56b126d4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56b126d4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03.03: </a:t>
            </a:r>
            <a:r>
              <a:rPr lang="en-US" sz="600">
                <a:solidFill>
                  <a:srgbClr val="0A0A0A"/>
                </a:solidFill>
                <a:highlight>
                  <a:srgbClr val="FFFFFF"/>
                </a:highlight>
                <a:latin typeface="Arial"/>
                <a:ea typeface="Arial"/>
                <a:cs typeface="Arial"/>
                <a:sym typeface="Arial"/>
              </a:rPr>
              <a:t>Resolved, That the Academic Senate for California Community Colleges condemn the oppressive forces of anti-AAPI racism, denounce xenophobia and anti-AAPI sentiment, and urge the documentation and investigation of all reported incidents in order to promote respect and protection of the AAPI community;</a:t>
            </a:r>
            <a:endParaRPr sz="600">
              <a:solidFill>
                <a:srgbClr val="0A0A0A"/>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US" sz="600">
                <a:solidFill>
                  <a:srgbClr val="0A0A0A"/>
                </a:solidFill>
                <a:highlight>
                  <a:srgbClr val="FFFFFF"/>
                </a:highlight>
                <a:latin typeface="Arial"/>
                <a:ea typeface="Arial"/>
                <a:cs typeface="Arial"/>
                <a:sym typeface="Arial"/>
              </a:rPr>
              <a:t>Resolved, That the Academic Senate for California Community Colleges create opportunities for faculty to engage in ongoing critical reflections, conversations, and intentional efforts – such as educating from culturally appropriate curriculum – in addressing racial, social, and economic injustices and inequities, within AAPI communities, thereby further humanizing AAPI students, faculty, staff members, and administrative colleagues; and Resolved, That the Academic Senate for California Community Colleges engage in advocacy and collaborative efforts to protect AAPI students, employees, communities, and victims of discrimination and commit to working with campus groups, administration, students, and classified professional colleagues across the system to organize and present local campus and district anti-racism advocacy and education events and efforts.</a:t>
            </a:r>
            <a:endParaRPr sz="600">
              <a:solidFill>
                <a:srgbClr val="0A0A0A"/>
              </a:solidFill>
              <a:highlight>
                <a:srgbClr val="FFFFFF"/>
              </a:highlight>
              <a:latin typeface="Arial"/>
              <a:ea typeface="Arial"/>
              <a:cs typeface="Arial"/>
              <a:sym typeface="Arial"/>
            </a:endParaRPr>
          </a:p>
          <a:p>
            <a:pPr marL="0" lvl="0" indent="0" algn="l" rtl="0">
              <a:lnSpc>
                <a:spcPct val="100000"/>
              </a:lnSpc>
              <a:spcBef>
                <a:spcPts val="1200"/>
              </a:spcBef>
              <a:spcAft>
                <a:spcPts val="1200"/>
              </a:spcAft>
              <a:buNone/>
            </a:pPr>
            <a:r>
              <a:rPr lang="en-US"/>
              <a:t>03.05: </a:t>
            </a:r>
            <a:r>
              <a:rPr lang="en-US" sz="784">
                <a:solidFill>
                  <a:srgbClr val="0A0A0A"/>
                </a:solidFill>
                <a:highlight>
                  <a:srgbClr val="FFFFFF"/>
                </a:highlight>
                <a:latin typeface="Gill Sans"/>
                <a:ea typeface="Gill Sans"/>
                <a:cs typeface="Gill Sans"/>
                <a:sym typeface="Gill Sans"/>
              </a:rPr>
              <a:t>Resolved, That the Academic Senate for California Community Colleges collaborate with the California Community Colleges Chancellor’s Office to refine data disaggregation processes to increase transparency of and access to CCCCO data so colleges can better serve misrepresented student populations such as South East Asian Americans and other unidentified disproportionately impacted Asian and Pacific Islander groups; Resolved, That the Academic Senate for California Community Colleges urge local academic senates to apply fully disaggregated data to allocate resources relating to equity initiatives and provide guidelines to make equitable decisions relating to students; Resolved, That the Academic Senate for California Community Colleges work with the California Community Colleges Chancellor’s Office to develop guidelines for regularly reviewing and revising data practices to ensure students are correctly represented; and Resolved, That Academic Senate for California Community Colleges work with local academic senates to implement best practices regarding regularly reviewing data to ensure that disproportionately impacted Asian and Pacific Islander students are identified.</a:t>
            </a:r>
            <a:endParaRPr sz="300"/>
          </a:p>
        </p:txBody>
      </p:sp>
      <p:sp>
        <p:nvSpPr>
          <p:cNvPr id="89" name="Google Shape;89;g2056b126d4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59a06f213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59a06f213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059a06f213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f0540c7b1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f0540c7b1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1f0540c7b1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f05b86d825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f05b86d825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1f05b86d825_9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2" descr="Academic Senate for California Community Colleges Logo"/>
          <p:cNvPicPr preferRelativeResize="0"/>
          <p:nvPr/>
        </p:nvPicPr>
        <p:blipFill rotWithShape="1">
          <a:blip r:embed="rId3">
            <a:alphaModFix/>
          </a:blip>
          <a:srcRect/>
          <a:stretch/>
        </p:blipFill>
        <p:spPr>
          <a:xfrm>
            <a:off x="4622749" y="457131"/>
            <a:ext cx="3238141" cy="1983361"/>
          </a:xfrm>
          <a:prstGeom prst="rect">
            <a:avLst/>
          </a:prstGeom>
          <a:noFill/>
          <a:ln>
            <a:noFill/>
          </a:ln>
        </p:spPr>
      </p:pic>
      <p:sp>
        <p:nvSpPr>
          <p:cNvPr id="14" name="Google Shape;14;p2"/>
          <p:cNvSpPr txBox="1">
            <a:spLocks noGrp="1"/>
          </p:cNvSpPr>
          <p:nvPr>
            <p:ph type="title"/>
          </p:nvPr>
        </p:nvSpPr>
        <p:spPr>
          <a:xfrm>
            <a:off x="3159480" y="3000807"/>
            <a:ext cx="5859830" cy="16295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3159480" y="4679081"/>
            <a:ext cx="5859830" cy="2009893"/>
          </a:xfrm>
          <a:prstGeom prst="rect">
            <a:avLst/>
          </a:prstGeom>
          <a:no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2400"/>
              <a:buFont typeface="Arial"/>
              <a:buNone/>
              <a:defRPr sz="2400" b="0" i="0">
                <a:solidFill>
                  <a:schemeClr val="lt1"/>
                </a:solidFill>
                <a:latin typeface="Gill Sans"/>
                <a:ea typeface="Gill Sans"/>
                <a:cs typeface="Gill Sans"/>
                <a:sym typeface="Gill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16"/>
        <p:cNvGrpSpPr/>
        <p:nvPr/>
      </p:nvGrpSpPr>
      <p:grpSpPr>
        <a:xfrm>
          <a:off x="0" y="0"/>
          <a:ext cx="0" cy="0"/>
          <a:chOff x="0" y="0"/>
          <a:chExt cx="0" cy="0"/>
        </a:xfrm>
      </p:grpSpPr>
      <p:grpSp>
        <p:nvGrpSpPr>
          <p:cNvPr id="17" name="Google Shape;17;p3"/>
          <p:cNvGrpSpPr/>
          <p:nvPr/>
        </p:nvGrpSpPr>
        <p:grpSpPr>
          <a:xfrm>
            <a:off x="0" y="-147320"/>
            <a:ext cx="12192000" cy="7005320"/>
            <a:chOff x="0" y="-147320"/>
            <a:chExt cx="12192000" cy="7005320"/>
          </a:xfrm>
        </p:grpSpPr>
        <p:pic>
          <p:nvPicPr>
            <p:cNvPr id="18" name="Google Shape;18;p3"/>
            <p:cNvPicPr preferRelativeResize="0"/>
            <p:nvPr/>
          </p:nvPicPr>
          <p:blipFill rotWithShape="1">
            <a:blip r:embed="rId2">
              <a:alphaModFix/>
            </a:blip>
            <a:srcRect l="1" t="-2103" r="-1" b="2102"/>
            <a:stretch/>
          </p:blipFill>
          <p:spPr>
            <a:xfrm>
              <a:off x="0" y="-147320"/>
              <a:ext cx="12192000" cy="7005320"/>
            </a:xfrm>
            <a:prstGeom prst="rect">
              <a:avLst/>
            </a:prstGeom>
            <a:noFill/>
            <a:ln>
              <a:noFill/>
            </a:ln>
          </p:spPr>
        </p:pic>
        <p:sp>
          <p:nvSpPr>
            <p:cNvPr id="19" name="Google Shape;19;p3"/>
            <p:cNvSpPr/>
            <p:nvPr/>
          </p:nvSpPr>
          <p:spPr>
            <a:xfrm>
              <a:off x="849993" y="-8426"/>
              <a:ext cx="10515600" cy="6866425"/>
            </a:xfrm>
            <a:prstGeom prst="rect">
              <a:avLst/>
            </a:prstGeom>
            <a:solidFill>
              <a:schemeClr val="lt1">
                <a:alpha val="7019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3"/>
          <p:cNvGrpSpPr/>
          <p:nvPr/>
        </p:nvGrpSpPr>
        <p:grpSpPr>
          <a:xfrm>
            <a:off x="844550" y="0"/>
            <a:ext cx="10515600" cy="6858000"/>
            <a:chOff x="844550" y="0"/>
            <a:chExt cx="10515600" cy="6858000"/>
          </a:xfrm>
        </p:grpSpPr>
        <p:sp>
          <p:nvSpPr>
            <p:cNvPr id="21" name="Google Shape;21;p3"/>
            <p:cNvSpPr/>
            <p:nvPr/>
          </p:nvSpPr>
          <p:spPr>
            <a:xfrm>
              <a:off x="844550" y="6276109"/>
              <a:ext cx="105156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 name="Google Shape;22;p3"/>
            <p:cNvGrpSpPr/>
            <p:nvPr/>
          </p:nvGrpSpPr>
          <p:grpSpPr>
            <a:xfrm>
              <a:off x="844550" y="0"/>
              <a:ext cx="10515600" cy="2017148"/>
              <a:chOff x="844550" y="0"/>
              <a:chExt cx="10515600" cy="2017148"/>
            </a:xfrm>
          </p:grpSpPr>
          <p:sp>
            <p:nvSpPr>
              <p:cNvPr id="23" name="Google Shape;23;p3"/>
              <p:cNvSpPr/>
              <p:nvPr/>
            </p:nvSpPr>
            <p:spPr>
              <a:xfrm>
                <a:off x="844550" y="0"/>
                <a:ext cx="105156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
              <p:cNvSpPr/>
              <p:nvPr/>
            </p:nvSpPr>
            <p:spPr>
              <a:xfrm>
                <a:off x="844550" y="1867368"/>
                <a:ext cx="105156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25" name="Google Shape;25;p3"/>
          <p:cNvSpPr txBox="1">
            <a:spLocks noGrp="1"/>
          </p:cNvSpPr>
          <p:nvPr>
            <p:ph type="title"/>
          </p:nvPr>
        </p:nvSpPr>
        <p:spPr>
          <a:xfrm>
            <a:off x="1045029" y="434518"/>
            <a:ext cx="10116458"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1045028" y="2137350"/>
            <a:ext cx="10116459" cy="7912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27" name="Google Shape;27;p3"/>
          <p:cNvSpPr txBox="1">
            <a:spLocks noGrp="1"/>
          </p:cNvSpPr>
          <p:nvPr>
            <p:ph type="body" idx="2"/>
          </p:nvPr>
        </p:nvSpPr>
        <p:spPr>
          <a:xfrm>
            <a:off x="1045028" y="2997965"/>
            <a:ext cx="10116459" cy="309322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 name="Google Shape;28;p3"/>
          <p:cNvSpPr txBox="1"/>
          <p:nvPr/>
        </p:nvSpPr>
        <p:spPr>
          <a:xfrm>
            <a:off x="1485320" y="6494411"/>
            <a:ext cx="820479" cy="2253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9" name="Google Shape;29;p3" descr="A picture containing text, clipart&#10;&#10;Description automatically generated"/>
          <p:cNvPicPr preferRelativeResize="0"/>
          <p:nvPr/>
        </p:nvPicPr>
        <p:blipFill rotWithShape="1">
          <a:blip r:embed="rId3">
            <a:alphaModFix/>
          </a:blip>
          <a:srcRect/>
          <a:stretch/>
        </p:blipFill>
        <p:spPr>
          <a:xfrm>
            <a:off x="1045028" y="6376988"/>
            <a:ext cx="419026" cy="4190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0"/>
        <p:cNvGrpSpPr/>
        <p:nvPr/>
      </p:nvGrpSpPr>
      <p:grpSpPr>
        <a:xfrm>
          <a:off x="0" y="0"/>
          <a:ext cx="0" cy="0"/>
          <a:chOff x="0" y="0"/>
          <a:chExt cx="0" cy="0"/>
        </a:xfrm>
      </p:grpSpPr>
      <p:grpSp>
        <p:nvGrpSpPr>
          <p:cNvPr id="31" name="Google Shape;31;p4"/>
          <p:cNvGrpSpPr/>
          <p:nvPr/>
        </p:nvGrpSpPr>
        <p:grpSpPr>
          <a:xfrm>
            <a:off x="838198" y="0"/>
            <a:ext cx="10515601" cy="798858"/>
            <a:chOff x="0" y="0"/>
            <a:chExt cx="12192000" cy="798858"/>
          </a:xfrm>
        </p:grpSpPr>
        <p:sp>
          <p:nvSpPr>
            <p:cNvPr id="32" name="Google Shape;32;p4"/>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4"/>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4" name="Google Shape;34;p4"/>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38200" y="2286442"/>
            <a:ext cx="5181600" cy="40589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2286442"/>
            <a:ext cx="5181600" cy="40589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p:nvPr/>
        </p:nvSpPr>
        <p:spPr>
          <a:xfrm>
            <a:off x="1240719" y="6494411"/>
            <a:ext cx="820479" cy="2253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2"/>
                </a:solidFill>
                <a:latin typeface="Calibri"/>
                <a:ea typeface="Calibri"/>
                <a:cs typeface="Calibri"/>
                <a:sym typeface="Calibri"/>
              </a:rPr>
              <a:t>‹#›</a:t>
            </a:fld>
            <a:endParaRPr sz="1200" b="0" i="0" u="none" strike="noStrike" cap="none">
              <a:solidFill>
                <a:schemeClr val="dk2"/>
              </a:solidFill>
              <a:latin typeface="Calibri"/>
              <a:ea typeface="Calibri"/>
              <a:cs typeface="Calibri"/>
              <a:sym typeface="Calibri"/>
            </a:endParaRPr>
          </a:p>
        </p:txBody>
      </p:sp>
      <p:pic>
        <p:nvPicPr>
          <p:cNvPr id="38" name="Google Shape;38;p4" descr="A picture containing text, clipart&#10;&#10;Description automatically generated"/>
          <p:cNvPicPr preferRelativeResize="0"/>
          <p:nvPr/>
        </p:nvPicPr>
        <p:blipFill rotWithShape="1">
          <a:blip r:embed="rId2">
            <a:alphaModFix/>
          </a:blip>
          <a:srcRect/>
          <a:stretch/>
        </p:blipFill>
        <p:spPr>
          <a:xfrm>
            <a:off x="800427" y="6376988"/>
            <a:ext cx="419026" cy="4190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39"/>
        <p:cNvGrpSpPr/>
        <p:nvPr/>
      </p:nvGrpSpPr>
      <p:grpSpPr>
        <a:xfrm>
          <a:off x="0" y="0"/>
          <a:ext cx="0" cy="0"/>
          <a:chOff x="0" y="0"/>
          <a:chExt cx="0" cy="0"/>
        </a:xfrm>
      </p:grpSpPr>
      <p:grpSp>
        <p:nvGrpSpPr>
          <p:cNvPr id="40" name="Google Shape;40;p5"/>
          <p:cNvGrpSpPr/>
          <p:nvPr/>
        </p:nvGrpSpPr>
        <p:grpSpPr>
          <a:xfrm>
            <a:off x="838198" y="0"/>
            <a:ext cx="10515601" cy="798858"/>
            <a:chOff x="0" y="0"/>
            <a:chExt cx="12192000" cy="798858"/>
          </a:xfrm>
        </p:grpSpPr>
        <p:sp>
          <p:nvSpPr>
            <p:cNvPr id="41" name="Google Shape;41;p5"/>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3" name="Google Shape;43;p5"/>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838200" y="2286442"/>
            <a:ext cx="10515600" cy="40603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
          <p:cNvSpPr txBox="1"/>
          <p:nvPr/>
        </p:nvSpPr>
        <p:spPr>
          <a:xfrm>
            <a:off x="1240719" y="6494411"/>
            <a:ext cx="820479" cy="2253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2"/>
                </a:solidFill>
                <a:latin typeface="Calibri"/>
                <a:ea typeface="Calibri"/>
                <a:cs typeface="Calibri"/>
                <a:sym typeface="Calibri"/>
              </a:rPr>
              <a:t>‹#›</a:t>
            </a:fld>
            <a:endParaRPr sz="1200" b="0" i="0" u="none" strike="noStrike" cap="none">
              <a:solidFill>
                <a:schemeClr val="dk2"/>
              </a:solidFill>
              <a:latin typeface="Calibri"/>
              <a:ea typeface="Calibri"/>
              <a:cs typeface="Calibri"/>
              <a:sym typeface="Calibri"/>
            </a:endParaRPr>
          </a:p>
        </p:txBody>
      </p:sp>
      <p:pic>
        <p:nvPicPr>
          <p:cNvPr id="46" name="Google Shape;46;p5" descr="A picture containing text, clipart&#10;&#10;Description automatically generated"/>
          <p:cNvPicPr preferRelativeResize="0"/>
          <p:nvPr/>
        </p:nvPicPr>
        <p:blipFill rotWithShape="1">
          <a:blip r:embed="rId2">
            <a:alphaModFix/>
          </a:blip>
          <a:srcRect/>
          <a:stretch/>
        </p:blipFill>
        <p:spPr>
          <a:xfrm>
            <a:off x="800427" y="6376988"/>
            <a:ext cx="419026" cy="4190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6"/>
          <p:cNvSpPr txBox="1"/>
          <p:nvPr/>
        </p:nvSpPr>
        <p:spPr>
          <a:xfrm>
            <a:off x="1240719" y="6494411"/>
            <a:ext cx="820479" cy="2253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2"/>
                </a:solidFill>
                <a:latin typeface="Calibri"/>
                <a:ea typeface="Calibri"/>
                <a:cs typeface="Calibri"/>
                <a:sym typeface="Calibri"/>
              </a:rPr>
              <a:t>‹#›</a:t>
            </a:fld>
            <a:endParaRPr sz="1200" b="0" i="0" u="none" strike="noStrike" cap="none">
              <a:solidFill>
                <a:schemeClr val="dk2"/>
              </a:solidFill>
              <a:latin typeface="Calibri"/>
              <a:ea typeface="Calibri"/>
              <a:cs typeface="Calibri"/>
              <a:sym typeface="Calibri"/>
            </a:endParaRPr>
          </a:p>
        </p:txBody>
      </p:sp>
      <p:pic>
        <p:nvPicPr>
          <p:cNvPr id="49" name="Google Shape;49;p6" descr="A picture containing text, clipart&#10;&#10;Description automatically generated"/>
          <p:cNvPicPr preferRelativeResize="0"/>
          <p:nvPr/>
        </p:nvPicPr>
        <p:blipFill rotWithShape="1">
          <a:blip r:embed="rId2">
            <a:alphaModFix/>
          </a:blip>
          <a:srcRect/>
          <a:stretch/>
        </p:blipFill>
        <p:spPr>
          <a:xfrm>
            <a:off x="800427" y="6376988"/>
            <a:ext cx="419026" cy="4190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aasc.ucla.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newsroom.ucla.edu/releases/asian-american-studies-center-free-resource-high-school-teachers" TargetMode="External"/><Relationship Id="rId4" Type="http://schemas.openxmlformats.org/officeDocument/2006/relationships/hyperlink" Target="https://staatus-index.s3.amazonaws.com/STAATUS%20Index%202022%20Repor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aaastudies.org/announcements/2023-conference-theme-sustainable-publics/" TargetMode="External"/><Relationship Id="rId3" Type="http://schemas.openxmlformats.org/officeDocument/2006/relationships/hyperlink" Target="https://asccc.org/asccc-inclusion-diversity-equity-anti-racism-and-accessibility-ideaa-tools" TargetMode="External"/><Relationship Id="rId7" Type="http://schemas.openxmlformats.org/officeDocument/2006/relationships/hyperlink" Target="http://apahenational.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care.gseis.ucla.edu/" TargetMode="External"/><Relationship Id="rId5" Type="http://schemas.openxmlformats.org/officeDocument/2006/relationships/hyperlink" Target="https://www.aera.net/SIG094/REAPA-SIG-94" TargetMode="External"/><Relationship Id="rId10" Type="http://schemas.openxmlformats.org/officeDocument/2006/relationships/hyperlink" Target="https://www.thecoalitioncc.org/" TargetMode="External"/><Relationship Id="rId4" Type="http://schemas.openxmlformats.org/officeDocument/2006/relationships/hyperlink" Target="https://asccc.org/communities/caucuses" TargetMode="External"/><Relationship Id="rId9" Type="http://schemas.openxmlformats.org/officeDocument/2006/relationships/hyperlink" Target="http://www.cccesfcounci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cdaily.com/2022/06/an-in-depth-look-at-asian-american-nhpi-students/" TargetMode="External"/><Relationship Id="rId7" Type="http://schemas.openxmlformats.org/officeDocument/2006/relationships/hyperlink" Target="https://cmsi.gse.rutgers.edu/sites/default/files/AANAPISI%20Guide.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ollegecampaign.org/wp-content/uploads/2022/05/5.30-FINAL-SHE-AANHPI-WEB.pdf" TargetMode="External"/><Relationship Id="rId5" Type="http://schemas.openxmlformats.org/officeDocument/2006/relationships/hyperlink" Target="http://www.aapinexus.org/2022/03/28/models-of-change-aanapisis-in-action-spring-2022/" TargetMode="External"/><Relationship Id="rId4" Type="http://schemas.openxmlformats.org/officeDocument/2006/relationships/hyperlink" Target="https://www.aapinexus.org/2022/03/29/article-an-ethic-of-care-in-student-affair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info@asccc.org" TargetMode="External"/><Relationship Id="rId7"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docs.google.com/forms/d/e/1FAIpQLSfaSaA3Kup0PD2MLrcfHiWc6xO-8x0Q7LQSXYtvSChCAB9Yfg/viewform" TargetMode="External"/><Relationship Id="rId5" Type="http://schemas.openxmlformats.org/officeDocument/2006/relationships/hyperlink" Target="mailto:acuenzauvas@mtsac.edu" TargetMode="External"/><Relationship Id="rId4" Type="http://schemas.openxmlformats.org/officeDocument/2006/relationships/hyperlink" Target="mailto:Rowena.Tomaneng@sjcc.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About-Us/Vision-for-Success/diversity-equity-inclus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asccc.org/sites/default/files/Equity_Driven_Systems.pdf" TargetMode="External"/><Relationship Id="rId4" Type="http://schemas.openxmlformats.org/officeDocument/2006/relationships/hyperlink" Target="https://www.cccco.edu/About-Us/Chancellors-Office/Divisions/Educational-Services-and-Support/What-we-do/ethnic-stud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sccc.org/resolutions/ethnic-studies-graduation-require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sccc.org/resolutions/disciplines-list-asian-american-studies" TargetMode="External"/><Relationship Id="rId5" Type="http://schemas.openxmlformats.org/officeDocument/2006/relationships/hyperlink" Target="https://asccc.org/resolutions/disaggregate-asian-and-pacific-islander-student-data" TargetMode="External"/><Relationship Id="rId4" Type="http://schemas.openxmlformats.org/officeDocument/2006/relationships/hyperlink" Target="https://asccc.org/resolutions/denounce-anti-asian-american-pacific-islander-aapi-racis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icangotocollege.com/student-support-services/asian-american-and-pacific-islander-succes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3159475" y="2620328"/>
            <a:ext cx="5859900" cy="2010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38000"/>
              </a:lnSpc>
              <a:spcBef>
                <a:spcPts val="0"/>
              </a:spcBef>
              <a:spcAft>
                <a:spcPts val="0"/>
              </a:spcAft>
              <a:buNone/>
            </a:pPr>
            <a:endParaRPr sz="1644" b="1">
              <a:solidFill>
                <a:srgbClr val="000000"/>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lt1"/>
              </a:buClr>
              <a:buSzPct val="100000"/>
              <a:buFont typeface="Palatino"/>
              <a:buNone/>
            </a:pPr>
            <a:endParaRPr/>
          </a:p>
          <a:p>
            <a:pPr marL="0" lvl="0" indent="0" algn="ctr" rtl="0">
              <a:lnSpc>
                <a:spcPct val="138000"/>
              </a:lnSpc>
              <a:spcBef>
                <a:spcPts val="0"/>
              </a:spcBef>
              <a:spcAft>
                <a:spcPts val="0"/>
              </a:spcAft>
              <a:buNone/>
            </a:pPr>
            <a:r>
              <a:rPr lang="en-US" sz="2644" b="1">
                <a:latin typeface="Gill Sans"/>
                <a:ea typeface="Gill Sans"/>
                <a:cs typeface="Gill Sans"/>
                <a:sym typeface="Gill Sans"/>
              </a:rPr>
              <a:t>Recognizing the Full Humanity of Our Asian and Pacific Islander Student Communities in the California Community Colleges</a:t>
            </a:r>
            <a:endParaRPr sz="5400">
              <a:latin typeface="Gill Sans"/>
              <a:ea typeface="Gill Sans"/>
              <a:cs typeface="Gill Sans"/>
              <a:sym typeface="Gill Sans"/>
            </a:endParaRPr>
          </a:p>
        </p:txBody>
      </p:sp>
      <p:sp>
        <p:nvSpPr>
          <p:cNvPr id="55" name="Google Shape;55;p7"/>
          <p:cNvSpPr txBox="1">
            <a:spLocks noGrp="1"/>
          </p:cNvSpPr>
          <p:nvPr>
            <p:ph type="subTitle" idx="1"/>
          </p:nvPr>
        </p:nvSpPr>
        <p:spPr>
          <a:xfrm>
            <a:off x="3159480" y="4630331"/>
            <a:ext cx="5859900" cy="20100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chemeClr val="lt1"/>
              </a:buClr>
              <a:buSzPct val="80000"/>
              <a:buFont typeface="Arial"/>
              <a:buNone/>
            </a:pPr>
            <a:endParaRPr sz="3000"/>
          </a:p>
          <a:p>
            <a:pPr marL="0" marR="0" lvl="0" indent="0" algn="ctr" rtl="0">
              <a:lnSpc>
                <a:spcPct val="100000"/>
              </a:lnSpc>
              <a:spcBef>
                <a:spcPts val="0"/>
              </a:spcBef>
              <a:spcAft>
                <a:spcPts val="0"/>
              </a:spcAft>
              <a:buClr>
                <a:schemeClr val="lt1"/>
              </a:buClr>
              <a:buSzPct val="72289"/>
              <a:buFont typeface="Arial"/>
              <a:buNone/>
            </a:pPr>
            <a:r>
              <a:rPr lang="en-US" sz="3320"/>
              <a:t>ASCCC Virtual/Zoom Webinar</a:t>
            </a:r>
            <a:endParaRPr sz="3320"/>
          </a:p>
          <a:p>
            <a:pPr marL="0" marR="0" lvl="0" indent="0" algn="ctr" rtl="0">
              <a:lnSpc>
                <a:spcPct val="100000"/>
              </a:lnSpc>
              <a:spcBef>
                <a:spcPts val="0"/>
              </a:spcBef>
              <a:spcAft>
                <a:spcPts val="0"/>
              </a:spcAft>
              <a:buClr>
                <a:schemeClr val="lt1"/>
              </a:buClr>
              <a:buSzPct val="72289"/>
              <a:buFont typeface="Arial"/>
              <a:buNone/>
            </a:pPr>
            <a:r>
              <a:rPr lang="en-US" sz="3320"/>
              <a:t> </a:t>
            </a:r>
            <a:endParaRPr sz="3320"/>
          </a:p>
          <a:p>
            <a:pPr marL="0" marR="0" lvl="0" indent="0" algn="ctr" rtl="0">
              <a:lnSpc>
                <a:spcPct val="100000"/>
              </a:lnSpc>
              <a:spcBef>
                <a:spcPts val="0"/>
              </a:spcBef>
              <a:spcAft>
                <a:spcPts val="0"/>
              </a:spcAft>
              <a:buClr>
                <a:schemeClr val="lt1"/>
              </a:buClr>
              <a:buSzPct val="72289"/>
              <a:buFont typeface="Arial"/>
              <a:buNone/>
            </a:pPr>
            <a:r>
              <a:rPr lang="en-US" sz="3320"/>
              <a:t>February 7, 2023</a:t>
            </a:r>
            <a:endParaRPr sz="3320"/>
          </a:p>
          <a:p>
            <a:pPr marL="0" marR="0" lvl="0" indent="0" algn="ctr" rtl="0">
              <a:lnSpc>
                <a:spcPct val="100000"/>
              </a:lnSpc>
              <a:spcBef>
                <a:spcPts val="0"/>
              </a:spcBef>
              <a:spcAft>
                <a:spcPts val="0"/>
              </a:spcAft>
              <a:buClr>
                <a:schemeClr val="lt1"/>
              </a:buClr>
              <a:buSzPct val="72289"/>
              <a:buFont typeface="Arial"/>
              <a:buNone/>
            </a:pPr>
            <a:endParaRPr sz="3320"/>
          </a:p>
          <a:p>
            <a:pPr marL="0" marR="0" lvl="0" indent="0" algn="ctr" rtl="0">
              <a:lnSpc>
                <a:spcPct val="100000"/>
              </a:lnSpc>
              <a:spcBef>
                <a:spcPts val="0"/>
              </a:spcBef>
              <a:spcAft>
                <a:spcPts val="0"/>
              </a:spcAft>
              <a:buClr>
                <a:schemeClr val="lt1"/>
              </a:buClr>
              <a:buSzPct val="72289"/>
              <a:buFont typeface="Arial"/>
              <a:buNone/>
            </a:pPr>
            <a:r>
              <a:rPr lang="en-US" sz="3320"/>
              <a:t>12:30-2:00 PM</a:t>
            </a:r>
            <a:endParaRPr sz="3320"/>
          </a:p>
          <a:p>
            <a:pPr marL="0" marR="0" lvl="0" indent="0" algn="ctr" rtl="0">
              <a:lnSpc>
                <a:spcPct val="100000"/>
              </a:lnSpc>
              <a:spcBef>
                <a:spcPts val="0"/>
              </a:spcBef>
              <a:spcAft>
                <a:spcPts val="0"/>
              </a:spcAft>
              <a:buClr>
                <a:schemeClr val="lt1"/>
              </a:buClr>
              <a:buSzPct val="80000"/>
              <a:buFont typeface="Arial"/>
              <a:buNone/>
            </a:pPr>
            <a:endParaRPr sz="3000"/>
          </a:p>
          <a:p>
            <a:pPr marL="0" marR="0" lvl="0" indent="0" algn="ctr" rtl="0">
              <a:lnSpc>
                <a:spcPct val="100000"/>
              </a:lnSpc>
              <a:spcBef>
                <a:spcPts val="0"/>
              </a:spcBef>
              <a:spcAft>
                <a:spcPts val="0"/>
              </a:spcAft>
              <a:buClr>
                <a:schemeClr val="lt1"/>
              </a:buClr>
              <a:buSzPct val="1000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838200" y="1014925"/>
            <a:ext cx="10515600" cy="3358200"/>
          </a:xfrm>
          <a:prstGeom prst="rect">
            <a:avLst/>
          </a:prstGeom>
        </p:spPr>
        <p:txBody>
          <a:bodyPr spcFirstLastPara="1" wrap="square" lIns="91425" tIns="45700" rIns="91425" bIns="45700" anchor="b" anchorCtr="0">
            <a:noAutofit/>
          </a:bodyPr>
          <a:lstStyle/>
          <a:p>
            <a:pPr marL="457200" lvl="0" indent="457200" algn="l" rtl="0">
              <a:lnSpc>
                <a:spcPct val="138000"/>
              </a:lnSpc>
              <a:spcBef>
                <a:spcPts val="0"/>
              </a:spcBef>
              <a:spcAft>
                <a:spcPts val="0"/>
              </a:spcAft>
              <a:buNone/>
            </a:pPr>
            <a:r>
              <a:rPr lang="en-US" sz="3100" b="1">
                <a:solidFill>
                  <a:srgbClr val="000000"/>
                </a:solidFill>
                <a:latin typeface="Gill Sans"/>
                <a:ea typeface="Gill Sans"/>
                <a:cs typeface="Gill Sans"/>
                <a:sym typeface="Gill Sans"/>
              </a:rPr>
              <a:t>History and Context of AANAPISI Programs </a:t>
            </a:r>
            <a:endParaRPr sz="3100" b="1">
              <a:solidFill>
                <a:srgbClr val="000000"/>
              </a:solidFill>
              <a:latin typeface="Gill Sans"/>
              <a:ea typeface="Gill Sans"/>
              <a:cs typeface="Gill Sans"/>
              <a:sym typeface="Gill Sans"/>
            </a:endParaRPr>
          </a:p>
          <a:p>
            <a:pPr marL="3657600" lvl="0" indent="457200" algn="l" rtl="0">
              <a:lnSpc>
                <a:spcPct val="138000"/>
              </a:lnSpc>
              <a:spcBef>
                <a:spcPts val="0"/>
              </a:spcBef>
              <a:spcAft>
                <a:spcPts val="0"/>
              </a:spcAft>
              <a:buNone/>
            </a:pPr>
            <a:r>
              <a:rPr lang="en-US" sz="3100" b="1">
                <a:solidFill>
                  <a:srgbClr val="000000"/>
                </a:solidFill>
                <a:latin typeface="Gill Sans"/>
                <a:ea typeface="Gill Sans"/>
                <a:cs typeface="Gill Sans"/>
                <a:sym typeface="Gill Sans"/>
              </a:rPr>
              <a:t>    &amp;</a:t>
            </a:r>
            <a:endParaRPr sz="3100" b="1">
              <a:solidFill>
                <a:srgbClr val="000000"/>
              </a:solidFill>
              <a:latin typeface="Gill Sans"/>
              <a:ea typeface="Gill Sans"/>
              <a:cs typeface="Gill Sans"/>
              <a:sym typeface="Gill Sans"/>
            </a:endParaRPr>
          </a:p>
          <a:p>
            <a:pPr marL="0" lvl="0" indent="0" algn="l" rtl="0">
              <a:lnSpc>
                <a:spcPct val="138000"/>
              </a:lnSpc>
              <a:spcBef>
                <a:spcPts val="0"/>
              </a:spcBef>
              <a:spcAft>
                <a:spcPts val="0"/>
              </a:spcAft>
              <a:buNone/>
            </a:pPr>
            <a:r>
              <a:rPr lang="en-US" sz="3100" b="1">
                <a:solidFill>
                  <a:srgbClr val="000000"/>
                </a:solidFill>
                <a:latin typeface="Gill Sans"/>
                <a:ea typeface="Gill Sans"/>
                <a:cs typeface="Gill Sans"/>
                <a:sym typeface="Gill Sans"/>
              </a:rPr>
              <a:t>CA Investments in AANHPI Students in CCC, CSU, UC</a:t>
            </a:r>
            <a:endParaRPr sz="5100">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fontScale="90000"/>
          </a:bodyPr>
          <a:lstStyle/>
          <a:p>
            <a:pPr marL="0" lvl="0" indent="0" algn="l" rtl="0">
              <a:lnSpc>
                <a:spcPct val="138000"/>
              </a:lnSpc>
              <a:spcBef>
                <a:spcPts val="0"/>
              </a:spcBef>
              <a:spcAft>
                <a:spcPts val="0"/>
              </a:spcAft>
              <a:buNone/>
            </a:pPr>
            <a:r>
              <a:rPr lang="en-US" b="1">
                <a:latin typeface="Gill Sans"/>
                <a:ea typeface="Gill Sans"/>
                <a:cs typeface="Gill Sans"/>
                <a:sym typeface="Gill Sans"/>
              </a:rPr>
              <a:t>History and Context of AANAPISI Programs</a:t>
            </a:r>
            <a:endParaRPr sz="4100">
              <a:latin typeface="Gill Sans"/>
              <a:ea typeface="Gill Sans"/>
              <a:cs typeface="Gill Sans"/>
              <a:sym typeface="Gill Sans"/>
            </a:endParaRPr>
          </a:p>
        </p:txBody>
      </p:sp>
      <p:sp>
        <p:nvSpPr>
          <p:cNvPr id="129" name="Google Shape;129;p17"/>
          <p:cNvSpPr txBox="1">
            <a:spLocks noGrp="1"/>
          </p:cNvSpPr>
          <p:nvPr>
            <p:ph type="body" idx="1"/>
          </p:nvPr>
        </p:nvSpPr>
        <p:spPr>
          <a:xfrm rot="10800000" flipH="1">
            <a:off x="1045025" y="2103750"/>
            <a:ext cx="10116600" cy="33600"/>
          </a:xfrm>
          <a:prstGeom prst="rect">
            <a:avLst/>
          </a:prstGeom>
        </p:spPr>
        <p:txBody>
          <a:bodyPr spcFirstLastPara="1" wrap="square" lIns="91425" tIns="45700" rIns="91425" bIns="45700" anchor="b" anchorCtr="0">
            <a:normAutofit fontScale="25000" lnSpcReduction="20000"/>
          </a:bodyPr>
          <a:lstStyle/>
          <a:p>
            <a:pPr marL="0" lvl="0" indent="0" algn="l" rtl="0">
              <a:spcBef>
                <a:spcPts val="1000"/>
              </a:spcBef>
              <a:spcAft>
                <a:spcPts val="0"/>
              </a:spcAft>
              <a:buNone/>
            </a:pPr>
            <a:endParaRPr/>
          </a:p>
        </p:txBody>
      </p:sp>
      <p:sp>
        <p:nvSpPr>
          <p:cNvPr id="130" name="Google Shape;130;p17"/>
          <p:cNvSpPr txBox="1">
            <a:spLocks noGrp="1"/>
          </p:cNvSpPr>
          <p:nvPr>
            <p:ph type="body" idx="2"/>
          </p:nvPr>
        </p:nvSpPr>
        <p:spPr>
          <a:xfrm>
            <a:off x="924000" y="2137350"/>
            <a:ext cx="10348200" cy="4161900"/>
          </a:xfrm>
          <a:prstGeom prst="rect">
            <a:avLst/>
          </a:prstGeom>
        </p:spPr>
        <p:txBody>
          <a:bodyPr spcFirstLastPara="1" wrap="square" lIns="91425" tIns="45700" rIns="91425" bIns="45700" anchor="t" anchorCtr="0">
            <a:noAutofit/>
          </a:bodyPr>
          <a:lstStyle/>
          <a:p>
            <a:pPr marL="457200" lvl="0" indent="-356739" algn="l" rtl="0">
              <a:lnSpc>
                <a:spcPct val="70000"/>
              </a:lnSpc>
              <a:spcBef>
                <a:spcPts val="1000"/>
              </a:spcBef>
              <a:spcAft>
                <a:spcPts val="0"/>
              </a:spcAft>
              <a:buSzPts val="2018"/>
              <a:buChar char="●"/>
            </a:pPr>
            <a:r>
              <a:rPr lang="en-US" sz="2017" b="1"/>
              <a:t>AANAPISIs (Asian American Native American Pacific Islander Serving Institutions)</a:t>
            </a:r>
            <a:r>
              <a:rPr lang="en-US" sz="2017"/>
              <a:t> received their designation as an MSI in 2007 through the College Cost Reduction and Access Act, which expanded in 2008 under the Higher Education Opportunity Act </a:t>
            </a:r>
            <a:endParaRPr sz="2017"/>
          </a:p>
          <a:p>
            <a:pPr marL="457200" lvl="0" indent="0" algn="l" rtl="0">
              <a:lnSpc>
                <a:spcPct val="70000"/>
              </a:lnSpc>
              <a:spcBef>
                <a:spcPts val="1000"/>
              </a:spcBef>
              <a:spcAft>
                <a:spcPts val="0"/>
              </a:spcAft>
              <a:buSzPts val="605"/>
              <a:buNone/>
            </a:pPr>
            <a:endParaRPr sz="2017"/>
          </a:p>
          <a:p>
            <a:pPr marL="457200" lvl="0" indent="-356739" algn="l" rtl="0">
              <a:lnSpc>
                <a:spcPct val="70000"/>
              </a:lnSpc>
              <a:spcBef>
                <a:spcPts val="1000"/>
              </a:spcBef>
              <a:spcAft>
                <a:spcPts val="0"/>
              </a:spcAft>
              <a:buSzPts val="2018"/>
              <a:buChar char="●"/>
            </a:pPr>
            <a:r>
              <a:rPr lang="en-US" sz="2017"/>
              <a:t>Response to the misconceptions related to the model minority stereotype and in recognition of the vast and diverse needs of underserved and underrepresented AAPI groups </a:t>
            </a:r>
            <a:endParaRPr sz="2017"/>
          </a:p>
          <a:p>
            <a:pPr marL="457200" lvl="0" indent="0" algn="l" rtl="0">
              <a:lnSpc>
                <a:spcPct val="70000"/>
              </a:lnSpc>
              <a:spcBef>
                <a:spcPts val="1000"/>
              </a:spcBef>
              <a:spcAft>
                <a:spcPts val="0"/>
              </a:spcAft>
              <a:buSzPts val="605"/>
              <a:buNone/>
            </a:pPr>
            <a:endParaRPr sz="2017"/>
          </a:p>
          <a:p>
            <a:pPr marL="457200" lvl="0" indent="-356739" algn="l" rtl="0">
              <a:lnSpc>
                <a:spcPct val="70000"/>
              </a:lnSpc>
              <a:spcBef>
                <a:spcPts val="1000"/>
              </a:spcBef>
              <a:spcAft>
                <a:spcPts val="0"/>
              </a:spcAft>
              <a:buSzPts val="2018"/>
              <a:buChar char="●"/>
            </a:pPr>
            <a:r>
              <a:rPr lang="en-US" sz="2017"/>
              <a:t>Involved decades of collaborative advocacy from community organizers, students, policy makers, and researchers</a:t>
            </a:r>
            <a:endParaRPr sz="2017"/>
          </a:p>
          <a:p>
            <a:pPr marL="457200" lvl="0" indent="0" algn="l" rtl="0">
              <a:lnSpc>
                <a:spcPct val="70000"/>
              </a:lnSpc>
              <a:spcBef>
                <a:spcPts val="1000"/>
              </a:spcBef>
              <a:spcAft>
                <a:spcPts val="0"/>
              </a:spcAft>
              <a:buSzPts val="605"/>
              <a:buNone/>
            </a:pPr>
            <a:endParaRPr sz="2017"/>
          </a:p>
          <a:p>
            <a:pPr marL="457200" lvl="0" indent="-356739" algn="l" rtl="0">
              <a:lnSpc>
                <a:spcPct val="70000"/>
              </a:lnSpc>
              <a:spcBef>
                <a:spcPts val="1000"/>
              </a:spcBef>
              <a:spcAft>
                <a:spcPts val="0"/>
              </a:spcAft>
              <a:buSzPts val="2018"/>
              <a:buChar char="●"/>
            </a:pPr>
            <a:r>
              <a:rPr lang="en-US" sz="2017"/>
              <a:t>Key leaders of legislation included Congressperson Robert Underwood (D-Guam), David Wu (D-OR), Senator Barbara Boxer (D-CA), Daniel Akaka (D-HI), the Congressional Asian Pacific American Caucus, and the White House Initiative on Asian Americans and Pacific Islanders  </a:t>
            </a:r>
            <a:endParaRPr sz="2017"/>
          </a:p>
          <a:p>
            <a:pPr marL="457200" lvl="0" indent="0" algn="l" rtl="0">
              <a:lnSpc>
                <a:spcPct val="70000"/>
              </a:lnSpc>
              <a:spcBef>
                <a:spcPts val="1000"/>
              </a:spcBef>
              <a:spcAft>
                <a:spcPts val="0"/>
              </a:spcAft>
              <a:buSzPts val="605"/>
              <a:buNone/>
            </a:pPr>
            <a:endParaRPr sz="143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body" idx="1"/>
          </p:nvPr>
        </p:nvSpPr>
        <p:spPr>
          <a:xfrm>
            <a:off x="838200" y="861478"/>
            <a:ext cx="10515600" cy="548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37" name="Google Shape;137;p18"/>
          <p:cNvPicPr preferRelativeResize="0"/>
          <p:nvPr/>
        </p:nvPicPr>
        <p:blipFill>
          <a:blip r:embed="rId3">
            <a:alphaModFix/>
          </a:blip>
          <a:stretch>
            <a:fillRect/>
          </a:stretch>
        </p:blipFill>
        <p:spPr>
          <a:xfrm>
            <a:off x="1837750" y="946975"/>
            <a:ext cx="8670826" cy="540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body" idx="1"/>
          </p:nvPr>
        </p:nvSpPr>
        <p:spPr>
          <a:xfrm>
            <a:off x="838200" y="878578"/>
            <a:ext cx="10515600" cy="5468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44" name="Google Shape;144;p19"/>
          <p:cNvPicPr preferRelativeResize="0"/>
          <p:nvPr/>
        </p:nvPicPr>
        <p:blipFill>
          <a:blip r:embed="rId3">
            <a:alphaModFix/>
          </a:blip>
          <a:stretch>
            <a:fillRect/>
          </a:stretch>
        </p:blipFill>
        <p:spPr>
          <a:xfrm>
            <a:off x="1732275" y="878575"/>
            <a:ext cx="8964376" cy="5641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How do AANAPISI Programs Serve AANHPI Students?</a:t>
            </a:r>
            <a:endParaRPr b="1"/>
          </a:p>
        </p:txBody>
      </p:sp>
      <p:sp>
        <p:nvSpPr>
          <p:cNvPr id="151" name="Google Shape;151;p20"/>
          <p:cNvSpPr txBox="1">
            <a:spLocks noGrp="1"/>
          </p:cNvSpPr>
          <p:nvPr>
            <p:ph type="body" idx="2"/>
          </p:nvPr>
        </p:nvSpPr>
        <p:spPr>
          <a:xfrm>
            <a:off x="924000" y="2123175"/>
            <a:ext cx="10397100" cy="4114800"/>
          </a:xfrm>
          <a:prstGeom prst="rect">
            <a:avLst/>
          </a:prstGeom>
        </p:spPr>
        <p:txBody>
          <a:bodyPr spcFirstLastPara="1" wrap="square" lIns="91425" tIns="45700" rIns="91425" bIns="45700" anchor="t" anchorCtr="0">
            <a:normAutofit fontScale="77500" lnSpcReduction="20000"/>
          </a:bodyPr>
          <a:lstStyle/>
          <a:p>
            <a:pPr marL="0" lvl="0" indent="0" algn="l" rtl="0">
              <a:lnSpc>
                <a:spcPct val="115000"/>
              </a:lnSpc>
              <a:spcBef>
                <a:spcPts val="0"/>
              </a:spcBef>
              <a:spcAft>
                <a:spcPts val="0"/>
              </a:spcAft>
              <a:buNone/>
            </a:pPr>
            <a:r>
              <a:rPr lang="en-US" sz="2371">
                <a:solidFill>
                  <a:srgbClr val="000000"/>
                </a:solidFill>
              </a:rPr>
              <a:t>To provide multiple offerings that serve AANHPI students, AANAPISI programs have used the following effective strategies:: </a:t>
            </a:r>
            <a:endParaRPr sz="2371">
              <a:solidFill>
                <a:srgbClr val="000000"/>
              </a:solidFill>
            </a:endParaRPr>
          </a:p>
          <a:p>
            <a:pPr marL="457200" lvl="0" indent="-345326" algn="l" rtl="0">
              <a:lnSpc>
                <a:spcPct val="115000"/>
              </a:lnSpc>
              <a:spcBef>
                <a:spcPts val="700"/>
              </a:spcBef>
              <a:spcAft>
                <a:spcPts val="0"/>
              </a:spcAft>
              <a:buSzPct val="100000"/>
              <a:buChar char="•"/>
            </a:pPr>
            <a:r>
              <a:rPr lang="en-US" sz="2371" b="1">
                <a:solidFill>
                  <a:srgbClr val="00A0DD"/>
                </a:solidFill>
              </a:rPr>
              <a:t>Data-Informed Assessment: </a:t>
            </a:r>
            <a:r>
              <a:rPr lang="en-US" sz="2371">
                <a:solidFill>
                  <a:srgbClr val="000000"/>
                </a:solidFill>
              </a:rPr>
              <a:t>Strategically developing or strengthening data-informed student programming in conjunction with assessment efforts of AANHPI students’ unique needs </a:t>
            </a:r>
            <a:endParaRPr sz="2371">
              <a:solidFill>
                <a:srgbClr val="000000"/>
              </a:solidFill>
            </a:endParaRPr>
          </a:p>
          <a:p>
            <a:pPr marL="457200" lvl="0" indent="-345326" algn="l" rtl="0">
              <a:lnSpc>
                <a:spcPct val="115000"/>
              </a:lnSpc>
              <a:spcBef>
                <a:spcPts val="0"/>
              </a:spcBef>
              <a:spcAft>
                <a:spcPts val="0"/>
              </a:spcAft>
              <a:buSzPct val="100000"/>
              <a:buChar char="•"/>
            </a:pPr>
            <a:r>
              <a:rPr lang="en-US" sz="2371" b="1">
                <a:solidFill>
                  <a:srgbClr val="00A0DD"/>
                </a:solidFill>
              </a:rPr>
              <a:t>Culturally Relevant Curriculum: </a:t>
            </a:r>
            <a:r>
              <a:rPr lang="en-US" sz="2371">
                <a:solidFill>
                  <a:srgbClr val="000000"/>
                </a:solidFill>
              </a:rPr>
              <a:t>Collaborating with the institution’s Asian American and/or Pacific Islands Studies program to update or create new courses that incorporate AANHPI history, communities, or issues into curriculum and pedagogical practices </a:t>
            </a:r>
            <a:endParaRPr sz="2371">
              <a:solidFill>
                <a:srgbClr val="000000"/>
              </a:solidFill>
            </a:endParaRPr>
          </a:p>
          <a:p>
            <a:pPr marL="457200" lvl="0" indent="-345326" algn="l" rtl="0">
              <a:lnSpc>
                <a:spcPct val="115000"/>
              </a:lnSpc>
              <a:spcBef>
                <a:spcPts val="0"/>
              </a:spcBef>
              <a:spcAft>
                <a:spcPts val="0"/>
              </a:spcAft>
              <a:buSzPct val="100000"/>
              <a:buChar char="•"/>
            </a:pPr>
            <a:r>
              <a:rPr lang="en-US" sz="2371" b="1">
                <a:solidFill>
                  <a:srgbClr val="00A0DD"/>
                </a:solidFill>
              </a:rPr>
              <a:t>Connection to Families and Communities: </a:t>
            </a:r>
            <a:r>
              <a:rPr lang="en-US" sz="2371">
                <a:solidFill>
                  <a:srgbClr val="000000"/>
                </a:solidFill>
              </a:rPr>
              <a:t>Intentionally developing and implementing culturally relevant and community-based co-curricular programing specific to AANHPI student populations that connect and engage their families and communities </a:t>
            </a:r>
            <a:endParaRPr sz="2371">
              <a:solidFill>
                <a:srgbClr val="000000"/>
              </a:solidFill>
            </a:endParaRPr>
          </a:p>
          <a:p>
            <a:pPr marL="457200" lvl="0" indent="-345326" algn="l" rtl="0">
              <a:lnSpc>
                <a:spcPct val="115000"/>
              </a:lnSpc>
              <a:spcBef>
                <a:spcPts val="0"/>
              </a:spcBef>
              <a:spcAft>
                <a:spcPts val="0"/>
              </a:spcAft>
              <a:buSzPct val="100000"/>
              <a:buChar char="•"/>
            </a:pPr>
            <a:r>
              <a:rPr lang="en-US" sz="2371" b="1">
                <a:solidFill>
                  <a:srgbClr val="00A0DD"/>
                </a:solidFill>
              </a:rPr>
              <a:t>Undergraduate Research Agenda: </a:t>
            </a:r>
            <a:r>
              <a:rPr lang="en-US" sz="2371">
                <a:solidFill>
                  <a:srgbClr val="000000"/>
                </a:solidFill>
              </a:rPr>
              <a:t>Providing undergraduate students opportunities to engage in research on topics relevant to AANHPI communities in order to build a pipeline for AANHPI students towards graduate education and/or research opportunities</a:t>
            </a:r>
            <a:endParaRPr sz="2371">
              <a:solidFill>
                <a:srgbClr val="000000"/>
              </a:solidFill>
            </a:endParaRPr>
          </a:p>
          <a:p>
            <a:pPr marL="2743200" lvl="0" indent="457200" algn="l" rtl="0">
              <a:spcBef>
                <a:spcPts val="1000"/>
              </a:spcBef>
              <a:spcAft>
                <a:spcPts val="0"/>
              </a:spcAft>
              <a:buNone/>
            </a:pPr>
            <a:r>
              <a:rPr lang="en-US" sz="2083" i="1"/>
              <a:t>APIA Scholars Policy Brief September 2022-AANAPISI Impact and Growth Report </a:t>
            </a: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871900" y="434525"/>
            <a:ext cx="10433400" cy="1312500"/>
          </a:xfrm>
          <a:prstGeom prst="rect">
            <a:avLst/>
          </a:prstGeom>
        </p:spPr>
        <p:txBody>
          <a:bodyPr spcFirstLastPara="1" wrap="square" lIns="91425" tIns="45700" rIns="91425" bIns="45700" anchor="b" anchorCtr="0">
            <a:normAutofit fontScale="90000"/>
          </a:bodyPr>
          <a:lstStyle/>
          <a:p>
            <a:pPr marL="3657600" lvl="0" indent="457200" algn="l" rtl="0">
              <a:lnSpc>
                <a:spcPct val="138000"/>
              </a:lnSpc>
              <a:spcBef>
                <a:spcPts val="0"/>
              </a:spcBef>
              <a:spcAft>
                <a:spcPts val="0"/>
              </a:spcAft>
              <a:buNone/>
            </a:pPr>
            <a:r>
              <a:rPr lang="en-US" sz="3100" b="1">
                <a:solidFill>
                  <a:srgbClr val="000000"/>
                </a:solidFill>
                <a:latin typeface="Gill Sans"/>
                <a:ea typeface="Gill Sans"/>
                <a:cs typeface="Gill Sans"/>
                <a:sym typeface="Gill Sans"/>
              </a:rPr>
              <a:t>    </a:t>
            </a:r>
            <a:endParaRPr sz="3100" b="1">
              <a:solidFill>
                <a:srgbClr val="000000"/>
              </a:solidFill>
              <a:latin typeface="Gill Sans"/>
              <a:ea typeface="Gill Sans"/>
              <a:cs typeface="Gill Sans"/>
              <a:sym typeface="Gill Sans"/>
            </a:endParaRPr>
          </a:p>
          <a:p>
            <a:pPr marL="0" lvl="0" indent="0" algn="l" rtl="0">
              <a:lnSpc>
                <a:spcPct val="138000"/>
              </a:lnSpc>
              <a:spcBef>
                <a:spcPts val="0"/>
              </a:spcBef>
              <a:spcAft>
                <a:spcPts val="0"/>
              </a:spcAft>
              <a:buNone/>
            </a:pPr>
            <a:r>
              <a:rPr lang="en-US" sz="3322" b="1">
                <a:latin typeface="Gill Sans"/>
                <a:ea typeface="Gill Sans"/>
                <a:cs typeface="Gill Sans"/>
                <a:sym typeface="Gill Sans"/>
              </a:rPr>
              <a:t>CA Investments in AANHPI Students in CCC, CSU, UC</a:t>
            </a:r>
            <a:endParaRPr sz="3822">
              <a:latin typeface="Gill Sans"/>
              <a:ea typeface="Gill Sans"/>
              <a:cs typeface="Gill Sans"/>
              <a:sym typeface="Gill Sans"/>
            </a:endParaRPr>
          </a:p>
        </p:txBody>
      </p:sp>
      <p:sp>
        <p:nvSpPr>
          <p:cNvPr id="158" name="Google Shape;158;p21"/>
          <p:cNvSpPr txBox="1">
            <a:spLocks noGrp="1"/>
          </p:cNvSpPr>
          <p:nvPr>
            <p:ph type="body" idx="1"/>
          </p:nvPr>
        </p:nvSpPr>
        <p:spPr>
          <a:xfrm rot="10800000" flipH="1">
            <a:off x="1045025" y="2103750"/>
            <a:ext cx="10116600" cy="33600"/>
          </a:xfrm>
          <a:prstGeom prst="rect">
            <a:avLst/>
          </a:prstGeom>
        </p:spPr>
        <p:txBody>
          <a:bodyPr spcFirstLastPara="1" wrap="square" lIns="91425" tIns="45700" rIns="91425" bIns="45700" anchor="b" anchorCtr="0">
            <a:normAutofit fontScale="25000" lnSpcReduction="20000"/>
          </a:bodyPr>
          <a:lstStyle/>
          <a:p>
            <a:pPr marL="0" lvl="0" indent="0" algn="l" rtl="0">
              <a:spcBef>
                <a:spcPts val="1000"/>
              </a:spcBef>
              <a:spcAft>
                <a:spcPts val="0"/>
              </a:spcAft>
              <a:buNone/>
            </a:pPr>
            <a:endParaRPr/>
          </a:p>
        </p:txBody>
      </p:sp>
      <p:sp>
        <p:nvSpPr>
          <p:cNvPr id="159" name="Google Shape;159;p21"/>
          <p:cNvSpPr txBox="1">
            <a:spLocks noGrp="1"/>
          </p:cNvSpPr>
          <p:nvPr>
            <p:ph type="body" idx="2"/>
          </p:nvPr>
        </p:nvSpPr>
        <p:spPr>
          <a:xfrm>
            <a:off x="1045025" y="2424800"/>
            <a:ext cx="10260300" cy="3899100"/>
          </a:xfrm>
          <a:prstGeom prst="rect">
            <a:avLst/>
          </a:prstGeom>
        </p:spPr>
        <p:txBody>
          <a:bodyPr spcFirstLastPara="1" wrap="square" lIns="91425" tIns="45700" rIns="91425" bIns="45700" anchor="t" anchorCtr="0">
            <a:normAutofit fontScale="25000" lnSpcReduction="20000"/>
          </a:bodyPr>
          <a:lstStyle/>
          <a:p>
            <a:pPr marL="457200" lvl="0" indent="-365735" algn="l" rtl="0">
              <a:spcBef>
                <a:spcPts val="1000"/>
              </a:spcBef>
              <a:spcAft>
                <a:spcPts val="0"/>
              </a:spcAft>
              <a:buClr>
                <a:srgbClr val="212121"/>
              </a:buClr>
              <a:buSzPct val="100000"/>
              <a:buChar char="●"/>
            </a:pPr>
            <a:r>
              <a:rPr lang="en-US" sz="8638">
                <a:solidFill>
                  <a:srgbClr val="212121"/>
                </a:solidFill>
                <a:highlight>
                  <a:srgbClr val="FFFFFF"/>
                </a:highlight>
              </a:rPr>
              <a:t>Research Findings on AANHPI Students from The Campaign for College Opportunity  </a:t>
            </a:r>
            <a:endParaRPr sz="8638">
              <a:solidFill>
                <a:srgbClr val="212121"/>
              </a:solidFill>
              <a:highlight>
                <a:srgbClr val="FFFFFF"/>
              </a:highlight>
            </a:endParaRPr>
          </a:p>
          <a:p>
            <a:pPr marL="457200" lvl="0" indent="0" algn="l" rtl="0">
              <a:spcBef>
                <a:spcPts val="1000"/>
              </a:spcBef>
              <a:spcAft>
                <a:spcPts val="0"/>
              </a:spcAft>
              <a:buNone/>
            </a:pPr>
            <a:endParaRPr sz="8638">
              <a:solidFill>
                <a:srgbClr val="212121"/>
              </a:solidFill>
              <a:highlight>
                <a:srgbClr val="FFFFFF"/>
              </a:highlight>
            </a:endParaRPr>
          </a:p>
          <a:p>
            <a:pPr marL="457200" lvl="0" indent="-365735" algn="l" rtl="0">
              <a:spcBef>
                <a:spcPts val="1000"/>
              </a:spcBef>
              <a:spcAft>
                <a:spcPts val="0"/>
              </a:spcAft>
              <a:buClr>
                <a:srgbClr val="212121"/>
              </a:buClr>
              <a:buSzPct val="100000"/>
              <a:buChar char="●"/>
            </a:pPr>
            <a:r>
              <a:rPr lang="en-US" sz="8638">
                <a:solidFill>
                  <a:srgbClr val="212121"/>
                </a:solidFill>
                <a:highlight>
                  <a:srgbClr val="FAFAFA"/>
                </a:highlight>
              </a:rPr>
              <a:t>CCC AANHPI Student Achievement Program - 8 million ongoing</a:t>
            </a:r>
            <a:endParaRPr sz="8638">
              <a:solidFill>
                <a:srgbClr val="212121"/>
              </a:solidFill>
              <a:highlight>
                <a:srgbClr val="FAFAFA"/>
              </a:highlight>
            </a:endParaRPr>
          </a:p>
          <a:p>
            <a:pPr marL="457200" lvl="0" indent="0" algn="l" rtl="0">
              <a:spcBef>
                <a:spcPts val="1000"/>
              </a:spcBef>
              <a:spcAft>
                <a:spcPts val="0"/>
              </a:spcAft>
              <a:buNone/>
            </a:pPr>
            <a:endParaRPr sz="8638">
              <a:solidFill>
                <a:srgbClr val="212121"/>
              </a:solidFill>
              <a:highlight>
                <a:srgbClr val="FAFAFA"/>
              </a:highlight>
            </a:endParaRPr>
          </a:p>
          <a:p>
            <a:pPr marL="457200" lvl="0" indent="-365735" algn="l" rtl="0">
              <a:spcBef>
                <a:spcPts val="1000"/>
              </a:spcBef>
              <a:spcAft>
                <a:spcPts val="0"/>
              </a:spcAft>
              <a:buClr>
                <a:srgbClr val="212121"/>
              </a:buClr>
              <a:buSzPct val="100000"/>
              <a:buChar char="●"/>
            </a:pPr>
            <a:r>
              <a:rPr lang="en-US" sz="8638">
                <a:solidFill>
                  <a:srgbClr val="212121"/>
                </a:solidFill>
                <a:highlight>
                  <a:srgbClr val="FAFAFA"/>
                </a:highlight>
              </a:rPr>
              <a:t>CSU AANHPI Student Achievement Program - 8 Million ongoing</a:t>
            </a:r>
            <a:endParaRPr sz="8638">
              <a:solidFill>
                <a:srgbClr val="212121"/>
              </a:solidFill>
              <a:highlight>
                <a:srgbClr val="FAFAFA"/>
              </a:highlight>
            </a:endParaRPr>
          </a:p>
          <a:p>
            <a:pPr marL="457200" lvl="0" indent="0" algn="l" rtl="0">
              <a:spcBef>
                <a:spcPts val="1000"/>
              </a:spcBef>
              <a:spcAft>
                <a:spcPts val="0"/>
              </a:spcAft>
              <a:buNone/>
            </a:pPr>
            <a:endParaRPr sz="8638">
              <a:solidFill>
                <a:srgbClr val="212121"/>
              </a:solidFill>
              <a:highlight>
                <a:srgbClr val="FAFAFA"/>
              </a:highlight>
            </a:endParaRPr>
          </a:p>
          <a:p>
            <a:pPr marL="457200" lvl="0" indent="-365735" algn="l" rtl="0">
              <a:spcBef>
                <a:spcPts val="1000"/>
              </a:spcBef>
              <a:spcAft>
                <a:spcPts val="0"/>
              </a:spcAft>
              <a:buClr>
                <a:srgbClr val="212121"/>
              </a:buClr>
              <a:buSzPct val="100000"/>
              <a:buChar char="●"/>
            </a:pPr>
            <a:r>
              <a:rPr lang="en-US" sz="8638">
                <a:solidFill>
                  <a:srgbClr val="212121"/>
                </a:solidFill>
                <a:highlight>
                  <a:srgbClr val="FAFAFA"/>
                </a:highlight>
              </a:rPr>
              <a:t>UC Multimedia Textbook on AAPI Experience &amp; Faculty Diversity -25 million</a:t>
            </a:r>
            <a:endParaRPr sz="8638">
              <a:solidFill>
                <a:srgbClr val="212121"/>
              </a:solidFill>
              <a:highlight>
                <a:srgbClr val="FAFAFA"/>
              </a:highlight>
            </a:endParaRPr>
          </a:p>
          <a:p>
            <a:pPr marL="457200" lvl="0" indent="0" algn="l" rtl="0">
              <a:spcBef>
                <a:spcPts val="1000"/>
              </a:spcBef>
              <a:spcAft>
                <a:spcPts val="0"/>
              </a:spcAft>
              <a:buNone/>
            </a:pPr>
            <a:endParaRPr sz="8638">
              <a:solidFill>
                <a:srgbClr val="212121"/>
              </a:solidFill>
              <a:highlight>
                <a:srgbClr val="FAFAFA"/>
              </a:highlight>
            </a:endParaRPr>
          </a:p>
          <a:p>
            <a:pPr marL="457200" lvl="0" indent="-365735" algn="l" rtl="0">
              <a:spcBef>
                <a:spcPts val="1000"/>
              </a:spcBef>
              <a:spcAft>
                <a:spcPts val="0"/>
              </a:spcAft>
              <a:buClr>
                <a:srgbClr val="212121"/>
              </a:buClr>
              <a:buSzPct val="100000"/>
              <a:buChar char="●"/>
            </a:pPr>
            <a:r>
              <a:rPr lang="en-US" sz="8638">
                <a:solidFill>
                  <a:srgbClr val="212121"/>
                </a:solidFill>
                <a:highlight>
                  <a:srgbClr val="FAFAFA"/>
                </a:highlight>
              </a:rPr>
              <a:t>UC AANAPISI Initiative - Launched fall 2022</a:t>
            </a:r>
            <a:endParaRPr sz="8638">
              <a:solidFill>
                <a:srgbClr val="212121"/>
              </a:solidFill>
              <a:highlight>
                <a:srgbClr val="FAFAFA"/>
              </a:highlight>
            </a:endParaRPr>
          </a:p>
          <a:p>
            <a:pPr marL="0" lvl="0" indent="0" algn="l" rtl="0">
              <a:spcBef>
                <a:spcPts val="1000"/>
              </a:spcBef>
              <a:spcAft>
                <a:spcPts val="0"/>
              </a:spcAft>
              <a:buNone/>
            </a:pPr>
            <a:endParaRPr>
              <a:solidFill>
                <a:srgbClr val="212121"/>
              </a:solidFill>
              <a:highlight>
                <a:srgbClr val="FAFAFA"/>
              </a:highlight>
            </a:endParaRPr>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idx="4294967295"/>
          </p:nvPr>
        </p:nvSpPr>
        <p:spPr>
          <a:xfrm>
            <a:off x="531700" y="419925"/>
            <a:ext cx="9554100" cy="1175100"/>
          </a:xfrm>
          <a:prstGeom prst="rect">
            <a:avLst/>
          </a:prstGeom>
          <a:solidFill>
            <a:schemeClr val="accent2"/>
          </a:solidFill>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000" b="1">
                <a:solidFill>
                  <a:schemeClr val="lt1"/>
                </a:solidFill>
                <a:latin typeface="Gill Sans"/>
                <a:ea typeface="Gill Sans"/>
                <a:cs typeface="Gill Sans"/>
                <a:sym typeface="Gill Sans"/>
              </a:rPr>
              <a:t>Research Findings - The Campaign for College Opportunity’s Report on AANHPI Students in CA</a:t>
            </a:r>
            <a:endParaRPr sz="3700">
              <a:solidFill>
                <a:schemeClr val="lt1"/>
              </a:solidFill>
            </a:endParaRPr>
          </a:p>
        </p:txBody>
      </p:sp>
      <p:sp>
        <p:nvSpPr>
          <p:cNvPr id="166" name="Google Shape;166;p22"/>
          <p:cNvSpPr txBox="1">
            <a:spLocks noGrp="1"/>
          </p:cNvSpPr>
          <p:nvPr>
            <p:ph type="body" idx="4294967295"/>
          </p:nvPr>
        </p:nvSpPr>
        <p:spPr>
          <a:xfrm>
            <a:off x="255175" y="1927025"/>
            <a:ext cx="11517600" cy="4798200"/>
          </a:xfrm>
          <a:prstGeom prst="rect">
            <a:avLst/>
          </a:prstGeom>
        </p:spPr>
        <p:txBody>
          <a:bodyPr spcFirstLastPara="1" wrap="square" lIns="91425" tIns="45700" rIns="91425" bIns="45700" anchor="t" anchorCtr="0">
            <a:normAutofit fontScale="25000" lnSpcReduction="20000"/>
          </a:bodyPr>
          <a:lstStyle/>
          <a:p>
            <a:pPr marL="457200" lvl="0" indent="-360338" algn="l" rtl="0">
              <a:lnSpc>
                <a:spcPct val="115000"/>
              </a:lnSpc>
              <a:spcBef>
                <a:spcPts val="0"/>
              </a:spcBef>
              <a:spcAft>
                <a:spcPts val="0"/>
              </a:spcAft>
              <a:buSzPct val="112927"/>
              <a:buFont typeface="Gill Sans"/>
              <a:buChar char="●"/>
            </a:pPr>
            <a:r>
              <a:rPr lang="en-US" sz="7348">
                <a:solidFill>
                  <a:srgbClr val="000000"/>
                </a:solidFill>
              </a:rPr>
              <a:t>Only 22% of NHPI Californians between the ages of 25 and 64 have a bachelor’s degree, one of the lowest rates among all racial/ethnic groups in the state.</a:t>
            </a:r>
            <a:endParaRPr sz="7348">
              <a:solidFill>
                <a:srgbClr val="000000"/>
              </a:solidFill>
            </a:endParaRPr>
          </a:p>
          <a:p>
            <a:pPr marL="457200" lvl="0" indent="-360338" algn="l" rtl="0">
              <a:lnSpc>
                <a:spcPct val="115000"/>
              </a:lnSpc>
              <a:spcBef>
                <a:spcPts val="0"/>
              </a:spcBef>
              <a:spcAft>
                <a:spcPts val="0"/>
              </a:spcAft>
              <a:buSzPct val="112927"/>
              <a:buFont typeface="Gill Sans"/>
              <a:buChar char="●"/>
            </a:pPr>
            <a:r>
              <a:rPr lang="en-US" sz="7348">
                <a:solidFill>
                  <a:srgbClr val="000000"/>
                </a:solidFill>
              </a:rPr>
              <a:t>In the wake of the COVID-19 global pandemic, Asian American and NHPI enrollment at the California Community Colleges plummeted by 20%.</a:t>
            </a:r>
            <a:endParaRPr sz="7348">
              <a:solidFill>
                <a:srgbClr val="000000"/>
              </a:solidFill>
            </a:endParaRPr>
          </a:p>
          <a:p>
            <a:pPr marL="457200" lvl="0" indent="-360338" algn="l" rtl="0">
              <a:lnSpc>
                <a:spcPct val="115000"/>
              </a:lnSpc>
              <a:spcBef>
                <a:spcPts val="0"/>
              </a:spcBef>
              <a:spcAft>
                <a:spcPts val="0"/>
              </a:spcAft>
              <a:buSzPct val="112927"/>
              <a:buFont typeface="Gill Sans"/>
              <a:buChar char="●"/>
            </a:pPr>
            <a:r>
              <a:rPr lang="en-US" sz="7348">
                <a:solidFill>
                  <a:srgbClr val="000000"/>
                </a:solidFill>
              </a:rPr>
              <a:t>COVID-19 also took a heavy toll on Asian Americans and NHPI in the workforce, with unemployment rates rising faster than those for white Californians, from three percent to 15% for Asian Americans. Asian and NHPI workers have experienced a greater amount of long-term unemployment.</a:t>
            </a:r>
            <a:endParaRPr sz="7348">
              <a:solidFill>
                <a:srgbClr val="000000"/>
              </a:solidFill>
            </a:endParaRPr>
          </a:p>
          <a:p>
            <a:pPr marL="457200" lvl="0" indent="-360338" algn="l" rtl="0">
              <a:lnSpc>
                <a:spcPct val="115000"/>
              </a:lnSpc>
              <a:spcBef>
                <a:spcPts val="0"/>
              </a:spcBef>
              <a:spcAft>
                <a:spcPts val="0"/>
              </a:spcAft>
              <a:buSzPct val="112927"/>
              <a:buFont typeface="Gill Sans"/>
              <a:buChar char="●"/>
            </a:pPr>
            <a:r>
              <a:rPr lang="en-US" sz="7348">
                <a:solidFill>
                  <a:srgbClr val="000000"/>
                </a:solidFill>
              </a:rPr>
              <a:t>Southeast Asians experience high levels of poverty, with more than one in three (33%) Hmong children in California living in poverty. Laotian and Cambodian children in California also have high rates of poverty at 25% and 22%, respectively.</a:t>
            </a:r>
            <a:endParaRPr sz="7348">
              <a:solidFill>
                <a:srgbClr val="000000"/>
              </a:solidFill>
            </a:endParaRPr>
          </a:p>
          <a:p>
            <a:pPr marL="457200" lvl="0" indent="-360338" algn="l" rtl="0">
              <a:lnSpc>
                <a:spcPct val="115000"/>
              </a:lnSpc>
              <a:spcBef>
                <a:spcPts val="0"/>
              </a:spcBef>
              <a:spcAft>
                <a:spcPts val="0"/>
              </a:spcAft>
              <a:buSzPct val="112927"/>
              <a:buFont typeface="Gill Sans"/>
              <a:buChar char="●"/>
            </a:pPr>
            <a:r>
              <a:rPr lang="en-US" sz="7348">
                <a:solidFill>
                  <a:srgbClr val="000000"/>
                </a:solidFill>
              </a:rPr>
              <a:t>The UC admit rate for NHPI students (62%) is considerably lower than that for Asian Americans (78%).</a:t>
            </a:r>
            <a:endParaRPr sz="7348">
              <a:solidFill>
                <a:srgbClr val="000000"/>
              </a:solidFill>
            </a:endParaRPr>
          </a:p>
          <a:p>
            <a:pPr marL="457200" lvl="0" indent="-360338" algn="l" rtl="0">
              <a:lnSpc>
                <a:spcPct val="115000"/>
              </a:lnSpc>
              <a:spcBef>
                <a:spcPts val="0"/>
              </a:spcBef>
              <a:spcAft>
                <a:spcPts val="0"/>
              </a:spcAft>
              <a:buSzPct val="112927"/>
              <a:buFont typeface="Gill Sans"/>
              <a:buChar char="●"/>
            </a:pPr>
            <a:r>
              <a:rPr lang="en-US" sz="7348">
                <a:solidFill>
                  <a:srgbClr val="000000"/>
                </a:solidFill>
              </a:rPr>
              <a:t>Relative to their overall share of California’s Asian and NHPI populations, Filipinos, Native Hawaiians, Samoans, Guamanians or Chamorros, and Fijians are underrepresented within the UC system.</a:t>
            </a:r>
            <a:endParaRPr sz="7348">
              <a:solidFill>
                <a:srgbClr val="000000"/>
              </a:solidFill>
            </a:endParaRPr>
          </a:p>
          <a:p>
            <a:pPr marL="457200" lvl="0" indent="-360338" algn="l" rtl="0">
              <a:lnSpc>
                <a:spcPct val="115000"/>
              </a:lnSpc>
              <a:spcBef>
                <a:spcPts val="0"/>
              </a:spcBef>
              <a:spcAft>
                <a:spcPts val="0"/>
              </a:spcAft>
              <a:buSzPct val="112927"/>
              <a:buFont typeface="Gill Sans"/>
              <a:buChar char="●"/>
            </a:pPr>
            <a:r>
              <a:rPr lang="en-US" sz="7348">
                <a:solidFill>
                  <a:srgbClr val="000000"/>
                </a:solidFill>
              </a:rPr>
              <a:t>The four-year high school graduation rate for NHPI students enrolling in 2017 was 82%, with less than half (44%) of graduates completing the A-G curriculum necessary for CSU and UC eligibility.</a:t>
            </a:r>
            <a:endParaRPr sz="7348">
              <a:solidFill>
                <a:srgbClr val="000000"/>
              </a:solidFill>
            </a:endParaRPr>
          </a:p>
          <a:p>
            <a:pPr marL="457200" lvl="0" indent="0" algn="l" rtl="0">
              <a:lnSpc>
                <a:spcPct val="115000"/>
              </a:lnSpc>
              <a:spcBef>
                <a:spcPts val="0"/>
              </a:spcBef>
              <a:spcAft>
                <a:spcPts val="0"/>
              </a:spcAft>
              <a:buNone/>
            </a:pPr>
            <a:endParaRPr sz="4017">
              <a:solidFill>
                <a:srgbClr val="000000"/>
              </a:solidFill>
            </a:endParaRPr>
          </a:p>
          <a:p>
            <a:pPr marL="457200" lvl="0" indent="0" algn="l" rtl="0">
              <a:spcBef>
                <a:spcPts val="1000"/>
              </a:spcBef>
              <a:spcAft>
                <a:spcPts val="0"/>
              </a:spcAft>
              <a:buNone/>
            </a:pPr>
            <a:endParaRPr/>
          </a:p>
        </p:txBody>
      </p:sp>
      <p:pic>
        <p:nvPicPr>
          <p:cNvPr id="167" name="Google Shape;167;p22"/>
          <p:cNvPicPr preferRelativeResize="0"/>
          <p:nvPr/>
        </p:nvPicPr>
        <p:blipFill>
          <a:blip r:embed="rId3">
            <a:alphaModFix/>
          </a:blip>
          <a:stretch>
            <a:fillRect/>
          </a:stretch>
        </p:blipFill>
        <p:spPr>
          <a:xfrm>
            <a:off x="10356525" y="274675"/>
            <a:ext cx="1138024" cy="146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838200" y="876225"/>
            <a:ext cx="10515600" cy="898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3000" b="1">
                <a:solidFill>
                  <a:srgbClr val="212121"/>
                </a:solidFill>
                <a:highlight>
                  <a:srgbClr val="FAFAFA"/>
                </a:highlight>
                <a:latin typeface="Gill Sans"/>
                <a:ea typeface="Gill Sans"/>
                <a:cs typeface="Gill Sans"/>
                <a:sym typeface="Gill Sans"/>
              </a:rPr>
              <a:t>California  Education Code Section 79511 AANHPI Student Achievement Program CCC</a:t>
            </a:r>
            <a:endParaRPr sz="4000" b="1"/>
          </a:p>
        </p:txBody>
      </p:sp>
      <p:sp>
        <p:nvSpPr>
          <p:cNvPr id="174" name="Google Shape;174;p23"/>
          <p:cNvSpPr txBox="1">
            <a:spLocks noGrp="1"/>
          </p:cNvSpPr>
          <p:nvPr>
            <p:ph type="body" idx="1"/>
          </p:nvPr>
        </p:nvSpPr>
        <p:spPr>
          <a:xfrm>
            <a:off x="838200" y="1885550"/>
            <a:ext cx="10782600" cy="4461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50">
                <a:solidFill>
                  <a:srgbClr val="212121"/>
                </a:solidFill>
                <a:highlight>
                  <a:srgbClr val="FAFAFA"/>
                </a:highlight>
              </a:rPr>
              <a:t>(I) </a:t>
            </a:r>
            <a:r>
              <a:rPr lang="en-US" sz="2350" b="1">
                <a:solidFill>
                  <a:srgbClr val="212121"/>
                </a:solidFill>
                <a:highlight>
                  <a:srgbClr val="FAFAFA"/>
                </a:highlight>
              </a:rPr>
              <a:t>The Asian American, Native Hawaiian, and Pacific Islander (AANHPI) Student Achievement Program </a:t>
            </a:r>
            <a:r>
              <a:rPr lang="en-US" sz="2350">
                <a:solidFill>
                  <a:srgbClr val="212121"/>
                </a:solidFill>
                <a:highlight>
                  <a:srgbClr val="FAFAFA"/>
                </a:highlight>
              </a:rPr>
              <a:t>is hereby established at the </a:t>
            </a:r>
            <a:r>
              <a:rPr lang="en-US" sz="2350" b="1">
                <a:solidFill>
                  <a:srgbClr val="212121"/>
                </a:solidFill>
                <a:highlight>
                  <a:srgbClr val="FAFAFA"/>
                </a:highlight>
              </a:rPr>
              <a:t>California Community Colleges</a:t>
            </a:r>
            <a:r>
              <a:rPr lang="en-US" sz="2350">
                <a:solidFill>
                  <a:srgbClr val="212121"/>
                </a:solidFill>
                <a:highlight>
                  <a:srgbClr val="FAFAFA"/>
                </a:highlight>
              </a:rPr>
              <a:t> to provide culturally responsive services to enhance student educational experiences and promote higher education success for low-income, underserved, and first-generation AANHPI students and other underrepresented students.</a:t>
            </a:r>
            <a:endParaRPr sz="2350">
              <a:solidFill>
                <a:srgbClr val="212121"/>
              </a:solidFill>
              <a:highlight>
                <a:srgbClr val="FAFAFA"/>
              </a:highlight>
            </a:endParaRPr>
          </a:p>
          <a:p>
            <a:pPr marL="457200" lvl="0" indent="-377825" algn="l" rtl="0">
              <a:spcBef>
                <a:spcPts val="1000"/>
              </a:spcBef>
              <a:spcAft>
                <a:spcPts val="0"/>
              </a:spcAft>
              <a:buClr>
                <a:srgbClr val="212121"/>
              </a:buClr>
              <a:buSzPts val="2350"/>
              <a:buChar char="●"/>
            </a:pPr>
            <a:r>
              <a:rPr lang="en-US" sz="2350">
                <a:solidFill>
                  <a:srgbClr val="212121"/>
                </a:solidFill>
                <a:highlight>
                  <a:srgbClr val="FAFAFA"/>
                </a:highlight>
              </a:rPr>
              <a:t>CCC Central Office under CCCCO and its auxiliary, Foundation for CCC working in collaboration with the CA Commission on Asian Pacific islander Affairs and stakeholder groups such as APAHE.  </a:t>
            </a:r>
            <a:endParaRPr sz="2350">
              <a:solidFill>
                <a:srgbClr val="212121"/>
              </a:solidFill>
              <a:highlight>
                <a:srgbClr val="FAFAFA"/>
              </a:highlight>
            </a:endParaRPr>
          </a:p>
          <a:p>
            <a:pPr marL="457200" lvl="0" indent="-377825" algn="l" rtl="0">
              <a:spcBef>
                <a:spcPts val="0"/>
              </a:spcBef>
              <a:spcAft>
                <a:spcPts val="0"/>
              </a:spcAft>
              <a:buClr>
                <a:srgbClr val="212121"/>
              </a:buClr>
              <a:buSzPts val="2350"/>
              <a:buChar char="●"/>
            </a:pPr>
            <a:r>
              <a:rPr lang="en-US" sz="2350">
                <a:solidFill>
                  <a:srgbClr val="212121"/>
                </a:solidFill>
                <a:highlight>
                  <a:srgbClr val="FAFAFA"/>
                </a:highlight>
              </a:rPr>
              <a:t>Five positions already posted: Director, Program manager, 2 program specialists, coordinator</a:t>
            </a:r>
            <a:endParaRPr sz="2350">
              <a:solidFill>
                <a:srgbClr val="212121"/>
              </a:solidFill>
              <a:highlight>
                <a:srgbClr val="FAFAFA"/>
              </a:highlight>
            </a:endParaRPr>
          </a:p>
          <a:p>
            <a:pPr marL="457200" lvl="0" indent="-377825" algn="l" rtl="0">
              <a:spcBef>
                <a:spcPts val="0"/>
              </a:spcBef>
              <a:spcAft>
                <a:spcPts val="0"/>
              </a:spcAft>
              <a:buClr>
                <a:srgbClr val="212121"/>
              </a:buClr>
              <a:buSzPts val="2350"/>
              <a:buChar char="●"/>
            </a:pPr>
            <a:r>
              <a:rPr lang="en-US" sz="2350">
                <a:solidFill>
                  <a:srgbClr val="212121"/>
                </a:solidFill>
                <a:highlight>
                  <a:srgbClr val="FAFAFA"/>
                </a:highlight>
              </a:rPr>
              <a:t>43 CCCs are AANAPISI eligible w/majority also HSIs</a:t>
            </a:r>
            <a:endParaRPr sz="2350">
              <a:solidFill>
                <a:srgbClr val="212121"/>
              </a:solidFill>
              <a:highlight>
                <a:srgbClr val="FAFAFA"/>
              </a:highlight>
            </a:endParaRPr>
          </a:p>
          <a:p>
            <a:pPr marL="0" lvl="0" indent="0" algn="l" rtl="0">
              <a:spcBef>
                <a:spcPts val="1000"/>
              </a:spcBef>
              <a:spcAft>
                <a:spcPts val="0"/>
              </a:spcAft>
              <a:buNone/>
            </a:pPr>
            <a:endParaRPr sz="2350">
              <a:solidFill>
                <a:srgbClr val="212121"/>
              </a:solidFill>
              <a:highlight>
                <a:srgbClr val="FAFAFA"/>
              </a:highlight>
            </a:endParaRPr>
          </a:p>
          <a:p>
            <a:pPr marL="0" lvl="0" indent="0" algn="l" rtl="0">
              <a:spcBef>
                <a:spcPts val="1000"/>
              </a:spcBef>
              <a:spcAft>
                <a:spcPts val="0"/>
              </a:spcAft>
              <a:buNone/>
            </a:pPr>
            <a:endParaRPr sz="2350">
              <a:solidFill>
                <a:srgbClr val="212121"/>
              </a:solidFill>
              <a:highlight>
                <a:srgbClr val="FAFAFA"/>
              </a:highlight>
            </a:endParaRPr>
          </a:p>
          <a:p>
            <a:pPr marL="0" lvl="0" indent="0" algn="l" rtl="0">
              <a:spcBef>
                <a:spcPts val="1000"/>
              </a:spcBef>
              <a:spcAft>
                <a:spcPts val="0"/>
              </a:spcAft>
              <a:buNone/>
            </a:pP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838200" y="820900"/>
            <a:ext cx="10515600" cy="10647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3000" b="1">
                <a:solidFill>
                  <a:srgbClr val="212121"/>
                </a:solidFill>
                <a:highlight>
                  <a:srgbClr val="FAFAFA"/>
                </a:highlight>
                <a:latin typeface="Gill Sans"/>
                <a:ea typeface="Gill Sans"/>
                <a:cs typeface="Gill Sans"/>
                <a:sym typeface="Gill Sans"/>
              </a:rPr>
              <a:t>California  Education Code Section 89297.1 - AANHPI Student Achievement Program CSU</a:t>
            </a:r>
            <a:endParaRPr sz="4000" b="1"/>
          </a:p>
        </p:txBody>
      </p:sp>
      <p:sp>
        <p:nvSpPr>
          <p:cNvPr id="181" name="Google Shape;181;p24"/>
          <p:cNvSpPr txBox="1">
            <a:spLocks noGrp="1"/>
          </p:cNvSpPr>
          <p:nvPr>
            <p:ph type="body" idx="1"/>
          </p:nvPr>
        </p:nvSpPr>
        <p:spPr>
          <a:xfrm>
            <a:off x="838200" y="1996175"/>
            <a:ext cx="10893000" cy="435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50">
                <a:solidFill>
                  <a:srgbClr val="212121"/>
                </a:solidFill>
                <a:highlight>
                  <a:srgbClr val="FAFAFA"/>
                </a:highlight>
              </a:rPr>
              <a:t>(1)</a:t>
            </a:r>
            <a:r>
              <a:rPr lang="en-US" sz="2350" b="1">
                <a:solidFill>
                  <a:srgbClr val="212121"/>
                </a:solidFill>
                <a:highlight>
                  <a:srgbClr val="FAFAFA"/>
                </a:highlight>
              </a:rPr>
              <a:t>The Asian American, Native Hawaiian, and Pacific Islander (AANHPI) Student Achievement Program</a:t>
            </a:r>
            <a:r>
              <a:rPr lang="en-US" sz="2350">
                <a:solidFill>
                  <a:srgbClr val="212121"/>
                </a:solidFill>
                <a:highlight>
                  <a:srgbClr val="FAFAFA"/>
                </a:highlight>
              </a:rPr>
              <a:t> is hereby established at the </a:t>
            </a:r>
            <a:r>
              <a:rPr lang="en-US" sz="2350" b="1">
                <a:solidFill>
                  <a:srgbClr val="212121"/>
                </a:solidFill>
                <a:highlight>
                  <a:srgbClr val="FAFAFA"/>
                </a:highlight>
              </a:rPr>
              <a:t>California State University</a:t>
            </a:r>
            <a:r>
              <a:rPr lang="en-US" sz="2350">
                <a:solidFill>
                  <a:srgbClr val="212121"/>
                </a:solidFill>
                <a:highlight>
                  <a:srgbClr val="FAFAFA"/>
                </a:highlight>
              </a:rPr>
              <a:t> to provide culturally responsive services to enhance student educational experiences and promote higher education success for low-income, underserved, and first-generation AANHPI students and other underrepresented students.</a:t>
            </a:r>
            <a:endParaRPr sz="2350">
              <a:solidFill>
                <a:srgbClr val="212121"/>
              </a:solidFill>
              <a:highlight>
                <a:srgbClr val="FAFAFA"/>
              </a:highlight>
            </a:endParaRPr>
          </a:p>
          <a:p>
            <a:pPr marL="457200" lvl="0" indent="-377825" algn="l" rtl="0">
              <a:spcBef>
                <a:spcPts val="1000"/>
              </a:spcBef>
              <a:spcAft>
                <a:spcPts val="0"/>
              </a:spcAft>
              <a:buClr>
                <a:srgbClr val="212121"/>
              </a:buClr>
              <a:buSzPts val="2350"/>
              <a:buChar char="●"/>
            </a:pPr>
            <a:r>
              <a:rPr lang="en-US" sz="2350">
                <a:solidFill>
                  <a:srgbClr val="212121"/>
                </a:solidFill>
                <a:highlight>
                  <a:srgbClr val="FAFAFA"/>
                </a:highlight>
              </a:rPr>
              <a:t>Intent of Legislature that CSU coordinate/work with CCC </a:t>
            </a:r>
            <a:endParaRPr sz="2350">
              <a:solidFill>
                <a:srgbClr val="212121"/>
              </a:solidFill>
              <a:highlight>
                <a:srgbClr val="FAFAFA"/>
              </a:highlight>
            </a:endParaRPr>
          </a:p>
          <a:p>
            <a:pPr marL="457200" lvl="0" indent="-377825" algn="l" rtl="0">
              <a:spcBef>
                <a:spcPts val="1000"/>
              </a:spcBef>
              <a:spcAft>
                <a:spcPts val="0"/>
              </a:spcAft>
              <a:buClr>
                <a:srgbClr val="212121"/>
              </a:buClr>
              <a:buSzPts val="2350"/>
              <a:buChar char="●"/>
            </a:pPr>
            <a:r>
              <a:rPr lang="en-US" sz="2350">
                <a:solidFill>
                  <a:srgbClr val="212121"/>
                </a:solidFill>
                <a:highlight>
                  <a:srgbClr val="FAFAFA"/>
                </a:highlight>
              </a:rPr>
              <a:t>CSU Chancellor’s Office has RFP out to the 23 campuses to house the Central Office.  Campus must be AANAPISI eligible and have experience serving AANHPI students</a:t>
            </a:r>
            <a:endParaRPr sz="2350">
              <a:solidFill>
                <a:srgbClr val="212121"/>
              </a:solidFill>
              <a:highlight>
                <a:srgbClr val="FAFAFA"/>
              </a:highlight>
            </a:endParaRPr>
          </a:p>
          <a:p>
            <a:pPr marL="457200" lvl="0" indent="-377825" algn="l" rtl="0">
              <a:spcBef>
                <a:spcPts val="1000"/>
              </a:spcBef>
              <a:spcAft>
                <a:spcPts val="0"/>
              </a:spcAft>
              <a:buClr>
                <a:srgbClr val="212121"/>
              </a:buClr>
              <a:buSzPts val="2350"/>
              <a:buChar char="●"/>
            </a:pPr>
            <a:r>
              <a:rPr lang="en-US" sz="2350">
                <a:solidFill>
                  <a:srgbClr val="212121"/>
                </a:solidFill>
                <a:highlight>
                  <a:srgbClr val="FAFAFA"/>
                </a:highlight>
              </a:rPr>
              <a:t>14 campuses are AANAPISI eligible: Maritime, </a:t>
            </a:r>
            <a:r>
              <a:rPr lang="en-US" sz="2350" b="1">
                <a:solidFill>
                  <a:srgbClr val="212121"/>
                </a:solidFill>
                <a:highlight>
                  <a:srgbClr val="FAFAFA"/>
                </a:highlight>
              </a:rPr>
              <a:t>San Francisco</a:t>
            </a:r>
            <a:r>
              <a:rPr lang="en-US" sz="2350">
                <a:solidFill>
                  <a:srgbClr val="212121"/>
                </a:solidFill>
                <a:highlight>
                  <a:srgbClr val="FAFAFA"/>
                </a:highlight>
              </a:rPr>
              <a:t>, </a:t>
            </a:r>
            <a:r>
              <a:rPr lang="en-US" sz="2350" b="1">
                <a:solidFill>
                  <a:srgbClr val="212121"/>
                </a:solidFill>
                <a:highlight>
                  <a:srgbClr val="FAFAFA"/>
                </a:highlight>
              </a:rPr>
              <a:t>East Bay, San Jose</a:t>
            </a:r>
            <a:r>
              <a:rPr lang="en-US" sz="2350">
                <a:solidFill>
                  <a:srgbClr val="212121"/>
                </a:solidFill>
                <a:highlight>
                  <a:srgbClr val="FAFAFA"/>
                </a:highlight>
              </a:rPr>
              <a:t>, </a:t>
            </a:r>
            <a:r>
              <a:rPr lang="en-US" sz="2350" b="1">
                <a:solidFill>
                  <a:srgbClr val="212121"/>
                </a:solidFill>
                <a:highlight>
                  <a:srgbClr val="FAFAFA"/>
                </a:highlight>
              </a:rPr>
              <a:t>Sacramento,</a:t>
            </a:r>
            <a:r>
              <a:rPr lang="en-US" sz="2350">
                <a:solidFill>
                  <a:srgbClr val="212121"/>
                </a:solidFill>
                <a:highlight>
                  <a:srgbClr val="FAFAFA"/>
                </a:highlight>
              </a:rPr>
              <a:t> Stanislaus, </a:t>
            </a:r>
            <a:r>
              <a:rPr lang="en-US" sz="2350" b="1">
                <a:solidFill>
                  <a:srgbClr val="212121"/>
                </a:solidFill>
                <a:highlight>
                  <a:srgbClr val="FAFAFA"/>
                </a:highlight>
              </a:rPr>
              <a:t>Fresno, San Luis Obispo,</a:t>
            </a:r>
            <a:r>
              <a:rPr lang="en-US" sz="2350">
                <a:solidFill>
                  <a:srgbClr val="212121"/>
                </a:solidFill>
                <a:highlight>
                  <a:srgbClr val="FAFAFA"/>
                </a:highlight>
              </a:rPr>
              <a:t> Northridge, </a:t>
            </a:r>
            <a:r>
              <a:rPr lang="en-US" sz="2350" b="1">
                <a:solidFill>
                  <a:srgbClr val="212121"/>
                </a:solidFill>
                <a:highlight>
                  <a:srgbClr val="FAFAFA"/>
                </a:highlight>
              </a:rPr>
              <a:t>Los Angeles</a:t>
            </a:r>
            <a:r>
              <a:rPr lang="en-US" sz="2350">
                <a:solidFill>
                  <a:srgbClr val="212121"/>
                </a:solidFill>
                <a:highlight>
                  <a:srgbClr val="FAFAFA"/>
                </a:highlight>
              </a:rPr>
              <a:t>, </a:t>
            </a:r>
            <a:r>
              <a:rPr lang="en-US" sz="2350" b="1">
                <a:solidFill>
                  <a:srgbClr val="212121"/>
                </a:solidFill>
                <a:highlight>
                  <a:srgbClr val="FAFAFA"/>
                </a:highlight>
              </a:rPr>
              <a:t>Long Beach, San Diego, Fullerton, Pomona</a:t>
            </a:r>
            <a:endParaRPr sz="2350" b="1">
              <a:solidFill>
                <a:srgbClr val="212121"/>
              </a:solidFill>
              <a:highlight>
                <a:srgbClr val="FAFAFA"/>
              </a:highlight>
            </a:endParaRPr>
          </a:p>
          <a:p>
            <a:pPr marL="0" lvl="0" indent="0" algn="l" rtl="0">
              <a:spcBef>
                <a:spcPts val="1000"/>
              </a:spcBef>
              <a:spcAft>
                <a:spcPts val="0"/>
              </a:spcAft>
              <a:buNone/>
            </a:pPr>
            <a:endParaRPr sz="2350">
              <a:solidFill>
                <a:srgbClr val="212121"/>
              </a:solidFill>
              <a:highlight>
                <a:srgbClr val="FAFAFA"/>
              </a:highlight>
            </a:endParaRPr>
          </a:p>
          <a:p>
            <a:pPr marL="0" lvl="0" indent="0" algn="l" rtl="0">
              <a:spcBef>
                <a:spcPts val="1000"/>
              </a:spcBef>
              <a:spcAft>
                <a:spcPts val="0"/>
              </a:spcAft>
              <a:buNone/>
            </a:pP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UC Open Access AAPI Multimedia Textbook</a:t>
            </a:r>
            <a:endParaRPr b="1"/>
          </a:p>
        </p:txBody>
      </p:sp>
      <p:sp>
        <p:nvSpPr>
          <p:cNvPr id="188" name="Google Shape;188;p25"/>
          <p:cNvSpPr txBox="1">
            <a:spLocks noGrp="1"/>
          </p:cNvSpPr>
          <p:nvPr>
            <p:ph type="body" idx="2"/>
          </p:nvPr>
        </p:nvSpPr>
        <p:spPr>
          <a:xfrm>
            <a:off x="905025" y="2134425"/>
            <a:ext cx="10356300" cy="3957000"/>
          </a:xfrm>
          <a:prstGeom prst="rect">
            <a:avLst/>
          </a:prstGeom>
        </p:spPr>
        <p:txBody>
          <a:bodyPr spcFirstLastPara="1" wrap="square" lIns="91425" tIns="45700" rIns="91425" bIns="45700" anchor="t" anchorCtr="0">
            <a:normAutofit fontScale="25000" lnSpcReduction="20000"/>
          </a:bodyPr>
          <a:lstStyle/>
          <a:p>
            <a:pPr marL="457200" lvl="0" indent="-355600" algn="l" rtl="0">
              <a:spcBef>
                <a:spcPts val="1000"/>
              </a:spcBef>
              <a:spcAft>
                <a:spcPts val="0"/>
              </a:spcAft>
              <a:buSzPct val="100000"/>
              <a:buChar char="●"/>
            </a:pPr>
            <a:r>
              <a:rPr lang="en-US" sz="8000">
                <a:solidFill>
                  <a:srgbClr val="666666"/>
                </a:solidFill>
                <a:highlight>
                  <a:srgbClr val="FFFFFF"/>
                </a:highlight>
              </a:rPr>
              <a:t>The </a:t>
            </a:r>
            <a:r>
              <a:rPr lang="en-US" sz="8000">
                <a:solidFill>
                  <a:srgbClr val="0074A2"/>
                </a:solidFill>
                <a:highlight>
                  <a:srgbClr val="FFFFFF"/>
                </a:highlight>
                <a:uFill>
                  <a:noFill/>
                </a:uFill>
                <a:hlinkClick r:id="rId3">
                  <a:extLst>
                    <a:ext uri="{A12FA001-AC4F-418D-AE19-62706E023703}">
                      <ahyp:hlinkClr xmlns:ahyp="http://schemas.microsoft.com/office/drawing/2018/hyperlinkcolor" val="tx"/>
                    </a:ext>
                  </a:extLst>
                </a:hlinkClick>
              </a:rPr>
              <a:t>UCLA Asian American Studies Center</a:t>
            </a:r>
            <a:r>
              <a:rPr lang="en-US" sz="8000">
                <a:solidFill>
                  <a:srgbClr val="666666"/>
                </a:solidFill>
                <a:highlight>
                  <a:srgbClr val="FFFFFF"/>
                </a:highlight>
              </a:rPr>
              <a:t> has received $10 million in funding to develop  a free multimedia learning experience that will help teachers around the country fill a curricular gap about the histories, struggles, cultures and contributions of Asian Americans and Pacific Islanders. </a:t>
            </a:r>
            <a:endParaRPr sz="8000">
              <a:solidFill>
                <a:srgbClr val="666666"/>
              </a:solidFill>
              <a:highlight>
                <a:srgbClr val="FFFFFF"/>
              </a:highlight>
            </a:endParaRPr>
          </a:p>
          <a:p>
            <a:pPr marL="457200" lvl="0" indent="-355600" algn="l" rtl="0">
              <a:spcBef>
                <a:spcPts val="0"/>
              </a:spcBef>
              <a:spcAft>
                <a:spcPts val="0"/>
              </a:spcAft>
              <a:buClr>
                <a:srgbClr val="666666"/>
              </a:buClr>
              <a:buSzPct val="100000"/>
              <a:buChar char="●"/>
            </a:pPr>
            <a:r>
              <a:rPr lang="en-US" sz="8000">
                <a:solidFill>
                  <a:srgbClr val="666666"/>
                </a:solidFill>
                <a:highlight>
                  <a:srgbClr val="FFFFFF"/>
                </a:highlight>
              </a:rPr>
              <a:t>The AAPI Multimedia Textbook will feature an open-access, online platform with customizable chapters using visual, audio and archival artifacts that bring history to life. </a:t>
            </a:r>
            <a:endParaRPr sz="8000">
              <a:solidFill>
                <a:srgbClr val="666666"/>
              </a:solidFill>
              <a:highlight>
                <a:srgbClr val="FFFFFF"/>
              </a:highlight>
            </a:endParaRPr>
          </a:p>
          <a:p>
            <a:pPr marL="457200" lvl="0" indent="-355600" algn="l" rtl="0">
              <a:spcBef>
                <a:spcPts val="0"/>
              </a:spcBef>
              <a:spcAft>
                <a:spcPts val="0"/>
              </a:spcAft>
              <a:buClr>
                <a:srgbClr val="666666"/>
              </a:buClr>
              <a:buSzPct val="100000"/>
              <a:buChar char="●"/>
            </a:pPr>
            <a:r>
              <a:rPr lang="en-US" sz="8000">
                <a:solidFill>
                  <a:srgbClr val="666666"/>
                </a:solidFill>
                <a:highlight>
                  <a:srgbClr val="FFFFFF"/>
                </a:highlight>
              </a:rPr>
              <a:t>The curriculum will support educators at a time when California and other states have made ethnic studies a graduation requirement for some public high schools and colleges. </a:t>
            </a:r>
            <a:endParaRPr sz="8000">
              <a:solidFill>
                <a:srgbClr val="666666"/>
              </a:solidFill>
              <a:highlight>
                <a:srgbClr val="FFFFFF"/>
              </a:highlight>
            </a:endParaRPr>
          </a:p>
          <a:p>
            <a:pPr marL="457200" lvl="0" indent="-355600" algn="l" rtl="0">
              <a:spcBef>
                <a:spcPts val="0"/>
              </a:spcBef>
              <a:spcAft>
                <a:spcPts val="0"/>
              </a:spcAft>
              <a:buSzPct val="100000"/>
              <a:buChar char="●"/>
            </a:pPr>
            <a:r>
              <a:rPr lang="en-US" sz="8000">
                <a:solidFill>
                  <a:srgbClr val="666666"/>
                </a:solidFill>
                <a:highlight>
                  <a:srgbClr val="FFFFFF"/>
                </a:highlight>
              </a:rPr>
              <a:t>The </a:t>
            </a:r>
            <a:r>
              <a:rPr lang="en-US" sz="8000">
                <a:solidFill>
                  <a:srgbClr val="0074A2"/>
                </a:solidFill>
                <a:highlight>
                  <a:srgbClr val="FFFFFF"/>
                </a:highlight>
                <a:uFill>
                  <a:noFill/>
                </a:uFill>
                <a:hlinkClick r:id="rId4">
                  <a:extLst>
                    <a:ext uri="{A12FA001-AC4F-418D-AE19-62706E023703}">
                      <ahyp:hlinkClr xmlns:ahyp="http://schemas.microsoft.com/office/drawing/2018/hyperlinkcolor" val="tx"/>
                    </a:ext>
                  </a:extLst>
                </a:hlinkClick>
              </a:rPr>
              <a:t>2022 Social Tracking of Asian Americans in the U.S. Index</a:t>
            </a:r>
            <a:r>
              <a:rPr lang="en-US" sz="8000">
                <a:solidFill>
                  <a:srgbClr val="666666"/>
                </a:solidFill>
                <a:highlight>
                  <a:srgbClr val="FFFFFF"/>
                </a:highlight>
              </a:rPr>
              <a:t> found the contributions of Asian Americans continue to be invisible to much of the American public. 58% percent of Americans were unable to name a prominent Asian American and 42% were unable to name a significant Asian American historical moment more recent than the incarceration of Japanese Americans during World War II. </a:t>
            </a:r>
            <a:endParaRPr sz="8000">
              <a:solidFill>
                <a:srgbClr val="666666"/>
              </a:solidFill>
              <a:highlight>
                <a:srgbClr val="FFFFFF"/>
              </a:highlight>
            </a:endParaRPr>
          </a:p>
          <a:p>
            <a:pPr marL="0" lvl="0" indent="0" algn="l" rtl="0">
              <a:spcBef>
                <a:spcPts val="1000"/>
              </a:spcBef>
              <a:spcAft>
                <a:spcPts val="0"/>
              </a:spcAft>
              <a:buNone/>
            </a:pPr>
            <a:endParaRPr sz="8000">
              <a:solidFill>
                <a:srgbClr val="666666"/>
              </a:solidFill>
              <a:highlight>
                <a:srgbClr val="FFFFFF"/>
              </a:highlight>
            </a:endParaRPr>
          </a:p>
          <a:p>
            <a:pPr marL="0" lvl="0" indent="0" algn="l" rtl="0">
              <a:spcBef>
                <a:spcPts val="1000"/>
              </a:spcBef>
              <a:spcAft>
                <a:spcPts val="0"/>
              </a:spcAft>
              <a:buNone/>
            </a:pPr>
            <a:r>
              <a:rPr lang="en-US" sz="8000">
                <a:solidFill>
                  <a:srgbClr val="666666"/>
                </a:solidFill>
                <a:highlight>
                  <a:srgbClr val="FFFFFF"/>
                </a:highlight>
              </a:rPr>
              <a:t>      </a:t>
            </a:r>
            <a:r>
              <a:rPr lang="en-US" sz="7200" u="sng">
                <a:solidFill>
                  <a:schemeClr val="dk2"/>
                </a:solidFill>
                <a:highlight>
                  <a:srgbClr val="FFFFFF"/>
                </a:highlight>
                <a:hlinkClick r:id="rId5">
                  <a:extLst>
                    <a:ext uri="{A12FA001-AC4F-418D-AE19-62706E023703}">
                      <ahyp:hlinkClr xmlns:ahyp="http://schemas.microsoft.com/office/drawing/2018/hyperlinkcolor" val="tx"/>
                    </a:ext>
                  </a:extLst>
                </a:hlinkClick>
              </a:rPr>
              <a:t>https://newsroom.ucla.edu/releases/asian-american-studies-center-free-resource-high-school-teachers</a:t>
            </a:r>
            <a:endParaRPr sz="7200">
              <a:solidFill>
                <a:srgbClr val="666666"/>
              </a:solidFill>
              <a:highlight>
                <a:srgbClr val="FFFFFF"/>
              </a:highlight>
            </a:endParaRPr>
          </a:p>
          <a:p>
            <a:pPr marL="0" lvl="0" indent="0" algn="l" rtl="0">
              <a:spcBef>
                <a:spcPts val="1000"/>
              </a:spcBef>
              <a:spcAft>
                <a:spcPts val="0"/>
              </a:spcAft>
              <a:buNone/>
            </a:pPr>
            <a:endParaRPr sz="2100">
              <a:solidFill>
                <a:srgbClr val="666666"/>
              </a:solidFill>
              <a:highlight>
                <a:srgbClr val="FFFFFF"/>
              </a:highlight>
            </a:endParaRPr>
          </a:p>
          <a:p>
            <a:pPr marL="0" lvl="0" indent="0" algn="l" rtl="0">
              <a:spcBef>
                <a:spcPts val="1000"/>
              </a:spcBef>
              <a:spcAft>
                <a:spcPts val="0"/>
              </a:spcAft>
              <a:buNone/>
            </a:pPr>
            <a:endParaRPr sz="2100">
              <a:solidFill>
                <a:srgbClr val="666666"/>
              </a:solidFill>
              <a:highlight>
                <a:srgbClr val="FFFFFF"/>
              </a:highlight>
            </a:endParaRPr>
          </a:p>
          <a:p>
            <a:pPr marL="0" lvl="0" indent="0" algn="l" rtl="0">
              <a:spcBef>
                <a:spcPts val="1000"/>
              </a:spcBef>
              <a:spcAft>
                <a:spcPts val="0"/>
              </a:spcAft>
              <a:buNone/>
            </a:pPr>
            <a:endParaRPr sz="2100">
              <a:solidFill>
                <a:srgbClr val="666666"/>
              </a:solidFill>
              <a:highlight>
                <a:srgbClr val="FFFFFF"/>
              </a:highlight>
            </a:endParaRPr>
          </a:p>
          <a:p>
            <a:pPr marL="0" lvl="0" indent="0" algn="l" rtl="0">
              <a:spcBef>
                <a:spcPts val="1000"/>
              </a:spcBef>
              <a:spcAft>
                <a:spcPts val="0"/>
              </a:spcAft>
              <a:buNone/>
            </a:pPr>
            <a:endParaRPr sz="1600">
              <a:solidFill>
                <a:srgbClr val="666666"/>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045025" y="434527"/>
            <a:ext cx="10116600" cy="1242000"/>
          </a:xfrm>
          <a:prstGeom prst="rect">
            <a:avLst/>
          </a:prstGeom>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990"/>
              <a:buNone/>
            </a:pPr>
            <a:r>
              <a:rPr lang="en-US" sz="3974" b="1">
                <a:latin typeface="Gill Sans"/>
                <a:ea typeface="Gill Sans"/>
                <a:cs typeface="Gill Sans"/>
                <a:sym typeface="Gill Sans"/>
              </a:rPr>
              <a:t>Presenters</a:t>
            </a:r>
            <a:endParaRPr sz="3974" b="1">
              <a:latin typeface="Gill Sans"/>
              <a:ea typeface="Gill Sans"/>
              <a:cs typeface="Gill Sans"/>
              <a:sym typeface="Gill Sans"/>
            </a:endParaRPr>
          </a:p>
          <a:p>
            <a:pPr marL="0" lvl="0" indent="0" algn="l" rtl="0">
              <a:lnSpc>
                <a:spcPct val="100000"/>
              </a:lnSpc>
              <a:spcBef>
                <a:spcPts val="0"/>
              </a:spcBef>
              <a:spcAft>
                <a:spcPts val="0"/>
              </a:spcAft>
              <a:buSzPts val="990"/>
              <a:buNone/>
            </a:pPr>
            <a:r>
              <a:rPr lang="en-US" sz="100">
                <a:latin typeface="Gill Sans"/>
                <a:ea typeface="Gill Sans"/>
                <a:cs typeface="Gill Sans"/>
                <a:sym typeface="Gill Sans"/>
              </a:rPr>
              <a:t>resi</a:t>
            </a:r>
            <a:endParaRPr sz="100"/>
          </a:p>
        </p:txBody>
      </p:sp>
      <p:sp>
        <p:nvSpPr>
          <p:cNvPr id="62" name="Google Shape;62;p8"/>
          <p:cNvSpPr txBox="1">
            <a:spLocks noGrp="1"/>
          </p:cNvSpPr>
          <p:nvPr>
            <p:ph type="body" idx="1"/>
          </p:nvPr>
        </p:nvSpPr>
        <p:spPr>
          <a:xfrm>
            <a:off x="1045028" y="2137350"/>
            <a:ext cx="10116600" cy="791100"/>
          </a:xfrm>
          <a:prstGeom prst="rect">
            <a:avLst/>
          </a:prstGeom>
        </p:spPr>
        <p:txBody>
          <a:bodyPr spcFirstLastPara="1" wrap="square" lIns="91425" tIns="45700" rIns="91425" bIns="45700" anchor="b" anchorCtr="0">
            <a:normAutofit fontScale="77500" lnSpcReduction="20000"/>
          </a:bodyPr>
          <a:lstStyle/>
          <a:p>
            <a:pPr marL="0" lvl="0" indent="0" algn="l" rtl="0">
              <a:lnSpc>
                <a:spcPct val="100000"/>
              </a:lnSpc>
              <a:spcBef>
                <a:spcPts val="0"/>
              </a:spcBef>
              <a:spcAft>
                <a:spcPts val="0"/>
              </a:spcAft>
              <a:buClr>
                <a:schemeClr val="lt1"/>
              </a:buClr>
              <a:buSzPct val="104347"/>
              <a:buFont typeface="Arial"/>
              <a:buNone/>
            </a:pPr>
            <a:r>
              <a:rPr lang="en-US" sz="2300">
                <a:solidFill>
                  <a:schemeClr val="lt1"/>
                </a:solidFill>
              </a:rPr>
              <a:t>dent, San Jose City College</a:t>
            </a:r>
            <a:endParaRPr sz="2300">
              <a:solidFill>
                <a:schemeClr val="lt1"/>
              </a:solidFill>
            </a:endParaRPr>
          </a:p>
          <a:p>
            <a:pPr marL="0" lvl="0" indent="0" algn="l" rtl="0">
              <a:lnSpc>
                <a:spcPct val="100000"/>
              </a:lnSpc>
              <a:spcBef>
                <a:spcPts val="0"/>
              </a:spcBef>
              <a:spcAft>
                <a:spcPts val="0"/>
              </a:spcAft>
              <a:buClr>
                <a:schemeClr val="lt1"/>
              </a:buClr>
              <a:buSzPct val="104347"/>
              <a:buFont typeface="Arial"/>
              <a:buNone/>
            </a:pPr>
            <a:r>
              <a:rPr lang="en-US" sz="2300">
                <a:solidFill>
                  <a:schemeClr val="lt1"/>
                </a:solidFill>
              </a:rPr>
              <a:t>Presentes:</a:t>
            </a:r>
            <a:endParaRPr sz="2300">
              <a:solidFill>
                <a:schemeClr val="lt1"/>
              </a:solidFill>
            </a:endParaRPr>
          </a:p>
          <a:p>
            <a:pPr marL="0" lvl="0" indent="0" algn="l" rtl="0">
              <a:lnSpc>
                <a:spcPct val="100000"/>
              </a:lnSpc>
              <a:spcBef>
                <a:spcPts val="0"/>
              </a:spcBef>
              <a:spcAft>
                <a:spcPts val="0"/>
              </a:spcAft>
              <a:buClr>
                <a:schemeClr val="lt1"/>
              </a:buClr>
              <a:buSzPct val="104347"/>
              <a:buFont typeface="Arial"/>
              <a:buNone/>
            </a:pPr>
            <a:r>
              <a:rPr lang="en-US" sz="2300">
                <a:solidFill>
                  <a:schemeClr val="lt1"/>
                </a:solidFill>
              </a:rPr>
              <a:t>Dr. Rowena Tomaneng, President, San Jose City College</a:t>
            </a:r>
            <a:endParaRPr sz="2300">
              <a:solidFill>
                <a:schemeClr val="lt1"/>
              </a:solidFill>
            </a:endParaRPr>
          </a:p>
          <a:p>
            <a:pPr marL="0" lvl="0" indent="0" algn="l" rtl="0">
              <a:spcBef>
                <a:spcPts val="1000"/>
              </a:spcBef>
              <a:spcAft>
                <a:spcPts val="0"/>
              </a:spcAft>
              <a:buNone/>
            </a:pPr>
            <a:endParaRPr/>
          </a:p>
        </p:txBody>
      </p:sp>
      <p:sp>
        <p:nvSpPr>
          <p:cNvPr id="63" name="Google Shape;63;p8"/>
          <p:cNvSpPr txBox="1">
            <a:spLocks noGrp="1"/>
          </p:cNvSpPr>
          <p:nvPr>
            <p:ph type="body" idx="2"/>
          </p:nvPr>
        </p:nvSpPr>
        <p:spPr>
          <a:xfrm>
            <a:off x="1045025" y="2278700"/>
            <a:ext cx="10253700" cy="3812700"/>
          </a:xfrm>
          <a:prstGeom prst="rect">
            <a:avLst/>
          </a:prstGeom>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None/>
            </a:pPr>
            <a:r>
              <a:rPr lang="en-US" sz="3174">
                <a:solidFill>
                  <a:srgbClr val="000000"/>
                </a:solidFill>
              </a:rPr>
              <a:t>Dr. Karen Chow, ASCCC Area B Representative, &amp; De Anza College Faculty</a:t>
            </a:r>
            <a:endParaRPr sz="3174">
              <a:solidFill>
                <a:srgbClr val="000000"/>
              </a:solidFill>
            </a:endParaRPr>
          </a:p>
          <a:p>
            <a:pPr marL="0" lvl="0" indent="0" algn="l" rtl="0">
              <a:lnSpc>
                <a:spcPct val="100000"/>
              </a:lnSpc>
              <a:spcBef>
                <a:spcPts val="0"/>
              </a:spcBef>
              <a:spcAft>
                <a:spcPts val="0"/>
              </a:spcAft>
              <a:buNone/>
            </a:pPr>
            <a:endParaRPr sz="3174">
              <a:solidFill>
                <a:srgbClr val="000000"/>
              </a:solidFill>
            </a:endParaRPr>
          </a:p>
          <a:p>
            <a:pPr marL="0" lvl="0" indent="0" algn="l" rtl="0">
              <a:lnSpc>
                <a:spcPct val="100000"/>
              </a:lnSpc>
              <a:spcBef>
                <a:spcPts val="0"/>
              </a:spcBef>
              <a:spcAft>
                <a:spcPts val="0"/>
              </a:spcAft>
              <a:buNone/>
            </a:pPr>
            <a:r>
              <a:rPr lang="en-US" sz="3174">
                <a:solidFill>
                  <a:srgbClr val="000000"/>
                </a:solidFill>
              </a:rPr>
              <a:t>Dr. </a:t>
            </a:r>
            <a:r>
              <a:rPr lang="en-US" sz="3100">
                <a:solidFill>
                  <a:srgbClr val="000000"/>
                </a:solidFill>
                <a:highlight>
                  <a:srgbClr val="FFFFFF"/>
                </a:highlight>
              </a:rPr>
              <a:t>Aida D. Cuenza-Uvas, Director, Arise Program, Mt. San Antonio College</a:t>
            </a:r>
            <a:endParaRPr sz="3100">
              <a:solidFill>
                <a:srgbClr val="000000"/>
              </a:solidFill>
              <a:highlight>
                <a:srgbClr val="FFFFFF"/>
              </a:highlight>
            </a:endParaRPr>
          </a:p>
          <a:p>
            <a:pPr marL="0" lvl="0" indent="0" algn="l" rtl="0">
              <a:lnSpc>
                <a:spcPct val="100000"/>
              </a:lnSpc>
              <a:spcBef>
                <a:spcPts val="0"/>
              </a:spcBef>
              <a:spcAft>
                <a:spcPts val="0"/>
              </a:spcAft>
              <a:buNone/>
            </a:pPr>
            <a:endParaRPr sz="3100">
              <a:solidFill>
                <a:srgbClr val="000000"/>
              </a:solidFill>
              <a:highlight>
                <a:srgbClr val="FFFFFF"/>
              </a:highlight>
            </a:endParaRPr>
          </a:p>
          <a:p>
            <a:pPr marL="0" lvl="0" indent="0" algn="l" rtl="0">
              <a:lnSpc>
                <a:spcPct val="100000"/>
              </a:lnSpc>
              <a:spcBef>
                <a:spcPts val="0"/>
              </a:spcBef>
              <a:spcAft>
                <a:spcPts val="0"/>
              </a:spcAft>
              <a:buNone/>
            </a:pPr>
            <a:r>
              <a:rPr lang="en-US" sz="3100">
                <a:solidFill>
                  <a:srgbClr val="000000"/>
                </a:solidFill>
                <a:highlight>
                  <a:srgbClr val="FFFFFF"/>
                </a:highlight>
              </a:rPr>
              <a:t>Bethany Tasaka, ASCCC API Caucus Chair &amp; San Bernardino Valley College Faculty</a:t>
            </a:r>
            <a:endParaRPr sz="3100">
              <a:solidFill>
                <a:srgbClr val="000000"/>
              </a:solidFill>
              <a:highlight>
                <a:srgbClr val="FFFFFF"/>
              </a:highlight>
            </a:endParaRPr>
          </a:p>
          <a:p>
            <a:pPr marL="0" lvl="0" indent="0" algn="l" rtl="0">
              <a:lnSpc>
                <a:spcPct val="100000"/>
              </a:lnSpc>
              <a:spcBef>
                <a:spcPts val="0"/>
              </a:spcBef>
              <a:spcAft>
                <a:spcPts val="0"/>
              </a:spcAft>
              <a:buNone/>
            </a:pPr>
            <a:endParaRPr sz="3174">
              <a:solidFill>
                <a:srgbClr val="000000"/>
              </a:solidFill>
            </a:endParaRPr>
          </a:p>
          <a:p>
            <a:pPr marL="0" lvl="0" indent="0" algn="l" rtl="0">
              <a:lnSpc>
                <a:spcPct val="100000"/>
              </a:lnSpc>
              <a:spcBef>
                <a:spcPts val="0"/>
              </a:spcBef>
              <a:spcAft>
                <a:spcPts val="0"/>
              </a:spcAft>
              <a:buNone/>
            </a:pPr>
            <a:r>
              <a:rPr lang="en-US" sz="3174">
                <a:solidFill>
                  <a:srgbClr val="000000"/>
                </a:solidFill>
              </a:rPr>
              <a:t>Dr. Rowena M. Tomaneng, President, San Jose City College, &amp; Founding Tri-Chair for CEO Racial Equity &amp; Inclusive Task Force</a:t>
            </a:r>
            <a:endParaRPr sz="3100">
              <a:solidFill>
                <a:srgbClr val="000000"/>
              </a:solidFill>
              <a:highlight>
                <a:srgbClr val="FFFFFF"/>
              </a:highlight>
            </a:endParaRPr>
          </a:p>
          <a:p>
            <a:pPr marL="0" lvl="0" indent="0" algn="l" rtl="0">
              <a:lnSpc>
                <a:spcPct val="100000"/>
              </a:lnSpc>
              <a:spcBef>
                <a:spcPts val="0"/>
              </a:spcBef>
              <a:spcAft>
                <a:spcPts val="0"/>
              </a:spcAft>
              <a:buNone/>
            </a:pPr>
            <a:endParaRPr sz="3174">
              <a:solidFill>
                <a:srgbClr val="000000"/>
              </a:solidFill>
            </a:endParaRPr>
          </a:p>
          <a:p>
            <a:pPr marL="0" lvl="0" indent="0" algn="l" rtl="0">
              <a:lnSpc>
                <a:spcPct val="100000"/>
              </a:lnSpc>
              <a:spcBef>
                <a:spcPts val="0"/>
              </a:spcBef>
              <a:spcAft>
                <a:spcPts val="0"/>
              </a:spcAft>
              <a:buClr>
                <a:srgbClr val="000000"/>
              </a:buClr>
              <a:buSzPct val="31184"/>
              <a:buFont typeface="Arial"/>
              <a:buNone/>
            </a:pPr>
            <a:r>
              <a:rPr lang="en-US" sz="3174">
                <a:solidFill>
                  <a:schemeClr val="lt1"/>
                </a:solidFill>
              </a:rPr>
              <a:t> College</a:t>
            </a:r>
            <a:r>
              <a:rPr lang="en-US" sz="100">
                <a:solidFill>
                  <a:schemeClr val="lt1"/>
                </a:solidFill>
              </a:rPr>
              <a:t> 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latin typeface="Gill Sans"/>
                <a:ea typeface="Gill Sans"/>
                <a:cs typeface="Gill Sans"/>
                <a:sym typeface="Gill Sans"/>
              </a:rPr>
              <a:t>UC AANAPISI Initiative</a:t>
            </a:r>
            <a:endParaRPr b="1">
              <a:latin typeface="Gill Sans"/>
              <a:ea typeface="Gill Sans"/>
              <a:cs typeface="Gill Sans"/>
              <a:sym typeface="Gill Sans"/>
            </a:endParaRPr>
          </a:p>
        </p:txBody>
      </p:sp>
      <p:sp>
        <p:nvSpPr>
          <p:cNvPr id="195" name="Google Shape;195;p26"/>
          <p:cNvSpPr txBox="1">
            <a:spLocks noGrp="1"/>
          </p:cNvSpPr>
          <p:nvPr>
            <p:ph type="body" idx="2"/>
          </p:nvPr>
        </p:nvSpPr>
        <p:spPr>
          <a:xfrm>
            <a:off x="1045025" y="2306875"/>
            <a:ext cx="9921000" cy="3784500"/>
          </a:xfrm>
          <a:prstGeom prst="rect">
            <a:avLst/>
          </a:prstGeom>
        </p:spPr>
        <p:txBody>
          <a:bodyPr spcFirstLastPara="1" wrap="square" lIns="91425" tIns="45700" rIns="91425" bIns="45700" anchor="t" anchorCtr="0">
            <a:normAutofit lnSpcReduction="10000"/>
          </a:bodyPr>
          <a:lstStyle/>
          <a:p>
            <a:pPr marL="457200" lvl="0" indent="-393700" algn="l" rtl="0">
              <a:spcBef>
                <a:spcPts val="1000"/>
              </a:spcBef>
              <a:spcAft>
                <a:spcPts val="0"/>
              </a:spcAft>
              <a:buSzPts val="2600"/>
              <a:buChar char="•"/>
            </a:pPr>
            <a:r>
              <a:rPr lang="en-US"/>
              <a:t>Launched fall 2022 at UC Irvine </a:t>
            </a:r>
            <a:endParaRPr/>
          </a:p>
          <a:p>
            <a:pPr marL="457200" lvl="0" indent="-393700" algn="l" rtl="0">
              <a:spcBef>
                <a:spcPts val="0"/>
              </a:spcBef>
              <a:spcAft>
                <a:spcPts val="0"/>
              </a:spcAft>
              <a:buSzPts val="2600"/>
              <a:buChar char="•"/>
            </a:pPr>
            <a:r>
              <a:rPr lang="en-US"/>
              <a:t>Similar to UC Office of the President’s  HSI Initiative</a:t>
            </a:r>
            <a:endParaRPr/>
          </a:p>
          <a:p>
            <a:pPr marL="457200" lvl="0" indent="-393700" algn="l" rtl="0">
              <a:spcBef>
                <a:spcPts val="0"/>
              </a:spcBef>
              <a:spcAft>
                <a:spcPts val="0"/>
              </a:spcAft>
              <a:buSzPts val="2600"/>
              <a:buChar char="•"/>
            </a:pPr>
            <a:r>
              <a:rPr lang="en-US"/>
              <a:t>Creation of Systemwide Learning Community that brings together faculty, administrators, staff, and students at AANAPISI Convenings</a:t>
            </a:r>
            <a:endParaRPr/>
          </a:p>
          <a:p>
            <a:pPr marL="457200" lvl="0" indent="-393700" algn="l" rtl="0">
              <a:spcBef>
                <a:spcPts val="0"/>
              </a:spcBef>
              <a:spcAft>
                <a:spcPts val="0"/>
              </a:spcAft>
              <a:buSzPts val="2600"/>
              <a:buChar char="•"/>
            </a:pPr>
            <a:r>
              <a:rPr lang="en-US"/>
              <a:t>Strengthening system networks to better support AANHPI students</a:t>
            </a:r>
            <a:endParaRPr/>
          </a:p>
          <a:p>
            <a:pPr marL="457200" lvl="0" indent="-393700" algn="l" rtl="0">
              <a:spcBef>
                <a:spcPts val="0"/>
              </a:spcBef>
              <a:spcAft>
                <a:spcPts val="0"/>
              </a:spcAft>
              <a:buSzPts val="2600"/>
              <a:buChar char="•"/>
            </a:pPr>
            <a:r>
              <a:rPr lang="en-US"/>
              <a:t>Production of data and reports to disseminate internally and externally to the broader AANAPISI field </a:t>
            </a:r>
            <a:endParaRPr/>
          </a:p>
          <a:p>
            <a:pPr marL="457200" lvl="0" indent="-393700" algn="l" rtl="0">
              <a:spcBef>
                <a:spcPts val="0"/>
              </a:spcBef>
              <a:spcAft>
                <a:spcPts val="0"/>
              </a:spcAft>
              <a:buSzPts val="2600"/>
              <a:buChar char="•"/>
            </a:pPr>
            <a:r>
              <a:rPr lang="en-US"/>
              <a:t> 9 campuses eligible: Berkeley, </a:t>
            </a:r>
            <a:r>
              <a:rPr lang="en-US" b="1"/>
              <a:t>Davis</a:t>
            </a:r>
            <a:r>
              <a:rPr lang="en-US"/>
              <a:t>, </a:t>
            </a:r>
            <a:r>
              <a:rPr lang="en-US" b="1"/>
              <a:t>Irvine</a:t>
            </a:r>
            <a:r>
              <a:rPr lang="en-US"/>
              <a:t>, Los Angeles, </a:t>
            </a:r>
            <a:r>
              <a:rPr lang="en-US" b="1"/>
              <a:t>Merced</a:t>
            </a:r>
            <a:r>
              <a:rPr lang="en-US"/>
              <a:t>, </a:t>
            </a:r>
            <a:r>
              <a:rPr lang="en-US" b="1"/>
              <a:t>Riverside</a:t>
            </a:r>
            <a:r>
              <a:rPr lang="en-US"/>
              <a:t>, </a:t>
            </a:r>
            <a:r>
              <a:rPr lang="en-US" b="1"/>
              <a:t>San Diego</a:t>
            </a:r>
            <a:r>
              <a:rPr lang="en-US"/>
              <a:t>, </a:t>
            </a:r>
            <a:r>
              <a:rPr lang="en-US" b="1"/>
              <a:t>Santa Barbara</a:t>
            </a:r>
            <a:r>
              <a:rPr lang="en-US"/>
              <a:t>, </a:t>
            </a:r>
            <a:r>
              <a:rPr lang="en-US" b="1"/>
              <a:t>Santa Cruz</a:t>
            </a:r>
            <a:endParaRPr b="1"/>
          </a:p>
          <a:p>
            <a:pPr marL="0" lvl="0" indent="0" algn="l" rtl="0">
              <a:lnSpc>
                <a:spcPct val="150000"/>
              </a:lnSpc>
              <a:spcBef>
                <a:spcPts val="0"/>
              </a:spcBef>
              <a:spcAft>
                <a:spcPts val="14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838200" y="1669250"/>
            <a:ext cx="10515600" cy="2183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solidFill>
                  <a:srgbClr val="000000"/>
                </a:solidFill>
                <a:latin typeface="Gill Sans"/>
                <a:ea typeface="Gill Sans"/>
                <a:cs typeface="Gill Sans"/>
                <a:sym typeface="Gill Sans"/>
              </a:rPr>
              <a:t>Arise: Mt. SAC’s AANAPISI Program</a:t>
            </a:r>
            <a:endParaRPr b="1">
              <a:solidFill>
                <a:srgbClr val="000000"/>
              </a:solidFill>
              <a:latin typeface="Gill Sans"/>
              <a:ea typeface="Gill Sans"/>
              <a:cs typeface="Gill Sans"/>
              <a:sym typeface="Gill Sans"/>
            </a:endParaRPr>
          </a:p>
        </p:txBody>
      </p:sp>
      <p:sp>
        <p:nvSpPr>
          <p:cNvPr id="202" name="Google Shape;202;p27"/>
          <p:cNvSpPr txBox="1">
            <a:spLocks noGrp="1"/>
          </p:cNvSpPr>
          <p:nvPr>
            <p:ph type="body" idx="1"/>
          </p:nvPr>
        </p:nvSpPr>
        <p:spPr>
          <a:xfrm>
            <a:off x="838200" y="2286442"/>
            <a:ext cx="10515600" cy="4060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935375" y="275525"/>
            <a:ext cx="4904100" cy="13125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latin typeface="Gill Sans"/>
                <a:ea typeface="Gill Sans"/>
                <a:cs typeface="Gill Sans"/>
                <a:sym typeface="Gill Sans"/>
              </a:rPr>
              <a:t>Mt. San Antonio College Arise Program (AANAPISI)</a:t>
            </a:r>
            <a:endParaRPr>
              <a:latin typeface="Gill Sans"/>
              <a:ea typeface="Gill Sans"/>
              <a:cs typeface="Gill Sans"/>
              <a:sym typeface="Gill Sans"/>
            </a:endParaRPr>
          </a:p>
        </p:txBody>
      </p:sp>
      <p:sp>
        <p:nvSpPr>
          <p:cNvPr id="209" name="Google Shape;209;p28"/>
          <p:cNvSpPr txBox="1">
            <a:spLocks noGrp="1"/>
          </p:cNvSpPr>
          <p:nvPr>
            <p:ph type="body" idx="1"/>
          </p:nvPr>
        </p:nvSpPr>
        <p:spPr>
          <a:xfrm>
            <a:off x="1045025" y="2215025"/>
            <a:ext cx="4684800" cy="791100"/>
          </a:xfrm>
          <a:prstGeom prst="rect">
            <a:avLst/>
          </a:prstGeom>
        </p:spPr>
        <p:txBody>
          <a:bodyPr spcFirstLastPara="1" wrap="square" lIns="91425" tIns="45700" rIns="91425" bIns="45700" anchor="b" anchorCtr="0">
            <a:normAutofit fontScale="85000" lnSpcReduction="20000"/>
          </a:bodyPr>
          <a:lstStyle/>
          <a:p>
            <a:pPr marL="0" lvl="0" indent="0" algn="ctr" rtl="0">
              <a:spcBef>
                <a:spcPts val="1000"/>
              </a:spcBef>
              <a:spcAft>
                <a:spcPts val="0"/>
              </a:spcAft>
              <a:buNone/>
            </a:pPr>
            <a:r>
              <a:rPr lang="en-US"/>
              <a:t>Framing our Conversation: Abby’s Digital Story</a:t>
            </a:r>
            <a:endParaRPr/>
          </a:p>
        </p:txBody>
      </p:sp>
      <p:sp>
        <p:nvSpPr>
          <p:cNvPr id="210" name="Google Shape;210;p28"/>
          <p:cNvSpPr txBox="1">
            <a:spLocks noGrp="1"/>
          </p:cNvSpPr>
          <p:nvPr>
            <p:ph type="body" idx="2"/>
          </p:nvPr>
        </p:nvSpPr>
        <p:spPr>
          <a:xfrm>
            <a:off x="1045025" y="3064325"/>
            <a:ext cx="5259900" cy="3329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Part of our 2nd cohort of digital storytellers: Abby portrays the complexity of her Pacific Islander humanity while offering a context for educators who are a part of the California Community College system.</a:t>
            </a:r>
            <a:endParaRPr/>
          </a:p>
        </p:txBody>
      </p:sp>
      <p:pic>
        <p:nvPicPr>
          <p:cNvPr id="211" name="Google Shape;211;p28"/>
          <p:cNvPicPr preferRelativeResize="0"/>
          <p:nvPr/>
        </p:nvPicPr>
        <p:blipFill>
          <a:blip r:embed="rId3">
            <a:alphaModFix/>
          </a:blip>
          <a:stretch>
            <a:fillRect/>
          </a:stretch>
        </p:blipFill>
        <p:spPr>
          <a:xfrm>
            <a:off x="7742900" y="3006125"/>
            <a:ext cx="2236851" cy="2236851"/>
          </a:xfrm>
          <a:prstGeom prst="rect">
            <a:avLst/>
          </a:prstGeom>
          <a:noFill/>
          <a:ln>
            <a:noFill/>
          </a:ln>
        </p:spPr>
      </p:pic>
      <p:sp>
        <p:nvSpPr>
          <p:cNvPr id="212" name="Google Shape;212;p28"/>
          <p:cNvSpPr txBox="1">
            <a:spLocks noGrp="1"/>
          </p:cNvSpPr>
          <p:nvPr>
            <p:ph type="body" idx="2"/>
          </p:nvPr>
        </p:nvSpPr>
        <p:spPr>
          <a:xfrm>
            <a:off x="6533150" y="5341375"/>
            <a:ext cx="4904100" cy="47790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None/>
            </a:pPr>
            <a:r>
              <a:rPr lang="en-US" sz="7800" b="1" dirty="0"/>
              <a:t>PADLET LINK:</a:t>
            </a:r>
            <a:r>
              <a:rPr lang="en-US" sz="9000" dirty="0"/>
              <a:t> https://</a:t>
            </a:r>
            <a:r>
              <a:rPr lang="en-US" sz="9000" dirty="0" err="1"/>
              <a:t>bit.ly</a:t>
            </a:r>
            <a:r>
              <a:rPr lang="en-US" sz="9000" dirty="0"/>
              <a:t>/</a:t>
            </a:r>
            <a:r>
              <a:rPr lang="en-US" sz="9000" dirty="0" err="1"/>
              <a:t>ASCC_API_Full_Humanity</a:t>
            </a:r>
            <a:endParaRPr sz="9000" dirty="0"/>
          </a:p>
          <a:p>
            <a:pPr marL="0" lvl="0" indent="0" algn="l" rtl="0">
              <a:lnSpc>
                <a:spcPct val="115000"/>
              </a:lnSpc>
              <a:spcBef>
                <a:spcPts val="1200"/>
              </a:spcBef>
              <a:spcAft>
                <a:spcPts val="0"/>
              </a:spcAft>
              <a:buNone/>
            </a:pPr>
            <a:endParaRPr dirty="0"/>
          </a:p>
        </p:txBody>
      </p:sp>
      <p:sp>
        <p:nvSpPr>
          <p:cNvPr id="213" name="Google Shape;213;p28"/>
          <p:cNvSpPr txBox="1">
            <a:spLocks noGrp="1"/>
          </p:cNvSpPr>
          <p:nvPr>
            <p:ph type="body" idx="2"/>
          </p:nvPr>
        </p:nvSpPr>
        <p:spPr>
          <a:xfrm>
            <a:off x="7229450" y="2429825"/>
            <a:ext cx="3794700" cy="47790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None/>
            </a:pPr>
            <a:r>
              <a:rPr lang="en-US" sz="9000"/>
              <a:t>SCAN to engage with Padlet.</a:t>
            </a:r>
            <a:endParaRPr sz="9000"/>
          </a:p>
          <a:p>
            <a:pPr marL="0" lvl="0" indent="0" algn="l" rtl="0">
              <a:lnSpc>
                <a:spcPct val="115000"/>
              </a:lnSpc>
              <a:spcBef>
                <a:spcPts val="1200"/>
              </a:spcBef>
              <a:spcAft>
                <a:spcPts val="0"/>
              </a:spcAft>
              <a:buNone/>
            </a:pPr>
            <a:endParaRPr/>
          </a:p>
        </p:txBody>
      </p:sp>
      <p:pic>
        <p:nvPicPr>
          <p:cNvPr id="214" name="Google Shape;214;p28"/>
          <p:cNvPicPr preferRelativeResize="0"/>
          <p:nvPr/>
        </p:nvPicPr>
        <p:blipFill>
          <a:blip r:embed="rId4">
            <a:alphaModFix/>
          </a:blip>
          <a:stretch>
            <a:fillRect/>
          </a:stretch>
        </p:blipFill>
        <p:spPr>
          <a:xfrm>
            <a:off x="8916725" y="275516"/>
            <a:ext cx="2236849" cy="14715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ill Sans"/>
                <a:ea typeface="Gill Sans"/>
                <a:cs typeface="Gill Sans"/>
                <a:sym typeface="Gill Sans"/>
              </a:rPr>
              <a:t>AANAPISI @ Mt. SAC: Arise Program</a:t>
            </a:r>
            <a:endParaRPr>
              <a:latin typeface="Gill Sans"/>
              <a:ea typeface="Gill Sans"/>
              <a:cs typeface="Gill Sans"/>
              <a:sym typeface="Gill Sans"/>
            </a:endParaRPr>
          </a:p>
        </p:txBody>
      </p:sp>
      <p:sp>
        <p:nvSpPr>
          <p:cNvPr id="221" name="Google Shape;221;p29"/>
          <p:cNvSpPr txBox="1">
            <a:spLocks noGrp="1"/>
          </p:cNvSpPr>
          <p:nvPr>
            <p:ph type="body" idx="1"/>
          </p:nvPr>
        </p:nvSpPr>
        <p:spPr>
          <a:xfrm>
            <a:off x="1045025" y="2137350"/>
            <a:ext cx="10116600" cy="460500"/>
          </a:xfrm>
          <a:prstGeom prst="rect">
            <a:avLst/>
          </a:prstGeom>
        </p:spPr>
        <p:txBody>
          <a:bodyPr spcFirstLastPara="1" wrap="square" lIns="91425" tIns="45700" rIns="91425" bIns="45700" anchor="b" anchorCtr="0">
            <a:normAutofit fontScale="70000" lnSpcReduction="20000"/>
          </a:bodyPr>
          <a:lstStyle/>
          <a:p>
            <a:pPr marL="0" lvl="0" indent="0" algn="ctr" rtl="0">
              <a:spcBef>
                <a:spcPts val="1000"/>
              </a:spcBef>
              <a:spcAft>
                <a:spcPts val="0"/>
              </a:spcAft>
              <a:buNone/>
            </a:pPr>
            <a:r>
              <a:rPr lang="en-US"/>
              <a:t>Our Timeline</a:t>
            </a:r>
            <a:endParaRPr/>
          </a:p>
        </p:txBody>
      </p:sp>
      <p:sp>
        <p:nvSpPr>
          <p:cNvPr id="222" name="Google Shape;222;p29"/>
          <p:cNvSpPr txBox="1">
            <a:spLocks noGrp="1"/>
          </p:cNvSpPr>
          <p:nvPr>
            <p:ph type="body" idx="2"/>
          </p:nvPr>
        </p:nvSpPr>
        <p:spPr>
          <a:xfrm>
            <a:off x="890150" y="2683100"/>
            <a:ext cx="6520800" cy="3093300"/>
          </a:xfrm>
          <a:prstGeom prst="rect">
            <a:avLst/>
          </a:prstGeom>
        </p:spPr>
        <p:txBody>
          <a:bodyPr spcFirstLastPara="1" wrap="square" lIns="91425" tIns="45700" rIns="91425" bIns="45700" anchor="t" anchorCtr="0">
            <a:normAutofit fontScale="85000" lnSpcReduction="10000"/>
          </a:bodyPr>
          <a:lstStyle/>
          <a:p>
            <a:pPr marL="457200" lvl="0" indent="-368935" algn="l" rtl="0">
              <a:lnSpc>
                <a:spcPct val="115000"/>
              </a:lnSpc>
              <a:spcBef>
                <a:spcPts val="0"/>
              </a:spcBef>
              <a:spcAft>
                <a:spcPts val="0"/>
              </a:spcAft>
              <a:buSzPct val="100000"/>
              <a:buChar char="•"/>
            </a:pPr>
            <a:r>
              <a:rPr lang="en-US"/>
              <a:t>Eligible institutions: At least 10% API, 50% financially-needy - Competitive Applications for AANAPISI (Federal Title III) five-year grants</a:t>
            </a:r>
            <a:endParaRPr/>
          </a:p>
          <a:p>
            <a:pPr marL="457200" lvl="0" indent="-368935" algn="l" rtl="0">
              <a:lnSpc>
                <a:spcPct val="115000"/>
              </a:lnSpc>
              <a:spcBef>
                <a:spcPts val="0"/>
              </a:spcBef>
              <a:spcAft>
                <a:spcPts val="0"/>
              </a:spcAft>
              <a:buSzPct val="100000"/>
              <a:buChar char="•"/>
            </a:pPr>
            <a:r>
              <a:rPr lang="en-US"/>
              <a:t>Past: Two AANAPISI Part F awards (2011, 2016) </a:t>
            </a:r>
            <a:endParaRPr/>
          </a:p>
          <a:p>
            <a:pPr marL="457200" lvl="0" indent="-368935" algn="l" rtl="0">
              <a:lnSpc>
                <a:spcPct val="115000"/>
              </a:lnSpc>
              <a:spcBef>
                <a:spcPts val="0"/>
              </a:spcBef>
              <a:spcAft>
                <a:spcPts val="0"/>
              </a:spcAft>
              <a:buSzPct val="100000"/>
              <a:buChar char="•"/>
            </a:pPr>
            <a:r>
              <a:rPr lang="en-US"/>
              <a:t>Current: AANAPISI Part A Cooperative (partner: CPP)</a:t>
            </a:r>
            <a:endParaRPr/>
          </a:p>
          <a:p>
            <a:pPr marL="457200" lvl="0" indent="-368935" algn="l" rtl="0">
              <a:lnSpc>
                <a:spcPct val="115000"/>
              </a:lnSpc>
              <a:spcBef>
                <a:spcPts val="0"/>
              </a:spcBef>
              <a:spcAft>
                <a:spcPts val="0"/>
              </a:spcAft>
              <a:buSzPct val="100000"/>
              <a:buChar char="•"/>
            </a:pPr>
            <a:r>
              <a:rPr lang="en-US"/>
              <a:t>Institutionalization over time (unrestricted general funds, SEAP)</a:t>
            </a:r>
            <a:endParaRPr/>
          </a:p>
        </p:txBody>
      </p:sp>
      <p:pic>
        <p:nvPicPr>
          <p:cNvPr id="223" name="Google Shape;223;p29"/>
          <p:cNvPicPr preferRelativeResize="0"/>
          <p:nvPr/>
        </p:nvPicPr>
        <p:blipFill>
          <a:blip r:embed="rId3">
            <a:alphaModFix/>
          </a:blip>
          <a:stretch>
            <a:fillRect/>
          </a:stretch>
        </p:blipFill>
        <p:spPr>
          <a:xfrm>
            <a:off x="7264399" y="2683100"/>
            <a:ext cx="4391040" cy="3305075"/>
          </a:xfrm>
          <a:prstGeom prst="rect">
            <a:avLst/>
          </a:prstGeom>
          <a:noFill/>
          <a:ln>
            <a:noFill/>
          </a:ln>
        </p:spPr>
      </p:pic>
      <p:sp>
        <p:nvSpPr>
          <p:cNvPr id="224" name="Google Shape;224;p2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ill Sans"/>
                <a:ea typeface="Gill Sans"/>
                <a:cs typeface="Gill Sans"/>
                <a:sym typeface="Gill Sans"/>
              </a:rPr>
              <a:t>AANAPISI @ Mt. SAC: Arise Program</a:t>
            </a:r>
            <a:endParaRPr>
              <a:latin typeface="Gill Sans"/>
              <a:ea typeface="Gill Sans"/>
              <a:cs typeface="Gill Sans"/>
              <a:sym typeface="Gill Sans"/>
            </a:endParaRPr>
          </a:p>
        </p:txBody>
      </p:sp>
      <p:sp>
        <p:nvSpPr>
          <p:cNvPr id="231" name="Google Shape;231;p30"/>
          <p:cNvSpPr txBox="1">
            <a:spLocks noGrp="1"/>
          </p:cNvSpPr>
          <p:nvPr>
            <p:ph type="body" idx="1"/>
          </p:nvPr>
        </p:nvSpPr>
        <p:spPr>
          <a:xfrm>
            <a:off x="1045028" y="2137350"/>
            <a:ext cx="10116600" cy="7911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n-US"/>
              <a:t>Background and Context</a:t>
            </a:r>
            <a:endParaRPr/>
          </a:p>
        </p:txBody>
      </p:sp>
      <p:sp>
        <p:nvSpPr>
          <p:cNvPr id="232" name="Google Shape;232;p30"/>
          <p:cNvSpPr txBox="1">
            <a:spLocks noGrp="1"/>
          </p:cNvSpPr>
          <p:nvPr>
            <p:ph type="body" idx="2"/>
          </p:nvPr>
        </p:nvSpPr>
        <p:spPr>
          <a:xfrm>
            <a:off x="890176" y="3318775"/>
            <a:ext cx="7759800" cy="3093300"/>
          </a:xfrm>
          <a:prstGeom prst="rect">
            <a:avLst/>
          </a:prstGeom>
        </p:spPr>
        <p:txBody>
          <a:bodyPr spcFirstLastPara="1" wrap="square" lIns="91425" tIns="45700" rIns="91425" bIns="45700" anchor="t" anchorCtr="0">
            <a:normAutofit fontScale="92500" lnSpcReduction="20000"/>
          </a:bodyPr>
          <a:lstStyle/>
          <a:p>
            <a:pPr marL="457200" lvl="0" indent="-381317" algn="l" rtl="0">
              <a:lnSpc>
                <a:spcPct val="115000"/>
              </a:lnSpc>
              <a:spcBef>
                <a:spcPts val="0"/>
              </a:spcBef>
              <a:spcAft>
                <a:spcPts val="0"/>
              </a:spcAft>
              <a:buSzPct val="100000"/>
              <a:buChar char="•"/>
            </a:pPr>
            <a:r>
              <a:rPr lang="en-US"/>
              <a:t>First grant established the Arise Program</a:t>
            </a:r>
            <a:endParaRPr/>
          </a:p>
          <a:p>
            <a:pPr marL="457200" lvl="0" indent="-381317" algn="l" rtl="0">
              <a:lnSpc>
                <a:spcPct val="115000"/>
              </a:lnSpc>
              <a:spcBef>
                <a:spcPts val="0"/>
              </a:spcBef>
              <a:spcAft>
                <a:spcPts val="0"/>
              </a:spcAft>
              <a:buSzPct val="100000"/>
              <a:buChar char="•"/>
            </a:pPr>
            <a:r>
              <a:rPr lang="en-US"/>
              <a:t>Grant activity areas: academic support, counseling intervention, student development, professional development, research/evaluation</a:t>
            </a:r>
            <a:endParaRPr/>
          </a:p>
          <a:p>
            <a:pPr marL="457200" lvl="0" indent="-381317" algn="l" rtl="0">
              <a:lnSpc>
                <a:spcPct val="115000"/>
              </a:lnSpc>
              <a:spcBef>
                <a:spcPts val="0"/>
              </a:spcBef>
              <a:spcAft>
                <a:spcPts val="0"/>
              </a:spcAft>
              <a:buSzPct val="100000"/>
              <a:buChar char="•"/>
            </a:pPr>
            <a:r>
              <a:rPr lang="en-US"/>
              <a:t>The new cooperative: transfer collaborative, community engagement, holistic support, academic development</a:t>
            </a:r>
            <a:endParaRPr/>
          </a:p>
          <a:p>
            <a:pPr marL="457200" lvl="0" indent="-381317" algn="l" rtl="0">
              <a:lnSpc>
                <a:spcPct val="115000"/>
              </a:lnSpc>
              <a:spcBef>
                <a:spcPts val="0"/>
              </a:spcBef>
              <a:spcAft>
                <a:spcPts val="0"/>
              </a:spcAft>
              <a:buSzPct val="100000"/>
              <a:buChar char="•"/>
            </a:pPr>
            <a:r>
              <a:rPr lang="en-US"/>
              <a:t>Two Pronged: Support Services &amp; Culturally Affirming Space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ill Sans"/>
                <a:ea typeface="Gill Sans"/>
                <a:cs typeface="Gill Sans"/>
                <a:sym typeface="Gill Sans"/>
              </a:rPr>
              <a:t>AANAPISI @ Mt. SAC: Arise Program</a:t>
            </a:r>
            <a:endParaRPr>
              <a:latin typeface="Gill Sans"/>
              <a:ea typeface="Gill Sans"/>
              <a:cs typeface="Gill Sans"/>
              <a:sym typeface="Gill Sans"/>
            </a:endParaRPr>
          </a:p>
        </p:txBody>
      </p:sp>
      <p:sp>
        <p:nvSpPr>
          <p:cNvPr id="239" name="Google Shape;239;p31"/>
          <p:cNvSpPr txBox="1">
            <a:spLocks noGrp="1"/>
          </p:cNvSpPr>
          <p:nvPr>
            <p:ph type="body" idx="1"/>
          </p:nvPr>
        </p:nvSpPr>
        <p:spPr>
          <a:xfrm>
            <a:off x="1045025" y="2137350"/>
            <a:ext cx="5658000" cy="449700"/>
          </a:xfrm>
          <a:prstGeom prst="rect">
            <a:avLst/>
          </a:prstGeom>
        </p:spPr>
        <p:txBody>
          <a:bodyPr spcFirstLastPara="1" wrap="square" lIns="91425" tIns="45700" rIns="91425" bIns="45700" anchor="b" anchorCtr="0">
            <a:normAutofit fontScale="70000" lnSpcReduction="20000"/>
          </a:bodyPr>
          <a:lstStyle/>
          <a:p>
            <a:pPr marL="0" lvl="0" indent="0" algn="ctr" rtl="0">
              <a:spcBef>
                <a:spcPts val="1000"/>
              </a:spcBef>
              <a:spcAft>
                <a:spcPts val="0"/>
              </a:spcAft>
              <a:buNone/>
            </a:pPr>
            <a:r>
              <a:rPr lang="en-US"/>
              <a:t>Student Services Support</a:t>
            </a:r>
            <a:endParaRPr/>
          </a:p>
        </p:txBody>
      </p:sp>
      <p:sp>
        <p:nvSpPr>
          <p:cNvPr id="240" name="Google Shape;240;p31"/>
          <p:cNvSpPr txBox="1">
            <a:spLocks noGrp="1"/>
          </p:cNvSpPr>
          <p:nvPr>
            <p:ph type="body" idx="2"/>
          </p:nvPr>
        </p:nvSpPr>
        <p:spPr>
          <a:xfrm>
            <a:off x="1037700" y="2688250"/>
            <a:ext cx="5908800" cy="3638700"/>
          </a:xfrm>
          <a:prstGeom prst="rect">
            <a:avLst/>
          </a:prstGeom>
        </p:spPr>
        <p:txBody>
          <a:bodyPr spcFirstLastPara="1" wrap="square" lIns="91425" tIns="45700" rIns="91425" bIns="45700" anchor="t" anchorCtr="0">
            <a:normAutofit fontScale="77500" lnSpcReduction="20000"/>
          </a:bodyPr>
          <a:lstStyle/>
          <a:p>
            <a:pPr marL="457200" lvl="0" indent="-344170" algn="l" rtl="0">
              <a:lnSpc>
                <a:spcPct val="115000"/>
              </a:lnSpc>
              <a:spcBef>
                <a:spcPts val="0"/>
              </a:spcBef>
              <a:spcAft>
                <a:spcPts val="0"/>
              </a:spcAft>
              <a:buSzPct val="100000"/>
              <a:buChar char="•"/>
            </a:pPr>
            <a:r>
              <a:rPr lang="en-US"/>
              <a:t>Counseling (in-person and virtual)</a:t>
            </a:r>
            <a:endParaRPr/>
          </a:p>
          <a:p>
            <a:pPr marL="457200" lvl="0" indent="-344170" algn="l" rtl="0">
              <a:lnSpc>
                <a:spcPct val="115000"/>
              </a:lnSpc>
              <a:spcBef>
                <a:spcPts val="0"/>
              </a:spcBef>
              <a:spcAft>
                <a:spcPts val="0"/>
              </a:spcAft>
              <a:buSzPct val="100000"/>
              <a:buChar char="•"/>
            </a:pPr>
            <a:r>
              <a:rPr lang="en-US"/>
              <a:t>Educational Advisement</a:t>
            </a:r>
            <a:endParaRPr/>
          </a:p>
          <a:p>
            <a:pPr marL="457200" lvl="0" indent="-344170" algn="l" rtl="0">
              <a:lnSpc>
                <a:spcPct val="115000"/>
              </a:lnSpc>
              <a:spcBef>
                <a:spcPts val="0"/>
              </a:spcBef>
              <a:spcAft>
                <a:spcPts val="0"/>
              </a:spcAft>
              <a:buSzPct val="100000"/>
              <a:buChar char="•"/>
            </a:pPr>
            <a:r>
              <a:rPr lang="en-US"/>
              <a:t>Peer mentors</a:t>
            </a:r>
            <a:endParaRPr/>
          </a:p>
          <a:p>
            <a:pPr marL="457200" lvl="0" indent="-344170" algn="l" rtl="0">
              <a:lnSpc>
                <a:spcPct val="115000"/>
              </a:lnSpc>
              <a:spcBef>
                <a:spcPts val="0"/>
              </a:spcBef>
              <a:spcAft>
                <a:spcPts val="0"/>
              </a:spcAft>
              <a:buSzPct val="100000"/>
              <a:buChar char="•"/>
            </a:pPr>
            <a:r>
              <a:rPr lang="en-US" b="1"/>
              <a:t>ASAP! Letter</a:t>
            </a:r>
            <a:endParaRPr b="1"/>
          </a:p>
          <a:p>
            <a:pPr marL="457200" lvl="0" indent="-344170" algn="l" rtl="0">
              <a:lnSpc>
                <a:spcPct val="115000"/>
              </a:lnSpc>
              <a:spcBef>
                <a:spcPts val="0"/>
              </a:spcBef>
              <a:spcAft>
                <a:spcPts val="0"/>
              </a:spcAft>
              <a:buSzPct val="100000"/>
              <a:buChar char="•"/>
            </a:pPr>
            <a:r>
              <a:rPr lang="en-US"/>
              <a:t>Transfer and Scholarship Assistance (collaboration, access, and technology)</a:t>
            </a:r>
            <a:endParaRPr/>
          </a:p>
          <a:p>
            <a:pPr marL="457200" lvl="0" indent="-344170" algn="l" rtl="0">
              <a:lnSpc>
                <a:spcPct val="115000"/>
              </a:lnSpc>
              <a:spcBef>
                <a:spcPts val="0"/>
              </a:spcBef>
              <a:spcAft>
                <a:spcPts val="0"/>
              </a:spcAft>
              <a:buSzPct val="100000"/>
              <a:buChar char="•"/>
            </a:pPr>
            <a:r>
              <a:rPr lang="en-US"/>
              <a:t>Tutoring in the Equity Center</a:t>
            </a:r>
            <a:endParaRPr/>
          </a:p>
          <a:p>
            <a:pPr marL="457200" lvl="0" indent="-344170" algn="l" rtl="0">
              <a:lnSpc>
                <a:spcPct val="115000"/>
              </a:lnSpc>
              <a:spcBef>
                <a:spcPts val="0"/>
              </a:spcBef>
              <a:spcAft>
                <a:spcPts val="0"/>
              </a:spcAft>
              <a:buSzPct val="100000"/>
              <a:buChar char="•"/>
            </a:pPr>
            <a:r>
              <a:rPr lang="en-US"/>
              <a:t>Resource Referrals (Basic Needs, food pantry, Laptop Loans, book rentals, student health services, emergency funds request)</a:t>
            </a:r>
            <a:endParaRPr/>
          </a:p>
          <a:p>
            <a:pPr marL="457200" lvl="0" indent="-344170" algn="l" rtl="0">
              <a:lnSpc>
                <a:spcPct val="115000"/>
              </a:lnSpc>
              <a:spcBef>
                <a:spcPts val="0"/>
              </a:spcBef>
              <a:spcAft>
                <a:spcPts val="0"/>
              </a:spcAft>
              <a:buSzPct val="100000"/>
              <a:buChar char="•"/>
            </a:pPr>
            <a:r>
              <a:rPr lang="en-US"/>
              <a:t>School supplies (backpacks, school supplies, blue books, scantrons)</a:t>
            </a:r>
            <a:endParaRPr/>
          </a:p>
          <a:p>
            <a:pPr marL="457200" lvl="0" indent="0" algn="l" rtl="0">
              <a:lnSpc>
                <a:spcPct val="115000"/>
              </a:lnSpc>
              <a:spcBef>
                <a:spcPts val="0"/>
              </a:spcBef>
              <a:spcAft>
                <a:spcPts val="0"/>
              </a:spcAft>
              <a:buNone/>
            </a:pPr>
            <a:endParaRPr/>
          </a:p>
        </p:txBody>
      </p:sp>
      <p:pic>
        <p:nvPicPr>
          <p:cNvPr id="241" name="Google Shape;241;p31"/>
          <p:cNvPicPr preferRelativeResize="0"/>
          <p:nvPr/>
        </p:nvPicPr>
        <p:blipFill>
          <a:blip r:embed="rId3">
            <a:alphaModFix/>
          </a:blip>
          <a:stretch>
            <a:fillRect/>
          </a:stretch>
        </p:blipFill>
        <p:spPr>
          <a:xfrm>
            <a:off x="7098950" y="2137350"/>
            <a:ext cx="4062674" cy="4062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latin typeface="Gill Sans"/>
                <a:ea typeface="Gill Sans"/>
                <a:cs typeface="Gill Sans"/>
                <a:sym typeface="Gill Sans"/>
              </a:rPr>
              <a:t>AANAPISI @ Mt. SAC: Arise Program</a:t>
            </a:r>
            <a:endParaRPr>
              <a:latin typeface="Gill Sans"/>
              <a:ea typeface="Gill Sans"/>
              <a:cs typeface="Gill Sans"/>
              <a:sym typeface="Gill Sans"/>
            </a:endParaRPr>
          </a:p>
        </p:txBody>
      </p:sp>
      <p:sp>
        <p:nvSpPr>
          <p:cNvPr id="248" name="Google Shape;248;p32"/>
          <p:cNvSpPr txBox="1">
            <a:spLocks noGrp="1"/>
          </p:cNvSpPr>
          <p:nvPr>
            <p:ph type="body" idx="1"/>
          </p:nvPr>
        </p:nvSpPr>
        <p:spPr>
          <a:xfrm>
            <a:off x="1045025" y="2137350"/>
            <a:ext cx="10116600" cy="449700"/>
          </a:xfrm>
          <a:prstGeom prst="rect">
            <a:avLst/>
          </a:prstGeom>
        </p:spPr>
        <p:txBody>
          <a:bodyPr spcFirstLastPara="1" wrap="square" lIns="91425" tIns="45700" rIns="91425" bIns="45700" anchor="b" anchorCtr="0">
            <a:normAutofit fontScale="70000" lnSpcReduction="20000"/>
          </a:bodyPr>
          <a:lstStyle/>
          <a:p>
            <a:pPr marL="0" lvl="0" indent="0" algn="ctr" rtl="0">
              <a:spcBef>
                <a:spcPts val="1000"/>
              </a:spcBef>
              <a:spcAft>
                <a:spcPts val="0"/>
              </a:spcAft>
              <a:buNone/>
            </a:pPr>
            <a:r>
              <a:rPr lang="en-US"/>
              <a:t>Culturally-Affirming Space</a:t>
            </a:r>
            <a:endParaRPr/>
          </a:p>
        </p:txBody>
      </p:sp>
      <p:sp>
        <p:nvSpPr>
          <p:cNvPr id="249" name="Google Shape;249;p32"/>
          <p:cNvSpPr txBox="1">
            <a:spLocks noGrp="1"/>
          </p:cNvSpPr>
          <p:nvPr>
            <p:ph type="body" idx="2"/>
          </p:nvPr>
        </p:nvSpPr>
        <p:spPr>
          <a:xfrm>
            <a:off x="1045025" y="2587050"/>
            <a:ext cx="7228800" cy="4492200"/>
          </a:xfrm>
          <a:prstGeom prst="rect">
            <a:avLst/>
          </a:prstGeom>
        </p:spPr>
        <p:txBody>
          <a:bodyPr spcFirstLastPara="1" wrap="square" lIns="91425" tIns="45700" rIns="91425" bIns="45700" anchor="t" anchorCtr="0">
            <a:normAutofit fontScale="70000" lnSpcReduction="20000"/>
          </a:bodyPr>
          <a:lstStyle/>
          <a:p>
            <a:pPr marL="457200" lvl="0" indent="-331787" algn="l" rtl="0">
              <a:lnSpc>
                <a:spcPct val="115000"/>
              </a:lnSpc>
              <a:spcBef>
                <a:spcPts val="0"/>
              </a:spcBef>
              <a:spcAft>
                <a:spcPts val="0"/>
              </a:spcAft>
              <a:buSzPct val="100000"/>
              <a:buChar char="•"/>
            </a:pPr>
            <a:r>
              <a:rPr lang="en-US"/>
              <a:t>Digital Stories</a:t>
            </a:r>
            <a:endParaRPr/>
          </a:p>
          <a:p>
            <a:pPr marL="457200" lvl="0" indent="-331787" algn="l" rtl="0">
              <a:lnSpc>
                <a:spcPct val="115000"/>
              </a:lnSpc>
              <a:spcBef>
                <a:spcPts val="0"/>
              </a:spcBef>
              <a:spcAft>
                <a:spcPts val="0"/>
              </a:spcAft>
              <a:buSzPct val="100000"/>
              <a:buChar char="•"/>
            </a:pPr>
            <a:r>
              <a:rPr lang="en-US" b="1"/>
              <a:t>Taking Circles: Fale Fono, SEAA Space, Ates &amp; Titas, NHPI male athletes, TPacific Islander women, FilipinX</a:t>
            </a:r>
            <a:endParaRPr b="1"/>
          </a:p>
          <a:p>
            <a:pPr marL="457200" lvl="0" indent="-331787" algn="l" rtl="0">
              <a:lnSpc>
                <a:spcPct val="115000"/>
              </a:lnSpc>
              <a:spcBef>
                <a:spcPts val="0"/>
              </a:spcBef>
              <a:spcAft>
                <a:spcPts val="0"/>
              </a:spcAft>
              <a:buSzPct val="100000"/>
              <a:buChar char="•"/>
            </a:pPr>
            <a:r>
              <a:rPr lang="en-US"/>
              <a:t>Leadership Development (3-day, off-site end of Summer)</a:t>
            </a:r>
            <a:endParaRPr/>
          </a:p>
          <a:p>
            <a:pPr marL="457200" lvl="0" indent="-331787" algn="l" rtl="0">
              <a:lnSpc>
                <a:spcPct val="115000"/>
              </a:lnSpc>
              <a:spcBef>
                <a:spcPts val="0"/>
              </a:spcBef>
              <a:spcAft>
                <a:spcPts val="0"/>
              </a:spcAft>
              <a:buSzPct val="100000"/>
              <a:buChar char="•"/>
            </a:pPr>
            <a:r>
              <a:rPr lang="en-US"/>
              <a:t>Educational Field trips (e.g., Manzanar, Delano, JANM, PIEAM)</a:t>
            </a:r>
            <a:endParaRPr/>
          </a:p>
          <a:p>
            <a:pPr marL="457200" lvl="0" indent="-331787" algn="l" rtl="0">
              <a:lnSpc>
                <a:spcPct val="115000"/>
              </a:lnSpc>
              <a:spcBef>
                <a:spcPts val="0"/>
              </a:spcBef>
              <a:spcAft>
                <a:spcPts val="0"/>
              </a:spcAft>
              <a:buSzPct val="100000"/>
              <a:buChar char="•"/>
            </a:pPr>
            <a:r>
              <a:rPr lang="en-US"/>
              <a:t>Collaborations</a:t>
            </a:r>
            <a:endParaRPr/>
          </a:p>
          <a:p>
            <a:pPr marL="914400" lvl="1" indent="-323850" algn="l" rtl="0">
              <a:lnSpc>
                <a:spcPct val="115000"/>
              </a:lnSpc>
              <a:spcBef>
                <a:spcPts val="0"/>
              </a:spcBef>
              <a:spcAft>
                <a:spcPts val="0"/>
              </a:spcAft>
              <a:buSzPct val="100000"/>
              <a:buChar char="•"/>
            </a:pPr>
            <a:r>
              <a:rPr lang="en-US" b="1"/>
              <a:t>Knowledge is Power Learning Communities</a:t>
            </a:r>
            <a:endParaRPr b="1"/>
          </a:p>
          <a:p>
            <a:pPr marL="914400" lvl="1" indent="-323850" algn="l" rtl="0">
              <a:lnSpc>
                <a:spcPct val="115000"/>
              </a:lnSpc>
              <a:spcBef>
                <a:spcPts val="0"/>
              </a:spcBef>
              <a:spcAft>
                <a:spcPts val="0"/>
              </a:spcAft>
              <a:buSzPct val="100000"/>
              <a:buChar char="•"/>
            </a:pPr>
            <a:r>
              <a:rPr lang="en-US"/>
              <a:t>Programming: Student Equity Speaker Series, El Centro, Pride</a:t>
            </a:r>
            <a:endParaRPr/>
          </a:p>
          <a:p>
            <a:pPr marL="457200" lvl="0" indent="-331787" algn="l" rtl="0">
              <a:lnSpc>
                <a:spcPct val="115000"/>
              </a:lnSpc>
              <a:spcBef>
                <a:spcPts val="0"/>
              </a:spcBef>
              <a:spcAft>
                <a:spcPts val="0"/>
              </a:spcAft>
              <a:buSzPct val="100000"/>
              <a:buChar char="•"/>
            </a:pPr>
            <a:r>
              <a:rPr lang="en-US"/>
              <a:t>Conferences (APAHE, NASPA WRC)</a:t>
            </a:r>
            <a:endParaRPr/>
          </a:p>
          <a:p>
            <a:pPr marL="457200" lvl="0" indent="-331787" algn="l" rtl="0">
              <a:lnSpc>
                <a:spcPct val="115000"/>
              </a:lnSpc>
              <a:spcBef>
                <a:spcPts val="0"/>
              </a:spcBef>
              <a:spcAft>
                <a:spcPts val="0"/>
              </a:spcAft>
              <a:buSzPct val="100000"/>
              <a:buChar char="•"/>
            </a:pPr>
            <a:r>
              <a:rPr lang="en-US"/>
              <a:t>Pasifika Family Education Day</a:t>
            </a:r>
            <a:endParaRPr/>
          </a:p>
          <a:p>
            <a:pPr marL="457200" lvl="0" indent="-331787" algn="l" rtl="0">
              <a:lnSpc>
                <a:spcPct val="115000"/>
              </a:lnSpc>
              <a:spcBef>
                <a:spcPts val="0"/>
              </a:spcBef>
              <a:spcAft>
                <a:spcPts val="0"/>
              </a:spcAft>
              <a:buSzPct val="100000"/>
              <a:buChar char="•"/>
            </a:pPr>
            <a:r>
              <a:rPr lang="en-US"/>
              <a:t>APIDA Family Day (new-May 2023)</a:t>
            </a:r>
            <a:endParaRPr/>
          </a:p>
          <a:p>
            <a:pPr marL="457200" lvl="0" indent="-331787" algn="l" rtl="0">
              <a:lnSpc>
                <a:spcPct val="115000"/>
              </a:lnSpc>
              <a:spcBef>
                <a:spcPts val="0"/>
              </a:spcBef>
              <a:spcAft>
                <a:spcPts val="0"/>
              </a:spcAft>
              <a:buSzPct val="100000"/>
              <a:buChar char="•"/>
            </a:pPr>
            <a:r>
              <a:rPr lang="en-US"/>
              <a:t>Cultural Series: Lunar New Year, API Heritage Month, FilipinX History Month</a:t>
            </a:r>
            <a:endParaRPr/>
          </a:p>
          <a:p>
            <a:pPr marL="457200" lvl="0" indent="-331787" algn="l" rtl="0">
              <a:lnSpc>
                <a:spcPct val="115000"/>
              </a:lnSpc>
              <a:spcBef>
                <a:spcPts val="0"/>
              </a:spcBef>
              <a:spcAft>
                <a:spcPts val="0"/>
              </a:spcAft>
              <a:buSzPct val="100000"/>
              <a:buChar char="•"/>
            </a:pPr>
            <a:r>
              <a:rPr lang="en-US" b="1"/>
              <a:t>Workshops: Anti-Asian racism guest speakers, community talking circles in response media coverage (Monterey Park, Atlanta Shootings)</a:t>
            </a:r>
            <a:endParaRPr b="1"/>
          </a:p>
          <a:p>
            <a:pPr marL="457200" lvl="0" indent="0" algn="l" rtl="0">
              <a:lnSpc>
                <a:spcPct val="115000"/>
              </a:lnSpc>
              <a:spcBef>
                <a:spcPts val="0"/>
              </a:spcBef>
              <a:spcAft>
                <a:spcPts val="0"/>
              </a:spcAft>
              <a:buNone/>
            </a:pPr>
            <a:endParaRPr b="1"/>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p:txBody>
      </p:sp>
      <p:pic>
        <p:nvPicPr>
          <p:cNvPr id="250" name="Google Shape;250;p32"/>
          <p:cNvPicPr preferRelativeResize="0"/>
          <p:nvPr/>
        </p:nvPicPr>
        <p:blipFill>
          <a:blip r:embed="rId3">
            <a:alphaModFix/>
          </a:blip>
          <a:stretch>
            <a:fillRect/>
          </a:stretch>
        </p:blipFill>
        <p:spPr>
          <a:xfrm>
            <a:off x="8673350" y="3262175"/>
            <a:ext cx="2113626" cy="2113626"/>
          </a:xfrm>
          <a:prstGeom prst="rect">
            <a:avLst/>
          </a:prstGeom>
          <a:noFill/>
          <a:ln>
            <a:noFill/>
          </a:ln>
        </p:spPr>
      </p:pic>
      <p:sp>
        <p:nvSpPr>
          <p:cNvPr id="251" name="Google Shape;251;p32"/>
          <p:cNvSpPr txBox="1"/>
          <p:nvPr/>
        </p:nvSpPr>
        <p:spPr>
          <a:xfrm>
            <a:off x="8391713" y="5375800"/>
            <a:ext cx="267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Gill Sans"/>
                <a:ea typeface="Gill Sans"/>
                <a:cs typeface="Gill Sans"/>
                <a:sym typeface="Gill Sans"/>
              </a:rPr>
              <a:t>SCAN for Programming Samples</a:t>
            </a:r>
            <a:endParaRPr>
              <a:latin typeface="Gill Sans"/>
              <a:ea typeface="Gill Sans"/>
              <a:cs typeface="Gill Sans"/>
              <a:sym typeface="Gill Sans"/>
            </a:endParaRPr>
          </a:p>
        </p:txBody>
      </p:sp>
      <p:sp>
        <p:nvSpPr>
          <p:cNvPr id="252" name="Google Shape;252;p32"/>
          <p:cNvSpPr txBox="1"/>
          <p:nvPr/>
        </p:nvSpPr>
        <p:spPr>
          <a:xfrm>
            <a:off x="8761975" y="2861975"/>
            <a:ext cx="202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Gill Sans"/>
                <a:ea typeface="Gill Sans"/>
                <a:cs typeface="Gill Sans"/>
                <a:sym typeface="Gill Sans"/>
              </a:rPr>
              <a:t>AANAPISI Week 2021</a:t>
            </a:r>
            <a:endParaRPr>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935375" y="275525"/>
            <a:ext cx="4904100" cy="13125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latin typeface="Gill Sans"/>
                <a:ea typeface="Gill Sans"/>
                <a:cs typeface="Gill Sans"/>
                <a:sym typeface="Gill Sans"/>
              </a:rPr>
              <a:t>Mt. San Antonio College Arise Program (AANAPISI)</a:t>
            </a:r>
            <a:endParaRPr>
              <a:latin typeface="Gill Sans"/>
              <a:ea typeface="Gill Sans"/>
              <a:cs typeface="Gill Sans"/>
              <a:sym typeface="Gill Sans"/>
            </a:endParaRPr>
          </a:p>
        </p:txBody>
      </p:sp>
      <p:sp>
        <p:nvSpPr>
          <p:cNvPr id="259" name="Google Shape;259;p33"/>
          <p:cNvSpPr txBox="1">
            <a:spLocks noGrp="1"/>
          </p:cNvSpPr>
          <p:nvPr>
            <p:ph type="body" idx="1"/>
          </p:nvPr>
        </p:nvSpPr>
        <p:spPr>
          <a:xfrm>
            <a:off x="935375" y="2087225"/>
            <a:ext cx="10467300" cy="977100"/>
          </a:xfrm>
          <a:prstGeom prst="rect">
            <a:avLst/>
          </a:prstGeom>
        </p:spPr>
        <p:txBody>
          <a:bodyPr spcFirstLastPara="1" wrap="square" lIns="91425" tIns="45700" rIns="91425" bIns="45700" anchor="b" anchorCtr="0">
            <a:normAutofit lnSpcReduction="10000"/>
          </a:bodyPr>
          <a:lstStyle/>
          <a:p>
            <a:pPr marL="0" lvl="0" indent="0" algn="l" rtl="0">
              <a:spcBef>
                <a:spcPts val="1000"/>
              </a:spcBef>
              <a:spcAft>
                <a:spcPts val="0"/>
              </a:spcAft>
              <a:buNone/>
            </a:pPr>
            <a:r>
              <a:rPr lang="en-US"/>
              <a:t>Recognizing the full humanity of our Asian Pacific Islander Students: </a:t>
            </a:r>
            <a:r>
              <a:rPr lang="en-US" b="1"/>
              <a:t>Relationships and Representation</a:t>
            </a:r>
            <a:r>
              <a:rPr lang="en-US"/>
              <a:t> matters</a:t>
            </a:r>
            <a:endParaRPr/>
          </a:p>
        </p:txBody>
      </p:sp>
      <p:sp>
        <p:nvSpPr>
          <p:cNvPr id="260" name="Google Shape;260;p33"/>
          <p:cNvSpPr txBox="1">
            <a:spLocks noGrp="1"/>
          </p:cNvSpPr>
          <p:nvPr>
            <p:ph type="body" idx="2"/>
          </p:nvPr>
        </p:nvSpPr>
        <p:spPr>
          <a:xfrm>
            <a:off x="866225" y="3391425"/>
            <a:ext cx="5042400" cy="3180000"/>
          </a:xfrm>
          <a:prstGeom prst="rect">
            <a:avLst/>
          </a:prstGeom>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r>
              <a:rPr lang="en-US" sz="2800" i="1">
                <a:solidFill>
                  <a:srgbClr val="000000"/>
                </a:solidFill>
                <a:latin typeface="Arial"/>
                <a:ea typeface="Arial"/>
                <a:cs typeface="Arial"/>
                <a:sym typeface="Arial"/>
              </a:rPr>
              <a:t>As far as coming into class and just being the only one in class and then, you know, when the teacher calls your name in roll, they don’t know how to say it . . . And then, you, like, off the bat, you don’t even want to be in there . . . It’s, like, little stuff like that chases them away.  It makes them feel like they don’t belong, and then nowhere in the curriculum, you’re gonna find yourself in there. </a:t>
            </a:r>
            <a:r>
              <a:rPr lang="en-US" sz="2800" b="1" i="1">
                <a:solidFill>
                  <a:srgbClr val="000000"/>
                </a:solidFill>
                <a:latin typeface="Arial"/>
                <a:ea typeface="Arial"/>
                <a:cs typeface="Arial"/>
                <a:sym typeface="Arial"/>
              </a:rPr>
              <a:t>Alfred (Male, 28 years, Samoan)</a:t>
            </a:r>
            <a:endParaRPr sz="2800" b="1" i="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800" b="1" i="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p>
        </p:txBody>
      </p:sp>
      <p:pic>
        <p:nvPicPr>
          <p:cNvPr id="261" name="Google Shape;261;p33"/>
          <p:cNvPicPr preferRelativeResize="0"/>
          <p:nvPr/>
        </p:nvPicPr>
        <p:blipFill>
          <a:blip r:embed="rId3">
            <a:alphaModFix/>
          </a:blip>
          <a:stretch>
            <a:fillRect/>
          </a:stretch>
        </p:blipFill>
        <p:spPr>
          <a:xfrm>
            <a:off x="8916725" y="275516"/>
            <a:ext cx="2236849" cy="1471509"/>
          </a:xfrm>
          <a:prstGeom prst="rect">
            <a:avLst/>
          </a:prstGeom>
          <a:noFill/>
          <a:ln>
            <a:noFill/>
          </a:ln>
        </p:spPr>
      </p:pic>
      <p:sp>
        <p:nvSpPr>
          <p:cNvPr id="262" name="Google Shape;262;p33"/>
          <p:cNvSpPr txBox="1">
            <a:spLocks noGrp="1"/>
          </p:cNvSpPr>
          <p:nvPr>
            <p:ph type="body" idx="2"/>
          </p:nvPr>
        </p:nvSpPr>
        <p:spPr>
          <a:xfrm>
            <a:off x="5908625" y="3404525"/>
            <a:ext cx="5424900" cy="3392100"/>
          </a:xfrm>
          <a:prstGeom prst="rect">
            <a:avLst/>
          </a:prstGeom>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r>
              <a:rPr lang="en-US" sz="2800" i="1">
                <a:solidFill>
                  <a:srgbClr val="000000"/>
                </a:solidFill>
                <a:latin typeface="Arial"/>
                <a:ea typeface="Arial"/>
                <a:cs typeface="Arial"/>
                <a:sym typeface="Arial"/>
              </a:rPr>
              <a:t>I’d say a sense of family, like, you don’t have to be, like, blood related, but you technically say even though we’re not blood related, there is that sense of family that maybe even if you’re struggling, like, with the program, they’re still gonna care for you because sometimes the other staff members will give up on you if they see that . . . you’re wasting my time. . . . That’s when a sense of family would be the thing, even though you keep failing and failing, they’re still gonna keep trying. </a:t>
            </a:r>
            <a:r>
              <a:rPr lang="en-US" sz="2800" b="1" i="1">
                <a:solidFill>
                  <a:srgbClr val="000000"/>
                </a:solidFill>
                <a:latin typeface="Arial"/>
                <a:ea typeface="Arial"/>
                <a:cs typeface="Arial"/>
                <a:sym typeface="Arial"/>
              </a:rPr>
              <a:t>John (Male, 22 years, Tongan)</a:t>
            </a:r>
            <a:endParaRPr sz="2800" b="1" i="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800" b="1" i="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1045025" y="144850"/>
            <a:ext cx="10116600" cy="210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SzPts val="990"/>
              <a:buNone/>
            </a:pPr>
            <a:r>
              <a:rPr lang="en-US" sz="3140" b="1">
                <a:latin typeface="Gill Sans"/>
                <a:ea typeface="Gill Sans"/>
                <a:cs typeface="Gill Sans"/>
                <a:sym typeface="Gill Sans"/>
              </a:rPr>
              <a:t>Recommendations for Effective Practices To Identify and Serve Underrepresented AAPI students</a:t>
            </a:r>
            <a:endParaRPr sz="4028" b="1">
              <a:latin typeface="Gill Sans"/>
              <a:ea typeface="Gill Sans"/>
              <a:cs typeface="Gill Sans"/>
              <a:sym typeface="Gill Sans"/>
            </a:endParaRPr>
          </a:p>
          <a:p>
            <a:pPr marL="0" lvl="0" indent="0" algn="l" rtl="0">
              <a:lnSpc>
                <a:spcPct val="115000"/>
              </a:lnSpc>
              <a:spcBef>
                <a:spcPts val="0"/>
              </a:spcBef>
              <a:spcAft>
                <a:spcPts val="0"/>
              </a:spcAft>
              <a:buNone/>
            </a:pPr>
            <a:endParaRPr sz="1488" b="1" i="1">
              <a:latin typeface="Arial"/>
              <a:ea typeface="Arial"/>
              <a:cs typeface="Arial"/>
              <a:sym typeface="Arial"/>
            </a:endParaRPr>
          </a:p>
          <a:p>
            <a:pPr marL="0" lvl="0" indent="0" algn="l" rtl="0">
              <a:spcBef>
                <a:spcPts val="0"/>
              </a:spcBef>
              <a:spcAft>
                <a:spcPts val="0"/>
              </a:spcAft>
              <a:buSzPts val="990"/>
              <a:buNone/>
            </a:pPr>
            <a:endParaRPr sz="3140" b="1">
              <a:latin typeface="Gill Sans"/>
              <a:ea typeface="Gill Sans"/>
              <a:cs typeface="Gill Sans"/>
              <a:sym typeface="Gill Sans"/>
            </a:endParaRPr>
          </a:p>
        </p:txBody>
      </p:sp>
      <p:sp>
        <p:nvSpPr>
          <p:cNvPr id="269" name="Google Shape;269;p34"/>
          <p:cNvSpPr txBox="1">
            <a:spLocks noGrp="1"/>
          </p:cNvSpPr>
          <p:nvPr>
            <p:ph type="body" idx="2"/>
          </p:nvPr>
        </p:nvSpPr>
        <p:spPr>
          <a:xfrm>
            <a:off x="1045025" y="1747025"/>
            <a:ext cx="10223400" cy="48825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None/>
            </a:pPr>
            <a:r>
              <a:rPr lang="en-US" dirty="0"/>
              <a:t>\</a:t>
            </a:r>
            <a:endParaRPr dirty="0"/>
          </a:p>
          <a:p>
            <a:pPr marL="457200" lvl="0" indent="-339725" algn="l" rtl="0">
              <a:lnSpc>
                <a:spcPct val="115000"/>
              </a:lnSpc>
              <a:spcBef>
                <a:spcPts val="1200"/>
              </a:spcBef>
              <a:spcAft>
                <a:spcPts val="0"/>
              </a:spcAft>
              <a:buClr>
                <a:srgbClr val="211D1E"/>
              </a:buClr>
              <a:buSzPct val="100000"/>
              <a:buFont typeface="Gill Sans"/>
              <a:buAutoNum type="arabicPeriod"/>
            </a:pPr>
            <a:r>
              <a:rPr lang="en-US" sz="2800" dirty="0">
                <a:solidFill>
                  <a:srgbClr val="211D1E"/>
                </a:solidFill>
              </a:rPr>
              <a:t>Educators should create courses, lessons, and assignments that allow students to learn about issues that exist within their own cultural communities. </a:t>
            </a:r>
            <a:endParaRPr sz="2800" dirty="0">
              <a:solidFill>
                <a:srgbClr val="211D1E"/>
              </a:solidFill>
            </a:endParaRPr>
          </a:p>
          <a:p>
            <a:pPr marL="457200" lvl="0" indent="-339725" algn="l" rtl="0">
              <a:lnSpc>
                <a:spcPct val="115000"/>
              </a:lnSpc>
              <a:spcBef>
                <a:spcPts val="0"/>
              </a:spcBef>
              <a:spcAft>
                <a:spcPts val="0"/>
              </a:spcAft>
              <a:buClr>
                <a:srgbClr val="211D1E"/>
              </a:buClr>
              <a:buSzPct val="100000"/>
              <a:buFont typeface="Gill Sans"/>
              <a:buAutoNum type="arabicPeriod"/>
            </a:pPr>
            <a:r>
              <a:rPr lang="en-US" sz="2800" dirty="0">
                <a:solidFill>
                  <a:srgbClr val="211D1E"/>
                </a:solidFill>
              </a:rPr>
              <a:t>Educators should foster connections with community leaders and organizations and collaborate with them to construct more culturally relevant curricula, such as community service learning. </a:t>
            </a:r>
            <a:endParaRPr sz="2800" dirty="0">
              <a:solidFill>
                <a:srgbClr val="211D1E"/>
              </a:solidFill>
            </a:endParaRPr>
          </a:p>
          <a:p>
            <a:pPr marL="457200" lvl="0" indent="-339725" algn="l" rtl="0">
              <a:lnSpc>
                <a:spcPct val="115000"/>
              </a:lnSpc>
              <a:spcBef>
                <a:spcPts val="0"/>
              </a:spcBef>
              <a:spcAft>
                <a:spcPts val="0"/>
              </a:spcAft>
              <a:buClr>
                <a:srgbClr val="211D1E"/>
              </a:buClr>
              <a:buSzPct val="100000"/>
              <a:buFont typeface="Gill Sans"/>
              <a:buAutoNum type="arabicPeriod"/>
            </a:pPr>
            <a:r>
              <a:rPr lang="en-US" sz="2800" dirty="0">
                <a:solidFill>
                  <a:srgbClr val="211D1E"/>
                </a:solidFill>
              </a:rPr>
              <a:t>Educators should consider ways to integrate culturally relevant courses into structured learning communities, in which students take multiple courses together as a cohort. </a:t>
            </a:r>
            <a:endParaRPr sz="2800" dirty="0">
              <a:solidFill>
                <a:srgbClr val="211D1E"/>
              </a:solidFill>
            </a:endParaRPr>
          </a:p>
          <a:p>
            <a:pPr marL="457200" lvl="0" indent="-339725" algn="l" rtl="0">
              <a:lnSpc>
                <a:spcPct val="115000"/>
              </a:lnSpc>
              <a:spcBef>
                <a:spcPts val="0"/>
              </a:spcBef>
              <a:spcAft>
                <a:spcPts val="0"/>
              </a:spcAft>
              <a:buClr>
                <a:srgbClr val="211D1E"/>
              </a:buClr>
              <a:buSzPct val="100000"/>
              <a:buFont typeface="Gill Sans"/>
              <a:buAutoNum type="arabicPeriod"/>
            </a:pPr>
            <a:r>
              <a:rPr lang="en-US" sz="2800" dirty="0">
                <a:solidFill>
                  <a:srgbClr val="211D1E"/>
                </a:solidFill>
              </a:rPr>
              <a:t>Educators should commit adequate physical space for AANAPISI programs. </a:t>
            </a:r>
            <a:endParaRPr sz="2800" dirty="0">
              <a:solidFill>
                <a:srgbClr val="211D1E"/>
              </a:solidFill>
            </a:endParaRPr>
          </a:p>
          <a:p>
            <a:pPr marL="457200" lvl="0" indent="-339725" algn="l" rtl="0">
              <a:lnSpc>
                <a:spcPct val="115000"/>
              </a:lnSpc>
              <a:spcBef>
                <a:spcPts val="0"/>
              </a:spcBef>
              <a:spcAft>
                <a:spcPts val="0"/>
              </a:spcAft>
              <a:buClr>
                <a:srgbClr val="211D1E"/>
              </a:buClr>
              <a:buSzPct val="100000"/>
              <a:buFont typeface="Gill Sans"/>
              <a:buAutoNum type="arabicPeriod"/>
            </a:pPr>
            <a:r>
              <a:rPr lang="en-US" sz="2800" dirty="0">
                <a:solidFill>
                  <a:srgbClr val="211D1E"/>
                </a:solidFill>
              </a:rPr>
              <a:t>Educators working in AANAPISI programs should spend time developing relationships with other support offices on their campuses and in the larger AAPI community. Such relationships can ensure that AANAPISI educators have the capacity to refer AAPI students to the supports, services, and opportunities that they require. </a:t>
            </a:r>
            <a:endParaRPr sz="2800" dirty="0">
              <a:solidFill>
                <a:srgbClr val="211D1E"/>
              </a:solidFill>
            </a:endParaRPr>
          </a:p>
          <a:p>
            <a:pPr marL="457200" lvl="0" indent="-339725" algn="l" rtl="0">
              <a:lnSpc>
                <a:spcPct val="115000"/>
              </a:lnSpc>
              <a:spcBef>
                <a:spcPts val="0"/>
              </a:spcBef>
              <a:spcAft>
                <a:spcPts val="0"/>
              </a:spcAft>
              <a:buClr>
                <a:srgbClr val="211D1E"/>
              </a:buClr>
              <a:buSzPct val="100000"/>
              <a:buFont typeface="Gill Sans"/>
              <a:buAutoNum type="arabicPeriod"/>
            </a:pPr>
            <a:r>
              <a:rPr lang="en-US" sz="2800" dirty="0">
                <a:solidFill>
                  <a:srgbClr val="211D1E"/>
                </a:solidFill>
              </a:rPr>
              <a:t>Educators working in AANAPISI programs should create professional development opportunities to educate other professionals on campus about the AANAPISI program and the significance of culturally relevant practices.</a:t>
            </a:r>
            <a:endParaRPr sz="2800" dirty="0">
              <a:solidFill>
                <a:srgbClr val="211D1E"/>
              </a:solidFill>
            </a:endParaRPr>
          </a:p>
          <a:p>
            <a:pPr marL="0" lvl="0" indent="0" algn="l" rtl="0">
              <a:lnSpc>
                <a:spcPct val="115000"/>
              </a:lnSpc>
              <a:spcBef>
                <a:spcPts val="1200"/>
              </a:spcBef>
              <a:spcAft>
                <a:spcPts val="0"/>
              </a:spcAft>
              <a:buNone/>
            </a:pPr>
            <a:endParaRPr dirty="0"/>
          </a:p>
        </p:txBody>
      </p:sp>
      <p:sp>
        <p:nvSpPr>
          <p:cNvPr id="270" name="Google Shape;270;p34"/>
          <p:cNvSpPr txBox="1"/>
          <p:nvPr/>
        </p:nvSpPr>
        <p:spPr>
          <a:xfrm>
            <a:off x="1979475" y="6256125"/>
            <a:ext cx="9367800" cy="57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88" b="1">
                <a:solidFill>
                  <a:schemeClr val="lt1"/>
                </a:solidFill>
              </a:rPr>
              <a:t>Museus et al . </a:t>
            </a:r>
            <a:r>
              <a:rPr lang="en-US" sz="1188" b="1" i="1">
                <a:solidFill>
                  <a:schemeClr val="lt1"/>
                </a:solidFill>
              </a:rPr>
              <a:t>(2018) .HOW ASIAN AMERICAN AND NATIVE AMERICAN PACIFIC ISLANDER SERVING INSTITUTIONS ARE CREATING THE CONDITIONS FOR STUDENTS TO THRIVE</a:t>
            </a:r>
            <a:endParaRPr sz="1100">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latin typeface="Gill Sans"/>
                <a:ea typeface="Gill Sans"/>
                <a:cs typeface="Gill Sans"/>
                <a:sym typeface="Gill Sans"/>
              </a:rPr>
              <a:t>Resources - Organizations</a:t>
            </a:r>
            <a:endParaRPr b="1">
              <a:latin typeface="Gill Sans"/>
              <a:ea typeface="Gill Sans"/>
              <a:cs typeface="Gill Sans"/>
              <a:sym typeface="Gill Sans"/>
            </a:endParaRPr>
          </a:p>
        </p:txBody>
      </p:sp>
      <p:sp>
        <p:nvSpPr>
          <p:cNvPr id="277" name="Google Shape;277;p35"/>
          <p:cNvSpPr txBox="1">
            <a:spLocks noGrp="1"/>
          </p:cNvSpPr>
          <p:nvPr>
            <p:ph type="body" idx="1"/>
          </p:nvPr>
        </p:nvSpPr>
        <p:spPr>
          <a:xfrm rot="10800000" flipH="1">
            <a:off x="1045025" y="2026050"/>
            <a:ext cx="10116600" cy="111300"/>
          </a:xfrm>
          <a:prstGeom prst="rect">
            <a:avLst/>
          </a:prstGeom>
        </p:spPr>
        <p:txBody>
          <a:bodyPr spcFirstLastPara="1" wrap="square" lIns="91425" tIns="45700" rIns="91425" bIns="45700" anchor="b" anchorCtr="0">
            <a:normAutofit fontScale="25000" lnSpcReduction="20000"/>
          </a:bodyPr>
          <a:lstStyle/>
          <a:p>
            <a:pPr marL="0" lvl="0" indent="0" algn="l" rtl="0">
              <a:spcBef>
                <a:spcPts val="1000"/>
              </a:spcBef>
              <a:spcAft>
                <a:spcPts val="0"/>
              </a:spcAft>
              <a:buNone/>
            </a:pPr>
            <a:endParaRPr/>
          </a:p>
        </p:txBody>
      </p:sp>
      <p:sp>
        <p:nvSpPr>
          <p:cNvPr id="278" name="Google Shape;278;p35"/>
          <p:cNvSpPr txBox="1">
            <a:spLocks noGrp="1"/>
          </p:cNvSpPr>
          <p:nvPr>
            <p:ph type="body" idx="2"/>
          </p:nvPr>
        </p:nvSpPr>
        <p:spPr>
          <a:xfrm>
            <a:off x="936250" y="2137350"/>
            <a:ext cx="10336200" cy="4137300"/>
          </a:xfrm>
          <a:prstGeom prst="rect">
            <a:avLst/>
          </a:prstGeom>
        </p:spPr>
        <p:txBody>
          <a:bodyPr spcFirstLastPara="1" wrap="square" lIns="91425" tIns="45700" rIns="91425" bIns="45700" anchor="t" anchorCtr="0">
            <a:normAutofit fontScale="47500" lnSpcReduction="20000"/>
          </a:bodyPr>
          <a:lstStyle/>
          <a:p>
            <a:pPr marL="0" lvl="0" indent="0" algn="l" rtl="0">
              <a:lnSpc>
                <a:spcPct val="105000"/>
              </a:lnSpc>
              <a:spcBef>
                <a:spcPts val="0"/>
              </a:spcBef>
              <a:spcAft>
                <a:spcPts val="0"/>
              </a:spcAft>
              <a:buNone/>
            </a:pPr>
            <a:r>
              <a:rPr lang="en-US" sz="3500" b="1">
                <a:solidFill>
                  <a:srgbClr val="000000"/>
                </a:solidFill>
              </a:rPr>
              <a:t>ASCCC IDEAA (Inclusion, Diversity, Equity, Anti-Racism and Accessiblity) Toolkits and Resources: </a:t>
            </a:r>
            <a:r>
              <a:rPr lang="en-US" sz="3500" b="1" u="sng">
                <a:solidFill>
                  <a:schemeClr val="hlink"/>
                </a:solidFill>
                <a:hlinkClick r:id="rId3"/>
              </a:rPr>
              <a:t>https://asccc.org/asccc-inclusion-diversity-equity-anti-racism-and-accessibility-ideaa-tools</a:t>
            </a:r>
            <a:endParaRPr sz="3500" b="1">
              <a:solidFill>
                <a:srgbClr val="000000"/>
              </a:solidFill>
            </a:endParaRPr>
          </a:p>
          <a:p>
            <a:pPr marL="0" lvl="0" indent="0" algn="l" rtl="0">
              <a:lnSpc>
                <a:spcPct val="105000"/>
              </a:lnSpc>
              <a:spcBef>
                <a:spcPts val="0"/>
              </a:spcBef>
              <a:spcAft>
                <a:spcPts val="0"/>
              </a:spcAft>
              <a:buNone/>
            </a:pPr>
            <a:endParaRPr sz="3500" b="1">
              <a:solidFill>
                <a:srgbClr val="000000"/>
              </a:solidFill>
            </a:endParaRPr>
          </a:p>
          <a:p>
            <a:pPr marL="0" lvl="0" indent="0" algn="l" rtl="0">
              <a:lnSpc>
                <a:spcPct val="105000"/>
              </a:lnSpc>
              <a:spcBef>
                <a:spcPts val="0"/>
              </a:spcBef>
              <a:spcAft>
                <a:spcPts val="0"/>
              </a:spcAft>
              <a:buNone/>
            </a:pPr>
            <a:r>
              <a:rPr lang="en-US" sz="3500" b="1">
                <a:solidFill>
                  <a:srgbClr val="000000"/>
                </a:solidFill>
              </a:rPr>
              <a:t>ASCCC Caucuses (API, Black, Latinx and others):  </a:t>
            </a:r>
            <a:r>
              <a:rPr lang="en-US" sz="3500" b="1" u="sng">
                <a:solidFill>
                  <a:schemeClr val="hlink"/>
                </a:solidFill>
                <a:hlinkClick r:id="rId4"/>
              </a:rPr>
              <a:t>https://asccc.org/communities/caucuses</a:t>
            </a:r>
            <a:endParaRPr sz="3500" b="1">
              <a:solidFill>
                <a:srgbClr val="000000"/>
              </a:solidFill>
            </a:endParaRPr>
          </a:p>
          <a:p>
            <a:pPr marL="0" lvl="0" indent="0" algn="l" rtl="0">
              <a:lnSpc>
                <a:spcPct val="105000"/>
              </a:lnSpc>
              <a:spcBef>
                <a:spcPts val="0"/>
              </a:spcBef>
              <a:spcAft>
                <a:spcPts val="0"/>
              </a:spcAft>
              <a:buNone/>
            </a:pPr>
            <a:endParaRPr sz="3500" b="1">
              <a:solidFill>
                <a:srgbClr val="000000"/>
              </a:solidFill>
            </a:endParaRPr>
          </a:p>
          <a:p>
            <a:pPr marL="0" lvl="0" indent="0" algn="l" rtl="0">
              <a:lnSpc>
                <a:spcPct val="105000"/>
              </a:lnSpc>
              <a:spcBef>
                <a:spcPts val="0"/>
              </a:spcBef>
              <a:spcAft>
                <a:spcPts val="0"/>
              </a:spcAft>
              <a:buNone/>
            </a:pPr>
            <a:r>
              <a:rPr lang="en-US" sz="3500" b="1">
                <a:solidFill>
                  <a:srgbClr val="000000"/>
                </a:solidFill>
              </a:rPr>
              <a:t>AERA Research on the Education of Asian and Pacific Americans: </a:t>
            </a:r>
            <a:r>
              <a:rPr lang="en-US" sz="3500" b="1" u="sng">
                <a:solidFill>
                  <a:schemeClr val="hlink"/>
                </a:solidFill>
                <a:hlinkClick r:id="rId5"/>
              </a:rPr>
              <a:t>https://www.aera.net/SIG094/REAPA-SIG-94</a:t>
            </a:r>
            <a:endParaRPr sz="3500" b="1">
              <a:solidFill>
                <a:srgbClr val="000000"/>
              </a:solidFill>
            </a:endParaRPr>
          </a:p>
          <a:p>
            <a:pPr marL="0" lvl="0" indent="0" algn="l" rtl="0">
              <a:lnSpc>
                <a:spcPct val="105000"/>
              </a:lnSpc>
              <a:spcBef>
                <a:spcPts val="0"/>
              </a:spcBef>
              <a:spcAft>
                <a:spcPts val="0"/>
              </a:spcAft>
              <a:buNone/>
            </a:pPr>
            <a:endParaRPr sz="3500" b="1">
              <a:solidFill>
                <a:srgbClr val="000000"/>
              </a:solidFill>
            </a:endParaRPr>
          </a:p>
          <a:p>
            <a:pPr marL="0" lvl="0" indent="0" algn="l" rtl="0">
              <a:lnSpc>
                <a:spcPct val="105000"/>
              </a:lnSpc>
              <a:spcBef>
                <a:spcPts val="0"/>
              </a:spcBef>
              <a:spcAft>
                <a:spcPts val="0"/>
              </a:spcAft>
              <a:buNone/>
            </a:pPr>
            <a:r>
              <a:rPr lang="en-US" sz="3500" b="1">
                <a:solidFill>
                  <a:srgbClr val="000000"/>
                </a:solidFill>
              </a:rPr>
              <a:t>CARE-National Commission on Asian American and Pacific Islander Research in Education,  </a:t>
            </a:r>
            <a:r>
              <a:rPr lang="en-US" sz="3500" b="1" u="sng">
                <a:solidFill>
                  <a:schemeClr val="hlink"/>
                </a:solidFill>
                <a:hlinkClick r:id="rId6"/>
              </a:rPr>
              <a:t>http://care.gseis.ucla.edu/</a:t>
            </a:r>
            <a:endParaRPr sz="3500" b="1">
              <a:solidFill>
                <a:srgbClr val="000000"/>
              </a:solidFill>
            </a:endParaRPr>
          </a:p>
          <a:p>
            <a:pPr marL="0" lvl="0" indent="0" algn="l" rtl="0">
              <a:lnSpc>
                <a:spcPct val="105000"/>
              </a:lnSpc>
              <a:spcBef>
                <a:spcPts val="0"/>
              </a:spcBef>
              <a:spcAft>
                <a:spcPts val="0"/>
              </a:spcAft>
              <a:buNone/>
            </a:pPr>
            <a:endParaRPr sz="3500" b="1">
              <a:solidFill>
                <a:srgbClr val="000000"/>
              </a:solidFill>
            </a:endParaRPr>
          </a:p>
          <a:p>
            <a:pPr marL="0" lvl="0" indent="0" algn="l" rtl="0">
              <a:lnSpc>
                <a:spcPct val="105000"/>
              </a:lnSpc>
              <a:spcBef>
                <a:spcPts val="0"/>
              </a:spcBef>
              <a:spcAft>
                <a:spcPts val="0"/>
              </a:spcAft>
              <a:buNone/>
            </a:pPr>
            <a:r>
              <a:rPr lang="en-US" sz="3500" b="1">
                <a:solidFill>
                  <a:srgbClr val="000000"/>
                </a:solidFill>
              </a:rPr>
              <a:t>APAHE (Asian Pacific Americans in Higher Education): </a:t>
            </a:r>
            <a:r>
              <a:rPr lang="en-US" sz="3500" b="1" u="sng">
                <a:solidFill>
                  <a:schemeClr val="hlink"/>
                </a:solidFill>
                <a:hlinkClick r:id="rId7"/>
              </a:rPr>
              <a:t>http://apahenational.org/</a:t>
            </a:r>
            <a:r>
              <a:rPr lang="en-US" sz="3500" b="1">
                <a:solidFill>
                  <a:srgbClr val="000000"/>
                </a:solidFill>
              </a:rPr>
              <a:t>; APAHE National Conference in Oakland CA, April 26-28</a:t>
            </a:r>
            <a:endParaRPr sz="3500" b="1">
              <a:solidFill>
                <a:srgbClr val="000000"/>
              </a:solidFill>
            </a:endParaRPr>
          </a:p>
          <a:p>
            <a:pPr marL="0" lvl="0" indent="0" algn="l" rtl="0">
              <a:lnSpc>
                <a:spcPct val="105000"/>
              </a:lnSpc>
              <a:spcBef>
                <a:spcPts val="0"/>
              </a:spcBef>
              <a:spcAft>
                <a:spcPts val="0"/>
              </a:spcAft>
              <a:buNone/>
            </a:pPr>
            <a:r>
              <a:rPr lang="en-US" sz="3500" b="1" u="sng">
                <a:solidFill>
                  <a:schemeClr val="hlink"/>
                </a:solidFill>
                <a:hlinkClick r:id="rId7"/>
              </a:rPr>
              <a:t> </a:t>
            </a:r>
            <a:endParaRPr sz="3500" b="1">
              <a:solidFill>
                <a:srgbClr val="000000"/>
              </a:solidFill>
            </a:endParaRPr>
          </a:p>
          <a:p>
            <a:pPr marL="0" lvl="0" indent="0" algn="l" rtl="0">
              <a:lnSpc>
                <a:spcPct val="105000"/>
              </a:lnSpc>
              <a:spcBef>
                <a:spcPts val="0"/>
              </a:spcBef>
              <a:spcAft>
                <a:spcPts val="0"/>
              </a:spcAft>
              <a:buNone/>
            </a:pPr>
            <a:r>
              <a:rPr lang="en-US" sz="3500" b="1">
                <a:solidFill>
                  <a:srgbClr val="000000"/>
                </a:solidFill>
              </a:rPr>
              <a:t>AAAS (Association for Asian American Studies) conference in Long Beach in April 2023: </a:t>
            </a:r>
            <a:r>
              <a:rPr lang="en-US" sz="3500" b="1" u="sng">
                <a:solidFill>
                  <a:schemeClr val="hlink"/>
                </a:solidFill>
                <a:hlinkClick r:id="rId8"/>
              </a:rPr>
              <a:t>https://aaastudies.org/announcements/2023-conference-theme-sustainable-publics/</a:t>
            </a:r>
            <a:endParaRPr sz="3500" b="1">
              <a:solidFill>
                <a:srgbClr val="000000"/>
              </a:solidFill>
            </a:endParaRPr>
          </a:p>
          <a:p>
            <a:pPr marL="0" lvl="0" indent="0" algn="l" rtl="0">
              <a:lnSpc>
                <a:spcPct val="105000"/>
              </a:lnSpc>
              <a:spcBef>
                <a:spcPts val="0"/>
              </a:spcBef>
              <a:spcAft>
                <a:spcPts val="0"/>
              </a:spcAft>
              <a:buNone/>
            </a:pPr>
            <a:endParaRPr sz="3500" b="1">
              <a:solidFill>
                <a:srgbClr val="000000"/>
              </a:solidFill>
            </a:endParaRPr>
          </a:p>
          <a:p>
            <a:pPr marL="0" lvl="0" indent="0" algn="l" rtl="0">
              <a:lnSpc>
                <a:spcPct val="105000"/>
              </a:lnSpc>
              <a:spcBef>
                <a:spcPts val="0"/>
              </a:spcBef>
              <a:spcAft>
                <a:spcPts val="0"/>
              </a:spcAft>
              <a:buNone/>
            </a:pPr>
            <a:r>
              <a:rPr lang="en-US" sz="3500" b="1">
                <a:solidFill>
                  <a:srgbClr val="000000"/>
                </a:solidFill>
              </a:rPr>
              <a:t>CCC Ethnic Studies Faculty Council: </a:t>
            </a:r>
            <a:r>
              <a:rPr lang="en-US" sz="3500" b="1" u="sng">
                <a:solidFill>
                  <a:schemeClr val="hlink"/>
                </a:solidFill>
                <a:hlinkClick r:id="rId9"/>
              </a:rPr>
              <a:t>http://www.cccesfcouncil.org/</a:t>
            </a:r>
            <a:endParaRPr sz="3500" b="1">
              <a:solidFill>
                <a:srgbClr val="000000"/>
              </a:solidFill>
            </a:endParaRPr>
          </a:p>
          <a:p>
            <a:pPr marL="0" lvl="0" indent="0" algn="l" rtl="0">
              <a:lnSpc>
                <a:spcPct val="105000"/>
              </a:lnSpc>
              <a:spcBef>
                <a:spcPts val="0"/>
              </a:spcBef>
              <a:spcAft>
                <a:spcPts val="0"/>
              </a:spcAft>
              <a:buNone/>
            </a:pPr>
            <a:endParaRPr sz="3500" b="1">
              <a:solidFill>
                <a:srgbClr val="000000"/>
              </a:solidFill>
            </a:endParaRPr>
          </a:p>
          <a:p>
            <a:pPr marL="0" lvl="0" indent="0" algn="l" rtl="0">
              <a:lnSpc>
                <a:spcPct val="105000"/>
              </a:lnSpc>
              <a:spcBef>
                <a:spcPts val="0"/>
              </a:spcBef>
              <a:spcAft>
                <a:spcPts val="0"/>
              </a:spcAft>
              <a:buNone/>
            </a:pPr>
            <a:r>
              <a:rPr lang="en-US" sz="3500" b="1">
                <a:solidFill>
                  <a:srgbClr val="000000"/>
                </a:solidFill>
              </a:rPr>
              <a:t>The Coalition (A2MEND, APAHE, COLEGAS): </a:t>
            </a:r>
            <a:r>
              <a:rPr lang="en-US" sz="3500" b="1" u="sng">
                <a:solidFill>
                  <a:schemeClr val="hlink"/>
                </a:solidFill>
                <a:hlinkClick r:id="rId10"/>
              </a:rPr>
              <a:t>https://www.thecoalitioncc.org/</a:t>
            </a:r>
            <a:endParaRPr sz="3500" b="1">
              <a:solidFill>
                <a:srgbClr val="000000"/>
              </a:solidFill>
            </a:endParaRPr>
          </a:p>
          <a:p>
            <a:pPr marL="0" lvl="0" indent="0" algn="l" rtl="0">
              <a:lnSpc>
                <a:spcPct val="105000"/>
              </a:lnSpc>
              <a:spcBef>
                <a:spcPts val="0"/>
              </a:spcBef>
              <a:spcAft>
                <a:spcPts val="0"/>
              </a:spcAft>
              <a:buNone/>
            </a:pPr>
            <a:endParaRPr sz="1200" b="1">
              <a:solidFill>
                <a:srgbClr val="000000"/>
              </a:solidFill>
            </a:endParaRPr>
          </a:p>
          <a:p>
            <a:pPr marL="0" lvl="0" indent="0" algn="l" rtl="0">
              <a:lnSpc>
                <a:spcPct val="105000"/>
              </a:lnSpc>
              <a:spcBef>
                <a:spcPts val="0"/>
              </a:spcBef>
              <a:spcAft>
                <a:spcPts val="0"/>
              </a:spcAft>
              <a:buNone/>
            </a:pP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838200" y="1014924"/>
            <a:ext cx="10515600" cy="887700"/>
          </a:xfrm>
          <a:prstGeom prst="rect">
            <a:avLst/>
          </a:prstGeom>
        </p:spPr>
        <p:txBody>
          <a:bodyPr spcFirstLastPara="1" wrap="square" lIns="91425" tIns="45700" rIns="91425" bIns="45700" anchor="b" anchorCtr="0">
            <a:normAutofit/>
          </a:bodyPr>
          <a:lstStyle/>
          <a:p>
            <a:pPr marL="0" lvl="0" indent="0" algn="l" rtl="0">
              <a:lnSpc>
                <a:spcPct val="100000"/>
              </a:lnSpc>
              <a:spcBef>
                <a:spcPts val="0"/>
              </a:spcBef>
              <a:spcAft>
                <a:spcPts val="0"/>
              </a:spcAft>
              <a:buNone/>
            </a:pPr>
            <a:r>
              <a:rPr lang="en-US" sz="3400" b="1" u="sng">
                <a:solidFill>
                  <a:schemeClr val="dk1"/>
                </a:solidFill>
                <a:highlight>
                  <a:schemeClr val="lt1"/>
                </a:highlight>
                <a:latin typeface="Gill Sans"/>
                <a:ea typeface="Gill Sans"/>
                <a:cs typeface="Gill Sans"/>
                <a:sym typeface="Gill Sans"/>
              </a:rPr>
              <a:t>Webinar Description</a:t>
            </a:r>
            <a:endParaRPr sz="4100" u="sng"/>
          </a:p>
        </p:txBody>
      </p:sp>
      <p:sp>
        <p:nvSpPr>
          <p:cNvPr id="70" name="Google Shape;70;p9"/>
          <p:cNvSpPr txBox="1">
            <a:spLocks noGrp="1"/>
          </p:cNvSpPr>
          <p:nvPr>
            <p:ph type="body" idx="1"/>
          </p:nvPr>
        </p:nvSpPr>
        <p:spPr>
          <a:xfrm>
            <a:off x="838200" y="2086450"/>
            <a:ext cx="10515600" cy="4260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700">
                <a:solidFill>
                  <a:srgbClr val="000000"/>
                </a:solidFill>
                <a:highlight>
                  <a:schemeClr val="lt1"/>
                </a:highlight>
              </a:rPr>
              <a:t>Students who identify as Asian and Pacific Islander make up around 13% of California Community College students. Asian and Pacific Islanders are the fastest-growing ethnic group in California since 2011, growing an additional 25% statewide. After the pandemic, Asian and Pacific Islanders also experienced an explosive increase in racially motivated incidents. These increases should motivate faculty to look at what faculty can do on campus to support our Asian and Pacific Islander student communities. During this webinar, we will discuss some issues currently facing Asian and Pacific Islander students, and pedagogical and student services strategies and supports that faculty can take back to campus.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6"/>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latin typeface="Gill Sans"/>
                <a:ea typeface="Gill Sans"/>
                <a:cs typeface="Gill Sans"/>
                <a:sym typeface="Gill Sans"/>
              </a:rPr>
              <a:t>Resources - Publications &amp; Research</a:t>
            </a:r>
            <a:endParaRPr b="1">
              <a:latin typeface="Gill Sans"/>
              <a:ea typeface="Gill Sans"/>
              <a:cs typeface="Gill Sans"/>
              <a:sym typeface="Gill Sans"/>
            </a:endParaRPr>
          </a:p>
        </p:txBody>
      </p:sp>
      <p:sp>
        <p:nvSpPr>
          <p:cNvPr id="285" name="Google Shape;285;p36"/>
          <p:cNvSpPr txBox="1">
            <a:spLocks noGrp="1"/>
          </p:cNvSpPr>
          <p:nvPr>
            <p:ph type="body" idx="1"/>
          </p:nvPr>
        </p:nvSpPr>
        <p:spPr>
          <a:xfrm rot="10800000" flipH="1">
            <a:off x="1045025" y="2026050"/>
            <a:ext cx="10116600" cy="111300"/>
          </a:xfrm>
          <a:prstGeom prst="rect">
            <a:avLst/>
          </a:prstGeom>
        </p:spPr>
        <p:txBody>
          <a:bodyPr spcFirstLastPara="1" wrap="square" lIns="91425" tIns="45700" rIns="91425" bIns="45700" anchor="b" anchorCtr="0">
            <a:normAutofit fontScale="25000" lnSpcReduction="20000"/>
          </a:bodyPr>
          <a:lstStyle/>
          <a:p>
            <a:pPr marL="0" lvl="0" indent="0" algn="l" rtl="0">
              <a:spcBef>
                <a:spcPts val="1000"/>
              </a:spcBef>
              <a:spcAft>
                <a:spcPts val="0"/>
              </a:spcAft>
              <a:buNone/>
            </a:pPr>
            <a:endParaRPr/>
          </a:p>
        </p:txBody>
      </p:sp>
      <p:sp>
        <p:nvSpPr>
          <p:cNvPr id="286" name="Google Shape;286;p36"/>
          <p:cNvSpPr txBox="1">
            <a:spLocks noGrp="1"/>
          </p:cNvSpPr>
          <p:nvPr>
            <p:ph type="body" idx="2"/>
          </p:nvPr>
        </p:nvSpPr>
        <p:spPr>
          <a:xfrm>
            <a:off x="987975" y="2137350"/>
            <a:ext cx="10314600" cy="4131300"/>
          </a:xfrm>
          <a:prstGeom prst="rect">
            <a:avLst/>
          </a:prstGeom>
        </p:spPr>
        <p:txBody>
          <a:bodyPr spcFirstLastPara="1" wrap="square" lIns="91425" tIns="45700" rIns="91425" bIns="45700" anchor="t" anchorCtr="0">
            <a:normAutofit fontScale="25000" lnSpcReduction="20000"/>
          </a:bodyPr>
          <a:lstStyle/>
          <a:p>
            <a:pPr marL="0" lvl="0" indent="0" algn="l" rtl="0">
              <a:lnSpc>
                <a:spcPct val="105000"/>
              </a:lnSpc>
              <a:spcBef>
                <a:spcPts val="0"/>
              </a:spcBef>
              <a:spcAft>
                <a:spcPts val="0"/>
              </a:spcAft>
              <a:buNone/>
            </a:pPr>
            <a:r>
              <a:rPr lang="en-US" sz="5100" b="1">
                <a:solidFill>
                  <a:srgbClr val="000000"/>
                </a:solidFill>
              </a:rPr>
              <a:t>“An In-Depth Look At Asian American, NHPI Students” </a:t>
            </a:r>
            <a:r>
              <a:rPr lang="en-US" sz="5100" b="1" i="1">
                <a:solidFill>
                  <a:srgbClr val="000000"/>
                </a:solidFill>
              </a:rPr>
              <a:t>Community College Daily</a:t>
            </a:r>
            <a:r>
              <a:rPr lang="en-US" sz="5100" b="1">
                <a:solidFill>
                  <a:srgbClr val="000000"/>
                </a:solidFill>
              </a:rPr>
              <a:t>, American Association of Community Colleges, June 1, 2022. </a:t>
            </a:r>
            <a:r>
              <a:rPr lang="en-US" sz="5100" b="1" i="1" u="sng">
                <a:solidFill>
                  <a:schemeClr val="hlink"/>
                </a:solidFill>
                <a:hlinkClick r:id="rId3"/>
              </a:rPr>
              <a:t>https://www.ccdaily.com/2022/06/an-in-depth-look-at-asian-american-nhpi-students/</a:t>
            </a:r>
            <a:endParaRPr sz="5100"/>
          </a:p>
          <a:p>
            <a:pPr marL="0" lvl="0" indent="0" algn="l" rtl="0">
              <a:lnSpc>
                <a:spcPct val="105000"/>
              </a:lnSpc>
              <a:spcBef>
                <a:spcPts val="0"/>
              </a:spcBef>
              <a:spcAft>
                <a:spcPts val="0"/>
              </a:spcAft>
              <a:buNone/>
            </a:pPr>
            <a:endParaRPr sz="5100">
              <a:solidFill>
                <a:srgbClr val="222222"/>
              </a:solidFill>
              <a:highlight>
                <a:srgbClr val="FFFFFF"/>
              </a:highlight>
            </a:endParaRPr>
          </a:p>
          <a:p>
            <a:pPr marL="0" lvl="0" indent="0" algn="l" rtl="0">
              <a:lnSpc>
                <a:spcPct val="105000"/>
              </a:lnSpc>
              <a:spcBef>
                <a:spcPts val="0"/>
              </a:spcBef>
              <a:spcAft>
                <a:spcPts val="0"/>
              </a:spcAft>
              <a:buNone/>
            </a:pPr>
            <a:r>
              <a:rPr lang="en-US" sz="5100">
                <a:solidFill>
                  <a:srgbClr val="222222"/>
                </a:solidFill>
                <a:highlight>
                  <a:srgbClr val="FFFFFF"/>
                </a:highlight>
              </a:rPr>
              <a:t>Cuenza-Uvas, Aida and Toso-Lafaele Gogue, Demeturie. </a:t>
            </a:r>
            <a:r>
              <a:rPr lang="en-US" sz="5100" b="1">
                <a:solidFill>
                  <a:srgbClr val="222222"/>
                </a:solidFill>
                <a:highlight>
                  <a:srgbClr val="FFFFFF"/>
                </a:highlight>
              </a:rPr>
              <a:t>"</a:t>
            </a:r>
            <a:r>
              <a:rPr lang="en-US" sz="5100" b="1" u="sng">
                <a:solidFill>
                  <a:schemeClr val="hlink"/>
                </a:solidFill>
                <a:highlight>
                  <a:srgbClr val="FFFFFF"/>
                </a:highlight>
                <a:hlinkClick r:id="rId4"/>
              </a:rPr>
              <a:t>An Ethic Of Care In Student Affairs: Humanizing Relationships And Asserting Cultural Values At An AANAPISI"</a:t>
            </a:r>
            <a:r>
              <a:rPr lang="en-US" sz="5100" b="1"/>
              <a:t> </a:t>
            </a:r>
            <a:r>
              <a:rPr lang="en-US" sz="5100" i="1"/>
              <a:t>UCLA AAPI Nexus</a:t>
            </a:r>
            <a:r>
              <a:rPr lang="en-US" sz="5100"/>
              <a:t>, Volume 19: 1&amp;2(2022)</a:t>
            </a:r>
            <a:endParaRPr sz="5100"/>
          </a:p>
          <a:p>
            <a:pPr marL="0" lvl="0" indent="0" algn="l" rtl="0">
              <a:lnSpc>
                <a:spcPct val="105000"/>
              </a:lnSpc>
              <a:spcBef>
                <a:spcPts val="0"/>
              </a:spcBef>
              <a:spcAft>
                <a:spcPts val="0"/>
              </a:spcAft>
              <a:buNone/>
            </a:pPr>
            <a:endParaRPr sz="5100"/>
          </a:p>
          <a:p>
            <a:pPr marL="0" lvl="0" indent="0" algn="l" rtl="0">
              <a:lnSpc>
                <a:spcPct val="105000"/>
              </a:lnSpc>
              <a:spcBef>
                <a:spcPts val="0"/>
              </a:spcBef>
              <a:spcAft>
                <a:spcPts val="0"/>
              </a:spcAft>
              <a:buNone/>
            </a:pPr>
            <a:r>
              <a:rPr lang="en-US" sz="5100" b="1">
                <a:solidFill>
                  <a:srgbClr val="191E23"/>
                </a:solidFill>
                <a:highlight>
                  <a:srgbClr val="FFFFFF"/>
                </a:highlight>
              </a:rPr>
              <a:t>Fong, T., Marimba,D., Nguyen, M. (2020).  Models of Change: AANAPISIs in Action</a:t>
            </a:r>
            <a:r>
              <a:rPr lang="en-US" sz="5100">
                <a:solidFill>
                  <a:srgbClr val="191E23"/>
                </a:solidFill>
                <a:highlight>
                  <a:srgbClr val="FFFFFF"/>
                </a:highlight>
              </a:rPr>
              <a:t> (spring) </a:t>
            </a:r>
            <a:r>
              <a:rPr lang="en-US" sz="5100" u="sng">
                <a:solidFill>
                  <a:schemeClr val="hlink"/>
                </a:solidFill>
                <a:hlinkClick r:id="rId5"/>
              </a:rPr>
              <a:t>http://www.aapinexus.org/2022/03/28/models-of-change-aanapisis-in-action-spring-2022/</a:t>
            </a:r>
            <a:endParaRPr sz="5100"/>
          </a:p>
          <a:p>
            <a:pPr marL="0" lvl="0" indent="0" algn="l" rtl="0">
              <a:lnSpc>
                <a:spcPct val="105000"/>
              </a:lnSpc>
              <a:spcBef>
                <a:spcPts val="0"/>
              </a:spcBef>
              <a:spcAft>
                <a:spcPts val="0"/>
              </a:spcAft>
              <a:buNone/>
            </a:pPr>
            <a:endParaRPr sz="5100"/>
          </a:p>
          <a:p>
            <a:pPr marL="0" lvl="0" indent="0" algn="l" rtl="0">
              <a:lnSpc>
                <a:spcPct val="105000"/>
              </a:lnSpc>
              <a:spcBef>
                <a:spcPts val="0"/>
              </a:spcBef>
              <a:spcAft>
                <a:spcPts val="0"/>
              </a:spcAft>
              <a:buNone/>
            </a:pPr>
            <a:r>
              <a:rPr lang="en-US" sz="5100" b="1">
                <a:solidFill>
                  <a:srgbClr val="000000"/>
                </a:solidFill>
              </a:rPr>
              <a:t>“</a:t>
            </a:r>
            <a:r>
              <a:rPr lang="en-US" sz="5100" b="1" u="sng">
                <a:solidFill>
                  <a:schemeClr val="hlink"/>
                </a:solidFill>
                <a:hlinkClick r:id="rId6"/>
              </a:rPr>
              <a:t>The State of Higher Education For Asian American, Native Hawaiian, and Pacific Islander Californians,</a:t>
            </a:r>
            <a:r>
              <a:rPr lang="en-US" sz="5100" b="1">
                <a:solidFill>
                  <a:srgbClr val="000000"/>
                </a:solidFill>
              </a:rPr>
              <a:t>” Campaign for College Opportunity, May 2022</a:t>
            </a:r>
            <a:endParaRPr sz="5100" b="1">
              <a:solidFill>
                <a:srgbClr val="000000"/>
              </a:solidFill>
            </a:endParaRPr>
          </a:p>
          <a:p>
            <a:pPr marL="0" lvl="0" indent="0" algn="l" rtl="0">
              <a:lnSpc>
                <a:spcPct val="105000"/>
              </a:lnSpc>
              <a:spcBef>
                <a:spcPts val="0"/>
              </a:spcBef>
              <a:spcAft>
                <a:spcPts val="0"/>
              </a:spcAft>
              <a:buNone/>
            </a:pPr>
            <a:endParaRPr sz="5100" b="1">
              <a:solidFill>
                <a:srgbClr val="000000"/>
              </a:solidFill>
            </a:endParaRPr>
          </a:p>
          <a:p>
            <a:pPr marL="0" lvl="0" indent="0" algn="l" rtl="0">
              <a:lnSpc>
                <a:spcPct val="133333"/>
              </a:lnSpc>
              <a:spcBef>
                <a:spcPts val="0"/>
              </a:spcBef>
              <a:spcAft>
                <a:spcPts val="0"/>
              </a:spcAft>
              <a:buNone/>
            </a:pPr>
            <a:r>
              <a:rPr lang="en-US" sz="5100" b="1">
                <a:solidFill>
                  <a:srgbClr val="000000"/>
                </a:solidFill>
              </a:rPr>
              <a:t>ASIAN AMERICAN AND NATIVE AMERICAN PACIFIC ISLANDER SERVING INSTITUTIONS (AANAPISIs): A RESOURCE GUIDE, </a:t>
            </a:r>
            <a:r>
              <a:rPr lang="en-US" sz="5100">
                <a:solidFill>
                  <a:srgbClr val="000000"/>
                </a:solidFill>
              </a:rPr>
              <a:t>University of Pennsylvania Center for MSIs  </a:t>
            </a:r>
            <a:r>
              <a:rPr lang="en-US" sz="5100" b="1" u="sng">
                <a:solidFill>
                  <a:schemeClr val="hlink"/>
                </a:solidFill>
                <a:hlinkClick r:id="rId7"/>
              </a:rPr>
              <a:t>https://cmsi.gse.rutgers.edu/sites/default/files/AANAPISI%20Guide.pdf</a:t>
            </a:r>
            <a:endParaRPr sz="5100" b="1">
              <a:solidFill>
                <a:srgbClr val="000000"/>
              </a:solidFill>
            </a:endParaRPr>
          </a:p>
          <a:p>
            <a:pPr marL="0" lvl="0" indent="0" algn="l" rtl="0">
              <a:lnSpc>
                <a:spcPct val="133333"/>
              </a:lnSpc>
              <a:spcBef>
                <a:spcPts val="800"/>
              </a:spcBef>
              <a:spcAft>
                <a:spcPts val="0"/>
              </a:spcAft>
              <a:buNone/>
            </a:pPr>
            <a:r>
              <a:rPr lang="en-US" sz="5100">
                <a:solidFill>
                  <a:srgbClr val="000000"/>
                </a:solidFill>
              </a:rPr>
              <a:t>Fong, T., Maramba, D (2020). </a:t>
            </a:r>
            <a:r>
              <a:rPr lang="en-US" sz="5100" b="1" i="1">
                <a:solidFill>
                  <a:srgbClr val="000000"/>
                </a:solidFill>
              </a:rPr>
              <a:t>Transformative Practices for Minority Student Success: Accomplishments of Asian American Native American Pacific Islander-Serving Institutions</a:t>
            </a:r>
            <a:r>
              <a:rPr lang="en-US" sz="5100" i="1">
                <a:solidFill>
                  <a:srgbClr val="000000"/>
                </a:solidFill>
              </a:rPr>
              <a:t>, </a:t>
            </a:r>
            <a:r>
              <a:rPr lang="en-US" sz="5100">
                <a:solidFill>
                  <a:srgbClr val="000000"/>
                </a:solidFill>
              </a:rPr>
              <a:t>Stylus Publishing, LLC. </a:t>
            </a:r>
            <a:endParaRPr sz="5100">
              <a:solidFill>
                <a:srgbClr val="000000"/>
              </a:solidFill>
            </a:endParaRPr>
          </a:p>
          <a:p>
            <a:pPr marL="0" lvl="0" indent="0" algn="l" rtl="0">
              <a:lnSpc>
                <a:spcPct val="133333"/>
              </a:lnSpc>
              <a:spcBef>
                <a:spcPts val="800"/>
              </a:spcBef>
              <a:spcAft>
                <a:spcPts val="0"/>
              </a:spcAft>
              <a:buNone/>
            </a:pPr>
            <a:r>
              <a:rPr lang="en-US" sz="5100">
                <a:solidFill>
                  <a:srgbClr val="000000"/>
                </a:solidFill>
              </a:rPr>
              <a:t>Mike Hoa Nguyen (2021). </a:t>
            </a:r>
            <a:r>
              <a:rPr lang="en-US" sz="5100" b="1">
                <a:solidFill>
                  <a:srgbClr val="000000"/>
                </a:solidFill>
              </a:rPr>
              <a:t>Building Capacity at Asian American and Native American Pacific Islander-Serving Institutions (AANAPISI): Transforming the Educational Experiences of Asian American and Pacific Islander (AAPI) Students, </a:t>
            </a:r>
            <a:r>
              <a:rPr lang="en-US" sz="5100">
                <a:solidFill>
                  <a:srgbClr val="000000"/>
                </a:solidFill>
              </a:rPr>
              <a:t>The Journal of Higher Education, DOI: 10.1080/00221546.2021.1996170</a:t>
            </a:r>
            <a:endParaRPr sz="5100">
              <a:solidFill>
                <a:srgbClr val="000000"/>
              </a:solidFill>
            </a:endParaRPr>
          </a:p>
          <a:p>
            <a:pPr marL="0" lvl="0" indent="0" algn="l" rtl="0">
              <a:lnSpc>
                <a:spcPct val="133333"/>
              </a:lnSpc>
              <a:spcBef>
                <a:spcPts val="800"/>
              </a:spcBef>
              <a:spcAft>
                <a:spcPts val="0"/>
              </a:spcAft>
              <a:buNone/>
            </a:pPr>
            <a:endParaRPr sz="1400" b="1">
              <a:solidFill>
                <a:srgbClr val="000000"/>
              </a:solidFill>
            </a:endParaRPr>
          </a:p>
          <a:p>
            <a:pPr marL="0" lvl="0" indent="0" algn="l" rtl="0">
              <a:lnSpc>
                <a:spcPct val="105000"/>
              </a:lnSpc>
              <a:spcBef>
                <a:spcPts val="800"/>
              </a:spcBef>
              <a:spcAft>
                <a:spcPts val="0"/>
              </a:spcAft>
              <a:buNone/>
            </a:pPr>
            <a:endParaRPr sz="1500" b="1">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latin typeface="Gill Sans"/>
                <a:ea typeface="Gill Sans"/>
                <a:cs typeface="Gill Sans"/>
                <a:sym typeface="Gill Sans"/>
              </a:rPr>
              <a:t>Q&amp;A and Exit Survey</a:t>
            </a:r>
            <a:endParaRPr b="1">
              <a:latin typeface="Gill Sans"/>
              <a:ea typeface="Gill Sans"/>
              <a:cs typeface="Gill Sans"/>
              <a:sym typeface="Gill Sans"/>
            </a:endParaRPr>
          </a:p>
        </p:txBody>
      </p:sp>
      <p:sp>
        <p:nvSpPr>
          <p:cNvPr id="293" name="Google Shape;293;p37"/>
          <p:cNvSpPr txBox="1">
            <a:spLocks noGrp="1"/>
          </p:cNvSpPr>
          <p:nvPr>
            <p:ph type="body" idx="1"/>
          </p:nvPr>
        </p:nvSpPr>
        <p:spPr>
          <a:xfrm>
            <a:off x="838200" y="2286442"/>
            <a:ext cx="5181600" cy="4059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Thank you!</a:t>
            </a:r>
            <a:endParaRPr sz="2400"/>
          </a:p>
          <a:p>
            <a:pPr marL="0" lvl="0" indent="0" algn="l" rtl="0">
              <a:spcBef>
                <a:spcPts val="1000"/>
              </a:spcBef>
              <a:spcAft>
                <a:spcPts val="0"/>
              </a:spcAft>
              <a:buNone/>
            </a:pPr>
            <a:r>
              <a:rPr lang="en-US" sz="2400"/>
              <a:t>For more information: </a:t>
            </a:r>
            <a:r>
              <a:rPr lang="en-US" sz="2400" u="sng">
                <a:solidFill>
                  <a:schemeClr val="dk2"/>
                </a:solidFill>
                <a:hlinkClick r:id="rId3">
                  <a:extLst>
                    <a:ext uri="{A12FA001-AC4F-418D-AE19-62706E023703}">
                      <ahyp:hlinkClr xmlns:ahyp="http://schemas.microsoft.com/office/drawing/2018/hyperlinkcolor" val="tx"/>
                    </a:ext>
                  </a:extLst>
                </a:hlinkClick>
              </a:rPr>
              <a:t>info@asccc.org</a:t>
            </a:r>
            <a:endParaRPr sz="2400"/>
          </a:p>
          <a:p>
            <a:pPr marL="0" lvl="0" indent="0" algn="l" rtl="0">
              <a:spcBef>
                <a:spcPts val="1000"/>
              </a:spcBef>
              <a:spcAft>
                <a:spcPts val="0"/>
              </a:spcAft>
              <a:buNone/>
            </a:pPr>
            <a:r>
              <a:rPr lang="en-US" sz="2400"/>
              <a:t>Dr. Rowena Tomaneng: </a:t>
            </a:r>
            <a:r>
              <a:rPr lang="en-US" sz="2400" u="sng">
                <a:solidFill>
                  <a:schemeClr val="dk2"/>
                </a:solidFill>
                <a:hlinkClick r:id="rId4">
                  <a:extLst>
                    <a:ext uri="{A12FA001-AC4F-418D-AE19-62706E023703}">
                      <ahyp:hlinkClr xmlns:ahyp="http://schemas.microsoft.com/office/drawing/2018/hyperlinkcolor" val="tx"/>
                    </a:ext>
                  </a:extLst>
                </a:hlinkClick>
              </a:rPr>
              <a:t>Rowena.Tomaneng@sjcc.edu</a:t>
            </a:r>
            <a:endParaRPr sz="2400"/>
          </a:p>
          <a:p>
            <a:pPr marL="0" lvl="0" indent="0" algn="l" rtl="0">
              <a:spcBef>
                <a:spcPts val="1000"/>
              </a:spcBef>
              <a:spcAft>
                <a:spcPts val="0"/>
              </a:spcAft>
              <a:buNone/>
            </a:pPr>
            <a:r>
              <a:rPr lang="en-US" sz="2400"/>
              <a:t>Dr. Aida Cuenza-Uvas: </a:t>
            </a:r>
            <a:endParaRPr sz="2400"/>
          </a:p>
          <a:p>
            <a:pPr marL="0" lvl="0" indent="0" algn="l" rtl="0">
              <a:spcBef>
                <a:spcPts val="1000"/>
              </a:spcBef>
              <a:spcAft>
                <a:spcPts val="0"/>
              </a:spcAft>
              <a:buNone/>
            </a:pPr>
            <a:r>
              <a:rPr lang="en-US" sz="2450" u="sng">
                <a:solidFill>
                  <a:schemeClr val="dk2"/>
                </a:solidFill>
                <a:highlight>
                  <a:srgbClr val="FFFFFF"/>
                </a:highlight>
                <a:hlinkClick r:id="rId5">
                  <a:extLst>
                    <a:ext uri="{A12FA001-AC4F-418D-AE19-62706E023703}">
                      <ahyp:hlinkClr xmlns:ahyp="http://schemas.microsoft.com/office/drawing/2018/hyperlinkcolor" val="tx"/>
                    </a:ext>
                  </a:extLst>
                </a:hlinkClick>
              </a:rPr>
              <a:t>acuenzauvas@mtsac.edu</a:t>
            </a:r>
            <a:endParaRPr/>
          </a:p>
        </p:txBody>
      </p:sp>
      <p:sp>
        <p:nvSpPr>
          <p:cNvPr id="294" name="Google Shape;294;p37"/>
          <p:cNvSpPr txBox="1">
            <a:spLocks noGrp="1"/>
          </p:cNvSpPr>
          <p:nvPr>
            <p:ph type="body" idx="2"/>
          </p:nvPr>
        </p:nvSpPr>
        <p:spPr>
          <a:xfrm>
            <a:off x="6172200" y="2286442"/>
            <a:ext cx="5181600" cy="4059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Please complete this Exit Survey to help us plan follow-up Webinars:</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sz="1900" u="sng" dirty="0">
                <a:solidFill>
                  <a:schemeClr val="hlink"/>
                </a:solidFill>
                <a:hlinkClick r:id="rId6"/>
              </a:rPr>
              <a:t>https://docs.google.com/forms/d/e/1FAIpQLSfaSaA3Kup0PD2MLrcfHiWc6xO-8x0Q7LQSXYtvSChCAB9Yfg/viewform</a:t>
            </a:r>
            <a:endParaRPr sz="1900" dirty="0"/>
          </a:p>
        </p:txBody>
      </p:sp>
      <p:pic>
        <p:nvPicPr>
          <p:cNvPr id="295" name="Google Shape;295;p37"/>
          <p:cNvPicPr preferRelativeResize="0"/>
          <p:nvPr/>
        </p:nvPicPr>
        <p:blipFill>
          <a:blip r:embed="rId7">
            <a:alphaModFix/>
          </a:blip>
          <a:stretch>
            <a:fillRect/>
          </a:stretch>
        </p:blipFill>
        <p:spPr>
          <a:xfrm>
            <a:off x="7556748" y="3139828"/>
            <a:ext cx="1919475" cy="1983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8200" y="1014930"/>
            <a:ext cx="10515600" cy="2604300"/>
          </a:xfrm>
          <a:prstGeom prst="rect">
            <a:avLst/>
          </a:prstGeom>
        </p:spPr>
        <p:txBody>
          <a:bodyPr spcFirstLastPara="1" wrap="square" lIns="91425" tIns="45700" rIns="91425" bIns="45700" anchor="b" anchorCtr="0">
            <a:normAutofit fontScale="90000"/>
          </a:bodyPr>
          <a:lstStyle/>
          <a:p>
            <a:pPr marL="0" lvl="0" indent="0" algn="l" rtl="0">
              <a:lnSpc>
                <a:spcPct val="138000"/>
              </a:lnSpc>
              <a:spcBef>
                <a:spcPts val="0"/>
              </a:spcBef>
              <a:spcAft>
                <a:spcPts val="0"/>
              </a:spcAft>
              <a:buNone/>
            </a:pPr>
            <a:endParaRPr sz="3100" b="1">
              <a:solidFill>
                <a:srgbClr val="000000"/>
              </a:solidFill>
              <a:latin typeface="Arial"/>
              <a:ea typeface="Arial"/>
              <a:cs typeface="Arial"/>
              <a:sym typeface="Arial"/>
            </a:endParaRPr>
          </a:p>
          <a:p>
            <a:pPr marL="0" lvl="0" indent="0" algn="l" rtl="0">
              <a:lnSpc>
                <a:spcPct val="138000"/>
              </a:lnSpc>
              <a:spcBef>
                <a:spcPts val="0"/>
              </a:spcBef>
              <a:spcAft>
                <a:spcPts val="0"/>
              </a:spcAft>
              <a:buNone/>
            </a:pPr>
            <a:endParaRPr sz="3100" b="1">
              <a:solidFill>
                <a:srgbClr val="000000"/>
              </a:solidFill>
              <a:latin typeface="Arial"/>
              <a:ea typeface="Arial"/>
              <a:cs typeface="Arial"/>
              <a:sym typeface="Arial"/>
            </a:endParaRPr>
          </a:p>
          <a:p>
            <a:pPr marL="0" lvl="0" indent="0" algn="l" rtl="0">
              <a:lnSpc>
                <a:spcPct val="138000"/>
              </a:lnSpc>
              <a:spcBef>
                <a:spcPts val="0"/>
              </a:spcBef>
              <a:spcAft>
                <a:spcPts val="0"/>
              </a:spcAft>
              <a:buNone/>
            </a:pPr>
            <a:endParaRPr sz="4322" b="1">
              <a:solidFill>
                <a:srgbClr val="000000"/>
              </a:solidFill>
              <a:latin typeface="Arial"/>
              <a:ea typeface="Arial"/>
              <a:cs typeface="Arial"/>
              <a:sym typeface="Arial"/>
            </a:endParaRPr>
          </a:p>
          <a:p>
            <a:pPr marL="0" lvl="0" indent="0" algn="l" rtl="0">
              <a:lnSpc>
                <a:spcPct val="138000"/>
              </a:lnSpc>
              <a:spcBef>
                <a:spcPts val="0"/>
              </a:spcBef>
              <a:spcAft>
                <a:spcPts val="0"/>
              </a:spcAft>
              <a:buNone/>
            </a:pPr>
            <a:endParaRPr sz="4322" b="1">
              <a:solidFill>
                <a:srgbClr val="000000"/>
              </a:solidFill>
              <a:latin typeface="Arial"/>
              <a:ea typeface="Arial"/>
              <a:cs typeface="Arial"/>
              <a:sym typeface="Arial"/>
            </a:endParaRPr>
          </a:p>
          <a:p>
            <a:pPr marL="0" lvl="0" indent="0" algn="l" rtl="0">
              <a:lnSpc>
                <a:spcPct val="138000"/>
              </a:lnSpc>
              <a:spcBef>
                <a:spcPts val="0"/>
              </a:spcBef>
              <a:spcAft>
                <a:spcPts val="0"/>
              </a:spcAft>
              <a:buNone/>
            </a:pPr>
            <a:r>
              <a:rPr lang="en-US" sz="4322" b="1">
                <a:solidFill>
                  <a:srgbClr val="000000"/>
                </a:solidFill>
                <a:latin typeface="Arial"/>
                <a:ea typeface="Arial"/>
                <a:cs typeface="Arial"/>
                <a:sym typeface="Arial"/>
              </a:rPr>
              <a:t>Contextualization of IDEAA work in ASCCC</a:t>
            </a:r>
            <a:r>
              <a:rPr lang="en-US" sz="3522" b="1">
                <a:solidFill>
                  <a:srgbClr val="000000"/>
                </a:solidFill>
                <a:latin typeface="Arial"/>
                <a:ea typeface="Arial"/>
                <a:cs typeface="Arial"/>
                <a:sym typeface="Arial"/>
              </a:rPr>
              <a:t> </a:t>
            </a:r>
            <a:endParaRPr sz="3522" b="1">
              <a:solidFill>
                <a:srgbClr val="000000"/>
              </a:solidFill>
              <a:latin typeface="Arial"/>
              <a:ea typeface="Arial"/>
              <a:cs typeface="Arial"/>
              <a:sym typeface="Arial"/>
            </a:endParaRPr>
          </a:p>
          <a:p>
            <a:pPr marL="0" lvl="0" indent="0" algn="l" rtl="0">
              <a:lnSpc>
                <a:spcPct val="138000"/>
              </a:lnSpc>
              <a:spcBef>
                <a:spcPts val="0"/>
              </a:spcBef>
              <a:spcAft>
                <a:spcPts val="0"/>
              </a:spcAft>
              <a:buNone/>
            </a:pPr>
            <a:r>
              <a:rPr lang="en-US" sz="2300" b="1">
                <a:solidFill>
                  <a:srgbClr val="000000"/>
                </a:solidFill>
                <a:latin typeface="Arial"/>
                <a:ea typeface="Arial"/>
                <a:cs typeface="Arial"/>
                <a:sym typeface="Arial"/>
              </a:rPr>
              <a:t>	</a:t>
            </a:r>
            <a:endParaRPr sz="4800"/>
          </a:p>
        </p:txBody>
      </p:sp>
      <p:sp>
        <p:nvSpPr>
          <p:cNvPr id="77" name="Google Shape;77;p10"/>
          <p:cNvSpPr txBox="1">
            <a:spLocks noGrp="1"/>
          </p:cNvSpPr>
          <p:nvPr>
            <p:ph type="body" idx="1"/>
          </p:nvPr>
        </p:nvSpPr>
        <p:spPr>
          <a:xfrm>
            <a:off x="838200" y="1334652"/>
            <a:ext cx="10515600" cy="5012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900" b="1">
                <a:latin typeface="Gill Sans"/>
                <a:ea typeface="Gill Sans"/>
                <a:cs typeface="Gill Sans"/>
                <a:sym typeface="Gill Sans"/>
              </a:rPr>
              <a:t>IDEAA Work in ASCCC</a:t>
            </a:r>
            <a:endParaRPr sz="3900" b="1">
              <a:latin typeface="Gill Sans"/>
              <a:ea typeface="Gill Sans"/>
              <a:cs typeface="Gill Sans"/>
              <a:sym typeface="Gill Sans"/>
            </a:endParaRPr>
          </a:p>
        </p:txBody>
      </p:sp>
      <p:sp>
        <p:nvSpPr>
          <p:cNvPr id="84" name="Google Shape;84;p11"/>
          <p:cNvSpPr txBox="1">
            <a:spLocks noGrp="1"/>
          </p:cNvSpPr>
          <p:nvPr>
            <p:ph type="body" idx="1"/>
          </p:nvPr>
        </p:nvSpPr>
        <p:spPr>
          <a:xfrm rot="10800000" flipH="1" flipV="1">
            <a:off x="876129" y="1844805"/>
            <a:ext cx="10285500" cy="45719"/>
          </a:xfrm>
          <a:prstGeom prst="rect">
            <a:avLst/>
          </a:prstGeom>
        </p:spPr>
        <p:txBody>
          <a:bodyPr spcFirstLastPara="1" wrap="square" lIns="91425" tIns="45700" rIns="91425" bIns="45700" anchor="b" anchorCtr="0">
            <a:normAutofit fontScale="25000" lnSpcReduction="20000"/>
          </a:bodyPr>
          <a:lstStyle/>
          <a:p>
            <a:pPr marL="0" lvl="0" indent="0" algn="l" rtl="0">
              <a:spcBef>
                <a:spcPts val="1000"/>
              </a:spcBef>
              <a:spcAft>
                <a:spcPts val="0"/>
              </a:spcAft>
              <a:buNone/>
            </a:pPr>
            <a:endParaRPr/>
          </a:p>
        </p:txBody>
      </p:sp>
      <p:sp>
        <p:nvSpPr>
          <p:cNvPr id="85" name="Google Shape;85;p11"/>
          <p:cNvSpPr txBox="1">
            <a:spLocks noGrp="1"/>
          </p:cNvSpPr>
          <p:nvPr>
            <p:ph type="body" idx="2"/>
          </p:nvPr>
        </p:nvSpPr>
        <p:spPr>
          <a:xfrm>
            <a:off x="911850" y="2143050"/>
            <a:ext cx="10368300" cy="4155600"/>
          </a:xfrm>
          <a:prstGeom prst="rect">
            <a:avLst/>
          </a:prstGeom>
        </p:spPr>
        <p:txBody>
          <a:bodyPr spcFirstLastPara="1" wrap="square" lIns="91425" tIns="45700" rIns="91425" bIns="45700" anchor="t" anchorCtr="0">
            <a:noAutofit/>
          </a:bodyPr>
          <a:lstStyle/>
          <a:p>
            <a:pPr marL="457200" lvl="0" indent="-340488" algn="l" rtl="0">
              <a:lnSpc>
                <a:spcPct val="70000"/>
              </a:lnSpc>
              <a:spcBef>
                <a:spcPts val="1000"/>
              </a:spcBef>
              <a:spcAft>
                <a:spcPts val="0"/>
              </a:spcAft>
              <a:buSzPts val="1762"/>
              <a:buChar char="●"/>
            </a:pPr>
            <a:r>
              <a:rPr lang="en-US" sz="1800" dirty="0"/>
              <a:t>Brief history of ASCCC’s work and development of DEI (Diversity, Equity, Inclusion), now expanded to IDEAA--Inclusion Diversity, Equity, Anti-Racism, and Accessibility</a:t>
            </a:r>
            <a:endParaRPr sz="1800" dirty="0"/>
          </a:p>
          <a:p>
            <a:pPr marL="457200" lvl="0" indent="-364618" algn="l" rtl="0">
              <a:lnSpc>
                <a:spcPct val="70000"/>
              </a:lnSpc>
              <a:spcBef>
                <a:spcPts val="0"/>
              </a:spcBef>
              <a:spcAft>
                <a:spcPts val="0"/>
              </a:spcAft>
              <a:buSzPts val="2142"/>
              <a:buChar char="●"/>
            </a:pPr>
            <a:r>
              <a:rPr lang="en-US" sz="1800" dirty="0">
                <a:hlinkClick r:id="rId3"/>
              </a:rPr>
              <a:t>CCCCO DEI Integration Plan &amp; Call To Action </a:t>
            </a:r>
            <a:r>
              <a:rPr lang="en-US" sz="1800" dirty="0"/>
              <a:t>-- 60 Recommendations to our system that came out of CCCCO Workgroup with main stakeholder associations</a:t>
            </a:r>
            <a:endParaRPr sz="1800" dirty="0"/>
          </a:p>
          <a:p>
            <a:pPr marL="457200" lvl="0" indent="-364618" algn="l" rtl="0">
              <a:lnSpc>
                <a:spcPct val="70000"/>
              </a:lnSpc>
              <a:spcBef>
                <a:spcPts val="0"/>
              </a:spcBef>
              <a:spcAft>
                <a:spcPts val="0"/>
              </a:spcAft>
              <a:buSzPts val="2142"/>
              <a:buChar char="●"/>
            </a:pPr>
            <a:r>
              <a:rPr lang="en-US" sz="1800" u="sng" dirty="0">
                <a:solidFill>
                  <a:schemeClr val="hlink"/>
                </a:solidFill>
                <a:hlinkClick r:id="rId4"/>
              </a:rPr>
              <a:t>CCC Ethnic Studies graduation requirement </a:t>
            </a:r>
            <a:r>
              <a:rPr lang="en-US" sz="1800" dirty="0"/>
              <a:t>(now in Title 5)--prompted by Resolution from field &amp; Student Senate of CA Community Colleges, implemented in collaboration with CCC Chancellor’s Office &amp; CCC Ethnic Studies Faculty Council &amp; CCC Curriculum Committee</a:t>
            </a:r>
            <a:endParaRPr sz="1800" dirty="0"/>
          </a:p>
          <a:p>
            <a:pPr marL="457200" lvl="0" indent="-340488" algn="l" rtl="0">
              <a:lnSpc>
                <a:spcPct val="70000"/>
              </a:lnSpc>
              <a:spcBef>
                <a:spcPts val="0"/>
              </a:spcBef>
              <a:spcAft>
                <a:spcPts val="0"/>
              </a:spcAft>
              <a:buSzPts val="1762"/>
              <a:buChar char="●"/>
            </a:pPr>
            <a:r>
              <a:rPr lang="en-US" sz="1800" dirty="0"/>
              <a:t>Rostrum articles</a:t>
            </a:r>
            <a:endParaRPr sz="1800" dirty="0"/>
          </a:p>
          <a:p>
            <a:pPr marL="457200" lvl="0" indent="-340488" algn="l" rtl="0">
              <a:lnSpc>
                <a:spcPct val="70000"/>
              </a:lnSpc>
              <a:spcBef>
                <a:spcPts val="0"/>
              </a:spcBef>
              <a:spcAft>
                <a:spcPts val="0"/>
              </a:spcAft>
              <a:buSzPts val="1762"/>
              <a:buChar char="●"/>
            </a:pPr>
            <a:r>
              <a:rPr lang="en-US" sz="1800" dirty="0"/>
              <a:t>Papers– </a:t>
            </a:r>
            <a:r>
              <a:rPr lang="en-US" sz="1800" dirty="0">
                <a:hlinkClick r:id="rId5"/>
              </a:rPr>
              <a:t>Equity Driven Systems: Student Equity &amp; Achievement in the CA Community Colleges</a:t>
            </a:r>
            <a:endParaRPr sz="1800" dirty="0"/>
          </a:p>
          <a:p>
            <a:pPr marL="457200" lvl="0" indent="-340488" algn="l" rtl="0">
              <a:lnSpc>
                <a:spcPct val="70000"/>
              </a:lnSpc>
              <a:spcBef>
                <a:spcPts val="0"/>
              </a:spcBef>
              <a:spcAft>
                <a:spcPts val="0"/>
              </a:spcAft>
              <a:buSzPts val="1762"/>
              <a:buChar char="●"/>
            </a:pPr>
            <a:r>
              <a:rPr lang="en-US" sz="1800" dirty="0"/>
              <a:t>Toolkits</a:t>
            </a:r>
            <a:endParaRPr sz="1800" dirty="0"/>
          </a:p>
          <a:p>
            <a:pPr marL="914400" lvl="1" indent="-340488" algn="l" rtl="0">
              <a:lnSpc>
                <a:spcPct val="70000"/>
              </a:lnSpc>
              <a:spcBef>
                <a:spcPts val="0"/>
              </a:spcBef>
              <a:spcAft>
                <a:spcPts val="0"/>
              </a:spcAft>
              <a:buSzPts val="1762"/>
              <a:buChar char="○"/>
            </a:pPr>
            <a:r>
              <a:rPr lang="en-US" sz="1800" dirty="0"/>
              <a:t>DEI in Curriculum </a:t>
            </a:r>
            <a:endParaRPr sz="1800" dirty="0"/>
          </a:p>
          <a:p>
            <a:pPr marL="914400" lvl="1" indent="-340488" algn="l" rtl="0">
              <a:lnSpc>
                <a:spcPct val="70000"/>
              </a:lnSpc>
              <a:spcBef>
                <a:spcPts val="0"/>
              </a:spcBef>
              <a:spcAft>
                <a:spcPts val="0"/>
              </a:spcAft>
              <a:buSzPts val="1762"/>
              <a:buChar char="○"/>
            </a:pPr>
            <a:r>
              <a:rPr lang="en-US" sz="1800" dirty="0"/>
              <a:t>Model Hiring Principles and Processes </a:t>
            </a:r>
            <a:endParaRPr sz="1800" dirty="0"/>
          </a:p>
          <a:p>
            <a:pPr marL="914400" lvl="1" indent="-340488" algn="l" rtl="0">
              <a:lnSpc>
                <a:spcPct val="70000"/>
              </a:lnSpc>
              <a:spcBef>
                <a:spcPts val="0"/>
              </a:spcBef>
              <a:spcAft>
                <a:spcPts val="0"/>
              </a:spcAft>
              <a:buSzPts val="1762"/>
              <a:buChar char="○"/>
            </a:pPr>
            <a:r>
              <a:rPr lang="en-US" sz="1800" dirty="0"/>
              <a:t>Cultural Humility Tool</a:t>
            </a:r>
            <a:endParaRPr sz="1800" dirty="0"/>
          </a:p>
          <a:p>
            <a:pPr marL="914400" lvl="1" indent="-340488" algn="l" rtl="0">
              <a:lnSpc>
                <a:spcPct val="70000"/>
              </a:lnSpc>
              <a:spcBef>
                <a:spcPts val="0"/>
              </a:spcBef>
              <a:spcAft>
                <a:spcPts val="0"/>
              </a:spcAft>
              <a:buSzPts val="1762"/>
              <a:buChar char="○"/>
            </a:pPr>
            <a:r>
              <a:rPr lang="en-US" sz="1800" dirty="0"/>
              <a:t>Open Educational Resources Initiative IDEA Framework</a:t>
            </a:r>
            <a:endParaRPr sz="1800" dirty="0"/>
          </a:p>
          <a:p>
            <a:pPr marL="914400" lvl="1" indent="-340488" algn="l" rtl="0">
              <a:lnSpc>
                <a:spcPct val="70000"/>
              </a:lnSpc>
              <a:spcBef>
                <a:spcPts val="0"/>
              </a:spcBef>
              <a:spcAft>
                <a:spcPts val="0"/>
              </a:spcAft>
              <a:buSzPts val="1762"/>
              <a:buChar char="○"/>
            </a:pPr>
            <a:r>
              <a:rPr lang="en-US" sz="1800" dirty="0"/>
              <a:t>Part-Time Faculty Nexus</a:t>
            </a:r>
            <a:endParaRPr sz="1800" dirty="0"/>
          </a:p>
          <a:p>
            <a:pPr marL="457200" lvl="0" indent="-340488" algn="l" rtl="0">
              <a:lnSpc>
                <a:spcPct val="70000"/>
              </a:lnSpc>
              <a:spcBef>
                <a:spcPts val="0"/>
              </a:spcBef>
              <a:spcAft>
                <a:spcPts val="0"/>
              </a:spcAft>
              <a:buSzPts val="1762"/>
              <a:buChar char="●"/>
            </a:pPr>
            <a:r>
              <a:rPr lang="en-US" sz="1800" dirty="0"/>
              <a:t>IDEAA Liaisons (for local Senates)</a:t>
            </a:r>
            <a:endParaRPr sz="1800" dirty="0"/>
          </a:p>
          <a:p>
            <a:pPr marL="457200" lvl="0" indent="-340488" algn="l" rtl="0">
              <a:lnSpc>
                <a:spcPct val="70000"/>
              </a:lnSpc>
              <a:spcBef>
                <a:spcPts val="0"/>
              </a:spcBef>
              <a:spcAft>
                <a:spcPts val="0"/>
              </a:spcAft>
              <a:buSzPts val="1762"/>
              <a:buChar char="●"/>
            </a:pPr>
            <a:r>
              <a:rPr lang="en-US" sz="1800" dirty="0"/>
              <a:t>ASCCC Caucuses:  Black Caucus, Latinx Caucus, API Caucus, LGBTQ+ Caucus, Womyn’s Caucus</a:t>
            </a:r>
            <a:endParaRPr sz="1800" dirty="0"/>
          </a:p>
          <a:p>
            <a:pPr marL="457200" lvl="0" indent="-359134" algn="l" rtl="0">
              <a:lnSpc>
                <a:spcPct val="70000"/>
              </a:lnSpc>
              <a:spcBef>
                <a:spcPts val="0"/>
              </a:spcBef>
              <a:spcAft>
                <a:spcPts val="0"/>
              </a:spcAft>
              <a:buSzPts val="2056"/>
              <a:buChar char="●"/>
            </a:pPr>
            <a:r>
              <a:rPr lang="en-US" sz="1800" dirty="0"/>
              <a:t>ASCCC Equity Diversity Action Committee</a:t>
            </a:r>
            <a:endParaRPr sz="1800" dirty="0"/>
          </a:p>
          <a:p>
            <a:pPr marL="0" lvl="0" indent="0" algn="l" rtl="0">
              <a:lnSpc>
                <a:spcPct val="70000"/>
              </a:lnSpc>
              <a:spcBef>
                <a:spcPts val="1000"/>
              </a:spcBef>
              <a:spcAft>
                <a:spcPts val="0"/>
              </a:spcAft>
              <a:buSzPts val="523"/>
              <a:buNone/>
            </a:pPr>
            <a:endParaRPr sz="123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1045029" y="434518"/>
            <a:ext cx="10116600" cy="1312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800" b="1">
                <a:latin typeface="Gill Sans"/>
                <a:ea typeface="Gill Sans"/>
                <a:cs typeface="Gill Sans"/>
                <a:sym typeface="Gill Sans"/>
              </a:rPr>
              <a:t>IDEAA Work in ASCCC</a:t>
            </a:r>
            <a:endParaRPr sz="3800" b="1">
              <a:latin typeface="Gill Sans"/>
              <a:ea typeface="Gill Sans"/>
              <a:cs typeface="Gill Sans"/>
              <a:sym typeface="Gill Sans"/>
            </a:endParaRPr>
          </a:p>
        </p:txBody>
      </p:sp>
      <p:sp>
        <p:nvSpPr>
          <p:cNvPr id="92" name="Google Shape;92;p12"/>
          <p:cNvSpPr txBox="1">
            <a:spLocks noGrp="1"/>
          </p:cNvSpPr>
          <p:nvPr>
            <p:ph type="body" idx="1"/>
          </p:nvPr>
        </p:nvSpPr>
        <p:spPr>
          <a:xfrm rot="10800000" flipH="1">
            <a:off x="1045025" y="2103750"/>
            <a:ext cx="10116600" cy="33600"/>
          </a:xfrm>
          <a:prstGeom prst="rect">
            <a:avLst/>
          </a:prstGeom>
        </p:spPr>
        <p:txBody>
          <a:bodyPr spcFirstLastPara="1" wrap="square" lIns="91425" tIns="45700" rIns="91425" bIns="45700" anchor="b" anchorCtr="0">
            <a:normAutofit fontScale="25000" lnSpcReduction="20000"/>
          </a:bodyPr>
          <a:lstStyle/>
          <a:p>
            <a:pPr marL="0" lvl="0" indent="0" algn="l" rtl="0">
              <a:spcBef>
                <a:spcPts val="1000"/>
              </a:spcBef>
              <a:spcAft>
                <a:spcPts val="0"/>
              </a:spcAft>
              <a:buNone/>
            </a:pPr>
            <a:endParaRPr/>
          </a:p>
        </p:txBody>
      </p:sp>
      <p:sp>
        <p:nvSpPr>
          <p:cNvPr id="93" name="Google Shape;93;p12"/>
          <p:cNvSpPr txBox="1">
            <a:spLocks noGrp="1"/>
          </p:cNvSpPr>
          <p:nvPr>
            <p:ph type="body" idx="2"/>
          </p:nvPr>
        </p:nvSpPr>
        <p:spPr>
          <a:xfrm>
            <a:off x="1045028" y="2997965"/>
            <a:ext cx="10116600" cy="30933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Adopted ASCCC Resolutions from the field:</a:t>
            </a:r>
            <a:endParaRPr b="1"/>
          </a:p>
          <a:p>
            <a:pPr marL="0" lvl="0" indent="0" algn="l" rtl="0">
              <a:spcBef>
                <a:spcPts val="1000"/>
              </a:spcBef>
              <a:spcAft>
                <a:spcPts val="0"/>
              </a:spcAft>
              <a:buNone/>
            </a:pPr>
            <a:r>
              <a:rPr lang="en-US"/>
              <a:t>09.03 Fall 2020: </a:t>
            </a:r>
            <a:r>
              <a:rPr lang="en-US" u="sng">
                <a:solidFill>
                  <a:schemeClr val="hlink"/>
                </a:solidFill>
                <a:hlinkClick r:id="rId3"/>
              </a:rPr>
              <a:t>Ethnic Studies Graduation Requirement</a:t>
            </a:r>
            <a:endParaRPr/>
          </a:p>
          <a:p>
            <a:pPr marL="0" lvl="0" indent="0" algn="l" rtl="0">
              <a:spcBef>
                <a:spcPts val="1000"/>
              </a:spcBef>
              <a:spcAft>
                <a:spcPts val="0"/>
              </a:spcAft>
              <a:buNone/>
            </a:pPr>
            <a:r>
              <a:rPr lang="en-US"/>
              <a:t>03.03 Spring 2021: </a:t>
            </a:r>
            <a:r>
              <a:rPr lang="en-US" u="sng">
                <a:solidFill>
                  <a:schemeClr val="hlink"/>
                </a:solidFill>
                <a:hlinkClick r:id="rId4"/>
              </a:rPr>
              <a:t>Denounce Anti-Asian American Pacific Islander (AAPI) Racism</a:t>
            </a:r>
            <a:endParaRPr/>
          </a:p>
          <a:p>
            <a:pPr marL="0" lvl="0" indent="0" algn="l" rtl="0">
              <a:spcBef>
                <a:spcPts val="1000"/>
              </a:spcBef>
              <a:spcAft>
                <a:spcPts val="0"/>
              </a:spcAft>
              <a:buNone/>
            </a:pPr>
            <a:r>
              <a:rPr lang="en-US"/>
              <a:t>03.05 Spring 2022: </a:t>
            </a:r>
            <a:r>
              <a:rPr lang="en-US" u="sng">
                <a:solidFill>
                  <a:schemeClr val="hlink"/>
                </a:solidFill>
                <a:hlinkClick r:id="rId5"/>
              </a:rPr>
              <a:t>Disaggregate Asian and Pacific Islander Student Data</a:t>
            </a:r>
            <a:endParaRPr/>
          </a:p>
          <a:p>
            <a:pPr marL="0" lvl="0" indent="0" algn="l" rtl="0">
              <a:spcBef>
                <a:spcPts val="1000"/>
              </a:spcBef>
              <a:spcAft>
                <a:spcPts val="0"/>
              </a:spcAft>
              <a:buNone/>
            </a:pPr>
            <a:r>
              <a:rPr lang="en-US"/>
              <a:t>10.01 Spring 2022: </a:t>
            </a:r>
            <a:r>
              <a:rPr lang="en-US" u="sng">
                <a:solidFill>
                  <a:schemeClr val="hlink"/>
                </a:solidFill>
                <a:hlinkClick r:id="rId6"/>
              </a:rPr>
              <a:t>Disciplines List: Asian American Studies</a:t>
            </a:r>
            <a:r>
              <a:rPr lang="en-US"/>
              <a:t> (CCC Ethnic Studies Council)</a:t>
            </a:r>
            <a:endParaRPr sz="1684">
              <a:solidFill>
                <a:srgbClr val="0A0A0A"/>
              </a:solidFill>
              <a:highlight>
                <a:srgbClr val="FFFFFF"/>
              </a:highlight>
            </a:endParaRPr>
          </a:p>
          <a:p>
            <a:pPr marL="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3"/>
          <p:cNvPicPr preferRelativeResize="0"/>
          <p:nvPr/>
        </p:nvPicPr>
        <p:blipFill>
          <a:blip r:embed="rId3">
            <a:alphaModFix/>
          </a:blip>
          <a:stretch>
            <a:fillRect/>
          </a:stretch>
        </p:blipFill>
        <p:spPr>
          <a:xfrm>
            <a:off x="1187900" y="1040050"/>
            <a:ext cx="9785898" cy="5058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488200" y="1056596"/>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5600">
                <a:latin typeface="Gill Sans"/>
                <a:ea typeface="Gill Sans"/>
                <a:cs typeface="Gill Sans"/>
                <a:sym typeface="Gill Sans"/>
              </a:rPr>
              <a:t>AAPI students in CCC</a:t>
            </a:r>
            <a:endParaRPr sz="5600">
              <a:latin typeface="Gill Sans"/>
              <a:ea typeface="Gill Sans"/>
              <a:cs typeface="Gill Sans"/>
              <a:sym typeface="Gill Sans"/>
            </a:endParaRPr>
          </a:p>
        </p:txBody>
      </p:sp>
      <p:sp>
        <p:nvSpPr>
          <p:cNvPr id="106" name="Google Shape;106;p14"/>
          <p:cNvSpPr txBox="1">
            <a:spLocks noGrp="1"/>
          </p:cNvSpPr>
          <p:nvPr>
            <p:ph type="body" idx="1"/>
          </p:nvPr>
        </p:nvSpPr>
        <p:spPr>
          <a:xfrm>
            <a:off x="838200" y="2286442"/>
            <a:ext cx="5181600" cy="4059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As of latest CCCCO Datamart for most recent year available (‘21-’22):</a:t>
            </a:r>
            <a:endParaRPr/>
          </a:p>
          <a:p>
            <a:pPr marL="0" lvl="0" indent="0" algn="l" rtl="0">
              <a:spcBef>
                <a:spcPts val="1000"/>
              </a:spcBef>
              <a:spcAft>
                <a:spcPts val="0"/>
              </a:spcAft>
              <a:buNone/>
            </a:pPr>
            <a:endParaRPr/>
          </a:p>
        </p:txBody>
      </p:sp>
      <p:sp>
        <p:nvSpPr>
          <p:cNvPr id="107" name="Google Shape;107;p14"/>
          <p:cNvSpPr txBox="1">
            <a:spLocks noGrp="1"/>
          </p:cNvSpPr>
          <p:nvPr>
            <p:ph type="body" idx="2"/>
          </p:nvPr>
        </p:nvSpPr>
        <p:spPr>
          <a:xfrm>
            <a:off x="6172200" y="2286442"/>
            <a:ext cx="5181600" cy="40590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1018"/>
              <a:buNone/>
            </a:pPr>
            <a:r>
              <a:rPr lang="en-US" sz="2235"/>
              <a:t>Approximately at least 13% of CCC students (431,070) identify as Asian, Filipino, or Pacific Islander </a:t>
            </a:r>
            <a:endParaRPr sz="2235"/>
          </a:p>
          <a:p>
            <a:pPr marL="0" lvl="0" indent="0" algn="l" rtl="0">
              <a:lnSpc>
                <a:spcPct val="70000"/>
              </a:lnSpc>
              <a:spcBef>
                <a:spcPts val="1000"/>
              </a:spcBef>
              <a:spcAft>
                <a:spcPts val="0"/>
              </a:spcAft>
              <a:buSzPts val="1018"/>
              <a:buNone/>
            </a:pPr>
            <a:endParaRPr sz="2235"/>
          </a:p>
          <a:p>
            <a:pPr marL="0" lvl="0" indent="0" algn="l" rtl="0">
              <a:lnSpc>
                <a:spcPct val="70000"/>
              </a:lnSpc>
              <a:spcBef>
                <a:spcPts val="1000"/>
              </a:spcBef>
              <a:spcAft>
                <a:spcPts val="0"/>
              </a:spcAft>
              <a:buSzPts val="1018"/>
              <a:buNone/>
            </a:pPr>
            <a:r>
              <a:rPr lang="en-US" sz="2235"/>
              <a:t>At least 43 CCCs have AAPI student populations at or above 10% Asian, Filipino, and Pacific Islander</a:t>
            </a:r>
            <a:endParaRPr sz="2235"/>
          </a:p>
          <a:p>
            <a:pPr marL="0" lvl="0" indent="0" algn="l" rtl="0">
              <a:lnSpc>
                <a:spcPct val="70000"/>
              </a:lnSpc>
              <a:spcBef>
                <a:spcPts val="1000"/>
              </a:spcBef>
              <a:spcAft>
                <a:spcPts val="0"/>
              </a:spcAft>
              <a:buSzPts val="1018"/>
              <a:buNone/>
            </a:pPr>
            <a:endParaRPr sz="2235"/>
          </a:p>
          <a:p>
            <a:pPr marL="0" lvl="0" indent="0" algn="l" rtl="0">
              <a:lnSpc>
                <a:spcPct val="95000"/>
              </a:lnSpc>
              <a:spcBef>
                <a:spcPts val="0"/>
              </a:spcBef>
              <a:spcAft>
                <a:spcPts val="0"/>
              </a:spcAft>
              <a:buSzPts val="1018"/>
              <a:buNone/>
            </a:pPr>
            <a:endParaRPr sz="1217">
              <a:solidFill>
                <a:srgbClr val="000000"/>
              </a:solidFill>
              <a:latin typeface="Arial"/>
              <a:ea typeface="Arial"/>
              <a:cs typeface="Arial"/>
              <a:sym typeface="Arial"/>
            </a:endParaRPr>
          </a:p>
          <a:p>
            <a:pPr marL="0" lvl="0" indent="0" algn="l" rtl="0">
              <a:lnSpc>
                <a:spcPct val="95000"/>
              </a:lnSpc>
              <a:spcBef>
                <a:spcPts val="0"/>
              </a:spcBef>
              <a:spcAft>
                <a:spcPts val="0"/>
              </a:spcAft>
              <a:buSzPts val="1018"/>
              <a:buNone/>
            </a:pPr>
            <a:r>
              <a:rPr lang="en-US" sz="1950">
                <a:solidFill>
                  <a:srgbClr val="000000"/>
                </a:solidFill>
              </a:rPr>
              <a:t>CCCCO site for AAPI students:</a:t>
            </a:r>
            <a:endParaRPr sz="1950">
              <a:solidFill>
                <a:srgbClr val="000000"/>
              </a:solidFill>
            </a:endParaRPr>
          </a:p>
          <a:p>
            <a:pPr marL="0" lvl="0" indent="0" algn="l" rtl="0">
              <a:lnSpc>
                <a:spcPct val="95000"/>
              </a:lnSpc>
              <a:spcBef>
                <a:spcPts val="0"/>
              </a:spcBef>
              <a:spcAft>
                <a:spcPts val="0"/>
              </a:spcAft>
              <a:buSzPts val="1018"/>
              <a:buNone/>
            </a:pPr>
            <a:r>
              <a:rPr lang="en-US" sz="1950" u="sng">
                <a:solidFill>
                  <a:srgbClr val="1155CC"/>
                </a:solidFill>
                <a:hlinkClick r:id="rId3">
                  <a:extLst>
                    <a:ext uri="{A12FA001-AC4F-418D-AE19-62706E023703}">
                      <ahyp:hlinkClr xmlns:ahyp="http://schemas.microsoft.com/office/drawing/2018/hyperlinkcolor" val="tx"/>
                    </a:ext>
                  </a:extLst>
                </a:hlinkClick>
              </a:rPr>
              <a:t>https://icangotocollege.com/student-support-services/asian-american-and-pacific-islander-success</a:t>
            </a:r>
            <a:endParaRPr sz="2967"/>
          </a:p>
          <a:p>
            <a:pPr marL="0" lvl="0" indent="0" algn="l" rtl="0">
              <a:lnSpc>
                <a:spcPct val="70000"/>
              </a:lnSpc>
              <a:spcBef>
                <a:spcPts val="1000"/>
              </a:spcBef>
              <a:spcAft>
                <a:spcPts val="0"/>
              </a:spcAft>
              <a:buSzPts val="1018"/>
              <a:buNone/>
            </a:pPr>
            <a:endParaRPr sz="1865"/>
          </a:p>
          <a:p>
            <a:pPr marL="0" lvl="0" indent="0" algn="l" rtl="0">
              <a:lnSpc>
                <a:spcPct val="70000"/>
              </a:lnSpc>
              <a:spcBef>
                <a:spcPts val="1000"/>
              </a:spcBef>
              <a:spcAft>
                <a:spcPts val="0"/>
              </a:spcAft>
              <a:buSzPts val="1018"/>
              <a:buNone/>
            </a:pPr>
            <a:endParaRPr sz="1665"/>
          </a:p>
        </p:txBody>
      </p:sp>
      <p:pic>
        <p:nvPicPr>
          <p:cNvPr id="108" name="Google Shape;108;p14"/>
          <p:cNvPicPr preferRelativeResize="0"/>
          <p:nvPr/>
        </p:nvPicPr>
        <p:blipFill>
          <a:blip r:embed="rId4">
            <a:alphaModFix/>
          </a:blip>
          <a:stretch>
            <a:fillRect/>
          </a:stretch>
        </p:blipFill>
        <p:spPr>
          <a:xfrm>
            <a:off x="119075" y="3160575"/>
            <a:ext cx="5943600" cy="3000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838200" y="1014921"/>
            <a:ext cx="10515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The Asian &amp; Pacific Islander Caucus</a:t>
            </a:r>
            <a:endParaRPr/>
          </a:p>
        </p:txBody>
      </p:sp>
      <p:sp>
        <p:nvSpPr>
          <p:cNvPr id="115" name="Google Shape;115;p15"/>
          <p:cNvSpPr txBox="1">
            <a:spLocks noGrp="1"/>
          </p:cNvSpPr>
          <p:nvPr>
            <p:ph type="body" idx="1"/>
          </p:nvPr>
        </p:nvSpPr>
        <p:spPr>
          <a:xfrm>
            <a:off x="838200" y="2286442"/>
            <a:ext cx="5181600" cy="4059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Meetings:</a:t>
            </a:r>
            <a:endParaRPr/>
          </a:p>
          <a:p>
            <a:pPr marL="457200" lvl="0" indent="-342900" algn="l" rtl="0">
              <a:spcBef>
                <a:spcPts val="1000"/>
              </a:spcBef>
              <a:spcAft>
                <a:spcPts val="0"/>
              </a:spcAft>
              <a:buSzPts val="1800"/>
              <a:buChar char="•"/>
            </a:pPr>
            <a:r>
              <a:rPr lang="en-US"/>
              <a:t>Second Mondays</a:t>
            </a:r>
            <a:endParaRPr/>
          </a:p>
          <a:p>
            <a:pPr marL="457200" lvl="0" indent="-342900" algn="l" rtl="0">
              <a:spcBef>
                <a:spcPts val="0"/>
              </a:spcBef>
              <a:spcAft>
                <a:spcPts val="0"/>
              </a:spcAft>
              <a:buSzPts val="1800"/>
              <a:buChar char="•"/>
            </a:pPr>
            <a:r>
              <a:rPr lang="en-US"/>
              <a:t>5 - 6 p.m.</a:t>
            </a:r>
            <a:endParaRPr/>
          </a:p>
          <a:p>
            <a:pPr marL="457200" lvl="0" indent="-342900" algn="l" rtl="0">
              <a:spcBef>
                <a:spcPts val="0"/>
              </a:spcBef>
              <a:spcAft>
                <a:spcPts val="0"/>
              </a:spcAft>
              <a:buSzPts val="1800"/>
              <a:buChar char="•"/>
            </a:pPr>
            <a:r>
              <a:rPr lang="en-US"/>
              <a:t>Zoom</a:t>
            </a:r>
            <a:endParaRPr/>
          </a:p>
        </p:txBody>
      </p:sp>
      <p:sp>
        <p:nvSpPr>
          <p:cNvPr id="116" name="Google Shape;116;p15"/>
          <p:cNvSpPr txBox="1">
            <a:spLocks noGrp="1"/>
          </p:cNvSpPr>
          <p:nvPr>
            <p:ph type="body" idx="2"/>
          </p:nvPr>
        </p:nvSpPr>
        <p:spPr>
          <a:xfrm>
            <a:off x="6172200" y="2286442"/>
            <a:ext cx="5181600" cy="4059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Contact: </a:t>
            </a:r>
            <a:endParaRPr/>
          </a:p>
          <a:p>
            <a:pPr marL="0" lvl="0" indent="0" algn="l" rtl="0">
              <a:spcBef>
                <a:spcPts val="1000"/>
              </a:spcBef>
              <a:spcAft>
                <a:spcPts val="0"/>
              </a:spcAft>
              <a:buNone/>
            </a:pPr>
            <a:r>
              <a:rPr lang="en-US"/>
              <a:t>Bethany Tasaka, Chair btasaka@valleycollege.edu</a:t>
            </a:r>
            <a:endParaRPr/>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4058</Words>
  <Application>Microsoft Macintosh PowerPoint</Application>
  <PresentationFormat>Widescreen</PresentationFormat>
  <Paragraphs>302</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Gill Sans</vt:lpstr>
      <vt:lpstr>Palatino</vt:lpstr>
      <vt:lpstr>Calibri</vt:lpstr>
      <vt:lpstr>Office Theme</vt:lpstr>
      <vt:lpstr>  Recognizing the Full Humanity of Our Asian and Pacific Islander Student Communities in the California Community Colleges</vt:lpstr>
      <vt:lpstr>Presenters resi</vt:lpstr>
      <vt:lpstr>Webinar Description</vt:lpstr>
      <vt:lpstr>    Contextualization of IDEAA work in ASCCC   </vt:lpstr>
      <vt:lpstr>IDEAA Work in ASCCC</vt:lpstr>
      <vt:lpstr>IDEAA Work in ASCCC</vt:lpstr>
      <vt:lpstr>PowerPoint Presentation</vt:lpstr>
      <vt:lpstr>AAPI students in CCC</vt:lpstr>
      <vt:lpstr>The Asian &amp; Pacific Islander Caucus</vt:lpstr>
      <vt:lpstr>History and Context of AANAPISI Programs      &amp; CA Investments in AANHPI Students in CCC, CSU, UC</vt:lpstr>
      <vt:lpstr>History and Context of AANAPISI Programs</vt:lpstr>
      <vt:lpstr>PowerPoint Presentation</vt:lpstr>
      <vt:lpstr>PowerPoint Presentation</vt:lpstr>
      <vt:lpstr>How do AANAPISI Programs Serve AANHPI Students?</vt:lpstr>
      <vt:lpstr>     CA Investments in AANHPI Students in CCC, CSU, UC</vt:lpstr>
      <vt:lpstr>Research Findings - The Campaign for College Opportunity’s Report on AANHPI Students in CA</vt:lpstr>
      <vt:lpstr>California  Education Code Section 79511 AANHPI Student Achievement Program CCC</vt:lpstr>
      <vt:lpstr>California  Education Code Section 89297.1 - AANHPI Student Achievement Program CSU</vt:lpstr>
      <vt:lpstr>UC Open Access AAPI Multimedia Textbook</vt:lpstr>
      <vt:lpstr>UC AANAPISI Initiative</vt:lpstr>
      <vt:lpstr>Arise: Mt. SAC’s AANAPISI Program</vt:lpstr>
      <vt:lpstr>Mt. San Antonio College Arise Program (AANAPISI)</vt:lpstr>
      <vt:lpstr>AANAPISI @ Mt. SAC: Arise Program</vt:lpstr>
      <vt:lpstr>AANAPISI @ Mt. SAC: Arise Program</vt:lpstr>
      <vt:lpstr>AANAPISI @ Mt. SAC: Arise Program</vt:lpstr>
      <vt:lpstr>AANAPISI @ Mt. SAC: Arise Program</vt:lpstr>
      <vt:lpstr>Mt. San Antonio College Arise Program (AANAPISI)</vt:lpstr>
      <vt:lpstr>Recommendations for Effective Practices To Identify and Serve Underrepresented AAPI students  </vt:lpstr>
      <vt:lpstr>Resources - Organizations</vt:lpstr>
      <vt:lpstr>Resources - Publications &amp; Research</vt:lpstr>
      <vt:lpstr>Q&amp;A and Exit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Recognizing the Full Humanity of Our Asian and Pacific Islander Student Communities in the California Community Colleges</dc:title>
  <cp:lastModifiedBy>Microsoft Office User</cp:lastModifiedBy>
  <cp:revision>2</cp:revision>
  <dcterms:modified xsi:type="dcterms:W3CDTF">2023-02-07T22:15:12Z</dcterms:modified>
</cp:coreProperties>
</file>