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60" r:id="rId2"/>
    <p:sldId id="261" r:id="rId3"/>
    <p:sldId id="271" r:id="rId4"/>
    <p:sldId id="281" r:id="rId5"/>
    <p:sldId id="282" r:id="rId6"/>
    <p:sldId id="283" r:id="rId7"/>
    <p:sldId id="287" r:id="rId8"/>
    <p:sldId id="285" r:id="rId9"/>
    <p:sldId id="270" r:id="rId10"/>
    <p:sldId id="286" r:id="rId11"/>
    <p:sldId id="280" r:id="rId12"/>
    <p:sldId id="284"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4831"/>
    <a:srgbClr val="533A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677"/>
    <p:restoredTop sz="94726"/>
  </p:normalViewPr>
  <p:slideViewPr>
    <p:cSldViewPr snapToGrid="0">
      <p:cViewPr varScale="1">
        <p:scale>
          <a:sx n="91" d="100"/>
          <a:sy n="91" d="100"/>
        </p:scale>
        <p:origin x="208" y="8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0D7B81-E023-4184-86CB-D9746D97B63D}"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FE4F2F22-81FA-4D7C-97FB-FBCE9FD37414}">
      <dgm:prSet/>
      <dgm:spPr/>
      <dgm:t>
        <a:bodyPr/>
        <a:lstStyle/>
        <a:p>
          <a:pPr>
            <a:lnSpc>
              <a:spcPct val="100000"/>
            </a:lnSpc>
          </a:pPr>
          <a:r>
            <a:rPr lang="en-US">
              <a:latin typeface="Calibri" panose="020F0502020204030204"/>
            </a:rPr>
            <a:t>AB 928</a:t>
          </a:r>
        </a:p>
      </dgm:t>
    </dgm:pt>
    <dgm:pt modelId="{274C15CD-97CC-48F2-B6C7-75F5D83B94D7}" type="parTrans" cxnId="{E0C836D7-03EC-4719-9209-A409BC73F44F}">
      <dgm:prSet/>
      <dgm:spPr/>
      <dgm:t>
        <a:bodyPr/>
        <a:lstStyle/>
        <a:p>
          <a:endParaRPr lang="en-US"/>
        </a:p>
      </dgm:t>
    </dgm:pt>
    <dgm:pt modelId="{ED12B676-4F6A-49DA-8A28-BFEE3352F165}" type="sibTrans" cxnId="{E0C836D7-03EC-4719-9209-A409BC73F44F}">
      <dgm:prSet/>
      <dgm:spPr/>
      <dgm:t>
        <a:bodyPr/>
        <a:lstStyle/>
        <a:p>
          <a:pPr>
            <a:lnSpc>
              <a:spcPct val="100000"/>
            </a:lnSpc>
          </a:pPr>
          <a:endParaRPr lang="en-US"/>
        </a:p>
      </dgm:t>
    </dgm:pt>
    <dgm:pt modelId="{F8037C28-3F42-47A6-B10F-37FB0B407D6A}">
      <dgm:prSet/>
      <dgm:spPr/>
      <dgm:t>
        <a:bodyPr/>
        <a:lstStyle/>
        <a:p>
          <a:pPr>
            <a:lnSpc>
              <a:spcPct val="100000"/>
            </a:lnSpc>
          </a:pPr>
          <a:r>
            <a:rPr lang="en-US" dirty="0"/>
            <a:t>AB 928 ADT Intersegmental Implementation Committee</a:t>
          </a:r>
        </a:p>
      </dgm:t>
    </dgm:pt>
    <dgm:pt modelId="{E17CFFA0-C75B-4818-B251-B0B93B2DCD26}" type="parTrans" cxnId="{46A2000D-65F1-4C07-98B5-B62885704B45}">
      <dgm:prSet/>
      <dgm:spPr/>
      <dgm:t>
        <a:bodyPr/>
        <a:lstStyle/>
        <a:p>
          <a:endParaRPr lang="en-US"/>
        </a:p>
      </dgm:t>
    </dgm:pt>
    <dgm:pt modelId="{A13DEE97-CF6B-4325-A862-704EF8A7756A}" type="sibTrans" cxnId="{46A2000D-65F1-4C07-98B5-B62885704B45}">
      <dgm:prSet/>
      <dgm:spPr/>
      <dgm:t>
        <a:bodyPr/>
        <a:lstStyle/>
        <a:p>
          <a:pPr>
            <a:lnSpc>
              <a:spcPct val="100000"/>
            </a:lnSpc>
          </a:pPr>
          <a:endParaRPr lang="en-US"/>
        </a:p>
      </dgm:t>
    </dgm:pt>
    <dgm:pt modelId="{E818FDA6-C925-4826-9B73-5C53D37660AA}">
      <dgm:prSet/>
      <dgm:spPr/>
      <dgm:t>
        <a:bodyPr/>
        <a:lstStyle/>
        <a:p>
          <a:pPr>
            <a:lnSpc>
              <a:spcPct val="100000"/>
            </a:lnSpc>
          </a:pPr>
          <a:r>
            <a:rPr lang="en-US"/>
            <a:t>Findings, Considerations, and Outline Draft of Final Report Elements (Aug 2023)</a:t>
          </a:r>
          <a:endParaRPr lang="en-US" dirty="0"/>
        </a:p>
      </dgm:t>
    </dgm:pt>
    <dgm:pt modelId="{80B3C0D6-1AC5-4D10-AACE-57B8442DFB60}" type="parTrans" cxnId="{BF5753D2-8D76-448F-96BF-318990251231}">
      <dgm:prSet/>
      <dgm:spPr/>
      <dgm:t>
        <a:bodyPr/>
        <a:lstStyle/>
        <a:p>
          <a:endParaRPr lang="en-US"/>
        </a:p>
      </dgm:t>
    </dgm:pt>
    <dgm:pt modelId="{8C9FC7B3-D772-4011-8CC5-C1542AF51CF8}" type="sibTrans" cxnId="{BF5753D2-8D76-448F-96BF-318990251231}">
      <dgm:prSet/>
      <dgm:spPr/>
      <dgm:t>
        <a:bodyPr/>
        <a:lstStyle/>
        <a:p>
          <a:pPr>
            <a:lnSpc>
              <a:spcPct val="100000"/>
            </a:lnSpc>
          </a:pPr>
          <a:endParaRPr lang="en-US"/>
        </a:p>
      </dgm:t>
    </dgm:pt>
    <dgm:pt modelId="{11475A2C-1F3F-4091-88F7-C5C055CFD5D0}">
      <dgm:prSet/>
      <dgm:spPr/>
      <dgm:t>
        <a:bodyPr/>
        <a:lstStyle/>
        <a:p>
          <a:pPr>
            <a:lnSpc>
              <a:spcPct val="100000"/>
            </a:lnSpc>
          </a:pPr>
          <a:r>
            <a:rPr lang="en-US"/>
            <a:t>Discussion / Q &amp; A</a:t>
          </a:r>
        </a:p>
      </dgm:t>
    </dgm:pt>
    <dgm:pt modelId="{7A2214DA-42F8-49A4-888A-AEE72090F4DE}" type="parTrans" cxnId="{7115A718-71D0-494C-A4EC-ED33D427240F}">
      <dgm:prSet/>
      <dgm:spPr/>
      <dgm:t>
        <a:bodyPr/>
        <a:lstStyle/>
        <a:p>
          <a:endParaRPr lang="en-US"/>
        </a:p>
      </dgm:t>
    </dgm:pt>
    <dgm:pt modelId="{A95568C0-FF77-4E9E-B6F0-921AAD60D1BA}" type="sibTrans" cxnId="{7115A718-71D0-494C-A4EC-ED33D427240F}">
      <dgm:prSet/>
      <dgm:spPr/>
      <dgm:t>
        <a:bodyPr/>
        <a:lstStyle/>
        <a:p>
          <a:endParaRPr lang="en-US"/>
        </a:p>
      </dgm:t>
    </dgm:pt>
    <dgm:pt modelId="{126F9145-036A-423E-9CD7-CDEFBE5CA864}" type="pres">
      <dgm:prSet presAssocID="{7C0D7B81-E023-4184-86CB-D9746D97B63D}" presName="root" presStyleCnt="0">
        <dgm:presLayoutVars>
          <dgm:dir/>
          <dgm:resizeHandles val="exact"/>
        </dgm:presLayoutVars>
      </dgm:prSet>
      <dgm:spPr/>
    </dgm:pt>
    <dgm:pt modelId="{699E4B65-D7ED-48A3-9078-9D9131E47D12}" type="pres">
      <dgm:prSet presAssocID="{7C0D7B81-E023-4184-86CB-D9746D97B63D}" presName="container" presStyleCnt="0">
        <dgm:presLayoutVars>
          <dgm:dir/>
          <dgm:resizeHandles val="exact"/>
        </dgm:presLayoutVars>
      </dgm:prSet>
      <dgm:spPr/>
    </dgm:pt>
    <dgm:pt modelId="{1FF81EFA-E3DC-429D-AC89-60F05762BDBF}" type="pres">
      <dgm:prSet presAssocID="{FE4F2F22-81FA-4D7C-97FB-FBCE9FD37414}" presName="compNode" presStyleCnt="0"/>
      <dgm:spPr/>
    </dgm:pt>
    <dgm:pt modelId="{F054C22D-E998-482B-8CFE-6846CE902338}" type="pres">
      <dgm:prSet presAssocID="{FE4F2F22-81FA-4D7C-97FB-FBCE9FD37414}" presName="iconBgRect" presStyleLbl="bgShp" presStyleIdx="0" presStyleCnt="4"/>
      <dgm:spPr/>
    </dgm:pt>
    <dgm:pt modelId="{F3A605AF-E266-4783-AAE1-C1A743E69A70}" type="pres">
      <dgm:prSet presAssocID="{FE4F2F22-81FA-4D7C-97FB-FBCE9FD3741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laybook"/>
        </a:ext>
      </dgm:extLst>
    </dgm:pt>
    <dgm:pt modelId="{A3BD7F52-E134-4401-86BC-7057E5B48122}" type="pres">
      <dgm:prSet presAssocID="{FE4F2F22-81FA-4D7C-97FB-FBCE9FD37414}" presName="spaceRect" presStyleCnt="0"/>
      <dgm:spPr/>
    </dgm:pt>
    <dgm:pt modelId="{480132E3-6FF7-4E48-9C1E-9078230A73D4}" type="pres">
      <dgm:prSet presAssocID="{FE4F2F22-81FA-4D7C-97FB-FBCE9FD37414}" presName="textRect" presStyleLbl="revTx" presStyleIdx="0" presStyleCnt="4">
        <dgm:presLayoutVars>
          <dgm:chMax val="1"/>
          <dgm:chPref val="1"/>
        </dgm:presLayoutVars>
      </dgm:prSet>
      <dgm:spPr/>
    </dgm:pt>
    <dgm:pt modelId="{809DB08F-BCD5-48B3-AFD9-863A3A048674}" type="pres">
      <dgm:prSet presAssocID="{ED12B676-4F6A-49DA-8A28-BFEE3352F165}" presName="sibTrans" presStyleLbl="sibTrans2D1" presStyleIdx="0" presStyleCnt="0"/>
      <dgm:spPr/>
    </dgm:pt>
    <dgm:pt modelId="{97EB665E-CB8E-4580-BDBB-18CAADFB4779}" type="pres">
      <dgm:prSet presAssocID="{F8037C28-3F42-47A6-B10F-37FB0B407D6A}" presName="compNode" presStyleCnt="0"/>
      <dgm:spPr/>
    </dgm:pt>
    <dgm:pt modelId="{C317FD9B-A040-4A29-8725-CB655145302B}" type="pres">
      <dgm:prSet presAssocID="{F8037C28-3F42-47A6-B10F-37FB0B407D6A}" presName="iconBgRect" presStyleLbl="bgShp" presStyleIdx="1" presStyleCnt="4"/>
      <dgm:spPr/>
    </dgm:pt>
    <dgm:pt modelId="{7E25003D-8E4C-41D2-B8EC-53612C7B06FB}" type="pres">
      <dgm:prSet presAssocID="{F8037C28-3F42-47A6-B10F-37FB0B407D6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ye"/>
        </a:ext>
      </dgm:extLst>
    </dgm:pt>
    <dgm:pt modelId="{D7409E22-6173-4E1D-B650-E4F42A10F0B3}" type="pres">
      <dgm:prSet presAssocID="{F8037C28-3F42-47A6-B10F-37FB0B407D6A}" presName="spaceRect" presStyleCnt="0"/>
      <dgm:spPr/>
    </dgm:pt>
    <dgm:pt modelId="{51E72CC3-0D38-4B1D-BFBB-A44F2E231C30}" type="pres">
      <dgm:prSet presAssocID="{F8037C28-3F42-47A6-B10F-37FB0B407D6A}" presName="textRect" presStyleLbl="revTx" presStyleIdx="1" presStyleCnt="4">
        <dgm:presLayoutVars>
          <dgm:chMax val="1"/>
          <dgm:chPref val="1"/>
        </dgm:presLayoutVars>
      </dgm:prSet>
      <dgm:spPr/>
    </dgm:pt>
    <dgm:pt modelId="{BA9A1BD0-2D72-426F-B0A1-1ED48D9E7989}" type="pres">
      <dgm:prSet presAssocID="{A13DEE97-CF6B-4325-A862-704EF8A7756A}" presName="sibTrans" presStyleLbl="sibTrans2D1" presStyleIdx="0" presStyleCnt="0"/>
      <dgm:spPr/>
    </dgm:pt>
    <dgm:pt modelId="{3171CF18-E5DE-4FBC-89B6-E4C641A97FD8}" type="pres">
      <dgm:prSet presAssocID="{E818FDA6-C925-4826-9B73-5C53D37660AA}" presName="compNode" presStyleCnt="0"/>
      <dgm:spPr/>
    </dgm:pt>
    <dgm:pt modelId="{DB115D16-F5F3-46FA-985C-66FECFD3CD6E}" type="pres">
      <dgm:prSet presAssocID="{E818FDA6-C925-4826-9B73-5C53D37660AA}" presName="iconBgRect" presStyleLbl="bgShp" presStyleIdx="2" presStyleCnt="4"/>
      <dgm:spPr/>
    </dgm:pt>
    <dgm:pt modelId="{BCD407C5-EB55-45C6-9A3B-B40017D8DA39}" type="pres">
      <dgm:prSet presAssocID="{E818FDA6-C925-4826-9B73-5C53D37660A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72EF09A3-18E7-4AB1-81D3-CDC567B1DC18}" type="pres">
      <dgm:prSet presAssocID="{E818FDA6-C925-4826-9B73-5C53D37660AA}" presName="spaceRect" presStyleCnt="0"/>
      <dgm:spPr/>
    </dgm:pt>
    <dgm:pt modelId="{A5102BCE-17FA-4F32-A373-E15605DAD432}" type="pres">
      <dgm:prSet presAssocID="{E818FDA6-C925-4826-9B73-5C53D37660AA}" presName="textRect" presStyleLbl="revTx" presStyleIdx="2" presStyleCnt="4">
        <dgm:presLayoutVars>
          <dgm:chMax val="1"/>
          <dgm:chPref val="1"/>
        </dgm:presLayoutVars>
      </dgm:prSet>
      <dgm:spPr/>
    </dgm:pt>
    <dgm:pt modelId="{BA528044-4CF8-4534-8585-6A641C8DE6AF}" type="pres">
      <dgm:prSet presAssocID="{8C9FC7B3-D772-4011-8CC5-C1542AF51CF8}" presName="sibTrans" presStyleLbl="sibTrans2D1" presStyleIdx="0" presStyleCnt="0"/>
      <dgm:spPr/>
    </dgm:pt>
    <dgm:pt modelId="{C8263B0F-D481-4D9E-B10E-EB33BBABBC21}" type="pres">
      <dgm:prSet presAssocID="{11475A2C-1F3F-4091-88F7-C5C055CFD5D0}" presName="compNode" presStyleCnt="0"/>
      <dgm:spPr/>
    </dgm:pt>
    <dgm:pt modelId="{41FC997A-744A-4090-A6A4-5C0995723B67}" type="pres">
      <dgm:prSet presAssocID="{11475A2C-1F3F-4091-88F7-C5C055CFD5D0}" presName="iconBgRect" presStyleLbl="bgShp" presStyleIdx="3" presStyleCnt="4"/>
      <dgm:spPr/>
    </dgm:pt>
    <dgm:pt modelId="{8DFF4E42-B41C-46BB-B0FB-B23E856E9021}" type="pres">
      <dgm:prSet presAssocID="{11475A2C-1F3F-4091-88F7-C5C055CFD5D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umpkin"/>
        </a:ext>
      </dgm:extLst>
    </dgm:pt>
    <dgm:pt modelId="{92402D3A-5286-42B2-BF04-AD0A8B8797DB}" type="pres">
      <dgm:prSet presAssocID="{11475A2C-1F3F-4091-88F7-C5C055CFD5D0}" presName="spaceRect" presStyleCnt="0"/>
      <dgm:spPr/>
    </dgm:pt>
    <dgm:pt modelId="{D08B4B31-F14D-4DC8-BACF-3D604856A65F}" type="pres">
      <dgm:prSet presAssocID="{11475A2C-1F3F-4091-88F7-C5C055CFD5D0}" presName="textRect" presStyleLbl="revTx" presStyleIdx="3" presStyleCnt="4">
        <dgm:presLayoutVars>
          <dgm:chMax val="1"/>
          <dgm:chPref val="1"/>
        </dgm:presLayoutVars>
      </dgm:prSet>
      <dgm:spPr/>
    </dgm:pt>
  </dgm:ptLst>
  <dgm:cxnLst>
    <dgm:cxn modelId="{BA534809-9A3C-5C46-9A55-46338E43E919}" type="presOf" srcId="{E818FDA6-C925-4826-9B73-5C53D37660AA}" destId="{A5102BCE-17FA-4F32-A373-E15605DAD432}" srcOrd="0" destOrd="0" presId="urn:microsoft.com/office/officeart/2018/2/layout/IconCircleList"/>
    <dgm:cxn modelId="{46A2000D-65F1-4C07-98B5-B62885704B45}" srcId="{7C0D7B81-E023-4184-86CB-D9746D97B63D}" destId="{F8037C28-3F42-47A6-B10F-37FB0B407D6A}" srcOrd="1" destOrd="0" parTransId="{E17CFFA0-C75B-4818-B251-B0B93B2DCD26}" sibTransId="{A13DEE97-CF6B-4325-A862-704EF8A7756A}"/>
    <dgm:cxn modelId="{7115A718-71D0-494C-A4EC-ED33D427240F}" srcId="{7C0D7B81-E023-4184-86CB-D9746D97B63D}" destId="{11475A2C-1F3F-4091-88F7-C5C055CFD5D0}" srcOrd="3" destOrd="0" parTransId="{7A2214DA-42F8-49A4-888A-AEE72090F4DE}" sibTransId="{A95568C0-FF77-4E9E-B6F0-921AAD60D1BA}"/>
    <dgm:cxn modelId="{23D96D4D-6CB7-7945-8C2F-95BCB173BF79}" type="presOf" srcId="{8C9FC7B3-D772-4011-8CC5-C1542AF51CF8}" destId="{BA528044-4CF8-4534-8585-6A641C8DE6AF}" srcOrd="0" destOrd="0" presId="urn:microsoft.com/office/officeart/2018/2/layout/IconCircleList"/>
    <dgm:cxn modelId="{CF46F651-C7F7-B54A-AB89-D5DE3640D1CF}" type="presOf" srcId="{FE4F2F22-81FA-4D7C-97FB-FBCE9FD37414}" destId="{480132E3-6FF7-4E48-9C1E-9078230A73D4}" srcOrd="0" destOrd="0" presId="urn:microsoft.com/office/officeart/2018/2/layout/IconCircleList"/>
    <dgm:cxn modelId="{2C396559-0275-4C9A-943E-B51F8653927D}" type="presOf" srcId="{7C0D7B81-E023-4184-86CB-D9746D97B63D}" destId="{126F9145-036A-423E-9CD7-CDEFBE5CA864}" srcOrd="0" destOrd="0" presId="urn:microsoft.com/office/officeart/2018/2/layout/IconCircleList"/>
    <dgm:cxn modelId="{D046A266-4596-7649-B467-9EE4A0BB216F}" type="presOf" srcId="{F8037C28-3F42-47A6-B10F-37FB0B407D6A}" destId="{51E72CC3-0D38-4B1D-BFBB-A44F2E231C30}" srcOrd="0" destOrd="0" presId="urn:microsoft.com/office/officeart/2018/2/layout/IconCircleList"/>
    <dgm:cxn modelId="{9F10C56B-0903-2B43-95A0-799DC187A9B9}" type="presOf" srcId="{ED12B676-4F6A-49DA-8A28-BFEE3352F165}" destId="{809DB08F-BCD5-48B3-AFD9-863A3A048674}" srcOrd="0" destOrd="0" presId="urn:microsoft.com/office/officeart/2018/2/layout/IconCircleList"/>
    <dgm:cxn modelId="{A3D2FE9D-A01B-0D4E-AA1F-13AD26006383}" type="presOf" srcId="{11475A2C-1F3F-4091-88F7-C5C055CFD5D0}" destId="{D08B4B31-F14D-4DC8-BACF-3D604856A65F}" srcOrd="0" destOrd="0" presId="urn:microsoft.com/office/officeart/2018/2/layout/IconCircleList"/>
    <dgm:cxn modelId="{BF5753D2-8D76-448F-96BF-318990251231}" srcId="{7C0D7B81-E023-4184-86CB-D9746D97B63D}" destId="{E818FDA6-C925-4826-9B73-5C53D37660AA}" srcOrd="2" destOrd="0" parTransId="{80B3C0D6-1AC5-4D10-AACE-57B8442DFB60}" sibTransId="{8C9FC7B3-D772-4011-8CC5-C1542AF51CF8}"/>
    <dgm:cxn modelId="{E0C836D7-03EC-4719-9209-A409BC73F44F}" srcId="{7C0D7B81-E023-4184-86CB-D9746D97B63D}" destId="{FE4F2F22-81FA-4D7C-97FB-FBCE9FD37414}" srcOrd="0" destOrd="0" parTransId="{274C15CD-97CC-48F2-B6C7-75F5D83B94D7}" sibTransId="{ED12B676-4F6A-49DA-8A28-BFEE3352F165}"/>
    <dgm:cxn modelId="{5B1298F9-C21B-6242-ADEC-4FB1E193F1FD}" type="presOf" srcId="{A13DEE97-CF6B-4325-A862-704EF8A7756A}" destId="{BA9A1BD0-2D72-426F-B0A1-1ED48D9E7989}" srcOrd="0" destOrd="0" presId="urn:microsoft.com/office/officeart/2018/2/layout/IconCircleList"/>
    <dgm:cxn modelId="{FC6A9980-B68A-8346-A8DF-79F38AC5E9D8}" type="presParOf" srcId="{126F9145-036A-423E-9CD7-CDEFBE5CA864}" destId="{699E4B65-D7ED-48A3-9078-9D9131E47D12}" srcOrd="0" destOrd="0" presId="urn:microsoft.com/office/officeart/2018/2/layout/IconCircleList"/>
    <dgm:cxn modelId="{B429EF30-22D1-A54E-94E8-2925483DAB85}" type="presParOf" srcId="{699E4B65-D7ED-48A3-9078-9D9131E47D12}" destId="{1FF81EFA-E3DC-429D-AC89-60F05762BDBF}" srcOrd="0" destOrd="0" presId="urn:microsoft.com/office/officeart/2018/2/layout/IconCircleList"/>
    <dgm:cxn modelId="{FD4E126A-9042-B440-9FC4-6A3B48DFE4FB}" type="presParOf" srcId="{1FF81EFA-E3DC-429D-AC89-60F05762BDBF}" destId="{F054C22D-E998-482B-8CFE-6846CE902338}" srcOrd="0" destOrd="0" presId="urn:microsoft.com/office/officeart/2018/2/layout/IconCircleList"/>
    <dgm:cxn modelId="{ACAE1A45-0E0C-2B41-AD9F-74665D103E28}" type="presParOf" srcId="{1FF81EFA-E3DC-429D-AC89-60F05762BDBF}" destId="{F3A605AF-E266-4783-AAE1-C1A743E69A70}" srcOrd="1" destOrd="0" presId="urn:microsoft.com/office/officeart/2018/2/layout/IconCircleList"/>
    <dgm:cxn modelId="{BA99CC90-70CD-7748-95D9-6B6E3AC0E46E}" type="presParOf" srcId="{1FF81EFA-E3DC-429D-AC89-60F05762BDBF}" destId="{A3BD7F52-E134-4401-86BC-7057E5B48122}" srcOrd="2" destOrd="0" presId="urn:microsoft.com/office/officeart/2018/2/layout/IconCircleList"/>
    <dgm:cxn modelId="{06AC43CB-D432-5348-939C-3CE69A366011}" type="presParOf" srcId="{1FF81EFA-E3DC-429D-AC89-60F05762BDBF}" destId="{480132E3-6FF7-4E48-9C1E-9078230A73D4}" srcOrd="3" destOrd="0" presId="urn:microsoft.com/office/officeart/2018/2/layout/IconCircleList"/>
    <dgm:cxn modelId="{0B8D5199-0759-434C-BF15-6A1DBA21DD5C}" type="presParOf" srcId="{699E4B65-D7ED-48A3-9078-9D9131E47D12}" destId="{809DB08F-BCD5-48B3-AFD9-863A3A048674}" srcOrd="1" destOrd="0" presId="urn:microsoft.com/office/officeart/2018/2/layout/IconCircleList"/>
    <dgm:cxn modelId="{97C3F388-83AB-FC47-94C8-1380B0440D2B}" type="presParOf" srcId="{699E4B65-D7ED-48A3-9078-9D9131E47D12}" destId="{97EB665E-CB8E-4580-BDBB-18CAADFB4779}" srcOrd="2" destOrd="0" presId="urn:microsoft.com/office/officeart/2018/2/layout/IconCircleList"/>
    <dgm:cxn modelId="{066A2FFB-FCC6-C644-9A0D-A5670E78F4D7}" type="presParOf" srcId="{97EB665E-CB8E-4580-BDBB-18CAADFB4779}" destId="{C317FD9B-A040-4A29-8725-CB655145302B}" srcOrd="0" destOrd="0" presId="urn:microsoft.com/office/officeart/2018/2/layout/IconCircleList"/>
    <dgm:cxn modelId="{67A48222-3ED9-9740-9A53-D298A87408F8}" type="presParOf" srcId="{97EB665E-CB8E-4580-BDBB-18CAADFB4779}" destId="{7E25003D-8E4C-41D2-B8EC-53612C7B06FB}" srcOrd="1" destOrd="0" presId="urn:microsoft.com/office/officeart/2018/2/layout/IconCircleList"/>
    <dgm:cxn modelId="{1BF34905-0846-D241-85FF-D2C856ECC276}" type="presParOf" srcId="{97EB665E-CB8E-4580-BDBB-18CAADFB4779}" destId="{D7409E22-6173-4E1D-B650-E4F42A10F0B3}" srcOrd="2" destOrd="0" presId="urn:microsoft.com/office/officeart/2018/2/layout/IconCircleList"/>
    <dgm:cxn modelId="{40E35CB9-4CB2-1048-8BCF-B244BD04A50E}" type="presParOf" srcId="{97EB665E-CB8E-4580-BDBB-18CAADFB4779}" destId="{51E72CC3-0D38-4B1D-BFBB-A44F2E231C30}" srcOrd="3" destOrd="0" presId="urn:microsoft.com/office/officeart/2018/2/layout/IconCircleList"/>
    <dgm:cxn modelId="{45E5473F-4D51-C04E-A4B0-6C36292DFB1F}" type="presParOf" srcId="{699E4B65-D7ED-48A3-9078-9D9131E47D12}" destId="{BA9A1BD0-2D72-426F-B0A1-1ED48D9E7989}" srcOrd="3" destOrd="0" presId="urn:microsoft.com/office/officeart/2018/2/layout/IconCircleList"/>
    <dgm:cxn modelId="{F6E022BF-CE31-0B4F-A08A-1F1B9DA7B3AB}" type="presParOf" srcId="{699E4B65-D7ED-48A3-9078-9D9131E47D12}" destId="{3171CF18-E5DE-4FBC-89B6-E4C641A97FD8}" srcOrd="4" destOrd="0" presId="urn:microsoft.com/office/officeart/2018/2/layout/IconCircleList"/>
    <dgm:cxn modelId="{A9CA1E63-AC43-5B40-AA29-7FE3DAA89BE2}" type="presParOf" srcId="{3171CF18-E5DE-4FBC-89B6-E4C641A97FD8}" destId="{DB115D16-F5F3-46FA-985C-66FECFD3CD6E}" srcOrd="0" destOrd="0" presId="urn:microsoft.com/office/officeart/2018/2/layout/IconCircleList"/>
    <dgm:cxn modelId="{BD52E81A-5E3B-0949-9BBB-8AF9CDF2471F}" type="presParOf" srcId="{3171CF18-E5DE-4FBC-89B6-E4C641A97FD8}" destId="{BCD407C5-EB55-45C6-9A3B-B40017D8DA39}" srcOrd="1" destOrd="0" presId="urn:microsoft.com/office/officeart/2018/2/layout/IconCircleList"/>
    <dgm:cxn modelId="{52095BA7-AE28-6B4D-8005-A726CD1939FA}" type="presParOf" srcId="{3171CF18-E5DE-4FBC-89B6-E4C641A97FD8}" destId="{72EF09A3-18E7-4AB1-81D3-CDC567B1DC18}" srcOrd="2" destOrd="0" presId="urn:microsoft.com/office/officeart/2018/2/layout/IconCircleList"/>
    <dgm:cxn modelId="{AFA4C516-8A91-1D49-8E44-5A90B29FED69}" type="presParOf" srcId="{3171CF18-E5DE-4FBC-89B6-E4C641A97FD8}" destId="{A5102BCE-17FA-4F32-A373-E15605DAD432}" srcOrd="3" destOrd="0" presId="urn:microsoft.com/office/officeart/2018/2/layout/IconCircleList"/>
    <dgm:cxn modelId="{57B23D77-B6B4-1042-A112-EDA3D5548E2D}" type="presParOf" srcId="{699E4B65-D7ED-48A3-9078-9D9131E47D12}" destId="{BA528044-4CF8-4534-8585-6A641C8DE6AF}" srcOrd="5" destOrd="0" presId="urn:microsoft.com/office/officeart/2018/2/layout/IconCircleList"/>
    <dgm:cxn modelId="{7C885991-4183-F64E-9C97-292B5E103998}" type="presParOf" srcId="{699E4B65-D7ED-48A3-9078-9D9131E47D12}" destId="{C8263B0F-D481-4D9E-B10E-EB33BBABBC21}" srcOrd="6" destOrd="0" presId="urn:microsoft.com/office/officeart/2018/2/layout/IconCircleList"/>
    <dgm:cxn modelId="{C5A4D3DE-525C-404C-B6D0-19EB3D99D67B}" type="presParOf" srcId="{C8263B0F-D481-4D9E-B10E-EB33BBABBC21}" destId="{41FC997A-744A-4090-A6A4-5C0995723B67}" srcOrd="0" destOrd="0" presId="urn:microsoft.com/office/officeart/2018/2/layout/IconCircleList"/>
    <dgm:cxn modelId="{9059E899-02B2-5741-81BE-A520A4CF0CAC}" type="presParOf" srcId="{C8263B0F-D481-4D9E-B10E-EB33BBABBC21}" destId="{8DFF4E42-B41C-46BB-B0FB-B23E856E9021}" srcOrd="1" destOrd="0" presId="urn:microsoft.com/office/officeart/2018/2/layout/IconCircleList"/>
    <dgm:cxn modelId="{DB0ACA75-6CBC-D549-B2EB-086336EF8B53}" type="presParOf" srcId="{C8263B0F-D481-4D9E-B10E-EB33BBABBC21}" destId="{92402D3A-5286-42B2-BF04-AD0A8B8797DB}" srcOrd="2" destOrd="0" presId="urn:microsoft.com/office/officeart/2018/2/layout/IconCircleList"/>
    <dgm:cxn modelId="{F9BC0D56-C29F-514D-9C21-354EA81AFB4B}" type="presParOf" srcId="{C8263B0F-D481-4D9E-B10E-EB33BBABBC21}" destId="{D08B4B31-F14D-4DC8-BACF-3D604856A65F}"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54C22D-E998-482B-8CFE-6846CE902338}">
      <dsp:nvSpPr>
        <dsp:cNvPr id="0" name=""/>
        <dsp:cNvSpPr/>
      </dsp:nvSpPr>
      <dsp:spPr>
        <a:xfrm>
          <a:off x="407604" y="52317"/>
          <a:ext cx="1231371" cy="123137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A605AF-E266-4783-AAE1-C1A743E69A70}">
      <dsp:nvSpPr>
        <dsp:cNvPr id="0" name=""/>
        <dsp:cNvSpPr/>
      </dsp:nvSpPr>
      <dsp:spPr>
        <a:xfrm>
          <a:off x="666192" y="310905"/>
          <a:ext cx="714195" cy="7141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0132E3-6FF7-4E48-9C1E-9078230A73D4}">
      <dsp:nvSpPr>
        <dsp:cNvPr id="0" name=""/>
        <dsp:cNvSpPr/>
      </dsp:nvSpPr>
      <dsp:spPr>
        <a:xfrm>
          <a:off x="1902840" y="52317"/>
          <a:ext cx="2902517" cy="1231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latin typeface="Calibri" panose="020F0502020204030204"/>
            </a:rPr>
            <a:t>AB 928</a:t>
          </a:r>
        </a:p>
      </dsp:txBody>
      <dsp:txXfrm>
        <a:off x="1902840" y="52317"/>
        <a:ext cx="2902517" cy="1231371"/>
      </dsp:txXfrm>
    </dsp:sp>
    <dsp:sp modelId="{C317FD9B-A040-4A29-8725-CB655145302B}">
      <dsp:nvSpPr>
        <dsp:cNvPr id="0" name=""/>
        <dsp:cNvSpPr/>
      </dsp:nvSpPr>
      <dsp:spPr>
        <a:xfrm>
          <a:off x="5311100" y="52317"/>
          <a:ext cx="1231371" cy="123137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25003D-8E4C-41D2-B8EC-53612C7B06FB}">
      <dsp:nvSpPr>
        <dsp:cNvPr id="0" name=""/>
        <dsp:cNvSpPr/>
      </dsp:nvSpPr>
      <dsp:spPr>
        <a:xfrm>
          <a:off x="5569688" y="310905"/>
          <a:ext cx="714195" cy="7141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E72CC3-0D38-4B1D-BFBB-A44F2E231C30}">
      <dsp:nvSpPr>
        <dsp:cNvPr id="0" name=""/>
        <dsp:cNvSpPr/>
      </dsp:nvSpPr>
      <dsp:spPr>
        <a:xfrm>
          <a:off x="6806336" y="52317"/>
          <a:ext cx="2902517" cy="1231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AB 928 ADT Intersegmental Implementation Committee</a:t>
          </a:r>
        </a:p>
      </dsp:txBody>
      <dsp:txXfrm>
        <a:off x="6806336" y="52317"/>
        <a:ext cx="2902517" cy="1231371"/>
      </dsp:txXfrm>
    </dsp:sp>
    <dsp:sp modelId="{DB115D16-F5F3-46FA-985C-66FECFD3CD6E}">
      <dsp:nvSpPr>
        <dsp:cNvPr id="0" name=""/>
        <dsp:cNvSpPr/>
      </dsp:nvSpPr>
      <dsp:spPr>
        <a:xfrm>
          <a:off x="407604" y="1809537"/>
          <a:ext cx="1231371" cy="123137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D407C5-EB55-45C6-9A3B-B40017D8DA39}">
      <dsp:nvSpPr>
        <dsp:cNvPr id="0" name=""/>
        <dsp:cNvSpPr/>
      </dsp:nvSpPr>
      <dsp:spPr>
        <a:xfrm>
          <a:off x="666192" y="2068125"/>
          <a:ext cx="714195" cy="7141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102BCE-17FA-4F32-A373-E15605DAD432}">
      <dsp:nvSpPr>
        <dsp:cNvPr id="0" name=""/>
        <dsp:cNvSpPr/>
      </dsp:nvSpPr>
      <dsp:spPr>
        <a:xfrm>
          <a:off x="1902840" y="1809537"/>
          <a:ext cx="2902517" cy="1231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Findings, Considerations, and Outline Draft of Final Report Elements (Aug 2023)</a:t>
          </a:r>
          <a:endParaRPr lang="en-US" sz="2000" kern="1200" dirty="0"/>
        </a:p>
      </dsp:txBody>
      <dsp:txXfrm>
        <a:off x="1902840" y="1809537"/>
        <a:ext cx="2902517" cy="1231371"/>
      </dsp:txXfrm>
    </dsp:sp>
    <dsp:sp modelId="{41FC997A-744A-4090-A6A4-5C0995723B67}">
      <dsp:nvSpPr>
        <dsp:cNvPr id="0" name=""/>
        <dsp:cNvSpPr/>
      </dsp:nvSpPr>
      <dsp:spPr>
        <a:xfrm>
          <a:off x="5311100" y="1809537"/>
          <a:ext cx="1231371" cy="123137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FF4E42-B41C-46BB-B0FB-B23E856E9021}">
      <dsp:nvSpPr>
        <dsp:cNvPr id="0" name=""/>
        <dsp:cNvSpPr/>
      </dsp:nvSpPr>
      <dsp:spPr>
        <a:xfrm>
          <a:off x="5569688" y="2068125"/>
          <a:ext cx="714195" cy="71419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8B4B31-F14D-4DC8-BACF-3D604856A65F}">
      <dsp:nvSpPr>
        <dsp:cNvPr id="0" name=""/>
        <dsp:cNvSpPr/>
      </dsp:nvSpPr>
      <dsp:spPr>
        <a:xfrm>
          <a:off x="6806336" y="1809537"/>
          <a:ext cx="2902517" cy="1231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Discussion / Q &amp; A</a:t>
          </a:r>
        </a:p>
      </dsp:txBody>
      <dsp:txXfrm>
        <a:off x="6806336" y="1809537"/>
        <a:ext cx="2902517" cy="1231371"/>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1718C-EE5C-A545-A26B-F1D44DE2C295}" type="datetimeFigureOut">
              <a:rPr lang="en-US" smtClean="0"/>
              <a:t>10/12/23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E57F4-9D9C-5847-BCD2-13B860A1E044}" type="slidenum">
              <a:rPr lang="en-US" smtClean="0"/>
              <a:t>‹#›</a:t>
            </a:fld>
            <a:endParaRPr lang="en-US"/>
          </a:p>
        </p:txBody>
      </p:sp>
    </p:spTree>
    <p:extLst>
      <p:ext uri="{BB962C8B-B14F-4D97-AF65-F5344CB8AC3E}">
        <p14:creationId xmlns:p14="http://schemas.microsoft.com/office/powerpoint/2010/main" val="145459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9" name="Picture 18" descr="Academic Senate for California Community Colleges Logo">
            <a:extLst>
              <a:ext uri="{FF2B5EF4-FFF2-40B4-BE49-F238E27FC236}">
                <a16:creationId xmlns:a16="http://schemas.microsoft.com/office/drawing/2014/main" id="{34F180B6-AAD2-7E4B-ABBA-7A58C812E6C3}"/>
              </a:ext>
            </a:extLst>
          </p:cNvPr>
          <p:cNvPicPr>
            <a:picLocks noChangeAspect="1"/>
          </p:cNvPicPr>
          <p:nvPr userDrawn="1"/>
        </p:nvPicPr>
        <p:blipFill>
          <a:blip r:embed="rId3"/>
          <a:stretch>
            <a:fillRect/>
          </a:stretch>
        </p:blipFill>
        <p:spPr>
          <a:xfrm>
            <a:off x="4622749" y="457131"/>
            <a:ext cx="3238141" cy="1983361"/>
          </a:xfrm>
          <a:prstGeom prst="rect">
            <a:avLst/>
          </a:prstGeom>
        </p:spPr>
      </p:pic>
      <p:sp>
        <p:nvSpPr>
          <p:cNvPr id="7" name="Title 1">
            <a:extLst>
              <a:ext uri="{FF2B5EF4-FFF2-40B4-BE49-F238E27FC236}">
                <a16:creationId xmlns:a16="http://schemas.microsoft.com/office/drawing/2014/main" id="{E740FD2D-D9B8-AC45-BEA0-7C7100EE63E3}"/>
              </a:ext>
            </a:extLst>
          </p:cNvPr>
          <p:cNvSpPr>
            <a:spLocks noGrp="1"/>
          </p:cNvSpPr>
          <p:nvPr>
            <p:ph type="title" hasCustomPrompt="1"/>
          </p:nvPr>
        </p:nvSpPr>
        <p:spPr>
          <a:xfrm>
            <a:off x="3159480" y="3000807"/>
            <a:ext cx="5859830" cy="1629507"/>
          </a:xfrm>
          <a:prstGeom prst="rect">
            <a:avLst/>
          </a:prstGeom>
        </p:spPr>
        <p:txBody>
          <a:bodyPr anchor="b"/>
          <a:lstStyle>
            <a:lvl1pPr algn="ctr">
              <a:defRPr sz="4400">
                <a:solidFill>
                  <a:schemeClr val="bg1"/>
                </a:solidFill>
              </a:defRPr>
            </a:lvl1pPr>
          </a:lstStyle>
          <a:p>
            <a:r>
              <a:rPr lang="en-US"/>
              <a:t>Click to edit title</a:t>
            </a:r>
          </a:p>
        </p:txBody>
      </p:sp>
      <p:sp>
        <p:nvSpPr>
          <p:cNvPr id="13" name="Subtitle 2">
            <a:extLst>
              <a:ext uri="{FF2B5EF4-FFF2-40B4-BE49-F238E27FC236}">
                <a16:creationId xmlns:a16="http://schemas.microsoft.com/office/drawing/2014/main" id="{8B5E4E81-F04E-F944-B8E4-D1387ADA743C}"/>
              </a:ext>
            </a:extLst>
          </p:cNvPr>
          <p:cNvSpPr>
            <a:spLocks noGrp="1"/>
          </p:cNvSpPr>
          <p:nvPr>
            <p:ph type="subTitle" idx="1" hasCustomPrompt="1"/>
          </p:nvPr>
        </p:nvSpPr>
        <p:spPr>
          <a:xfrm>
            <a:off x="3159480" y="4679081"/>
            <a:ext cx="5859830" cy="2009893"/>
          </a:xfrm>
        </p:spPr>
        <p:txBody>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2400" b="0" i="0">
                <a:solidFill>
                  <a:schemeClr val="bg1"/>
                </a:solidFill>
                <a:latin typeface="Gill Sans" panose="020B0502020104020203" pitchFamily="34" charset="-79"/>
                <a:cs typeface="Gill Sans" panose="020B0502020104020203" pitchFamily="34"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a:t>
            </a:r>
            <a:br>
              <a:rPr lang="en-US"/>
            </a:br>
            <a:r>
              <a:rPr lang="en-US"/>
              <a:t>(Remember to add alt text to all </a:t>
            </a:r>
            <a:br>
              <a:rPr lang="en-US"/>
            </a:br>
            <a:r>
              <a:rPr lang="en-US"/>
              <a:t>imported graphics and images.)</a:t>
            </a:r>
          </a:p>
        </p:txBody>
      </p:sp>
    </p:spTree>
    <p:extLst>
      <p:ext uri="{BB962C8B-B14F-4D97-AF65-F5344CB8AC3E}">
        <p14:creationId xmlns:p14="http://schemas.microsoft.com/office/powerpoint/2010/main" val="305746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 Section Slide">
    <p:bg>
      <p:bgRef idx="1001">
        <a:schemeClr val="bg1"/>
      </p:bgRef>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35B9BF9D-CBED-CE46-9403-E1E16B756A6D}"/>
              </a:ext>
              <a:ext uri="{C183D7F6-B498-43B3-948B-1728B52AA6E4}">
                <adec:decorative xmlns:adec="http://schemas.microsoft.com/office/drawing/2017/decorative" val="1"/>
              </a:ext>
            </a:extLst>
          </p:cNvPr>
          <p:cNvGrpSpPr/>
          <p:nvPr userDrawn="1"/>
        </p:nvGrpSpPr>
        <p:grpSpPr>
          <a:xfrm>
            <a:off x="0" y="-147320"/>
            <a:ext cx="12192000" cy="7005320"/>
            <a:chOff x="0" y="-147320"/>
            <a:chExt cx="12192000" cy="7005320"/>
          </a:xfrm>
        </p:grpSpPr>
        <p:pic>
          <p:nvPicPr>
            <p:cNvPr id="11" name="Picture 10">
              <a:extLst>
                <a:ext uri="{FF2B5EF4-FFF2-40B4-BE49-F238E27FC236}">
                  <a16:creationId xmlns:a16="http://schemas.microsoft.com/office/drawing/2014/main" id="{5218A45F-A43D-9441-BE2C-C37D0C60323B}"/>
                </a:ext>
                <a:ext uri="{C183D7F6-B498-43B3-948B-1728B52AA6E4}">
                  <adec:decorative xmlns:adec="http://schemas.microsoft.com/office/drawing/2017/decorative" val="1"/>
                </a:ext>
              </a:extLst>
            </p:cNvPr>
            <p:cNvPicPr>
              <a:picLocks noChangeAspect="1"/>
            </p:cNvPicPr>
            <p:nvPr userDrawn="1"/>
          </p:nvPicPr>
          <p:blipFill rotWithShape="1">
            <a:blip r:embed="rId2"/>
            <a:srcRect l="1" t="-2103" r="-1" b="2103"/>
            <a:stretch/>
          </p:blipFill>
          <p:spPr>
            <a:xfrm>
              <a:off x="0" y="-147320"/>
              <a:ext cx="12192000" cy="7005320"/>
            </a:xfrm>
            <a:prstGeom prst="rect">
              <a:avLst/>
            </a:prstGeom>
          </p:spPr>
        </p:pic>
        <p:sp>
          <p:nvSpPr>
            <p:cNvPr id="14" name="Rectangle 13">
              <a:extLst>
                <a:ext uri="{FF2B5EF4-FFF2-40B4-BE49-F238E27FC236}">
                  <a16:creationId xmlns:a16="http://schemas.microsoft.com/office/drawing/2014/main" id="{FA3AEF5E-3821-8C4B-B957-32D9BDE8FE17}"/>
                </a:ext>
                <a:ext uri="{C183D7F6-B498-43B3-948B-1728B52AA6E4}">
                  <adec:decorative xmlns:adec="http://schemas.microsoft.com/office/drawing/2017/decorative" val="1"/>
                </a:ext>
              </a:extLst>
            </p:cNvPr>
            <p:cNvSpPr/>
            <p:nvPr userDrawn="1"/>
          </p:nvSpPr>
          <p:spPr>
            <a:xfrm>
              <a:off x="849993" y="-8426"/>
              <a:ext cx="10515600" cy="6866425"/>
            </a:xfrm>
            <a:prstGeom prst="rect">
              <a:avLst/>
            </a:prstGeom>
            <a:solidFill>
              <a:schemeClr val="bg1">
                <a:alpha val="702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7" name="Group 16">
            <a:extLst>
              <a:ext uri="{FF2B5EF4-FFF2-40B4-BE49-F238E27FC236}">
                <a16:creationId xmlns:a16="http://schemas.microsoft.com/office/drawing/2014/main" id="{17D56CE0-CEE7-AF48-B541-114339F816E5}"/>
              </a:ext>
              <a:ext uri="{C183D7F6-B498-43B3-948B-1728B52AA6E4}">
                <adec:decorative xmlns:adec="http://schemas.microsoft.com/office/drawing/2017/decorative" val="1"/>
              </a:ext>
            </a:extLst>
          </p:cNvPr>
          <p:cNvGrpSpPr/>
          <p:nvPr userDrawn="1"/>
        </p:nvGrpSpPr>
        <p:grpSpPr>
          <a:xfrm>
            <a:off x="844550" y="0"/>
            <a:ext cx="10515600" cy="6858000"/>
            <a:chOff x="844550" y="0"/>
            <a:chExt cx="10515600" cy="6858000"/>
          </a:xfrm>
        </p:grpSpPr>
        <p:sp>
          <p:nvSpPr>
            <p:cNvPr id="7" name="Rectangle 6">
              <a:extLst>
                <a:ext uri="{FF2B5EF4-FFF2-40B4-BE49-F238E27FC236}">
                  <a16:creationId xmlns:a16="http://schemas.microsoft.com/office/drawing/2014/main" id="{67F127A8-4F37-D142-AB91-ECA155293916}"/>
                </a:ext>
                <a:ext uri="{C183D7F6-B498-43B3-948B-1728B52AA6E4}">
                  <adec:decorative xmlns:adec="http://schemas.microsoft.com/office/drawing/2017/decorative" val="1"/>
                </a:ext>
              </a:extLst>
            </p:cNvPr>
            <p:cNvSpPr/>
            <p:nvPr userDrawn="1"/>
          </p:nvSpPr>
          <p:spPr>
            <a:xfrm>
              <a:off x="844550" y="6276109"/>
              <a:ext cx="10515600" cy="5818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D7F8ECF5-2899-5141-9F34-5420FD319348}"/>
                </a:ext>
                <a:ext uri="{C183D7F6-B498-43B3-948B-1728B52AA6E4}">
                  <adec:decorative xmlns:adec="http://schemas.microsoft.com/office/drawing/2017/decorative" val="1"/>
                </a:ext>
              </a:extLst>
            </p:cNvPr>
            <p:cNvGrpSpPr/>
            <p:nvPr userDrawn="1"/>
          </p:nvGrpSpPr>
          <p:grpSpPr>
            <a:xfrm>
              <a:off x="844550" y="0"/>
              <a:ext cx="10515600" cy="2017148"/>
              <a:chOff x="844550" y="0"/>
              <a:chExt cx="10515600" cy="2017148"/>
            </a:xfrm>
          </p:grpSpPr>
          <p:sp>
            <p:nvSpPr>
              <p:cNvPr id="4" name="Rectangle 3">
                <a:extLst>
                  <a:ext uri="{FF2B5EF4-FFF2-40B4-BE49-F238E27FC236}">
                    <a16:creationId xmlns:a16="http://schemas.microsoft.com/office/drawing/2014/main" id="{C44F28EA-8038-9B43-A556-FDEFBE65B481}"/>
                  </a:ext>
                  <a:ext uri="{C183D7F6-B498-43B3-948B-1728B52AA6E4}">
                    <adec:decorative xmlns:adec="http://schemas.microsoft.com/office/drawing/2017/decorative" val="1"/>
                  </a:ext>
                </a:extLst>
              </p:cNvPr>
              <p:cNvSpPr/>
              <p:nvPr userDrawn="1"/>
            </p:nvSpPr>
            <p:spPr>
              <a:xfrm>
                <a:off x="844550" y="0"/>
                <a:ext cx="10515600" cy="18842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5738914-F2C2-854D-9708-D737579C324E}"/>
                  </a:ext>
                  <a:ext uri="{C183D7F6-B498-43B3-948B-1728B52AA6E4}">
                    <adec:decorative xmlns:adec="http://schemas.microsoft.com/office/drawing/2017/decorative" val="1"/>
                  </a:ext>
                </a:extLst>
              </p:cNvPr>
              <p:cNvSpPr/>
              <p:nvPr userDrawn="1"/>
            </p:nvSpPr>
            <p:spPr>
              <a:xfrm>
                <a:off x="844550" y="1867368"/>
                <a:ext cx="10515600" cy="1497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a:extLst>
              <a:ext uri="{FF2B5EF4-FFF2-40B4-BE49-F238E27FC236}">
                <a16:creationId xmlns:a16="http://schemas.microsoft.com/office/drawing/2014/main" id="{D8E5331D-721A-754F-942B-A90651FFD257}"/>
              </a:ext>
            </a:extLst>
          </p:cNvPr>
          <p:cNvSpPr>
            <a:spLocks noGrp="1"/>
          </p:cNvSpPr>
          <p:nvPr>
            <p:ph type="title" hasCustomPrompt="1"/>
          </p:nvPr>
        </p:nvSpPr>
        <p:spPr>
          <a:xfrm>
            <a:off x="1045029" y="434518"/>
            <a:ext cx="10116458" cy="1312648"/>
          </a:xfrm>
          <a:prstGeom prst="rect">
            <a:avLst/>
          </a:prstGeom>
        </p:spPr>
        <p:txBody>
          <a:bodyPr anchor="b">
            <a:normAutofit/>
          </a:bodyPr>
          <a:lstStyle>
            <a:lvl1pPr algn="l">
              <a:defRPr sz="3600">
                <a:solidFill>
                  <a:schemeClr val="bg1"/>
                </a:solidFill>
              </a:defRPr>
            </a:lvl1pPr>
          </a:lstStyle>
          <a:p>
            <a:r>
              <a:rPr lang="en-US"/>
              <a:t>Click to edit section title</a:t>
            </a:r>
          </a:p>
        </p:txBody>
      </p:sp>
      <p:sp>
        <p:nvSpPr>
          <p:cNvPr id="3" name="Text Placeholder 2">
            <a:extLst>
              <a:ext uri="{FF2B5EF4-FFF2-40B4-BE49-F238E27FC236}">
                <a16:creationId xmlns:a16="http://schemas.microsoft.com/office/drawing/2014/main" id="{C3C4F635-4E32-2C45-9BD9-9C4B375AB562}"/>
              </a:ext>
            </a:extLst>
          </p:cNvPr>
          <p:cNvSpPr>
            <a:spLocks noGrp="1"/>
          </p:cNvSpPr>
          <p:nvPr>
            <p:ph type="body" idx="1" hasCustomPrompt="1"/>
          </p:nvPr>
        </p:nvSpPr>
        <p:spPr>
          <a:xfrm>
            <a:off x="1045028" y="2137350"/>
            <a:ext cx="10116459" cy="791201"/>
          </a:xfrm>
        </p:spPr>
        <p:txBody>
          <a:bodyPr anchor="b">
            <a:normAutofit/>
          </a:bodyPr>
          <a:lstStyle>
            <a:lvl1pPr marL="0" indent="0" algn="l">
              <a:buNone/>
              <a:defRPr sz="300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a:t>Click to edit subtitle</a:t>
            </a:r>
          </a:p>
        </p:txBody>
      </p:sp>
      <p:sp>
        <p:nvSpPr>
          <p:cNvPr id="8" name="Content Placeholder 2">
            <a:extLst>
              <a:ext uri="{FF2B5EF4-FFF2-40B4-BE49-F238E27FC236}">
                <a16:creationId xmlns:a16="http://schemas.microsoft.com/office/drawing/2014/main" id="{8602FC1C-E415-C14A-9431-D009CC2D5E3F}"/>
              </a:ext>
            </a:extLst>
          </p:cNvPr>
          <p:cNvSpPr>
            <a:spLocks noGrp="1"/>
          </p:cNvSpPr>
          <p:nvPr>
            <p:ph idx="10"/>
          </p:nvPr>
        </p:nvSpPr>
        <p:spPr>
          <a:xfrm>
            <a:off x="1045028" y="2997965"/>
            <a:ext cx="10116459" cy="3093226"/>
          </a:xfrm>
        </p:spPr>
        <p:txBody>
          <a:bodyPr/>
          <a:lstStyle>
            <a:lvl1pPr>
              <a:defRPr sz="26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Slide Number Placeholder 5">
            <a:extLst>
              <a:ext uri="{FF2B5EF4-FFF2-40B4-BE49-F238E27FC236}">
                <a16:creationId xmlns:a16="http://schemas.microsoft.com/office/drawing/2014/main" id="{0A6AC5E1-6ACB-0542-A942-92D1C87558F2}"/>
              </a:ext>
            </a:extLst>
          </p:cNvPr>
          <p:cNvSpPr txBox="1">
            <a:spLocks/>
          </p:cNvSpPr>
          <p:nvPr userDrawn="1"/>
        </p:nvSpPr>
        <p:spPr>
          <a:xfrm>
            <a:off x="1485320" y="6494411"/>
            <a:ext cx="820479" cy="22536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solidFill>
                  <a:schemeClr val="bg1"/>
                </a:solidFill>
              </a:rPr>
              <a:pPr/>
              <a:t>‹#›</a:t>
            </a:fld>
            <a:endParaRPr lang="en-US">
              <a:solidFill>
                <a:schemeClr val="bg1"/>
              </a:solidFill>
            </a:endParaRPr>
          </a:p>
        </p:txBody>
      </p:sp>
      <p:pic>
        <p:nvPicPr>
          <p:cNvPr id="19" name="Picture 18" descr="A picture containing text, clipart&#10;&#10;Description automatically generated">
            <a:extLst>
              <a:ext uri="{FF2B5EF4-FFF2-40B4-BE49-F238E27FC236}">
                <a16:creationId xmlns:a16="http://schemas.microsoft.com/office/drawing/2014/main" id="{7F69C28E-E366-C647-8BF6-84981FC8EC83}"/>
              </a:ext>
            </a:extLst>
          </p:cNvPr>
          <p:cNvPicPr>
            <a:picLocks noChangeAspect="1"/>
          </p:cNvPicPr>
          <p:nvPr userDrawn="1"/>
        </p:nvPicPr>
        <p:blipFill>
          <a:blip r:embed="rId3"/>
          <a:stretch>
            <a:fillRect/>
          </a:stretch>
        </p:blipFill>
        <p:spPr>
          <a:xfrm>
            <a:off x="1045028" y="6376988"/>
            <a:ext cx="419026" cy="419026"/>
          </a:xfrm>
          <a:prstGeom prst="rect">
            <a:avLst/>
          </a:prstGeom>
        </p:spPr>
      </p:pic>
    </p:spTree>
    <p:extLst>
      <p:ext uri="{BB962C8B-B14F-4D97-AF65-F5344CB8AC3E}">
        <p14:creationId xmlns:p14="http://schemas.microsoft.com/office/powerpoint/2010/main" val="213878440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Content 2 Column Slide">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A72E784-6603-5141-900A-EDC5CB738396}"/>
              </a:ext>
              <a:ext uri="{C183D7F6-B498-43B3-948B-1728B52AA6E4}">
                <adec:decorative xmlns:adec="http://schemas.microsoft.com/office/drawing/2017/decorative" val="1"/>
              </a:ext>
            </a:extLst>
          </p:cNvPr>
          <p:cNvGrpSpPr/>
          <p:nvPr userDrawn="1"/>
        </p:nvGrpSpPr>
        <p:grpSpPr>
          <a:xfrm>
            <a:off x="838198" y="0"/>
            <a:ext cx="10515601" cy="798858"/>
            <a:chOff x="0" y="0"/>
            <a:chExt cx="12192000" cy="798858"/>
          </a:xfrm>
        </p:grpSpPr>
        <p:sp>
          <p:nvSpPr>
            <p:cNvPr id="6" name="Rectangle 5">
              <a:extLst>
                <a:ext uri="{FF2B5EF4-FFF2-40B4-BE49-F238E27FC236}">
                  <a16:creationId xmlns:a16="http://schemas.microsoft.com/office/drawing/2014/main" id="{B2E8C9FE-4888-374D-BF4B-9F4375830E71}"/>
                </a:ext>
              </a:extLst>
            </p:cNvPr>
            <p:cNvSpPr/>
            <p:nvPr userDrawn="1"/>
          </p:nvSpPr>
          <p:spPr>
            <a:xfrm>
              <a:off x="0" y="0"/>
              <a:ext cx="12192000" cy="674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0545F2B-08F9-4E48-A235-37643862447C}"/>
                </a:ext>
              </a:extLst>
            </p:cNvPr>
            <p:cNvSpPr/>
            <p:nvPr userDrawn="1"/>
          </p:nvSpPr>
          <p:spPr>
            <a:xfrm>
              <a:off x="0" y="674328"/>
              <a:ext cx="12192000" cy="1245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928DA5A-03EB-7C4E-BED7-BCB1E5A11604}"/>
              </a:ext>
            </a:extLst>
          </p:cNvPr>
          <p:cNvSpPr>
            <a:spLocks noGrp="1"/>
          </p:cNvSpPr>
          <p:nvPr>
            <p:ph type="title" hasCustomPrompt="1"/>
          </p:nvPr>
        </p:nvSpPr>
        <p:spPr>
          <a:xfrm>
            <a:off x="838200" y="1014921"/>
            <a:ext cx="10515600" cy="1146991"/>
          </a:xfrm>
          <a:prstGeom prst="rect">
            <a:avLst/>
          </a:prstGeom>
        </p:spPr>
        <p:txBody>
          <a:bodyPr anchor="b">
            <a:normAutofit/>
          </a:bodyPr>
          <a:lstStyle>
            <a:lvl1pPr>
              <a:defRPr sz="3600">
                <a:solidFill>
                  <a:schemeClr val="tx2"/>
                </a:solidFill>
              </a:defRPr>
            </a:lvl1pPr>
          </a:lstStyle>
          <a:p>
            <a:r>
              <a:rPr lang="en-US"/>
              <a:t>Click to edit page title</a:t>
            </a:r>
          </a:p>
        </p:txBody>
      </p:sp>
      <p:sp>
        <p:nvSpPr>
          <p:cNvPr id="3" name="Content Placeholder 2">
            <a:extLst>
              <a:ext uri="{FF2B5EF4-FFF2-40B4-BE49-F238E27FC236}">
                <a16:creationId xmlns:a16="http://schemas.microsoft.com/office/drawing/2014/main" id="{11062FDB-A149-0B44-BB49-58F5C3155A54}"/>
              </a:ext>
            </a:extLst>
          </p:cNvPr>
          <p:cNvSpPr>
            <a:spLocks noGrp="1"/>
          </p:cNvSpPr>
          <p:nvPr>
            <p:ph sz="half" idx="1"/>
          </p:nvPr>
        </p:nvSpPr>
        <p:spPr>
          <a:xfrm>
            <a:off x="838200" y="2286442"/>
            <a:ext cx="5181600" cy="40589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07721E-11C3-6B42-AE2E-8506E4B9E51F}"/>
              </a:ext>
            </a:extLst>
          </p:cNvPr>
          <p:cNvSpPr>
            <a:spLocks noGrp="1"/>
          </p:cNvSpPr>
          <p:nvPr>
            <p:ph sz="half" idx="2"/>
          </p:nvPr>
        </p:nvSpPr>
        <p:spPr>
          <a:xfrm>
            <a:off x="6172200" y="2286442"/>
            <a:ext cx="5181600" cy="40589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E60642BB-7545-2B41-AB86-1C35E5ADA4D9}"/>
              </a:ext>
            </a:extLst>
          </p:cNvPr>
          <p:cNvSpPr txBox="1">
            <a:spLocks/>
          </p:cNvSpPr>
          <p:nvPr userDrawn="1"/>
        </p:nvSpPr>
        <p:spPr>
          <a:xfrm>
            <a:off x="1240719" y="6494411"/>
            <a:ext cx="820479" cy="22536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pPr/>
              <a:t>‹#›</a:t>
            </a:fld>
            <a:endParaRPr lang="en-US"/>
          </a:p>
        </p:txBody>
      </p:sp>
      <p:pic>
        <p:nvPicPr>
          <p:cNvPr id="12" name="Picture 11" descr="A picture containing text, clipart&#10;&#10;Description automatically generated">
            <a:extLst>
              <a:ext uri="{FF2B5EF4-FFF2-40B4-BE49-F238E27FC236}">
                <a16:creationId xmlns:a16="http://schemas.microsoft.com/office/drawing/2014/main" id="{600B9222-C0D4-4A47-9429-74C0ED14CDE8}"/>
              </a:ext>
            </a:extLst>
          </p:cNvPr>
          <p:cNvPicPr>
            <a:picLocks noChangeAspect="1"/>
          </p:cNvPicPr>
          <p:nvPr userDrawn="1"/>
        </p:nvPicPr>
        <p:blipFill>
          <a:blip r:embed="rId2"/>
          <a:stretch>
            <a:fillRect/>
          </a:stretch>
        </p:blipFill>
        <p:spPr>
          <a:xfrm>
            <a:off x="800427" y="6376988"/>
            <a:ext cx="419026" cy="419026"/>
          </a:xfrm>
          <a:prstGeom prst="rect">
            <a:avLst/>
          </a:prstGeom>
        </p:spPr>
      </p:pic>
    </p:spTree>
    <p:extLst>
      <p:ext uri="{BB962C8B-B14F-4D97-AF65-F5344CB8AC3E}">
        <p14:creationId xmlns:p14="http://schemas.microsoft.com/office/powerpoint/2010/main" val="326266467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Content Slide">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D4D4E38-1957-0049-9AB0-EE9B3A7A18F6}"/>
              </a:ext>
              <a:ext uri="{C183D7F6-B498-43B3-948B-1728B52AA6E4}">
                <adec:decorative xmlns:adec="http://schemas.microsoft.com/office/drawing/2017/decorative" val="1"/>
              </a:ext>
            </a:extLst>
          </p:cNvPr>
          <p:cNvGrpSpPr/>
          <p:nvPr userDrawn="1"/>
        </p:nvGrpSpPr>
        <p:grpSpPr>
          <a:xfrm>
            <a:off x="838198" y="0"/>
            <a:ext cx="10515601" cy="798858"/>
            <a:chOff x="0" y="0"/>
            <a:chExt cx="12192000" cy="798858"/>
          </a:xfrm>
        </p:grpSpPr>
        <p:sp>
          <p:nvSpPr>
            <p:cNvPr id="12" name="Rectangle 11">
              <a:extLst>
                <a:ext uri="{FF2B5EF4-FFF2-40B4-BE49-F238E27FC236}">
                  <a16:creationId xmlns:a16="http://schemas.microsoft.com/office/drawing/2014/main" id="{CF2962B0-22F8-BE41-B632-B3A2833CBEAF}"/>
                </a:ext>
              </a:extLst>
            </p:cNvPr>
            <p:cNvSpPr/>
            <p:nvPr userDrawn="1"/>
          </p:nvSpPr>
          <p:spPr>
            <a:xfrm>
              <a:off x="0" y="0"/>
              <a:ext cx="12192000" cy="674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37E3437-63DC-6B40-9FBB-872AE9192680}"/>
                </a:ext>
              </a:extLst>
            </p:cNvPr>
            <p:cNvSpPr/>
            <p:nvPr userDrawn="1"/>
          </p:nvSpPr>
          <p:spPr>
            <a:xfrm>
              <a:off x="0" y="674328"/>
              <a:ext cx="12192000" cy="1245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itle 1">
            <a:extLst>
              <a:ext uri="{FF2B5EF4-FFF2-40B4-BE49-F238E27FC236}">
                <a16:creationId xmlns:a16="http://schemas.microsoft.com/office/drawing/2014/main" id="{880A3442-1326-DF4E-A985-460C269301C6}"/>
              </a:ext>
            </a:extLst>
          </p:cNvPr>
          <p:cNvSpPr>
            <a:spLocks noGrp="1"/>
          </p:cNvSpPr>
          <p:nvPr>
            <p:ph type="title" hasCustomPrompt="1"/>
          </p:nvPr>
        </p:nvSpPr>
        <p:spPr>
          <a:xfrm>
            <a:off x="838200" y="1014921"/>
            <a:ext cx="10515600" cy="1146991"/>
          </a:xfrm>
          <a:prstGeom prst="rect">
            <a:avLst/>
          </a:prstGeom>
        </p:spPr>
        <p:txBody>
          <a:bodyPr anchor="b">
            <a:normAutofit/>
          </a:bodyPr>
          <a:lstStyle>
            <a:lvl1pPr>
              <a:defRPr sz="3600">
                <a:solidFill>
                  <a:schemeClr val="tx2"/>
                </a:solidFill>
              </a:defRPr>
            </a:lvl1pPr>
          </a:lstStyle>
          <a:p>
            <a:r>
              <a:rPr lang="en-US"/>
              <a:t>Click to edit page title</a:t>
            </a:r>
          </a:p>
        </p:txBody>
      </p:sp>
      <p:sp>
        <p:nvSpPr>
          <p:cNvPr id="8" name="Content Placeholder 2">
            <a:extLst>
              <a:ext uri="{FF2B5EF4-FFF2-40B4-BE49-F238E27FC236}">
                <a16:creationId xmlns:a16="http://schemas.microsoft.com/office/drawing/2014/main" id="{310C3C29-A639-4947-ABE0-595414656825}"/>
              </a:ext>
            </a:extLst>
          </p:cNvPr>
          <p:cNvSpPr>
            <a:spLocks noGrp="1"/>
          </p:cNvSpPr>
          <p:nvPr>
            <p:ph sz="half" idx="1"/>
          </p:nvPr>
        </p:nvSpPr>
        <p:spPr>
          <a:xfrm>
            <a:off x="838200" y="2286442"/>
            <a:ext cx="10515600" cy="4060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a:extLst>
              <a:ext uri="{FF2B5EF4-FFF2-40B4-BE49-F238E27FC236}">
                <a16:creationId xmlns:a16="http://schemas.microsoft.com/office/drawing/2014/main" id="{E3E11325-8857-2E48-898E-2435AB3228EE}"/>
              </a:ext>
            </a:extLst>
          </p:cNvPr>
          <p:cNvSpPr txBox="1">
            <a:spLocks/>
          </p:cNvSpPr>
          <p:nvPr userDrawn="1"/>
        </p:nvSpPr>
        <p:spPr>
          <a:xfrm>
            <a:off x="1240719" y="6494411"/>
            <a:ext cx="820479" cy="22536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pPr/>
              <a:t>‹#›</a:t>
            </a:fld>
            <a:endParaRPr lang="en-US"/>
          </a:p>
        </p:txBody>
      </p:sp>
      <p:pic>
        <p:nvPicPr>
          <p:cNvPr id="14" name="Picture 13" descr="A picture containing text, clipart&#10;&#10;Description automatically generated">
            <a:extLst>
              <a:ext uri="{FF2B5EF4-FFF2-40B4-BE49-F238E27FC236}">
                <a16:creationId xmlns:a16="http://schemas.microsoft.com/office/drawing/2014/main" id="{79DF0390-ADE4-2F4A-81AD-78C04F3003AC}"/>
              </a:ext>
            </a:extLst>
          </p:cNvPr>
          <p:cNvPicPr>
            <a:picLocks noChangeAspect="1"/>
          </p:cNvPicPr>
          <p:nvPr userDrawn="1"/>
        </p:nvPicPr>
        <p:blipFill>
          <a:blip r:embed="rId2"/>
          <a:stretch>
            <a:fillRect/>
          </a:stretch>
        </p:blipFill>
        <p:spPr>
          <a:xfrm>
            <a:off x="800427" y="6376988"/>
            <a:ext cx="419026" cy="419026"/>
          </a:xfrm>
          <a:prstGeom prst="rect">
            <a:avLst/>
          </a:prstGeom>
        </p:spPr>
      </p:pic>
    </p:spTree>
    <p:extLst>
      <p:ext uri="{BB962C8B-B14F-4D97-AF65-F5344CB8AC3E}">
        <p14:creationId xmlns:p14="http://schemas.microsoft.com/office/powerpoint/2010/main" val="105628362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6E6219A1-473D-3642-9899-208B347EF986}"/>
              </a:ext>
            </a:extLst>
          </p:cNvPr>
          <p:cNvSpPr txBox="1">
            <a:spLocks/>
          </p:cNvSpPr>
          <p:nvPr userDrawn="1"/>
        </p:nvSpPr>
        <p:spPr>
          <a:xfrm>
            <a:off x="1240719" y="6494411"/>
            <a:ext cx="820479" cy="22536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pPr/>
              <a:t>‹#›</a:t>
            </a:fld>
            <a:endParaRPr lang="en-US"/>
          </a:p>
        </p:txBody>
      </p:sp>
      <p:pic>
        <p:nvPicPr>
          <p:cNvPr id="5" name="Picture 4" descr="A picture containing text, clipart&#10;&#10;Description automatically generated">
            <a:extLst>
              <a:ext uri="{FF2B5EF4-FFF2-40B4-BE49-F238E27FC236}">
                <a16:creationId xmlns:a16="http://schemas.microsoft.com/office/drawing/2014/main" id="{8FBDAF1A-7706-8045-AA62-969EF62BA913}"/>
              </a:ext>
            </a:extLst>
          </p:cNvPr>
          <p:cNvPicPr>
            <a:picLocks noChangeAspect="1"/>
          </p:cNvPicPr>
          <p:nvPr userDrawn="1"/>
        </p:nvPicPr>
        <p:blipFill>
          <a:blip r:embed="rId2"/>
          <a:stretch>
            <a:fillRect/>
          </a:stretch>
        </p:blipFill>
        <p:spPr>
          <a:xfrm>
            <a:off x="800427" y="6376988"/>
            <a:ext cx="419026" cy="419026"/>
          </a:xfrm>
          <a:prstGeom prst="rect">
            <a:avLst/>
          </a:prstGeom>
        </p:spPr>
      </p:pic>
    </p:spTree>
    <p:extLst>
      <p:ext uri="{BB962C8B-B14F-4D97-AF65-F5344CB8AC3E}">
        <p14:creationId xmlns:p14="http://schemas.microsoft.com/office/powerpoint/2010/main" val="5688669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3A2FC3-D2C7-9B4C-9B9B-A2C7D0FDA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 Remember to ad alt text to all imported graphics and images.</a:t>
            </a:r>
          </a:p>
          <a:p>
            <a:pPr lvl="1"/>
            <a:r>
              <a:rPr lang="en-US"/>
              <a:t>Second level</a:t>
            </a:r>
          </a:p>
          <a:p>
            <a:pPr lvl="2"/>
            <a:r>
              <a:rPr lang="en-US"/>
              <a:t>Third level</a:t>
            </a:r>
          </a:p>
          <a:p>
            <a:pPr lvl="3"/>
            <a:r>
              <a:rPr lang="en-US"/>
              <a:t>Fourth level</a:t>
            </a:r>
          </a:p>
          <a:p>
            <a:pPr lvl="4"/>
            <a:r>
              <a:rPr lang="en-US"/>
              <a:t>Fifth level</a:t>
            </a:r>
          </a:p>
        </p:txBody>
      </p:sp>
      <p:sp>
        <p:nvSpPr>
          <p:cNvPr id="7" name="Title Placeholder 6">
            <a:extLst>
              <a:ext uri="{FF2B5EF4-FFF2-40B4-BE49-F238E27FC236}">
                <a16:creationId xmlns:a16="http://schemas.microsoft.com/office/drawing/2014/main" id="{456AC5D1-15F0-954C-A07F-F99E0C1534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8465707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2" r:id="rId3"/>
    <p:sldLayoutId id="2147483667" r:id="rId4"/>
    <p:sldLayoutId id="2147483655" r:id="rId5"/>
  </p:sldLayoutIdLst>
  <p:hf hdr="0" ftr="0" dt="0"/>
  <p:txStyles>
    <p:titleStyle>
      <a:lvl1pPr algn="l" defTabSz="914400" rtl="0" eaLnBrk="1" latinLnBrk="0" hangingPunct="1">
        <a:lnSpc>
          <a:spcPct val="90000"/>
        </a:lnSpc>
        <a:spcBef>
          <a:spcPct val="0"/>
        </a:spcBef>
        <a:buNone/>
        <a:defRPr sz="4400" kern="1200">
          <a:solidFill>
            <a:schemeClr val="accent2"/>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b="0" i="0" kern="1200">
          <a:solidFill>
            <a:schemeClr val="bg2">
              <a:lumMod val="25000"/>
            </a:schemeClr>
          </a:solidFill>
          <a:latin typeface="Gill Sans" panose="020B0502020104020203" pitchFamily="34" charset="-79"/>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25000"/>
            </a:schemeClr>
          </a:solidFill>
          <a:latin typeface="Gill Sans" panose="020B0502020104020203" pitchFamily="34" charset="-79"/>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2">
              <a:lumMod val="25000"/>
            </a:schemeClr>
          </a:solidFill>
          <a:latin typeface="Gill Sans" panose="020B0502020104020203" pitchFamily="34" charset="-79"/>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Gill Sans" panose="020B0502020104020203" pitchFamily="34" charset="-79"/>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Gill Sans" panose="020B0502020104020203" pitchFamily="34" charset="-79"/>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hyperlink" Target="https://leginfo.legislature.ca.gov/faces/billTextClient.xhtml?bill_id=202320240AB1749" TargetMode="External"/><Relationship Id="rId7" Type="http://schemas.openxmlformats.org/officeDocument/2006/relationships/image" Target="../media/image13.png"/><Relationship Id="rId2" Type="http://schemas.openxmlformats.org/officeDocument/2006/relationships/hyperlink" Target="https://asccc.org/transfer-alignment-project" TargetMode="External"/><Relationship Id="rId1" Type="http://schemas.openxmlformats.org/officeDocument/2006/relationships/slideLayout" Target="../slideLayouts/slideLayout4.xml"/><Relationship Id="rId6" Type="http://schemas.openxmlformats.org/officeDocument/2006/relationships/hyperlink" Target="https://www.cccco.edu/About-Us/Chancellors-Office/Divisions/Educational-Services-and-Support/common-course-numbering-project" TargetMode="External"/><Relationship Id="rId5" Type="http://schemas.openxmlformats.org/officeDocument/2006/relationships/hyperlink" Target="https://leginfo.legislature.ca.gov/faces/billTextClient.xhtml?bill_id=202120220AB1111" TargetMode="External"/><Relationship Id="rId4" Type="http://schemas.openxmlformats.org/officeDocument/2006/relationships/hyperlink" Target="https://leginfo.legislature.ca.gov/faces/billTextClient.xhtml?bill_id=202320240AB1291"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hyperlink" Target="https://www.ab928committee.org/public-comment" TargetMode="External"/><Relationship Id="rId7" Type="http://schemas.openxmlformats.org/officeDocument/2006/relationships/image" Target="../media/image13.png"/><Relationship Id="rId2" Type="http://schemas.openxmlformats.org/officeDocument/2006/relationships/hyperlink" Target="https://static1.squarespace.com/static/63294b64e0e6c61627d6b28e/t/64e9128f1d6d9b21676d14f1/1692996242294/ab-928-draft-report-vaug2023-a11y.pdf" TargetMode="External"/><Relationship Id="rId1" Type="http://schemas.openxmlformats.org/officeDocument/2006/relationships/slideLayout" Target="../slideLayouts/slideLayout4.xml"/><Relationship Id="rId6" Type="http://schemas.openxmlformats.org/officeDocument/2006/relationships/hyperlink" Target="https://www.asccc.org/volunteer-serve-committee" TargetMode="External"/><Relationship Id="rId5" Type="http://schemas.openxmlformats.org/officeDocument/2006/relationships/hyperlink" Target="https://www.asccc.org/transfer-alignment-project" TargetMode="External"/><Relationship Id="rId4" Type="http://schemas.openxmlformats.org/officeDocument/2006/relationships/hyperlink" Target="https://www.cccco.edu/About-Us/Chancellors-Office/Divisions/Educational-Services-and-Support/common-course-numbering-project"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hyperlink" Target="https://leginfo.legislature.ca.gov/faces/billTextClient.xhtml?bill_id=202120220AB928"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www.ab928committee.org/"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ab928committee.org/meetings-schedulehttps:/www.ab928committee.org/meetings-schedule" TargetMode="External"/><Relationship Id="rId2" Type="http://schemas.openxmlformats.org/officeDocument/2006/relationships/hyperlink" Target="https://www.ab928committee.org/committee-membership"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ab928committee.org/public-comment" TargetMode="External"/><Relationship Id="rId2" Type="http://schemas.openxmlformats.org/officeDocument/2006/relationships/hyperlink" Target="https://static1.squarespace.com/static/63294b64e0e6c61627d6b28e/t/64e9128f1d6d9b21676d14f1/1692996242294/ab-928-draft-report-vaug2023-a11y.pdf"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162D1-C142-B842-BA59-999BE0FEBB59}"/>
              </a:ext>
            </a:extLst>
          </p:cNvPr>
          <p:cNvSpPr>
            <a:spLocks noGrp="1"/>
          </p:cNvSpPr>
          <p:nvPr>
            <p:ph type="title"/>
          </p:nvPr>
        </p:nvSpPr>
        <p:spPr>
          <a:xfrm>
            <a:off x="3165675" y="2604320"/>
            <a:ext cx="5853635" cy="2009893"/>
          </a:xfrm>
        </p:spPr>
        <p:txBody>
          <a:bodyPr vert="horz" lIns="91440" tIns="45720" rIns="91440" bIns="45720" rtlCol="0" anchor="ctr">
            <a:noAutofit/>
          </a:bodyPr>
          <a:lstStyle/>
          <a:p>
            <a:r>
              <a:rPr lang="en-US" sz="3600" dirty="0">
                <a:latin typeface="Palatino"/>
              </a:rPr>
              <a:t>AB 928 Associate Degree for Transfer</a:t>
            </a:r>
            <a:br>
              <a:rPr lang="en-US" sz="3600" dirty="0">
                <a:latin typeface="Palatino"/>
              </a:rPr>
            </a:br>
            <a:r>
              <a:rPr lang="en-US" sz="3600" dirty="0">
                <a:latin typeface="Palatino"/>
              </a:rPr>
              <a:t>Intersegmental Implementation Committee</a:t>
            </a:r>
            <a:endParaRPr lang="en-US" sz="3600" dirty="0"/>
          </a:p>
        </p:txBody>
      </p:sp>
      <p:sp>
        <p:nvSpPr>
          <p:cNvPr id="3" name="Subtitle 2">
            <a:extLst>
              <a:ext uri="{FF2B5EF4-FFF2-40B4-BE49-F238E27FC236}">
                <a16:creationId xmlns:a16="http://schemas.microsoft.com/office/drawing/2014/main" id="{417B090E-E2DD-9842-8A38-66A0ACDD7BD8}"/>
              </a:ext>
            </a:extLst>
          </p:cNvPr>
          <p:cNvSpPr>
            <a:spLocks noGrp="1"/>
          </p:cNvSpPr>
          <p:nvPr>
            <p:ph type="subTitle" idx="1"/>
          </p:nvPr>
        </p:nvSpPr>
        <p:spPr/>
        <p:txBody>
          <a:bodyPr vert="horz" lIns="91440" tIns="45720" rIns="91440" bIns="45720" rtlCol="0" anchor="t">
            <a:normAutofit lnSpcReduction="10000"/>
          </a:bodyPr>
          <a:lstStyle/>
          <a:p>
            <a:r>
              <a:rPr lang="en-US" sz="3200" dirty="0"/>
              <a:t>Update Webinar</a:t>
            </a:r>
          </a:p>
          <a:p>
            <a:r>
              <a:rPr lang="en-US" sz="2000" dirty="0"/>
              <a:t>September 27, 2023</a:t>
            </a:r>
          </a:p>
          <a:p>
            <a:r>
              <a:rPr lang="en-US" sz="2000" dirty="0"/>
              <a:t>1:00 pm – 2:00 pm</a:t>
            </a:r>
          </a:p>
          <a:p>
            <a:endParaRPr lang="en-US" sz="2000" dirty="0"/>
          </a:p>
          <a:p>
            <a:r>
              <a:rPr lang="en-US" sz="2000" dirty="0"/>
              <a:t>Cheryl Aschenbach, ASCCC President</a:t>
            </a:r>
          </a:p>
          <a:p>
            <a:r>
              <a:rPr lang="en-US" sz="2000" dirty="0"/>
              <a:t>Virginia “</a:t>
            </a:r>
            <a:r>
              <a:rPr lang="en-US" sz="2000" dirty="0" err="1"/>
              <a:t>Ginni</a:t>
            </a:r>
            <a:r>
              <a:rPr lang="en-US" sz="2000" dirty="0"/>
              <a:t>” May, ASCCC Past President</a:t>
            </a:r>
          </a:p>
        </p:txBody>
      </p:sp>
    </p:spTree>
    <p:extLst>
      <p:ext uri="{BB962C8B-B14F-4D97-AF65-F5344CB8AC3E}">
        <p14:creationId xmlns:p14="http://schemas.microsoft.com/office/powerpoint/2010/main" val="2756846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9BB339-5F35-8FCD-18D0-51215D6992ED}"/>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3700" kern="1200" dirty="0">
                <a:solidFill>
                  <a:srgbClr val="FFFFFF"/>
                </a:solidFill>
                <a:latin typeface="+mj-lt"/>
                <a:ea typeface="+mj-ea"/>
                <a:cs typeface="+mj-cs"/>
              </a:rPr>
              <a:t>AB 928 Findings and Considerations: Reengagement</a:t>
            </a:r>
            <a:br>
              <a:rPr lang="en-US" sz="3700" kern="1200" dirty="0">
                <a:solidFill>
                  <a:srgbClr val="FFFFFF"/>
                </a:solidFill>
                <a:latin typeface="+mj-lt"/>
                <a:ea typeface="+mj-ea"/>
                <a:cs typeface="+mj-cs"/>
              </a:rPr>
            </a:br>
            <a:r>
              <a:rPr lang="en-US" sz="3700" kern="1200" dirty="0">
                <a:solidFill>
                  <a:srgbClr val="FFFFFF"/>
                </a:solidFill>
                <a:latin typeface="+mj-lt"/>
                <a:ea typeface="+mj-ea"/>
                <a:cs typeface="+mj-cs"/>
              </a:rPr>
              <a:t>– Iterative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5018885-F97B-9911-AB51-9C75596C6E33}"/>
              </a:ext>
            </a:extLst>
          </p:cNvPr>
          <p:cNvSpPr>
            <a:spLocks noGrp="1"/>
          </p:cNvSpPr>
          <p:nvPr>
            <p:ph sz="half" idx="1"/>
          </p:nvPr>
        </p:nvSpPr>
        <p:spPr>
          <a:xfrm>
            <a:off x="4167273" y="105933"/>
            <a:ext cx="7141193" cy="6572659"/>
          </a:xfrm>
        </p:spPr>
        <p:txBody>
          <a:bodyPr vert="horz" lIns="91440" tIns="45720" rIns="91440" bIns="45720" rtlCol="0" anchor="t">
            <a:noAutofit/>
          </a:bodyPr>
          <a:lstStyle/>
          <a:p>
            <a:pPr marL="0" indent="0">
              <a:buNone/>
            </a:pPr>
            <a:r>
              <a:rPr lang="en-US" sz="2300" b="1" dirty="0">
                <a:solidFill>
                  <a:schemeClr val="tx1"/>
                </a:solidFill>
                <a:latin typeface="+mn-lt"/>
                <a:cs typeface="+mn-cs"/>
              </a:rPr>
              <a:t>Reengagement</a:t>
            </a:r>
            <a:r>
              <a:rPr lang="en-US" sz="2300" dirty="0">
                <a:solidFill>
                  <a:schemeClr val="tx1"/>
                </a:solidFill>
                <a:latin typeface="+mn-lt"/>
                <a:cs typeface="+mn-cs"/>
              </a:rPr>
              <a:t>:</a:t>
            </a:r>
          </a:p>
          <a:p>
            <a:r>
              <a:rPr lang="en-US" sz="2000" dirty="0">
                <a:solidFill>
                  <a:schemeClr val="tx1"/>
                </a:solidFill>
                <a:latin typeface="+mn-lt"/>
                <a:cs typeface="Calibri"/>
              </a:rPr>
              <a:t>Have a statewide means of identifying students who are “near the gate” and to directly target and support their successful transfer and/or reengagement</a:t>
            </a:r>
          </a:p>
          <a:p>
            <a:r>
              <a:rPr lang="en-US" sz="2000" dirty="0">
                <a:solidFill>
                  <a:schemeClr val="tx1"/>
                </a:solidFill>
                <a:latin typeface="+mn-lt"/>
                <a:cs typeface="Calibri"/>
              </a:rPr>
              <a:t>Establish statewide reengagement campaign with funding levers and metrics that can incentivize institutions’ focus on increased student enrollment, persistence, and completion</a:t>
            </a:r>
          </a:p>
          <a:p>
            <a:r>
              <a:rPr lang="en-US" sz="2000" dirty="0">
                <a:solidFill>
                  <a:schemeClr val="tx1"/>
                </a:solidFill>
                <a:latin typeface="+mn-lt"/>
                <a:cs typeface="Calibri"/>
              </a:rPr>
              <a:t>Streamline application and on-boarding processes for students with ADTs who previously applied and did not transfer, including waiving application fees and eliminating the resubmission of transcripts</a:t>
            </a:r>
          </a:p>
          <a:p>
            <a:r>
              <a:rPr lang="en-US" sz="2000" dirty="0">
                <a:solidFill>
                  <a:schemeClr val="tx1"/>
                </a:solidFill>
                <a:latin typeface="+mn-lt"/>
                <a:cs typeface="Calibri"/>
              </a:rPr>
              <a:t>Address the capacity of institutions to serve ADT earners and ensure they have evidence-based supports in place to achieve equitable student success</a:t>
            </a:r>
          </a:p>
          <a:p>
            <a:r>
              <a:rPr lang="en-US" sz="2000" dirty="0">
                <a:solidFill>
                  <a:schemeClr val="tx1"/>
                </a:solidFill>
                <a:latin typeface="+mn-lt"/>
                <a:cs typeface="Calibri"/>
              </a:rPr>
              <a:t>Examine the data around critical “one year engagement timeline” of ADT earners who do and do not transfer within the year and better understand the opportunities and challenges that students face</a:t>
            </a:r>
          </a:p>
          <a:p>
            <a:r>
              <a:rPr lang="en-US" sz="2000" dirty="0">
                <a:solidFill>
                  <a:schemeClr val="tx1"/>
                </a:solidFill>
                <a:latin typeface="+mn-lt"/>
                <a:cs typeface="Calibri"/>
              </a:rPr>
              <a:t>Review statewide articulation and transfer to identify and address systemic barriers that impede student progress</a:t>
            </a:r>
          </a:p>
        </p:txBody>
      </p:sp>
    </p:spTree>
    <p:extLst>
      <p:ext uri="{BB962C8B-B14F-4D97-AF65-F5344CB8AC3E}">
        <p14:creationId xmlns:p14="http://schemas.microsoft.com/office/powerpoint/2010/main" val="1294721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B7E8C-5E4F-8FDD-5512-99CBDCB8425B}"/>
              </a:ext>
            </a:extLst>
          </p:cNvPr>
          <p:cNvSpPr>
            <a:spLocks noGrp="1"/>
          </p:cNvSpPr>
          <p:nvPr>
            <p:ph type="title"/>
          </p:nvPr>
        </p:nvSpPr>
        <p:spPr>
          <a:xfrm>
            <a:off x="2068477" y="71930"/>
            <a:ext cx="4977976" cy="859320"/>
          </a:xfrm>
        </p:spPr>
        <p:txBody>
          <a:bodyPr vert="horz" lIns="91440" tIns="45720" rIns="91440" bIns="45720" rtlCol="0" anchor="ctr">
            <a:normAutofit/>
          </a:bodyPr>
          <a:lstStyle/>
          <a:p>
            <a:pPr algn="ctr"/>
            <a:r>
              <a:rPr lang="en-US" b="1" kern="1200" dirty="0">
                <a:latin typeface="+mj-lt"/>
                <a:ea typeface="+mj-ea"/>
                <a:cs typeface="+mj-cs"/>
              </a:rPr>
              <a:t>Other Transfer Initiatives</a:t>
            </a:r>
            <a:endParaRPr lang="en-US" b="1" dirty="0">
              <a:ea typeface="+mj-ea"/>
            </a:endParaRPr>
          </a:p>
        </p:txBody>
      </p:sp>
      <p:sp>
        <p:nvSpPr>
          <p:cNvPr id="3" name="Content Placeholder 2">
            <a:extLst>
              <a:ext uri="{FF2B5EF4-FFF2-40B4-BE49-F238E27FC236}">
                <a16:creationId xmlns:a16="http://schemas.microsoft.com/office/drawing/2014/main" id="{88D9198E-9361-F521-C938-C509912D065C}"/>
              </a:ext>
            </a:extLst>
          </p:cNvPr>
          <p:cNvSpPr>
            <a:spLocks noGrp="1"/>
          </p:cNvSpPr>
          <p:nvPr>
            <p:ph sz="half" idx="1"/>
          </p:nvPr>
        </p:nvSpPr>
        <p:spPr>
          <a:xfrm>
            <a:off x="463941" y="996806"/>
            <a:ext cx="7801081" cy="5629004"/>
          </a:xfrm>
        </p:spPr>
        <p:txBody>
          <a:bodyPr vert="horz" lIns="91440" tIns="45720" rIns="91440" bIns="45720" rtlCol="0" anchor="t">
            <a:normAutofit lnSpcReduction="10000"/>
          </a:bodyPr>
          <a:lstStyle/>
          <a:p>
            <a:r>
              <a:rPr lang="en-US" sz="2400" dirty="0">
                <a:solidFill>
                  <a:schemeClr val="tx2"/>
                </a:solidFill>
                <a:latin typeface="+mn-lt"/>
                <a:cs typeface="+mn-cs"/>
                <a:hlinkClick r:id="rId2">
                  <a:extLst>
                    <a:ext uri="{A12FA001-AC4F-418D-AE19-62706E023703}">
                      <ahyp:hlinkClr xmlns:ahyp="http://schemas.microsoft.com/office/drawing/2018/hyperlinkcolor" val="tx"/>
                    </a:ext>
                  </a:extLst>
                </a:hlinkClick>
              </a:rPr>
              <a:t>Transfer Alignment Project</a:t>
            </a:r>
            <a:r>
              <a:rPr lang="en-US" sz="2400" dirty="0">
                <a:solidFill>
                  <a:schemeClr val="tx2"/>
                </a:solidFill>
                <a:latin typeface="+mn-lt"/>
                <a:cs typeface="+mn-cs"/>
              </a:rPr>
              <a:t> (TAP)</a:t>
            </a:r>
            <a:endParaRPr lang="en-US" sz="2400" dirty="0">
              <a:solidFill>
                <a:schemeClr val="tx2"/>
              </a:solidFill>
              <a:latin typeface="+mn-lt"/>
              <a:cs typeface="Calibri"/>
            </a:endParaRPr>
          </a:p>
          <a:p>
            <a:pPr lvl="1"/>
            <a:r>
              <a:rPr lang="en-US" sz="2200" dirty="0">
                <a:solidFill>
                  <a:schemeClr val="tx2"/>
                </a:solidFill>
                <a:latin typeface="+mn-lt"/>
                <a:cs typeface="Calibri"/>
              </a:rPr>
              <a:t>ASCCC Resolution F17 15.01</a:t>
            </a:r>
          </a:p>
          <a:p>
            <a:pPr lvl="1"/>
            <a:r>
              <a:rPr lang="en-US" sz="2200" dirty="0">
                <a:solidFill>
                  <a:schemeClr val="tx2"/>
                </a:solidFill>
                <a:latin typeface="+mn-lt"/>
                <a:cs typeface="Calibri"/>
              </a:rPr>
              <a:t>Launched in 2019-20</a:t>
            </a:r>
          </a:p>
          <a:p>
            <a:r>
              <a:rPr lang="en-US" sz="2400" dirty="0">
                <a:solidFill>
                  <a:schemeClr val="tx2"/>
                </a:solidFill>
                <a:latin typeface="+mn-lt"/>
                <a:cs typeface="+mn-cs"/>
                <a:hlinkClick r:id="rId3">
                  <a:extLst>
                    <a:ext uri="{A12FA001-AC4F-418D-AE19-62706E023703}">
                      <ahyp:hlinkClr xmlns:ahyp="http://schemas.microsoft.com/office/drawing/2018/hyperlinkcolor" val="tx"/>
                    </a:ext>
                  </a:extLst>
                </a:hlinkClick>
              </a:rPr>
              <a:t>AB 1749 (McCarty, 2023)</a:t>
            </a:r>
            <a:r>
              <a:rPr lang="en-US" sz="2400" dirty="0">
                <a:solidFill>
                  <a:schemeClr val="tx2"/>
                </a:solidFill>
                <a:latin typeface="+mn-lt"/>
                <a:cs typeface="+mn-cs"/>
              </a:rPr>
              <a:t> Student Transfer Achievement Reform Act: University of California</a:t>
            </a:r>
            <a:endParaRPr lang="en-US" sz="2400" dirty="0">
              <a:solidFill>
                <a:schemeClr val="tx2"/>
              </a:solidFill>
              <a:latin typeface="+mn-lt"/>
              <a:cs typeface="Calibri"/>
            </a:endParaRPr>
          </a:p>
          <a:p>
            <a:pPr lvl="1"/>
            <a:r>
              <a:rPr lang="en-US" sz="2200" dirty="0">
                <a:solidFill>
                  <a:schemeClr val="tx2"/>
                </a:solidFill>
                <a:latin typeface="+mn-lt"/>
                <a:cs typeface="Calibri"/>
              </a:rPr>
              <a:t>Guarantee Transfer to a UC in similar major with earned ADT and 3.0 GPA</a:t>
            </a:r>
          </a:p>
          <a:p>
            <a:pPr lvl="1"/>
            <a:r>
              <a:rPr lang="en-US" sz="2200" dirty="0">
                <a:solidFill>
                  <a:schemeClr val="tx2"/>
                </a:solidFill>
                <a:latin typeface="+mn-lt"/>
                <a:cs typeface="Calibri"/>
              </a:rPr>
              <a:t>Held under Submission</a:t>
            </a:r>
            <a:endParaRPr lang="en-US" dirty="0">
              <a:solidFill>
                <a:schemeClr val="tx2"/>
              </a:solidFill>
            </a:endParaRPr>
          </a:p>
          <a:p>
            <a:pPr lvl="1"/>
            <a:r>
              <a:rPr lang="en-US" sz="2200" dirty="0">
                <a:solidFill>
                  <a:schemeClr val="tx2"/>
                </a:solidFill>
                <a:latin typeface="+mn-lt"/>
                <a:cs typeface="Calibri"/>
              </a:rPr>
              <a:t>Could return in 2024 as a two-year bill</a:t>
            </a:r>
            <a:endParaRPr lang="en-US" sz="2200" dirty="0">
              <a:solidFill>
                <a:schemeClr val="tx2"/>
              </a:solidFill>
              <a:latin typeface="+mn-lt"/>
              <a:cs typeface="+mn-cs"/>
            </a:endParaRPr>
          </a:p>
          <a:p>
            <a:r>
              <a:rPr lang="en-US" sz="2400" dirty="0">
                <a:solidFill>
                  <a:schemeClr val="tx2"/>
                </a:solidFill>
                <a:latin typeface="+mn-lt"/>
                <a:cs typeface="+mn-cs"/>
                <a:hlinkClick r:id="rId4">
                  <a:extLst>
                    <a:ext uri="{A12FA001-AC4F-418D-AE19-62706E023703}">
                      <ahyp:hlinkClr xmlns:ahyp="http://schemas.microsoft.com/office/drawing/2018/hyperlinkcolor" val="tx"/>
                    </a:ext>
                  </a:extLst>
                </a:hlinkClick>
              </a:rPr>
              <a:t>AB 1291 (McCarty, 2023)</a:t>
            </a:r>
            <a:r>
              <a:rPr lang="en-US" sz="2400" dirty="0">
                <a:solidFill>
                  <a:schemeClr val="tx2"/>
                </a:solidFill>
                <a:latin typeface="+mn-lt"/>
                <a:cs typeface="+mn-cs"/>
              </a:rPr>
              <a:t> University of California Associate Degree for Transfer Pilot Program</a:t>
            </a:r>
            <a:endParaRPr lang="en-US" sz="2400" dirty="0">
              <a:solidFill>
                <a:schemeClr val="tx2"/>
              </a:solidFill>
              <a:latin typeface="+mn-lt"/>
              <a:cs typeface="Calibri"/>
            </a:endParaRPr>
          </a:p>
          <a:p>
            <a:pPr lvl="1"/>
            <a:r>
              <a:rPr lang="en-US" sz="2200" dirty="0">
                <a:solidFill>
                  <a:schemeClr val="tx2"/>
                </a:solidFill>
                <a:latin typeface="+mn-lt"/>
                <a:cs typeface="Calibri"/>
              </a:rPr>
              <a:t>Pilot with UCLA and 8 majors to increase to 12 majors and 5 more campuses</a:t>
            </a:r>
          </a:p>
          <a:p>
            <a:pPr lvl="1"/>
            <a:r>
              <a:rPr lang="en-US" sz="2200" dirty="0">
                <a:solidFill>
                  <a:schemeClr val="tx2"/>
                </a:solidFill>
                <a:latin typeface="+mn-lt"/>
                <a:cs typeface="Calibri"/>
              </a:rPr>
              <a:t>Passed by Assembly and Senate; on governor’s desk</a:t>
            </a:r>
            <a:endParaRPr lang="en-US" sz="2200" dirty="0">
              <a:solidFill>
                <a:schemeClr val="tx2"/>
              </a:solidFill>
              <a:latin typeface="+mn-lt"/>
              <a:cs typeface="+mn-cs"/>
            </a:endParaRPr>
          </a:p>
          <a:p>
            <a:r>
              <a:rPr lang="en-US" sz="2400" dirty="0">
                <a:solidFill>
                  <a:schemeClr val="tx2"/>
                </a:solidFill>
                <a:latin typeface="+mn-lt"/>
                <a:cs typeface="+mn-cs"/>
                <a:hlinkClick r:id="rId5">
                  <a:extLst>
                    <a:ext uri="{A12FA001-AC4F-418D-AE19-62706E023703}">
                      <ahyp:hlinkClr xmlns:ahyp="http://schemas.microsoft.com/office/drawing/2018/hyperlinkcolor" val="tx"/>
                    </a:ext>
                  </a:extLst>
                </a:hlinkClick>
              </a:rPr>
              <a:t>AB 1111 (Berman, 2021)</a:t>
            </a:r>
            <a:r>
              <a:rPr lang="en-US" sz="2400" dirty="0">
                <a:solidFill>
                  <a:schemeClr val="tx2"/>
                </a:solidFill>
                <a:latin typeface="+mn-lt"/>
                <a:cs typeface="+mn-cs"/>
              </a:rPr>
              <a:t> Common Course Numbering</a:t>
            </a:r>
            <a:endParaRPr lang="en-US" sz="2400" dirty="0">
              <a:solidFill>
                <a:schemeClr val="tx2"/>
              </a:solidFill>
              <a:latin typeface="+mn-lt"/>
              <a:cs typeface="Calibri"/>
            </a:endParaRPr>
          </a:p>
          <a:p>
            <a:pPr lvl="1"/>
            <a:r>
              <a:rPr lang="en-US" sz="2200" dirty="0">
                <a:solidFill>
                  <a:schemeClr val="tx2"/>
                </a:solidFill>
                <a:latin typeface="+mn-lt"/>
                <a:cs typeface="Calibri"/>
                <a:hlinkClick r:id="rId6">
                  <a:extLst>
                    <a:ext uri="{A12FA001-AC4F-418D-AE19-62706E023703}">
                      <ahyp:hlinkClr xmlns:ahyp="http://schemas.microsoft.com/office/drawing/2018/hyperlinkcolor" val="tx"/>
                    </a:ext>
                  </a:extLst>
                </a:hlinkClick>
              </a:rPr>
              <a:t>AB 1111: Common Course Numbering Project</a:t>
            </a: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Checkmark">
            <a:extLst>
              <a:ext uri="{FF2B5EF4-FFF2-40B4-BE49-F238E27FC236}">
                <a16:creationId xmlns:a16="http://schemas.microsoft.com/office/drawing/2014/main" id="{D8D6871D-A11A-1FEE-C637-D9C056A48B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05608" y="1531972"/>
            <a:ext cx="3620021" cy="3620021"/>
          </a:xfrm>
          <a:prstGeom prst="rect">
            <a:avLst/>
          </a:prstGeom>
        </p:spPr>
      </p:pic>
    </p:spTree>
    <p:extLst>
      <p:ext uri="{BB962C8B-B14F-4D97-AF65-F5344CB8AC3E}">
        <p14:creationId xmlns:p14="http://schemas.microsoft.com/office/powerpoint/2010/main" val="2775892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B7E8C-5E4F-8FDD-5512-99CBDCB8425B}"/>
              </a:ext>
            </a:extLst>
          </p:cNvPr>
          <p:cNvSpPr>
            <a:spLocks noGrp="1"/>
          </p:cNvSpPr>
          <p:nvPr>
            <p:ph type="title"/>
          </p:nvPr>
        </p:nvSpPr>
        <p:spPr>
          <a:xfrm>
            <a:off x="2068477" y="71930"/>
            <a:ext cx="4977976" cy="859320"/>
          </a:xfrm>
        </p:spPr>
        <p:txBody>
          <a:bodyPr vert="horz" lIns="91440" tIns="45720" rIns="91440" bIns="45720" rtlCol="0" anchor="ctr">
            <a:normAutofit/>
          </a:bodyPr>
          <a:lstStyle/>
          <a:p>
            <a:pPr algn="ctr"/>
            <a:r>
              <a:rPr lang="en-US" b="1" dirty="0">
                <a:latin typeface="+mj-lt"/>
                <a:ea typeface="+mj-ea"/>
              </a:rPr>
              <a:t>What can we do Now?</a:t>
            </a:r>
            <a:endParaRPr lang="en-US" b="1" dirty="0">
              <a:ea typeface="+mj-ea"/>
            </a:endParaRPr>
          </a:p>
        </p:txBody>
      </p:sp>
      <p:sp>
        <p:nvSpPr>
          <p:cNvPr id="3" name="Content Placeholder 2">
            <a:extLst>
              <a:ext uri="{FF2B5EF4-FFF2-40B4-BE49-F238E27FC236}">
                <a16:creationId xmlns:a16="http://schemas.microsoft.com/office/drawing/2014/main" id="{88D9198E-9361-F521-C938-C509912D065C}"/>
              </a:ext>
            </a:extLst>
          </p:cNvPr>
          <p:cNvSpPr>
            <a:spLocks noGrp="1"/>
          </p:cNvSpPr>
          <p:nvPr>
            <p:ph sz="half" idx="1"/>
          </p:nvPr>
        </p:nvSpPr>
        <p:spPr>
          <a:xfrm>
            <a:off x="463941" y="996806"/>
            <a:ext cx="7801081" cy="5629004"/>
          </a:xfrm>
        </p:spPr>
        <p:txBody>
          <a:bodyPr vert="horz" lIns="91440" tIns="45720" rIns="91440" bIns="45720" rtlCol="0" anchor="t">
            <a:normAutofit lnSpcReduction="10000"/>
          </a:bodyPr>
          <a:lstStyle/>
          <a:p>
            <a:pPr marL="514350" indent="-514350">
              <a:buAutoNum type="arabicPeriod"/>
            </a:pPr>
            <a:r>
              <a:rPr lang="en-US" dirty="0" err="1"/>
              <a:t>Agendize</a:t>
            </a:r>
            <a:r>
              <a:rPr lang="en-US" dirty="0"/>
              <a:t> the AB 928 Committee draft report for discussion at an academic senate meeting:</a:t>
            </a:r>
          </a:p>
          <a:p>
            <a:pPr marL="971550" lvl="1" indent="-514350">
              <a:buFont typeface="+mj-lt"/>
              <a:buAutoNum type="alphaLcPeriod"/>
            </a:pPr>
            <a:r>
              <a:rPr lang="en-US" sz="2400" dirty="0">
                <a:solidFill>
                  <a:srgbClr val="002060"/>
                </a:solidFill>
                <a:latin typeface="+mn-lt"/>
                <a:cs typeface="Calibri"/>
                <a:hlinkClick r:id="rId2">
                  <a:extLst>
                    <a:ext uri="{A12FA001-AC4F-418D-AE19-62706E023703}">
                      <ahyp:hlinkClr xmlns:ahyp="http://schemas.microsoft.com/office/drawing/2018/hyperlinkcolor" val="tx"/>
                    </a:ext>
                  </a:extLst>
                </a:hlinkClick>
              </a:rPr>
              <a:t>AB 928 Committee Findings, Considerations, and Outline Draft of Final Report Elements</a:t>
            </a:r>
            <a:endParaRPr lang="en-US" sz="2400" dirty="0">
              <a:solidFill>
                <a:srgbClr val="002060"/>
              </a:solidFill>
              <a:latin typeface="+mn-lt"/>
              <a:cs typeface="Calibri"/>
            </a:endParaRPr>
          </a:p>
          <a:p>
            <a:pPr marL="971550" lvl="1" indent="-514350">
              <a:buFont typeface="+mj-lt"/>
              <a:buAutoNum type="alphaLcPeriod"/>
            </a:pPr>
            <a:r>
              <a:rPr lang="en-US" dirty="0">
                <a:solidFill>
                  <a:srgbClr val="002060"/>
                </a:solidFill>
                <a:latin typeface="+mn-lt"/>
                <a:cs typeface="Calibri"/>
              </a:rPr>
              <a:t>Provide comments: </a:t>
            </a:r>
            <a:r>
              <a:rPr lang="en-US" sz="2400" dirty="0">
                <a:solidFill>
                  <a:srgbClr val="002060"/>
                </a:solidFill>
                <a:latin typeface="+mn-lt"/>
                <a:cs typeface="Calibri"/>
                <a:hlinkClick r:id="rId3">
                  <a:extLst>
                    <a:ext uri="{A12FA001-AC4F-418D-AE19-62706E023703}">
                      <ahyp:hlinkClr xmlns:ahyp="http://schemas.microsoft.com/office/drawing/2018/hyperlinkcolor" val="tx"/>
                    </a:ext>
                  </a:extLst>
                </a:hlinkClick>
              </a:rPr>
              <a:t>Public Comment Form</a:t>
            </a:r>
            <a:endParaRPr lang="en-US" sz="2400" dirty="0">
              <a:solidFill>
                <a:srgbClr val="002060"/>
              </a:solidFill>
              <a:latin typeface="+mn-lt"/>
              <a:cs typeface="Calibri"/>
            </a:endParaRPr>
          </a:p>
          <a:p>
            <a:pPr marL="971550" lvl="1" indent="-514350">
              <a:buAutoNum type="alphaLcPeriod"/>
            </a:pPr>
            <a:endParaRPr lang="en-US" dirty="0"/>
          </a:p>
          <a:p>
            <a:pPr marL="514350" indent="-514350">
              <a:buAutoNum type="arabicPeriod"/>
            </a:pPr>
            <a:r>
              <a:rPr lang="en-US" dirty="0"/>
              <a:t>Stay up to date with other transfer initiatives</a:t>
            </a:r>
          </a:p>
          <a:p>
            <a:pPr marL="971550" lvl="1" indent="-514350">
              <a:buFont typeface="+mj-lt"/>
              <a:buAutoNum type="alphaLcPeriod"/>
            </a:pPr>
            <a:r>
              <a:rPr lang="en-US" dirty="0">
                <a:hlinkClick r:id="rId4"/>
              </a:rPr>
              <a:t>AB 1111: Common Course Numbering Project</a:t>
            </a:r>
            <a:endParaRPr lang="en-US" dirty="0"/>
          </a:p>
          <a:p>
            <a:pPr marL="971550" lvl="1" indent="-514350">
              <a:buFont typeface="+mj-lt"/>
              <a:buAutoNum type="alphaLcPeriod"/>
            </a:pPr>
            <a:r>
              <a:rPr lang="en-US" dirty="0">
                <a:hlinkClick r:id="rId5"/>
              </a:rPr>
              <a:t>Transfer Alignment Project</a:t>
            </a:r>
            <a:endParaRPr lang="en-US" dirty="0"/>
          </a:p>
          <a:p>
            <a:pPr marL="971550" lvl="1" indent="-514350">
              <a:buFont typeface="+mj-lt"/>
              <a:buAutoNum type="alphaLcPeriod"/>
            </a:pPr>
            <a:r>
              <a:rPr lang="en-US" dirty="0"/>
              <a:t>New Legislation</a:t>
            </a:r>
          </a:p>
          <a:p>
            <a:pPr marL="0" indent="0">
              <a:buNone/>
            </a:pPr>
            <a:endParaRPr lang="en-US" dirty="0"/>
          </a:p>
          <a:p>
            <a:pPr marL="514350" indent="-514350">
              <a:buFont typeface="+mj-lt"/>
              <a:buAutoNum type="arabicPeriod" startAt="3"/>
            </a:pPr>
            <a:r>
              <a:rPr lang="en-US" dirty="0"/>
              <a:t>Encourage faculty to participate in statewide opportunities – complete the </a:t>
            </a:r>
            <a:r>
              <a:rPr lang="en-US" dirty="0">
                <a:hlinkClick r:id="rId6"/>
              </a:rPr>
              <a:t>Volunteer for Statewide Service</a:t>
            </a:r>
            <a:r>
              <a:rPr lang="en-US" dirty="0"/>
              <a:t> form.</a:t>
            </a:r>
          </a:p>
          <a:p>
            <a:pPr marL="0" indent="0">
              <a:buNone/>
            </a:pPr>
            <a:endParaRPr lang="en-US" dirty="0"/>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Checkmark">
            <a:extLst>
              <a:ext uri="{FF2B5EF4-FFF2-40B4-BE49-F238E27FC236}">
                <a16:creationId xmlns:a16="http://schemas.microsoft.com/office/drawing/2014/main" id="{D8D6871D-A11A-1FEE-C637-D9C056A48B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05608" y="1531972"/>
            <a:ext cx="3620021" cy="3620021"/>
          </a:xfrm>
          <a:prstGeom prst="rect">
            <a:avLst/>
          </a:prstGeom>
        </p:spPr>
      </p:pic>
    </p:spTree>
    <p:extLst>
      <p:ext uri="{BB962C8B-B14F-4D97-AF65-F5344CB8AC3E}">
        <p14:creationId xmlns:p14="http://schemas.microsoft.com/office/powerpoint/2010/main" val="2626483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B1DB47-4080-EBE1-2649-9617DB9AD0FD}"/>
              </a:ext>
            </a:extLst>
          </p:cNvPr>
          <p:cNvSpPr>
            <a:spLocks noGrp="1"/>
          </p:cNvSpPr>
          <p:nvPr>
            <p:ph type="title"/>
          </p:nvPr>
        </p:nvSpPr>
        <p:spPr>
          <a:xfrm>
            <a:off x="761803" y="350196"/>
            <a:ext cx="4646904" cy="1624520"/>
          </a:xfrm>
        </p:spPr>
        <p:txBody>
          <a:bodyPr vert="horz" lIns="91440" tIns="45720" rIns="91440" bIns="45720" rtlCol="0" anchor="ctr">
            <a:normAutofit/>
          </a:bodyPr>
          <a:lstStyle/>
          <a:p>
            <a:pPr algn="ctr"/>
            <a:r>
              <a:rPr lang="en-US" sz="4000" b="1">
                <a:solidFill>
                  <a:schemeClr val="accent3"/>
                </a:solidFill>
                <a:latin typeface="+mj-lt"/>
                <a:ea typeface="+mj-ea"/>
                <a:cs typeface="Calibri"/>
              </a:rPr>
              <a:t>Questions?</a:t>
            </a:r>
            <a:endParaRPr lang="en-US" b="1">
              <a:solidFill>
                <a:schemeClr val="accent3"/>
              </a:solidFill>
              <a:ea typeface="+mj-ea"/>
            </a:endParaRPr>
          </a:p>
        </p:txBody>
      </p:sp>
      <p:sp>
        <p:nvSpPr>
          <p:cNvPr id="3" name="Content Placeholder 2">
            <a:extLst>
              <a:ext uri="{FF2B5EF4-FFF2-40B4-BE49-F238E27FC236}">
                <a16:creationId xmlns:a16="http://schemas.microsoft.com/office/drawing/2014/main" id="{31A2E234-46E6-8931-03A8-F607CDDE9C30}"/>
              </a:ext>
            </a:extLst>
          </p:cNvPr>
          <p:cNvSpPr>
            <a:spLocks noGrp="1"/>
          </p:cNvSpPr>
          <p:nvPr>
            <p:ph sz="half" idx="1"/>
          </p:nvPr>
        </p:nvSpPr>
        <p:spPr>
          <a:xfrm>
            <a:off x="761802" y="2743200"/>
            <a:ext cx="4646905" cy="3613149"/>
          </a:xfrm>
        </p:spPr>
        <p:txBody>
          <a:bodyPr vert="horz" lIns="91440" tIns="45720" rIns="91440" bIns="45720" rtlCol="0" anchor="ctr">
            <a:normAutofit/>
          </a:bodyPr>
          <a:lstStyle/>
          <a:p>
            <a:pPr marL="0" indent="0" algn="ctr">
              <a:buNone/>
            </a:pPr>
            <a:r>
              <a:rPr lang="en-US" sz="5400" i="1">
                <a:solidFill>
                  <a:schemeClr val="tx1"/>
                </a:solidFill>
                <a:latin typeface="+mn-lt"/>
                <a:cs typeface="Calibri"/>
              </a:rPr>
              <a:t>Thank You!!</a:t>
            </a:r>
            <a:endParaRPr lang="en-US" i="1">
              <a:solidFill>
                <a:schemeClr val="tx1"/>
              </a:solidFill>
              <a:latin typeface="Calibri"/>
            </a:endParaRPr>
          </a:p>
        </p:txBody>
      </p:sp>
      <p:pic>
        <p:nvPicPr>
          <p:cNvPr id="5" name="Picture 4">
            <a:extLst>
              <a:ext uri="{FF2B5EF4-FFF2-40B4-BE49-F238E27FC236}">
                <a16:creationId xmlns:a16="http://schemas.microsoft.com/office/drawing/2014/main" id="{8F4F884B-D795-5CBE-9D82-4301B572B5D7}"/>
              </a:ext>
              <a:ext uri="{C183D7F6-B498-43B3-948B-1728B52AA6E4}">
                <adec:decorative xmlns:adec="http://schemas.microsoft.com/office/drawing/2017/decorative" val="1"/>
              </a:ext>
            </a:extLst>
          </p:cNvPr>
          <p:cNvPicPr>
            <a:picLocks noChangeAspect="1"/>
          </p:cNvPicPr>
          <p:nvPr/>
        </p:nvPicPr>
        <p:blipFill rotWithShape="1">
          <a:blip r:embed="rId2"/>
          <a:srcRect l="26553" r="2277" b="4"/>
          <a:stretch/>
        </p:blipFill>
        <p:spPr>
          <a:xfrm>
            <a:off x="6096000" y="1"/>
            <a:ext cx="6102825" cy="6858000"/>
          </a:xfrm>
          <a:prstGeom prst="rect">
            <a:avLst/>
          </a:prstGeom>
        </p:spPr>
      </p:pic>
    </p:spTree>
    <p:extLst>
      <p:ext uri="{BB962C8B-B14F-4D97-AF65-F5344CB8AC3E}">
        <p14:creationId xmlns:p14="http://schemas.microsoft.com/office/powerpoint/2010/main" val="2899802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BFB0C-B3A7-E907-791A-6D9693AD5365}"/>
              </a:ext>
            </a:extLst>
          </p:cNvPr>
          <p:cNvSpPr>
            <a:spLocks noGrp="1"/>
          </p:cNvSpPr>
          <p:nvPr>
            <p:ph type="title"/>
          </p:nvPr>
        </p:nvSpPr>
        <p:spPr>
          <a:xfrm>
            <a:off x="1045029" y="434518"/>
            <a:ext cx="10116458" cy="1312648"/>
          </a:xfrm>
        </p:spPr>
        <p:txBody>
          <a:bodyPr vert="horz" lIns="91440" tIns="45720" rIns="91440" bIns="45720" rtlCol="0" anchor="b">
            <a:normAutofit/>
          </a:bodyPr>
          <a:lstStyle/>
          <a:p>
            <a:r>
              <a:rPr lang="en-US" b="1" kern="1200"/>
              <a:t>Overview</a:t>
            </a:r>
            <a:endParaRPr lang="en-US" b="1"/>
          </a:p>
        </p:txBody>
      </p:sp>
      <p:sp>
        <p:nvSpPr>
          <p:cNvPr id="31" name="Text Placeholder 2">
            <a:extLst>
              <a:ext uri="{FF2B5EF4-FFF2-40B4-BE49-F238E27FC236}">
                <a16:creationId xmlns:a16="http://schemas.microsoft.com/office/drawing/2014/main" id="{2D1B0918-2AE6-EE90-08A9-4120F3C7BD3E}"/>
              </a:ext>
            </a:extLst>
          </p:cNvPr>
          <p:cNvSpPr>
            <a:spLocks noGrp="1"/>
          </p:cNvSpPr>
          <p:nvPr>
            <p:ph type="body" idx="1"/>
          </p:nvPr>
        </p:nvSpPr>
        <p:spPr>
          <a:xfrm>
            <a:off x="1045028" y="2137350"/>
            <a:ext cx="10116459" cy="791201"/>
          </a:xfrm>
        </p:spPr>
        <p:txBody>
          <a:bodyPr/>
          <a:lstStyle/>
          <a:p>
            <a:endParaRPr lang="en-US"/>
          </a:p>
        </p:txBody>
      </p:sp>
      <p:graphicFrame>
        <p:nvGraphicFramePr>
          <p:cNvPr id="5" name="Content Placeholder 2" descr="Overview of 4 topics: AB 928, AB 928 ADT Intersegmental Committee, Draft of Final Report Elements, Discussion/Q&amp;A">
            <a:extLst>
              <a:ext uri="{FF2B5EF4-FFF2-40B4-BE49-F238E27FC236}">
                <a16:creationId xmlns:a16="http://schemas.microsoft.com/office/drawing/2014/main" id="{8A923631-C1D5-C47C-B0AE-DAF7EF86E1FD}"/>
              </a:ext>
            </a:extLst>
          </p:cNvPr>
          <p:cNvGraphicFramePr>
            <a:graphicFrameLocks noGrp="1"/>
          </p:cNvGraphicFramePr>
          <p:nvPr>
            <p:ph idx="10"/>
            <p:extLst>
              <p:ext uri="{D42A27DB-BD31-4B8C-83A1-F6EECF244321}">
                <p14:modId xmlns:p14="http://schemas.microsoft.com/office/powerpoint/2010/main" val="1221037228"/>
              </p:ext>
            </p:extLst>
          </p:nvPr>
        </p:nvGraphicFramePr>
        <p:xfrm>
          <a:off x="1045028" y="2997965"/>
          <a:ext cx="10116459" cy="30932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5225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6C05CF-E722-7952-3125-84798E6A6591}"/>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4400" kern="1200" dirty="0">
                <a:solidFill>
                  <a:srgbClr val="FFFFFF"/>
                </a:solidFill>
                <a:latin typeface="+mj-lt"/>
                <a:ea typeface="+mj-ea"/>
                <a:cs typeface="+mj-cs"/>
              </a:rPr>
              <a:t>AB 928 – </a:t>
            </a:r>
            <a:br>
              <a:rPr lang="en-US" sz="4400" kern="1200" dirty="0">
                <a:solidFill>
                  <a:srgbClr val="FFFFFF"/>
                </a:solidFill>
                <a:latin typeface="+mj-lt"/>
                <a:ea typeface="+mj-ea"/>
                <a:cs typeface="+mj-cs"/>
              </a:rPr>
            </a:br>
            <a:r>
              <a:rPr lang="en-US" sz="4400" kern="1200" dirty="0">
                <a:solidFill>
                  <a:srgbClr val="FFFFFF"/>
                </a:solidFill>
                <a:latin typeface="+mj-lt"/>
                <a:ea typeface="+mj-ea"/>
                <a:cs typeface="+mj-cs"/>
              </a:rPr>
              <a:t>The Law</a:t>
            </a:r>
            <a:endParaRPr lang="en-US" sz="4400" kern="1200" dirty="0">
              <a:solidFill>
                <a:srgbClr val="FFFFFF"/>
              </a:solidFill>
              <a:latin typeface="+mj-lt"/>
              <a:ea typeface="+mj-ea"/>
              <a:cs typeface="Calibri"/>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DD69F84-C651-EACF-4FD4-816779FB82D1}"/>
              </a:ext>
            </a:extLst>
          </p:cNvPr>
          <p:cNvSpPr>
            <a:spLocks noGrp="1"/>
          </p:cNvSpPr>
          <p:nvPr>
            <p:ph sz="half" idx="1"/>
          </p:nvPr>
        </p:nvSpPr>
        <p:spPr>
          <a:xfrm>
            <a:off x="4352082" y="416689"/>
            <a:ext cx="7001718" cy="6113396"/>
          </a:xfrm>
        </p:spPr>
        <p:txBody>
          <a:bodyPr vert="horz" lIns="91440" tIns="45720" rIns="91440" bIns="45720" rtlCol="0" anchor="t">
            <a:noAutofit/>
          </a:bodyPr>
          <a:lstStyle/>
          <a:p>
            <a:pPr marL="0" lvl="0" indent="0" algn="l" rtl="0">
              <a:lnSpc>
                <a:spcPct val="98181"/>
              </a:lnSpc>
              <a:spcBef>
                <a:spcPts val="1000"/>
              </a:spcBef>
              <a:spcAft>
                <a:spcPts val="0"/>
              </a:spcAft>
              <a:buNone/>
            </a:pPr>
            <a:r>
              <a:rPr lang="en-US" sz="2400" b="1" u="sng" dirty="0">
                <a:solidFill>
                  <a:schemeClr val="hlink"/>
                </a:solidFill>
                <a:latin typeface="Calibri"/>
                <a:ea typeface="Calibri"/>
                <a:cs typeface="Calibri"/>
                <a:sym typeface="Calibri"/>
                <a:hlinkClick r:id="rId2"/>
              </a:rPr>
              <a:t>AB 928 (Berman, 2021)</a:t>
            </a:r>
            <a:r>
              <a:rPr lang="en-US" sz="2400" b="1" dirty="0">
                <a:solidFill>
                  <a:srgbClr val="044C7F"/>
                </a:solidFill>
                <a:latin typeface="Calibri"/>
                <a:ea typeface="Calibri"/>
                <a:cs typeface="Calibri"/>
                <a:sym typeface="Calibri"/>
              </a:rPr>
              <a:t> - </a:t>
            </a:r>
            <a:r>
              <a:rPr lang="en-US" sz="2400" dirty="0">
                <a:latin typeface="Calibri"/>
                <a:ea typeface="Calibri"/>
                <a:cs typeface="Calibri"/>
                <a:sym typeface="Calibri"/>
              </a:rPr>
              <a:t>Student Transfer Achievement Reform Act of 2021: Associate Degree for Transfer Intersegmental Implementation Committee.</a:t>
            </a:r>
            <a:endParaRPr lang="en-US" sz="2400" dirty="0">
              <a:solidFill>
                <a:srgbClr val="044C7F"/>
              </a:solidFill>
              <a:latin typeface="Calibri"/>
              <a:ea typeface="Calibri"/>
              <a:cs typeface="Calibri"/>
              <a:sym typeface="Calibri"/>
            </a:endParaRPr>
          </a:p>
          <a:p>
            <a:pPr>
              <a:lnSpc>
                <a:spcPct val="98181"/>
              </a:lnSpc>
              <a:buClr>
                <a:srgbClr val="0070C0"/>
              </a:buClr>
              <a:buSzPct val="100000"/>
            </a:pPr>
            <a:r>
              <a:rPr lang="en-US" sz="2400" dirty="0">
                <a:solidFill>
                  <a:srgbClr val="044C7F"/>
                </a:solidFill>
                <a:latin typeface="Calibri"/>
                <a:ea typeface="Calibri"/>
                <a:cs typeface="Calibri"/>
                <a:sym typeface="Calibri"/>
              </a:rPr>
              <a:t>Signed into law on October 6, 2021</a:t>
            </a:r>
            <a:endParaRPr lang="en-US" sz="2400" b="1" dirty="0">
              <a:solidFill>
                <a:srgbClr val="044C7F"/>
              </a:solidFill>
              <a:latin typeface="Calibri"/>
              <a:ea typeface="Calibri"/>
              <a:cs typeface="Calibri"/>
              <a:sym typeface="Calibri"/>
            </a:endParaRPr>
          </a:p>
          <a:p>
            <a:pPr marL="0" lvl="0" indent="0" algn="ctr" rtl="0">
              <a:lnSpc>
                <a:spcPct val="98181"/>
              </a:lnSpc>
              <a:spcBef>
                <a:spcPts val="1000"/>
              </a:spcBef>
              <a:spcAft>
                <a:spcPts val="0"/>
              </a:spcAft>
              <a:buClr>
                <a:schemeClr val="dk1"/>
              </a:buClr>
              <a:buSzPct val="39285"/>
              <a:buFont typeface="Arial"/>
              <a:buNone/>
            </a:pPr>
            <a:r>
              <a:rPr lang="en-US" sz="2400" b="1" dirty="0">
                <a:solidFill>
                  <a:srgbClr val="044C7F"/>
                </a:solidFill>
                <a:latin typeface="Calibri"/>
                <a:ea typeface="Calibri"/>
                <a:cs typeface="Calibri"/>
                <a:sym typeface="Calibri"/>
              </a:rPr>
              <a:t>Major Components</a:t>
            </a:r>
          </a:p>
          <a:p>
            <a:pPr marL="457200" lvl="0" indent="-384195" algn="l" rtl="0">
              <a:spcBef>
                <a:spcPts val="1000"/>
              </a:spcBef>
              <a:spcAft>
                <a:spcPts val="0"/>
              </a:spcAft>
              <a:buClr>
                <a:srgbClr val="5F6163"/>
              </a:buClr>
              <a:buSzPct val="100000"/>
              <a:buFont typeface="Calibri"/>
              <a:buAutoNum type="arabicPeriod"/>
            </a:pPr>
            <a:r>
              <a:rPr lang="en-US" sz="2400" dirty="0">
                <a:solidFill>
                  <a:srgbClr val="5F6163"/>
                </a:solidFill>
                <a:latin typeface="Calibri"/>
                <a:ea typeface="Calibri"/>
                <a:cs typeface="Calibri"/>
                <a:sym typeface="Calibri"/>
              </a:rPr>
              <a:t>Requires the Intersegmental Committee of Academic Senates (ICAS) to establish a singular lower division general education pathway.</a:t>
            </a:r>
          </a:p>
          <a:p>
            <a:pPr marL="457200" lvl="0" indent="-353060" algn="l" rtl="0">
              <a:spcBef>
                <a:spcPts val="0"/>
              </a:spcBef>
              <a:spcAft>
                <a:spcPts val="0"/>
              </a:spcAft>
              <a:buClr>
                <a:srgbClr val="5F6163"/>
              </a:buClr>
              <a:buSzPct val="100000"/>
              <a:buFont typeface="Calibri"/>
              <a:buAutoNum type="arabicPeriod"/>
            </a:pPr>
            <a:r>
              <a:rPr lang="en-US" sz="2400" b="1" dirty="0">
                <a:solidFill>
                  <a:srgbClr val="5F6163"/>
                </a:solidFill>
                <a:latin typeface="Calibri"/>
                <a:ea typeface="Calibri"/>
                <a:cs typeface="Calibri"/>
                <a:sym typeface="Calibri"/>
              </a:rPr>
              <a:t>Establishes the Associate Degree for Transfer Intersegmental Implementation Committee.</a:t>
            </a:r>
          </a:p>
          <a:p>
            <a:pPr marL="457200" lvl="0" indent="-353060" algn="l" rtl="0">
              <a:spcBef>
                <a:spcPts val="0"/>
              </a:spcBef>
              <a:spcAft>
                <a:spcPts val="0"/>
              </a:spcAft>
              <a:buClr>
                <a:srgbClr val="5F6163"/>
              </a:buClr>
              <a:buSzPct val="100000"/>
              <a:buFont typeface="Calibri"/>
              <a:buAutoNum type="arabicPeriod"/>
            </a:pPr>
            <a:r>
              <a:rPr lang="en-US" sz="2400" dirty="0">
                <a:solidFill>
                  <a:srgbClr val="5F6163"/>
                </a:solidFill>
                <a:latin typeface="Calibri"/>
                <a:ea typeface="Calibri"/>
                <a:cs typeface="Calibri"/>
                <a:sym typeface="Calibri"/>
              </a:rPr>
              <a:t>Requires the CCCs to place students on ADT pathways.</a:t>
            </a:r>
          </a:p>
          <a:p>
            <a:pPr marL="457200" lvl="0" indent="-353060" algn="l" rtl="0">
              <a:spcBef>
                <a:spcPts val="0"/>
              </a:spcBef>
              <a:spcAft>
                <a:spcPts val="0"/>
              </a:spcAft>
              <a:buClr>
                <a:srgbClr val="5F6163"/>
              </a:buClr>
              <a:buSzPct val="100000"/>
              <a:buFont typeface="Calibri"/>
              <a:buAutoNum type="arabicPeriod"/>
            </a:pPr>
            <a:r>
              <a:rPr lang="en-US" sz="2400" b="1" dirty="0">
                <a:solidFill>
                  <a:srgbClr val="5F6163"/>
                </a:solidFill>
                <a:latin typeface="Calibri"/>
                <a:ea typeface="Calibri"/>
                <a:cs typeface="Calibri"/>
                <a:sym typeface="Calibri"/>
              </a:rPr>
              <a:t>Considerations for up to an additional 6 units for STEM pathways.</a:t>
            </a:r>
            <a:endParaRPr lang="en-US" sz="2400" b="1" dirty="0">
              <a:latin typeface="Calibri"/>
              <a:ea typeface="Calibri"/>
              <a:cs typeface="Calibri"/>
              <a:sym typeface="Calibri"/>
            </a:endParaRPr>
          </a:p>
        </p:txBody>
      </p:sp>
    </p:spTree>
    <p:extLst>
      <p:ext uri="{BB962C8B-B14F-4D97-AF65-F5344CB8AC3E}">
        <p14:creationId xmlns:p14="http://schemas.microsoft.com/office/powerpoint/2010/main" val="28493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6C05CF-E722-7952-3125-84798E6A6591}"/>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3200" kern="1200" dirty="0">
                <a:solidFill>
                  <a:srgbClr val="FFFFFF"/>
                </a:solidFill>
                <a:latin typeface="+mj-lt"/>
                <a:ea typeface="+mj-ea"/>
                <a:cs typeface="+mj-cs"/>
              </a:rPr>
              <a:t>AB 928 Associate Degree for Transfer Intersegmental Implementation Committee</a:t>
            </a:r>
            <a:endParaRPr lang="en-US" sz="3200" kern="1200" dirty="0">
              <a:solidFill>
                <a:srgbClr val="FFFFFF"/>
              </a:solidFill>
              <a:latin typeface="+mj-lt"/>
              <a:ea typeface="+mj-ea"/>
              <a:cs typeface="Calibri"/>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DD69F84-C651-EACF-4FD4-816779FB82D1}"/>
              </a:ext>
            </a:extLst>
          </p:cNvPr>
          <p:cNvSpPr>
            <a:spLocks noGrp="1"/>
          </p:cNvSpPr>
          <p:nvPr>
            <p:ph sz="half" idx="1"/>
          </p:nvPr>
        </p:nvSpPr>
        <p:spPr>
          <a:xfrm>
            <a:off x="4352082" y="416689"/>
            <a:ext cx="7001718" cy="6113396"/>
          </a:xfrm>
        </p:spPr>
        <p:txBody>
          <a:bodyPr vert="horz" lIns="91440" tIns="45720" rIns="91440" bIns="45720" rtlCol="0" anchor="t">
            <a:noAutofit/>
          </a:bodyPr>
          <a:lstStyle/>
          <a:p>
            <a:pPr marL="457200" lvl="0" indent="-368935" algn="l" rtl="0">
              <a:lnSpc>
                <a:spcPct val="98181"/>
              </a:lnSpc>
              <a:spcBef>
                <a:spcPts val="1200"/>
              </a:spcBef>
              <a:spcAft>
                <a:spcPts val="0"/>
              </a:spcAft>
              <a:buClr>
                <a:srgbClr val="5F6163"/>
              </a:buClr>
              <a:buSzPct val="100000"/>
              <a:buFont typeface="Calibri"/>
              <a:buChar char="●"/>
            </a:pPr>
            <a:r>
              <a:rPr lang="en-US" sz="2600" dirty="0">
                <a:solidFill>
                  <a:srgbClr val="5F6163"/>
                </a:solidFill>
                <a:latin typeface="Calibri"/>
                <a:ea typeface="Calibri"/>
                <a:cs typeface="Calibri"/>
                <a:sym typeface="Calibri"/>
              </a:rPr>
              <a:t>Primary entity charged with the oversight of the Associate Degree for Transfer (ADT) </a:t>
            </a:r>
          </a:p>
          <a:p>
            <a:pPr marL="914400" lvl="1" indent="-358140" algn="l" rtl="0">
              <a:lnSpc>
                <a:spcPct val="98181"/>
              </a:lnSpc>
              <a:spcBef>
                <a:spcPts val="0"/>
              </a:spcBef>
              <a:spcAft>
                <a:spcPts val="0"/>
              </a:spcAft>
              <a:buClr>
                <a:srgbClr val="5F6163"/>
              </a:buClr>
              <a:buSzPct val="100000"/>
              <a:buFont typeface="Calibri"/>
              <a:buChar char="○"/>
            </a:pPr>
            <a:r>
              <a:rPr lang="en-US" sz="2400" dirty="0">
                <a:solidFill>
                  <a:srgbClr val="5F6163"/>
                </a:solidFill>
                <a:latin typeface="Calibri"/>
                <a:ea typeface="Calibri"/>
                <a:cs typeface="Calibri"/>
                <a:sym typeface="Calibri"/>
              </a:rPr>
              <a:t>Ensure a reduction in the number of </a:t>
            </a:r>
            <a:r>
              <a:rPr lang="en-US" sz="2400" b="1" dirty="0">
                <a:solidFill>
                  <a:srgbClr val="5F6163"/>
                </a:solidFill>
                <a:latin typeface="Calibri"/>
                <a:ea typeface="Calibri"/>
                <a:cs typeface="Calibri"/>
                <a:sym typeface="Calibri"/>
              </a:rPr>
              <a:t>excess</a:t>
            </a:r>
            <a:r>
              <a:rPr lang="en-US" sz="2400" dirty="0">
                <a:solidFill>
                  <a:srgbClr val="5F6163"/>
                </a:solidFill>
                <a:latin typeface="Calibri"/>
                <a:ea typeface="Calibri"/>
                <a:cs typeface="Calibri"/>
                <a:sym typeface="Calibri"/>
              </a:rPr>
              <a:t> units accumulated by CCC students before transfer</a:t>
            </a:r>
          </a:p>
          <a:p>
            <a:pPr marL="914400" lvl="1" indent="-358140" algn="l" rtl="0">
              <a:lnSpc>
                <a:spcPct val="98181"/>
              </a:lnSpc>
              <a:spcBef>
                <a:spcPts val="0"/>
              </a:spcBef>
              <a:spcAft>
                <a:spcPts val="0"/>
              </a:spcAft>
              <a:buClr>
                <a:srgbClr val="5F6163"/>
              </a:buClr>
              <a:buSzPct val="100000"/>
              <a:buFont typeface="Calibri"/>
              <a:buChar char="○"/>
            </a:pPr>
            <a:r>
              <a:rPr lang="en-US" sz="2400" dirty="0">
                <a:solidFill>
                  <a:srgbClr val="5F6163"/>
                </a:solidFill>
                <a:latin typeface="Calibri"/>
                <a:ea typeface="Calibri"/>
                <a:cs typeface="Calibri"/>
                <a:sym typeface="Calibri"/>
              </a:rPr>
              <a:t>Eliminate repetition of courses at four-year postsecondary colleges and universities taken by CCC students who successfully transfer</a:t>
            </a:r>
          </a:p>
          <a:p>
            <a:pPr marL="914400" lvl="1" indent="-358140" algn="l" rtl="0">
              <a:lnSpc>
                <a:spcPct val="98181"/>
              </a:lnSpc>
              <a:spcBef>
                <a:spcPts val="0"/>
              </a:spcBef>
              <a:spcAft>
                <a:spcPts val="0"/>
              </a:spcAft>
              <a:buClr>
                <a:srgbClr val="5F6163"/>
              </a:buClr>
              <a:buSzPct val="100000"/>
              <a:buFont typeface="Calibri"/>
              <a:buChar char="○"/>
            </a:pPr>
            <a:r>
              <a:rPr lang="en-US" sz="2400" dirty="0">
                <a:solidFill>
                  <a:srgbClr val="5F6163"/>
                </a:solidFill>
                <a:latin typeface="Calibri"/>
                <a:ea typeface="Calibri"/>
                <a:cs typeface="Calibri"/>
                <a:sym typeface="Calibri"/>
              </a:rPr>
              <a:t>Increase the number of CCC students who transfer</a:t>
            </a:r>
          </a:p>
          <a:p>
            <a:pPr marL="457200" lvl="0" indent="-368935" algn="l" rtl="0">
              <a:lnSpc>
                <a:spcPct val="98181"/>
              </a:lnSpc>
              <a:spcBef>
                <a:spcPts val="0"/>
              </a:spcBef>
              <a:spcAft>
                <a:spcPts val="0"/>
              </a:spcAft>
              <a:buClr>
                <a:srgbClr val="5F6163"/>
              </a:buClr>
              <a:buSzPct val="100000"/>
              <a:buFont typeface="Calibri"/>
              <a:buChar char="●"/>
            </a:pPr>
            <a:r>
              <a:rPr lang="en-US" sz="2600" dirty="0">
                <a:solidFill>
                  <a:srgbClr val="5F6163"/>
                </a:solidFill>
                <a:latin typeface="Calibri"/>
                <a:ea typeface="Calibri"/>
                <a:cs typeface="Calibri"/>
                <a:sym typeface="Calibri"/>
              </a:rPr>
              <a:t>Enhance coordination and communication between four-year postsecondary colleges and universities and the CCCs</a:t>
            </a:r>
          </a:p>
          <a:p>
            <a:pPr marL="457200" lvl="0" indent="-368935" algn="l" rtl="0">
              <a:lnSpc>
                <a:spcPct val="98181"/>
              </a:lnSpc>
              <a:spcBef>
                <a:spcPts val="0"/>
              </a:spcBef>
              <a:spcAft>
                <a:spcPts val="0"/>
              </a:spcAft>
              <a:buClr>
                <a:srgbClr val="5F6163"/>
              </a:buClr>
              <a:buSzPct val="100000"/>
              <a:buFont typeface="Calibri"/>
              <a:buChar char="●"/>
            </a:pPr>
            <a:r>
              <a:rPr lang="en-US" dirty="0">
                <a:solidFill>
                  <a:srgbClr val="5F6163"/>
                </a:solidFill>
                <a:latin typeface="Calibri"/>
                <a:ea typeface="Calibri"/>
                <a:cs typeface="Calibri"/>
                <a:sym typeface="Calibri"/>
                <a:hlinkClick r:id="rId2"/>
              </a:rPr>
              <a:t>AB 928 Committee webpage</a:t>
            </a:r>
            <a:endParaRPr lang="en-US" sz="2200" dirty="0">
              <a:solidFill>
                <a:srgbClr val="404040"/>
              </a:solidFill>
              <a:latin typeface="Calibri"/>
              <a:ea typeface="Calibri"/>
              <a:cs typeface="Calibri"/>
              <a:sym typeface="Calibri"/>
            </a:endParaRPr>
          </a:p>
        </p:txBody>
      </p:sp>
    </p:spTree>
    <p:extLst>
      <p:ext uri="{BB962C8B-B14F-4D97-AF65-F5344CB8AC3E}">
        <p14:creationId xmlns:p14="http://schemas.microsoft.com/office/powerpoint/2010/main" val="4020920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6C05CF-E722-7952-3125-84798E6A6591}"/>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4400" kern="1200" dirty="0">
                <a:solidFill>
                  <a:srgbClr val="FFFFFF"/>
                </a:solidFill>
                <a:latin typeface="+mj-lt"/>
                <a:ea typeface="+mj-ea"/>
                <a:cs typeface="+mj-cs"/>
              </a:rPr>
              <a:t>AB 928 Committee Membership and Meetings</a:t>
            </a:r>
            <a:endParaRPr lang="en-US" sz="4400" kern="1200" dirty="0">
              <a:solidFill>
                <a:srgbClr val="FFFFFF"/>
              </a:solidFill>
              <a:latin typeface="+mj-lt"/>
              <a:ea typeface="+mj-ea"/>
              <a:cs typeface="Calibri"/>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DD69F84-C651-EACF-4FD4-816779FB82D1}"/>
              </a:ext>
            </a:extLst>
          </p:cNvPr>
          <p:cNvSpPr>
            <a:spLocks noGrp="1"/>
          </p:cNvSpPr>
          <p:nvPr>
            <p:ph sz="half" idx="1"/>
          </p:nvPr>
        </p:nvSpPr>
        <p:spPr>
          <a:xfrm>
            <a:off x="4282634" y="425516"/>
            <a:ext cx="7001718" cy="6113396"/>
          </a:xfrm>
        </p:spPr>
        <p:txBody>
          <a:bodyPr vert="horz" lIns="91440" tIns="45720" rIns="91440" bIns="45720" rtlCol="0" anchor="t">
            <a:noAutofit/>
          </a:bodyPr>
          <a:lstStyle/>
          <a:p>
            <a:pPr marL="0" indent="0">
              <a:buNone/>
            </a:pPr>
            <a:r>
              <a:rPr lang="en-US" sz="2800" b="1" dirty="0">
                <a:solidFill>
                  <a:schemeClr val="tx1"/>
                </a:solidFill>
                <a:latin typeface="+mn-lt"/>
                <a:cs typeface="+mn-cs"/>
                <a:hlinkClick r:id="rId2"/>
              </a:rPr>
              <a:t>Membership</a:t>
            </a:r>
            <a:r>
              <a:rPr lang="en-US" sz="2800" dirty="0">
                <a:solidFill>
                  <a:schemeClr val="tx1"/>
                </a:solidFill>
                <a:latin typeface="+mn-lt"/>
                <a:cs typeface="+mn-cs"/>
              </a:rPr>
              <a:t>:</a:t>
            </a:r>
            <a:endParaRPr lang="en-US" sz="2800" dirty="0">
              <a:solidFill>
                <a:schemeClr val="tx1"/>
              </a:solidFill>
              <a:latin typeface="+mn-lt"/>
              <a:cs typeface="Calibri"/>
            </a:endParaRPr>
          </a:p>
          <a:p>
            <a:r>
              <a:rPr lang="en-US" sz="2800" dirty="0">
                <a:solidFill>
                  <a:schemeClr val="tx1"/>
                </a:solidFill>
                <a:latin typeface="+mn-lt"/>
                <a:cs typeface="+mn-cs"/>
              </a:rPr>
              <a:t>16 members:</a:t>
            </a:r>
          </a:p>
          <a:p>
            <a:pPr lvl="1"/>
            <a:r>
              <a:rPr lang="en-US" sz="2600" dirty="0">
                <a:solidFill>
                  <a:schemeClr val="tx1"/>
                </a:solidFill>
                <a:latin typeface="+mn-lt"/>
                <a:cs typeface="+mn-cs"/>
              </a:rPr>
              <a:t>4 segments (CCC, CSU, UC, AICCU*) and DOE;</a:t>
            </a:r>
          </a:p>
          <a:p>
            <a:pPr lvl="1"/>
            <a:r>
              <a:rPr lang="en-US" sz="2600" dirty="0">
                <a:solidFill>
                  <a:schemeClr val="tx1"/>
                </a:solidFill>
                <a:latin typeface="+mn-lt"/>
                <a:cs typeface="+mn-cs"/>
              </a:rPr>
              <a:t>3 Academic Senates (CCC, CSU, UC)</a:t>
            </a:r>
          </a:p>
          <a:p>
            <a:pPr lvl="1"/>
            <a:r>
              <a:rPr lang="en-US" sz="2600" dirty="0">
                <a:solidFill>
                  <a:schemeClr val="tx1"/>
                </a:solidFill>
                <a:latin typeface="+mn-lt"/>
                <a:cs typeface="+mn-cs"/>
              </a:rPr>
              <a:t>3 Student Organizations (CCC, CSU, UC)</a:t>
            </a:r>
          </a:p>
          <a:p>
            <a:pPr lvl="1"/>
            <a:r>
              <a:rPr lang="en-US" sz="2600" dirty="0">
                <a:solidFill>
                  <a:schemeClr val="tx1"/>
                </a:solidFill>
                <a:latin typeface="+mn-lt"/>
                <a:cs typeface="+mn-cs"/>
              </a:rPr>
              <a:t>Equity Focused Appointees</a:t>
            </a:r>
          </a:p>
          <a:p>
            <a:pPr lvl="1"/>
            <a:r>
              <a:rPr lang="en-US" sz="2600" dirty="0">
                <a:solidFill>
                  <a:schemeClr val="tx1"/>
                </a:solidFill>
                <a:latin typeface="+mn-lt"/>
                <a:cs typeface="+mn-cs"/>
              </a:rPr>
              <a:t>Workforce Sector with expertise in STEM</a:t>
            </a:r>
            <a:endParaRPr lang="en-US" sz="2600" dirty="0">
              <a:solidFill>
                <a:schemeClr val="tx1"/>
              </a:solidFill>
              <a:latin typeface="+mn-lt"/>
              <a:cs typeface="Calibri"/>
            </a:endParaRPr>
          </a:p>
          <a:p>
            <a:pPr marL="0"/>
            <a:r>
              <a:rPr lang="en-US" sz="2800" dirty="0">
                <a:solidFill>
                  <a:schemeClr val="tx1"/>
                </a:solidFill>
                <a:latin typeface="+mn-lt"/>
                <a:cs typeface="+mn-cs"/>
                <a:hlinkClick r:id="rId3"/>
              </a:rPr>
              <a:t>Meetings</a:t>
            </a:r>
            <a:endParaRPr lang="en-US" sz="2800" dirty="0">
              <a:solidFill>
                <a:schemeClr val="tx1"/>
              </a:solidFill>
              <a:latin typeface="+mn-lt"/>
              <a:cs typeface="+mn-cs"/>
            </a:endParaRPr>
          </a:p>
          <a:p>
            <a:pPr marL="457200" lvl="1"/>
            <a:r>
              <a:rPr lang="en-US" sz="2600" dirty="0">
                <a:solidFill>
                  <a:schemeClr val="tx1"/>
                </a:solidFill>
                <a:latin typeface="+mn-lt"/>
                <a:cs typeface="+mn-cs"/>
              </a:rPr>
              <a:t>Met 6 times Oct 13, 2022 – Sept 18, 2023</a:t>
            </a:r>
            <a:endParaRPr lang="en-US" sz="2600" dirty="0">
              <a:solidFill>
                <a:schemeClr val="tx1"/>
              </a:solidFill>
              <a:latin typeface="+mn-lt"/>
              <a:cs typeface="+mn-cs"/>
              <a:hlinkClick r:id="rId3"/>
            </a:endParaRPr>
          </a:p>
          <a:p>
            <a:pPr marL="457200" lvl="1"/>
            <a:r>
              <a:rPr lang="en-US" sz="2600" dirty="0">
                <a:solidFill>
                  <a:schemeClr val="tx1"/>
                </a:solidFill>
                <a:latin typeface="+mn-lt"/>
                <a:cs typeface="+mn-cs"/>
              </a:rPr>
              <a:t>Next meeting is </a:t>
            </a:r>
            <a:r>
              <a:rPr lang="en-US" sz="2600" b="1" i="1" dirty="0">
                <a:solidFill>
                  <a:schemeClr val="tx1"/>
                </a:solidFill>
                <a:latin typeface="+mn-lt"/>
                <a:cs typeface="+mn-cs"/>
              </a:rPr>
              <a:t>November 30</a:t>
            </a:r>
          </a:p>
          <a:p>
            <a:pPr marL="457200" lvl="1"/>
            <a:r>
              <a:rPr lang="en-US" sz="2600" dirty="0">
                <a:solidFill>
                  <a:schemeClr val="tx1"/>
                </a:solidFill>
                <a:latin typeface="+mn-lt"/>
                <a:cs typeface="+mn-cs"/>
              </a:rPr>
              <a:t>Scheduled to meet 5 times in 2024</a:t>
            </a:r>
          </a:p>
          <a:p>
            <a:pPr marL="0" indent="0">
              <a:buNone/>
            </a:pPr>
            <a:endParaRPr lang="en-US" sz="2000" i="1" dirty="0">
              <a:solidFill>
                <a:schemeClr val="tx1"/>
              </a:solidFill>
              <a:latin typeface="+mn-lt"/>
              <a:cs typeface="Calibri"/>
            </a:endParaRPr>
          </a:p>
          <a:p>
            <a:pPr marL="0" indent="0">
              <a:buNone/>
            </a:pPr>
            <a:r>
              <a:rPr lang="en-US" sz="2000" i="1" dirty="0">
                <a:solidFill>
                  <a:schemeClr val="tx1"/>
                </a:solidFill>
                <a:latin typeface="+mn-lt"/>
                <a:cs typeface="Calibri"/>
              </a:rPr>
              <a:t>*Association of Independent California Colleges and Universities</a:t>
            </a:r>
          </a:p>
        </p:txBody>
      </p:sp>
    </p:spTree>
    <p:extLst>
      <p:ext uri="{BB962C8B-B14F-4D97-AF65-F5344CB8AC3E}">
        <p14:creationId xmlns:p14="http://schemas.microsoft.com/office/powerpoint/2010/main" val="464130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6C05CF-E722-7952-3125-84798E6A6591}"/>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4400" kern="1200" dirty="0">
                <a:solidFill>
                  <a:srgbClr val="FFFFFF"/>
                </a:solidFill>
                <a:latin typeface="+mj-lt"/>
                <a:ea typeface="+mj-ea"/>
                <a:cs typeface="+mj-cs"/>
              </a:rPr>
              <a:t>AB 928 Committee Charge for 2023</a:t>
            </a:r>
            <a:endParaRPr lang="en-US" sz="4400" kern="1200" dirty="0">
              <a:solidFill>
                <a:srgbClr val="FFFFFF"/>
              </a:solidFill>
              <a:latin typeface="+mj-lt"/>
              <a:ea typeface="+mj-ea"/>
              <a:cs typeface="Calibri"/>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DD69F84-C651-EACF-4FD4-816779FB82D1}"/>
              </a:ext>
            </a:extLst>
          </p:cNvPr>
          <p:cNvSpPr>
            <a:spLocks noGrp="1"/>
          </p:cNvSpPr>
          <p:nvPr>
            <p:ph sz="half" idx="1"/>
          </p:nvPr>
        </p:nvSpPr>
        <p:spPr>
          <a:xfrm>
            <a:off x="4336040" y="1103692"/>
            <a:ext cx="7001718" cy="6113396"/>
          </a:xfrm>
        </p:spPr>
        <p:txBody>
          <a:bodyPr vert="horz" lIns="91440" tIns="45720" rIns="91440" bIns="45720" rtlCol="0" anchor="t">
            <a:noAutofit/>
          </a:bodyPr>
          <a:lstStyle/>
          <a:p>
            <a:pPr marL="0" indent="0">
              <a:buNone/>
            </a:pPr>
            <a:endParaRPr lang="en-US" sz="2400" b="1" dirty="0">
              <a:solidFill>
                <a:srgbClr val="002060"/>
              </a:solidFill>
              <a:latin typeface="+mn-lt"/>
              <a:cs typeface="+mn-cs"/>
            </a:endParaRPr>
          </a:p>
          <a:p>
            <a:pPr marL="0" indent="0">
              <a:buNone/>
            </a:pPr>
            <a:r>
              <a:rPr lang="en-US" sz="2400" b="1" dirty="0">
                <a:solidFill>
                  <a:srgbClr val="002060"/>
                </a:solidFill>
                <a:latin typeface="+mn-lt"/>
                <a:cs typeface="+mn-cs"/>
              </a:rPr>
              <a:t>Charge for 2023</a:t>
            </a:r>
            <a:r>
              <a:rPr lang="en-US" sz="2200" dirty="0">
                <a:solidFill>
                  <a:schemeClr val="tx1"/>
                </a:solidFill>
                <a:latin typeface="+mn-lt"/>
                <a:cs typeface="+mn-cs"/>
              </a:rPr>
              <a:t>:</a:t>
            </a:r>
            <a:endParaRPr lang="en-US" sz="2200" dirty="0">
              <a:solidFill>
                <a:schemeClr val="tx1"/>
              </a:solidFill>
              <a:cs typeface="Gill Sans"/>
            </a:endParaRPr>
          </a:p>
          <a:p>
            <a:r>
              <a:rPr lang="en-US" sz="2200" dirty="0">
                <a:solidFill>
                  <a:schemeClr val="tx1"/>
                </a:solidFill>
                <a:latin typeface="+mn-lt"/>
                <a:cs typeface="+mn-cs"/>
              </a:rPr>
              <a:t>Goals: </a:t>
            </a:r>
            <a:r>
              <a:rPr lang="en-US" sz="2200" i="1" dirty="0">
                <a:solidFill>
                  <a:schemeClr val="tx1"/>
                </a:solidFill>
                <a:latin typeface="+mn-lt"/>
                <a:cs typeface="+mn-cs"/>
              </a:rPr>
              <a:t>Identifying annual goals for increasing transfer rates in California and closing racial equity gaps in transfer outcomes to be adopted by the state.</a:t>
            </a:r>
            <a:endParaRPr lang="en-US" sz="2200" dirty="0">
              <a:solidFill>
                <a:schemeClr val="tx1"/>
              </a:solidFill>
              <a:latin typeface="+mn-lt"/>
              <a:cs typeface="Calibri"/>
            </a:endParaRPr>
          </a:p>
          <a:p>
            <a:r>
              <a:rPr lang="en-US" sz="2200" b="1" dirty="0">
                <a:solidFill>
                  <a:schemeClr val="tx1"/>
                </a:solidFill>
                <a:latin typeface="+mn-lt"/>
                <a:cs typeface="+mn-cs"/>
              </a:rPr>
              <a:t>STEM: </a:t>
            </a:r>
            <a:r>
              <a:rPr lang="en-US" sz="2200" b="1" i="1" dirty="0">
                <a:solidFill>
                  <a:schemeClr val="tx1"/>
                </a:solidFill>
                <a:latin typeface="+mn-lt"/>
                <a:cs typeface="+mn-cs"/>
              </a:rPr>
              <a:t>Proposing a new unit threshold for STEM degree pathways that meet the requirements for admission to the California State University and the University of California.</a:t>
            </a:r>
            <a:endParaRPr lang="en-US" sz="2200" b="1" dirty="0">
              <a:solidFill>
                <a:schemeClr val="tx1"/>
              </a:solidFill>
              <a:latin typeface="+mn-lt"/>
              <a:cs typeface="Calibri"/>
            </a:endParaRPr>
          </a:p>
          <a:p>
            <a:r>
              <a:rPr lang="en-US" sz="2200" dirty="0">
                <a:solidFill>
                  <a:schemeClr val="tx1"/>
                </a:solidFill>
                <a:latin typeface="+mn-lt"/>
                <a:cs typeface="+mn-cs"/>
              </a:rPr>
              <a:t>Reengagement: </a:t>
            </a:r>
            <a:r>
              <a:rPr lang="en-US" sz="2200" i="1" dirty="0">
                <a:solidFill>
                  <a:schemeClr val="tx1"/>
                </a:solidFill>
                <a:latin typeface="+mn-lt"/>
                <a:cs typeface="+mn-cs"/>
              </a:rPr>
              <a:t>Reengaging ADT earners who do not transfer or apply for transfer into a four-year postsecondary educational institution.</a:t>
            </a:r>
            <a:endParaRPr lang="en-US" sz="2200" dirty="0">
              <a:solidFill>
                <a:schemeClr val="tx1"/>
              </a:solidFill>
              <a:latin typeface="+mn-lt"/>
              <a:cs typeface="Calibri"/>
            </a:endParaRPr>
          </a:p>
        </p:txBody>
      </p:sp>
    </p:spTree>
    <p:extLst>
      <p:ext uri="{BB962C8B-B14F-4D97-AF65-F5344CB8AC3E}">
        <p14:creationId xmlns:p14="http://schemas.microsoft.com/office/powerpoint/2010/main" val="463631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9BB339-5F35-8FCD-18D0-51215D6992ED}"/>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3700" kern="1200" dirty="0">
                <a:solidFill>
                  <a:srgbClr val="FFFFFF"/>
                </a:solidFill>
                <a:latin typeface="+mj-lt"/>
                <a:ea typeface="+mj-ea"/>
                <a:cs typeface="+mj-cs"/>
              </a:rPr>
              <a:t>AB 928 Findings, Considerations</a:t>
            </a:r>
            <a:r>
              <a:rPr lang="en-US" sz="3700" dirty="0">
                <a:solidFill>
                  <a:srgbClr val="FFFFFF"/>
                </a:solidFill>
                <a:latin typeface="+mj-lt"/>
                <a:ea typeface="+mj-ea"/>
              </a:rPr>
              <a:t>, and Outline Draft</a:t>
            </a:r>
            <a:br>
              <a:rPr lang="en-US" sz="3700" dirty="0">
                <a:solidFill>
                  <a:srgbClr val="FFFFFF"/>
                </a:solidFill>
                <a:latin typeface="+mj-lt"/>
                <a:ea typeface="+mj-ea"/>
              </a:rPr>
            </a:br>
            <a:r>
              <a:rPr lang="en-US" sz="3700" dirty="0">
                <a:solidFill>
                  <a:srgbClr val="FFFFFF"/>
                </a:solidFill>
                <a:latin typeface="+mj-lt"/>
                <a:ea typeface="+mj-ea"/>
              </a:rPr>
              <a:t>(Aug 2023)</a:t>
            </a:r>
            <a:endParaRPr lang="en-US" sz="3700" kern="1200" dirty="0">
              <a:solidFill>
                <a:srgbClr val="FFFFFF"/>
              </a:solidFill>
              <a:latin typeface="+mj-lt"/>
              <a:ea typeface="+mj-ea"/>
              <a:cs typeface="+mj-cs"/>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5018885-F97B-9911-AB51-9C75596C6E33}"/>
              </a:ext>
            </a:extLst>
          </p:cNvPr>
          <p:cNvSpPr>
            <a:spLocks noGrp="1"/>
          </p:cNvSpPr>
          <p:nvPr>
            <p:ph sz="half" idx="1"/>
          </p:nvPr>
        </p:nvSpPr>
        <p:spPr>
          <a:xfrm>
            <a:off x="4211638" y="57159"/>
            <a:ext cx="7754903" cy="6646133"/>
          </a:xfrm>
        </p:spPr>
        <p:txBody>
          <a:bodyPr vert="horz" lIns="91440" tIns="45720" rIns="91440" bIns="45720" rtlCol="0" anchor="ctr">
            <a:noAutofit/>
          </a:bodyPr>
          <a:lstStyle/>
          <a:p>
            <a:pPr marL="0" indent="0">
              <a:buNone/>
            </a:pPr>
            <a:r>
              <a:rPr lang="en-US" sz="2300" dirty="0">
                <a:solidFill>
                  <a:schemeClr val="tx1"/>
                </a:solidFill>
                <a:latin typeface="+mn-lt"/>
                <a:cs typeface="Calibri"/>
                <a:hlinkClick r:id="rId2"/>
              </a:rPr>
              <a:t>AB 928 Committee Findings, Considerations, and Outline Draft of Final Report Elements</a:t>
            </a:r>
            <a:endParaRPr lang="en-US" sz="2300" dirty="0">
              <a:solidFill>
                <a:schemeClr val="tx1"/>
              </a:solidFill>
              <a:latin typeface="+mn-lt"/>
              <a:cs typeface="Calibri"/>
            </a:endParaRPr>
          </a:p>
          <a:p>
            <a:r>
              <a:rPr lang="en-US" sz="2300" dirty="0">
                <a:solidFill>
                  <a:schemeClr val="tx1"/>
                </a:solidFill>
                <a:latin typeface="+mn-lt"/>
                <a:cs typeface="Calibri"/>
              </a:rPr>
              <a:t>September 18, 2023 Meeting – the August 2023 version captures initial findings and considerations from the committee and subgroups</a:t>
            </a:r>
          </a:p>
          <a:p>
            <a:r>
              <a:rPr lang="en-US" sz="2300" dirty="0">
                <a:solidFill>
                  <a:schemeClr val="tx1"/>
                </a:solidFill>
                <a:latin typeface="+mn-lt"/>
                <a:cs typeface="Calibri"/>
              </a:rPr>
              <a:t>November 30, 2023 Meeting – the AB 928 committee will vote on final recommendations (available to public November 20, 2023)</a:t>
            </a:r>
          </a:p>
          <a:p>
            <a:r>
              <a:rPr lang="en-US" sz="2300" dirty="0">
                <a:solidFill>
                  <a:schemeClr val="tx1"/>
                </a:solidFill>
                <a:latin typeface="+mn-lt"/>
                <a:cs typeface="Calibri"/>
              </a:rPr>
              <a:t>December 1, 2023 – Draft due to Governor’s Office of Research and Planning</a:t>
            </a:r>
          </a:p>
          <a:p>
            <a:r>
              <a:rPr lang="en-US" sz="2300" dirty="0">
                <a:solidFill>
                  <a:schemeClr val="tx1"/>
                </a:solidFill>
                <a:latin typeface="+mn-lt"/>
                <a:cs typeface="Calibri"/>
              </a:rPr>
              <a:t>December 31, 2023 – Final report due to Legislature</a:t>
            </a:r>
          </a:p>
          <a:p>
            <a:r>
              <a:rPr lang="en-US" sz="2300" dirty="0">
                <a:solidFill>
                  <a:schemeClr val="tx1"/>
                </a:solidFill>
                <a:latin typeface="+mn-lt"/>
                <a:cs typeface="Calibri"/>
                <a:hlinkClick r:id="rId3"/>
              </a:rPr>
              <a:t>Public Comment Form</a:t>
            </a:r>
            <a:endParaRPr lang="en-US" sz="2300" dirty="0">
              <a:solidFill>
                <a:schemeClr val="tx1"/>
              </a:solidFill>
              <a:latin typeface="+mn-lt"/>
              <a:cs typeface="Calibri"/>
            </a:endParaRPr>
          </a:p>
        </p:txBody>
      </p:sp>
    </p:spTree>
    <p:extLst>
      <p:ext uri="{BB962C8B-B14F-4D97-AF65-F5344CB8AC3E}">
        <p14:creationId xmlns:p14="http://schemas.microsoft.com/office/powerpoint/2010/main" val="2966464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9BB339-5F35-8FCD-18D0-51215D6992ED}"/>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3700" kern="1200" dirty="0">
                <a:solidFill>
                  <a:srgbClr val="FFFFFF"/>
                </a:solidFill>
                <a:latin typeface="+mj-lt"/>
                <a:ea typeface="+mj-ea"/>
                <a:cs typeface="+mj-cs"/>
              </a:rPr>
              <a:t>AB 928 Findings and Considerations: Goals– Iterative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5018885-F97B-9911-AB51-9C75596C6E33}"/>
              </a:ext>
            </a:extLst>
          </p:cNvPr>
          <p:cNvSpPr>
            <a:spLocks noGrp="1"/>
          </p:cNvSpPr>
          <p:nvPr>
            <p:ph sz="half" idx="1"/>
          </p:nvPr>
        </p:nvSpPr>
        <p:spPr>
          <a:xfrm>
            <a:off x="4332775" y="188123"/>
            <a:ext cx="6321324" cy="6481753"/>
          </a:xfrm>
        </p:spPr>
        <p:txBody>
          <a:bodyPr vert="horz" lIns="91440" tIns="45720" rIns="91440" bIns="45720" rtlCol="0" anchor="t">
            <a:noAutofit/>
          </a:bodyPr>
          <a:lstStyle/>
          <a:p>
            <a:pPr marL="0" indent="0">
              <a:buNone/>
            </a:pPr>
            <a:r>
              <a:rPr lang="en-US" sz="2300" b="1" dirty="0">
                <a:solidFill>
                  <a:schemeClr val="tx1"/>
                </a:solidFill>
                <a:latin typeface="+mn-lt"/>
                <a:cs typeface="+mn-cs"/>
              </a:rPr>
              <a:t>Goals</a:t>
            </a:r>
            <a:r>
              <a:rPr lang="en-US" sz="2300" dirty="0">
                <a:solidFill>
                  <a:schemeClr val="tx1"/>
                </a:solidFill>
                <a:latin typeface="+mn-lt"/>
                <a:cs typeface="+mn-cs"/>
              </a:rPr>
              <a:t>:</a:t>
            </a:r>
          </a:p>
          <a:p>
            <a:r>
              <a:rPr lang="en-US" sz="2300" dirty="0">
                <a:solidFill>
                  <a:schemeClr val="tx1"/>
                </a:solidFill>
                <a:latin typeface="+mn-lt"/>
                <a:cs typeface="+mn-cs"/>
              </a:rPr>
              <a:t>Prioritize first and foremost closing equity gaps by race and ethnicity</a:t>
            </a:r>
          </a:p>
          <a:p>
            <a:r>
              <a:rPr lang="en-US" sz="2300" dirty="0">
                <a:solidFill>
                  <a:schemeClr val="tx1"/>
                </a:solidFill>
                <a:latin typeface="+mn-lt"/>
                <a:cs typeface="+mn-cs"/>
              </a:rPr>
              <a:t>Increase coordination, analysis, infrastructure, investments, and resources to ensure California’s in-state public and independent institutions are able to increase credential production at the level needed to meet the state’s 70% credential attainment goal</a:t>
            </a:r>
          </a:p>
          <a:p>
            <a:r>
              <a:rPr lang="en-US" sz="2300" dirty="0">
                <a:solidFill>
                  <a:schemeClr val="tx1"/>
                </a:solidFill>
                <a:latin typeface="+mn-lt"/>
                <a:cs typeface="+mn-cs"/>
              </a:rPr>
              <a:t>Bolster efforts to increase degree production and meet the state’s workforce demands by improving transfer attainment</a:t>
            </a:r>
          </a:p>
          <a:p>
            <a:r>
              <a:rPr lang="en-US" sz="2300" dirty="0">
                <a:solidFill>
                  <a:schemeClr val="tx1"/>
                </a:solidFill>
                <a:latin typeface="+mn-lt"/>
                <a:cs typeface="+mn-cs"/>
              </a:rPr>
              <a:t>Close regional opportunity gaps to access ADT pathways. Ensure students can transfer in their region AND in the major in which they earned their ADT</a:t>
            </a:r>
            <a:endParaRPr lang="en-US" sz="2300" dirty="0">
              <a:solidFill>
                <a:schemeClr val="tx1"/>
              </a:solidFill>
              <a:latin typeface="+mn-lt"/>
              <a:cs typeface="Calibri"/>
            </a:endParaRPr>
          </a:p>
        </p:txBody>
      </p:sp>
    </p:spTree>
    <p:extLst>
      <p:ext uri="{BB962C8B-B14F-4D97-AF65-F5344CB8AC3E}">
        <p14:creationId xmlns:p14="http://schemas.microsoft.com/office/powerpoint/2010/main" val="2500751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9BB339-5F35-8FCD-18D0-51215D6992ED}"/>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3700" kern="1200" dirty="0">
                <a:solidFill>
                  <a:srgbClr val="FFFFFF"/>
                </a:solidFill>
                <a:latin typeface="+mj-lt"/>
                <a:ea typeface="+mj-ea"/>
                <a:cs typeface="+mj-cs"/>
              </a:rPr>
              <a:t>AB 928 Findings and Considerations: STEM Pathways – Iterative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5018885-F97B-9911-AB51-9C75596C6E33}"/>
              </a:ext>
            </a:extLst>
          </p:cNvPr>
          <p:cNvSpPr>
            <a:spLocks noGrp="1"/>
          </p:cNvSpPr>
          <p:nvPr>
            <p:ph sz="half" idx="1"/>
          </p:nvPr>
        </p:nvSpPr>
        <p:spPr>
          <a:xfrm>
            <a:off x="4167272" y="219919"/>
            <a:ext cx="7337895" cy="6528122"/>
          </a:xfrm>
        </p:spPr>
        <p:txBody>
          <a:bodyPr vert="horz" lIns="91440" tIns="45720" rIns="91440" bIns="45720" rtlCol="0" anchor="t">
            <a:noAutofit/>
          </a:bodyPr>
          <a:lstStyle/>
          <a:p>
            <a:pPr marL="0" indent="0">
              <a:buNone/>
            </a:pPr>
            <a:r>
              <a:rPr lang="en-US" sz="2300" b="1" dirty="0">
                <a:solidFill>
                  <a:schemeClr val="tx1"/>
                </a:solidFill>
                <a:latin typeface="+mn-lt"/>
                <a:cs typeface="+mn-cs"/>
              </a:rPr>
              <a:t>STEM Pathways</a:t>
            </a:r>
            <a:r>
              <a:rPr lang="en-US" sz="2300" dirty="0">
                <a:solidFill>
                  <a:schemeClr val="tx1"/>
                </a:solidFill>
                <a:latin typeface="+mn-lt"/>
                <a:cs typeface="+mn-cs"/>
              </a:rPr>
              <a:t>:</a:t>
            </a:r>
            <a:endParaRPr lang="en-US" sz="2300" dirty="0">
              <a:solidFill>
                <a:schemeClr val="tx1"/>
              </a:solidFill>
              <a:latin typeface="+mn-lt"/>
              <a:cs typeface="Calibri"/>
            </a:endParaRPr>
          </a:p>
          <a:p>
            <a:r>
              <a:rPr lang="en-US" sz="2300" dirty="0">
                <a:solidFill>
                  <a:schemeClr val="tx1"/>
                </a:solidFill>
                <a:latin typeface="+mn-lt"/>
                <a:cs typeface="+mn-cs"/>
              </a:rPr>
              <a:t>Build a resourced statewide intersegmental infrastructure for shared pathway development</a:t>
            </a:r>
            <a:endParaRPr lang="en-US" sz="2300" dirty="0">
              <a:solidFill>
                <a:schemeClr val="tx1"/>
              </a:solidFill>
              <a:latin typeface="+mn-lt"/>
              <a:cs typeface="Calibri"/>
            </a:endParaRPr>
          </a:p>
          <a:p>
            <a:pPr lvl="1"/>
            <a:r>
              <a:rPr lang="en-US" sz="2300" dirty="0">
                <a:solidFill>
                  <a:schemeClr val="tx1"/>
                </a:solidFill>
                <a:latin typeface="+mn-lt"/>
                <a:cs typeface="+mn-cs"/>
              </a:rPr>
              <a:t>Leverage existing structures by ASCCC: Intersegmental Curriculum Workgroup, C-ID, Transfer Alignment Project, Faculty Discipline Review Groups, Discipline Input Groups</a:t>
            </a:r>
            <a:endParaRPr lang="en-US" sz="2300" dirty="0">
              <a:solidFill>
                <a:schemeClr val="tx1"/>
              </a:solidFill>
              <a:latin typeface="+mn-lt"/>
              <a:cs typeface="Calibri"/>
            </a:endParaRPr>
          </a:p>
          <a:p>
            <a:r>
              <a:rPr lang="en-US" sz="2300" dirty="0">
                <a:solidFill>
                  <a:schemeClr val="tx1"/>
                </a:solidFill>
                <a:latin typeface="+mn-lt"/>
                <a:cs typeface="+mn-cs"/>
              </a:rPr>
              <a:t>Allow for GE flexibility for STEM pathways – i.e. complete some Cal-GETC requirements post transfer</a:t>
            </a:r>
            <a:endParaRPr lang="en-US" sz="2300" dirty="0">
              <a:solidFill>
                <a:schemeClr val="tx1"/>
              </a:solidFill>
              <a:latin typeface="+mn-lt"/>
              <a:cs typeface="Calibri"/>
            </a:endParaRPr>
          </a:p>
          <a:p>
            <a:pPr lvl="1"/>
            <a:r>
              <a:rPr lang="en-US" sz="2300" dirty="0">
                <a:solidFill>
                  <a:schemeClr val="tx1"/>
                </a:solidFill>
                <a:latin typeface="+mn-lt"/>
                <a:cs typeface="+mn-cs"/>
              </a:rPr>
              <a:t>Consider existing flexibility such as CSU GE Breadth/IGETC for STEM</a:t>
            </a:r>
            <a:endParaRPr lang="en-US" sz="2300" dirty="0">
              <a:solidFill>
                <a:schemeClr val="tx1"/>
              </a:solidFill>
              <a:latin typeface="+mn-lt"/>
              <a:cs typeface="Calibri"/>
            </a:endParaRPr>
          </a:p>
          <a:p>
            <a:pPr lvl="1"/>
            <a:r>
              <a:rPr lang="en-US" sz="2300" dirty="0">
                <a:solidFill>
                  <a:schemeClr val="tx1"/>
                </a:solidFill>
                <a:latin typeface="+mn-lt"/>
                <a:cs typeface="+mn-cs"/>
              </a:rPr>
              <a:t>UCTPs for Physics and Chemistry</a:t>
            </a:r>
            <a:endParaRPr lang="en-US" sz="2300" dirty="0">
              <a:solidFill>
                <a:schemeClr val="tx1"/>
              </a:solidFill>
              <a:latin typeface="+mn-lt"/>
              <a:cs typeface="Calibri"/>
            </a:endParaRPr>
          </a:p>
          <a:p>
            <a:r>
              <a:rPr lang="en-US" sz="2300" dirty="0">
                <a:solidFill>
                  <a:schemeClr val="tx1"/>
                </a:solidFill>
                <a:latin typeface="+mn-lt"/>
                <a:cs typeface="+mn-cs"/>
              </a:rPr>
              <a:t>Retain 60-unit ADT requirement with flexibility built in for STEM pathways to have up to an additional 6 units upon certification of clear evidence for the need</a:t>
            </a:r>
            <a:endParaRPr lang="en-US" sz="2300" dirty="0">
              <a:solidFill>
                <a:schemeClr val="tx1"/>
              </a:solidFill>
              <a:latin typeface="+mn-lt"/>
              <a:cs typeface="Calibri"/>
            </a:endParaRPr>
          </a:p>
          <a:p>
            <a:pPr lvl="1"/>
            <a:r>
              <a:rPr lang="en-US" sz="2300" dirty="0">
                <a:solidFill>
                  <a:schemeClr val="tx1"/>
                </a:solidFill>
                <a:latin typeface="+mn-lt"/>
                <a:cs typeface="+mn-cs"/>
              </a:rPr>
              <a:t>Evidence and rationale for additional units from discipline faculty working together</a:t>
            </a:r>
            <a:endParaRPr lang="en-US" sz="2300" dirty="0">
              <a:solidFill>
                <a:schemeClr val="tx1"/>
              </a:solidFill>
              <a:latin typeface="+mn-lt"/>
              <a:cs typeface="Calibri"/>
            </a:endParaRPr>
          </a:p>
        </p:txBody>
      </p:sp>
    </p:spTree>
    <p:extLst>
      <p:ext uri="{BB962C8B-B14F-4D97-AF65-F5344CB8AC3E}">
        <p14:creationId xmlns:p14="http://schemas.microsoft.com/office/powerpoint/2010/main" val="1340848561"/>
      </p:ext>
    </p:extLst>
  </p:cSld>
  <p:clrMapOvr>
    <a:masterClrMapping/>
  </p:clrMapOvr>
</p:sld>
</file>

<file path=ppt/theme/theme1.xml><?xml version="1.0" encoding="utf-8"?>
<a:theme xmlns:a="http://schemas.openxmlformats.org/drawingml/2006/main" name="Office Theme">
  <a:themeElements>
    <a:clrScheme name="ASCCC Brand Colors 2021">
      <a:dk1>
        <a:srgbClr val="04A193"/>
      </a:dk1>
      <a:lt1>
        <a:srgbClr val="FFFFFF"/>
      </a:lt1>
      <a:dk2>
        <a:srgbClr val="044C7F"/>
      </a:dk2>
      <a:lt2>
        <a:srgbClr val="E7E6E6"/>
      </a:lt2>
      <a:accent1>
        <a:srgbClr val="8955A5"/>
      </a:accent1>
      <a:accent2>
        <a:srgbClr val="044C7F"/>
      </a:accent2>
      <a:accent3>
        <a:srgbClr val="B92083"/>
      </a:accent3>
      <a:accent4>
        <a:srgbClr val="24B6A8"/>
      </a:accent4>
      <a:accent5>
        <a:srgbClr val="F05A28"/>
      </a:accent5>
      <a:accent6>
        <a:srgbClr val="4983C4"/>
      </a:accent6>
      <a:hlink>
        <a:srgbClr val="044C7F"/>
      </a:hlink>
      <a:folHlink>
        <a:srgbClr val="044C7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pt template 2021 Watercolor" id="{EC76D762-A8FA-D047-BAA8-B208C1AAC677}" vid="{87A44A1E-F127-FB44-BF5A-3A443F012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326</TotalTime>
  <Words>1085</Words>
  <Application>Microsoft Macintosh PowerPoint</Application>
  <PresentationFormat>Widescreen</PresentationFormat>
  <Paragraphs>103</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Gill Sans</vt:lpstr>
      <vt:lpstr>Palatino</vt:lpstr>
      <vt:lpstr>Office Theme</vt:lpstr>
      <vt:lpstr>AB 928 Associate Degree for Transfer Intersegmental Implementation Committee</vt:lpstr>
      <vt:lpstr>Overview</vt:lpstr>
      <vt:lpstr>AB 928 –  The Law</vt:lpstr>
      <vt:lpstr>AB 928 Associate Degree for Transfer Intersegmental Implementation Committee</vt:lpstr>
      <vt:lpstr>AB 928 Committee Membership and Meetings</vt:lpstr>
      <vt:lpstr>AB 928 Committee Charge for 2023</vt:lpstr>
      <vt:lpstr>AB 928 Findings, Considerations, and Outline Draft (Aug 2023)</vt:lpstr>
      <vt:lpstr>AB 928 Findings and Considerations: Goals– Iterative </vt:lpstr>
      <vt:lpstr>AB 928 Findings and Considerations: STEM Pathways – Iterative </vt:lpstr>
      <vt:lpstr>AB 928 Findings and Considerations: Reengagement – Iterative </vt:lpstr>
      <vt:lpstr>Other Transfer Initiatives</vt:lpstr>
      <vt:lpstr>What can we do Now?</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L Aschenbach</dc:creator>
  <cp:lastModifiedBy>Cheryl Aschenbach</cp:lastModifiedBy>
  <cp:revision>149</cp:revision>
  <dcterms:created xsi:type="dcterms:W3CDTF">2023-09-20T23:13:55Z</dcterms:created>
  <dcterms:modified xsi:type="dcterms:W3CDTF">2023-10-12T17:42:34Z</dcterms:modified>
</cp:coreProperties>
</file>