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9"/>
  </p:notesMasterIdLst>
  <p:sldIdLst>
    <p:sldId id="260" r:id="rId2"/>
    <p:sldId id="305" r:id="rId3"/>
    <p:sldId id="300" r:id="rId4"/>
    <p:sldId id="296" r:id="rId5"/>
    <p:sldId id="314" r:id="rId6"/>
    <p:sldId id="297" r:id="rId7"/>
    <p:sldId id="306" r:id="rId8"/>
    <p:sldId id="310" r:id="rId9"/>
    <p:sldId id="311" r:id="rId10"/>
    <p:sldId id="312" r:id="rId11"/>
    <p:sldId id="313" r:id="rId12"/>
    <p:sldId id="316" r:id="rId13"/>
    <p:sldId id="307" r:id="rId14"/>
    <p:sldId id="308" r:id="rId15"/>
    <p:sldId id="309" r:id="rId16"/>
    <p:sldId id="302" r:id="rId17"/>
    <p:sldId id="304" r:id="rId1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74831"/>
    <a:srgbClr val="533A2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2868"/>
    <p:restoredTop sz="94981"/>
  </p:normalViewPr>
  <p:slideViewPr>
    <p:cSldViewPr snapToGrid="0" snapToObjects="1">
      <p:cViewPr>
        <p:scale>
          <a:sx n="93" d="100"/>
          <a:sy n="93" d="100"/>
        </p:scale>
        <p:origin x="144" y="14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1F1718C-EE5C-A545-A26B-F1D44DE2C295}" type="datetimeFigureOut">
              <a:rPr lang="en-US" smtClean="0"/>
              <a:t>10/16/23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57E57F4-9D9C-5847-BCD2-13B860A1E044}" type="slidenum">
              <a:rPr lang="en-US" smtClean="0"/>
              <a:t>‹#›</a:t>
            </a:fld>
            <a:endParaRPr lang="en-US"/>
          </a:p>
        </p:txBody>
      </p:sp>
    </p:spTree>
    <p:extLst>
      <p:ext uri="{BB962C8B-B14F-4D97-AF65-F5344CB8AC3E}">
        <p14:creationId xmlns:p14="http://schemas.microsoft.com/office/powerpoint/2010/main" val="145459630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CA</a:t>
            </a:r>
          </a:p>
        </p:txBody>
      </p:sp>
      <p:sp>
        <p:nvSpPr>
          <p:cNvPr id="4" name="Slide Number Placeholder 3"/>
          <p:cNvSpPr>
            <a:spLocks noGrp="1"/>
          </p:cNvSpPr>
          <p:nvPr>
            <p:ph type="sldNum" sz="quarter" idx="5"/>
          </p:nvPr>
        </p:nvSpPr>
        <p:spPr/>
        <p:txBody>
          <a:bodyPr/>
          <a:lstStyle/>
          <a:p>
            <a:fld id="{557E57F4-9D9C-5847-BCD2-13B860A1E044}" type="slidenum">
              <a:rPr lang="en-US" smtClean="0"/>
              <a:t>1</a:t>
            </a:fld>
            <a:endParaRPr lang="en-US"/>
          </a:p>
        </p:txBody>
      </p:sp>
    </p:spTree>
    <p:extLst>
      <p:ext uri="{BB962C8B-B14F-4D97-AF65-F5344CB8AC3E}">
        <p14:creationId xmlns:p14="http://schemas.microsoft.com/office/powerpoint/2010/main" val="186762760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CA</a:t>
            </a:r>
          </a:p>
        </p:txBody>
      </p:sp>
      <p:sp>
        <p:nvSpPr>
          <p:cNvPr id="4" name="Slide Number Placeholder 3"/>
          <p:cNvSpPr>
            <a:spLocks noGrp="1"/>
          </p:cNvSpPr>
          <p:nvPr>
            <p:ph type="sldNum" sz="quarter" idx="5"/>
          </p:nvPr>
        </p:nvSpPr>
        <p:spPr/>
        <p:txBody>
          <a:bodyPr/>
          <a:lstStyle/>
          <a:p>
            <a:fld id="{557E57F4-9D9C-5847-BCD2-13B860A1E044}" type="slidenum">
              <a:rPr lang="en-US" smtClean="0"/>
              <a:t>10</a:t>
            </a:fld>
            <a:endParaRPr lang="en-US"/>
          </a:p>
        </p:txBody>
      </p:sp>
    </p:spTree>
    <p:extLst>
      <p:ext uri="{BB962C8B-B14F-4D97-AF65-F5344CB8AC3E}">
        <p14:creationId xmlns:p14="http://schemas.microsoft.com/office/powerpoint/2010/main" val="375761838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CA</a:t>
            </a:r>
          </a:p>
        </p:txBody>
      </p:sp>
      <p:sp>
        <p:nvSpPr>
          <p:cNvPr id="4" name="Slide Number Placeholder 3"/>
          <p:cNvSpPr>
            <a:spLocks noGrp="1"/>
          </p:cNvSpPr>
          <p:nvPr>
            <p:ph type="sldNum" sz="quarter" idx="5"/>
          </p:nvPr>
        </p:nvSpPr>
        <p:spPr/>
        <p:txBody>
          <a:bodyPr/>
          <a:lstStyle/>
          <a:p>
            <a:fld id="{557E57F4-9D9C-5847-BCD2-13B860A1E044}" type="slidenum">
              <a:rPr lang="en-US" smtClean="0"/>
              <a:t>11</a:t>
            </a:fld>
            <a:endParaRPr lang="en-US"/>
          </a:p>
        </p:txBody>
      </p:sp>
    </p:spTree>
    <p:extLst>
      <p:ext uri="{BB962C8B-B14F-4D97-AF65-F5344CB8AC3E}">
        <p14:creationId xmlns:p14="http://schemas.microsoft.com/office/powerpoint/2010/main" val="352262153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CA</a:t>
            </a:r>
          </a:p>
        </p:txBody>
      </p:sp>
      <p:sp>
        <p:nvSpPr>
          <p:cNvPr id="4" name="Slide Number Placeholder 3"/>
          <p:cNvSpPr>
            <a:spLocks noGrp="1"/>
          </p:cNvSpPr>
          <p:nvPr>
            <p:ph type="sldNum" sz="quarter" idx="5"/>
          </p:nvPr>
        </p:nvSpPr>
        <p:spPr/>
        <p:txBody>
          <a:bodyPr/>
          <a:lstStyle/>
          <a:p>
            <a:fld id="{557E57F4-9D9C-5847-BCD2-13B860A1E044}" type="slidenum">
              <a:rPr lang="en-US" smtClean="0"/>
              <a:t>12</a:t>
            </a:fld>
            <a:endParaRPr lang="en-US"/>
          </a:p>
        </p:txBody>
      </p:sp>
    </p:spTree>
    <p:extLst>
      <p:ext uri="{BB962C8B-B14F-4D97-AF65-F5344CB8AC3E}">
        <p14:creationId xmlns:p14="http://schemas.microsoft.com/office/powerpoint/2010/main" val="59856324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GM</a:t>
            </a:r>
          </a:p>
        </p:txBody>
      </p:sp>
      <p:sp>
        <p:nvSpPr>
          <p:cNvPr id="4" name="Slide Number Placeholder 3"/>
          <p:cNvSpPr>
            <a:spLocks noGrp="1"/>
          </p:cNvSpPr>
          <p:nvPr>
            <p:ph type="sldNum" sz="quarter" idx="5"/>
          </p:nvPr>
        </p:nvSpPr>
        <p:spPr/>
        <p:txBody>
          <a:bodyPr/>
          <a:lstStyle/>
          <a:p>
            <a:fld id="{557E57F4-9D9C-5847-BCD2-13B860A1E044}" type="slidenum">
              <a:rPr lang="en-US" smtClean="0"/>
              <a:t>13</a:t>
            </a:fld>
            <a:endParaRPr lang="en-US"/>
          </a:p>
        </p:txBody>
      </p:sp>
    </p:spTree>
    <p:extLst>
      <p:ext uri="{BB962C8B-B14F-4D97-AF65-F5344CB8AC3E}">
        <p14:creationId xmlns:p14="http://schemas.microsoft.com/office/powerpoint/2010/main" val="203519906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GM</a:t>
            </a:r>
          </a:p>
        </p:txBody>
      </p:sp>
      <p:sp>
        <p:nvSpPr>
          <p:cNvPr id="4" name="Slide Number Placeholder 3"/>
          <p:cNvSpPr>
            <a:spLocks noGrp="1"/>
          </p:cNvSpPr>
          <p:nvPr>
            <p:ph type="sldNum" sz="quarter" idx="5"/>
          </p:nvPr>
        </p:nvSpPr>
        <p:spPr/>
        <p:txBody>
          <a:bodyPr/>
          <a:lstStyle/>
          <a:p>
            <a:fld id="{557E57F4-9D9C-5847-BCD2-13B860A1E044}" type="slidenum">
              <a:rPr lang="en-US" smtClean="0"/>
              <a:t>14</a:t>
            </a:fld>
            <a:endParaRPr lang="en-US"/>
          </a:p>
        </p:txBody>
      </p:sp>
    </p:spTree>
    <p:extLst>
      <p:ext uri="{BB962C8B-B14F-4D97-AF65-F5344CB8AC3E}">
        <p14:creationId xmlns:p14="http://schemas.microsoft.com/office/powerpoint/2010/main" val="160781056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GM</a:t>
            </a:r>
          </a:p>
        </p:txBody>
      </p:sp>
      <p:sp>
        <p:nvSpPr>
          <p:cNvPr id="4" name="Slide Number Placeholder 3"/>
          <p:cNvSpPr>
            <a:spLocks noGrp="1"/>
          </p:cNvSpPr>
          <p:nvPr>
            <p:ph type="sldNum" sz="quarter" idx="5"/>
          </p:nvPr>
        </p:nvSpPr>
        <p:spPr/>
        <p:txBody>
          <a:bodyPr/>
          <a:lstStyle/>
          <a:p>
            <a:fld id="{557E57F4-9D9C-5847-BCD2-13B860A1E044}" type="slidenum">
              <a:rPr lang="en-US" smtClean="0"/>
              <a:t>15</a:t>
            </a:fld>
            <a:endParaRPr lang="en-US"/>
          </a:p>
        </p:txBody>
      </p:sp>
    </p:spTree>
    <p:extLst>
      <p:ext uri="{BB962C8B-B14F-4D97-AF65-F5344CB8AC3E}">
        <p14:creationId xmlns:p14="http://schemas.microsoft.com/office/powerpoint/2010/main" val="255537400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GM/CA</a:t>
            </a:r>
          </a:p>
        </p:txBody>
      </p:sp>
      <p:sp>
        <p:nvSpPr>
          <p:cNvPr id="4" name="Slide Number Placeholder 3"/>
          <p:cNvSpPr>
            <a:spLocks noGrp="1"/>
          </p:cNvSpPr>
          <p:nvPr>
            <p:ph type="sldNum" sz="quarter" idx="5"/>
          </p:nvPr>
        </p:nvSpPr>
        <p:spPr/>
        <p:txBody>
          <a:bodyPr/>
          <a:lstStyle/>
          <a:p>
            <a:fld id="{557E57F4-9D9C-5847-BCD2-13B860A1E044}" type="slidenum">
              <a:rPr lang="en-US" smtClean="0"/>
              <a:t>16</a:t>
            </a:fld>
            <a:endParaRPr lang="en-US"/>
          </a:p>
        </p:txBody>
      </p:sp>
    </p:spTree>
    <p:extLst>
      <p:ext uri="{BB962C8B-B14F-4D97-AF65-F5344CB8AC3E}">
        <p14:creationId xmlns:p14="http://schemas.microsoft.com/office/powerpoint/2010/main" val="24326796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CA</a:t>
            </a:r>
          </a:p>
        </p:txBody>
      </p:sp>
      <p:sp>
        <p:nvSpPr>
          <p:cNvPr id="4" name="Slide Number Placeholder 3"/>
          <p:cNvSpPr>
            <a:spLocks noGrp="1"/>
          </p:cNvSpPr>
          <p:nvPr>
            <p:ph type="sldNum" sz="quarter" idx="5"/>
          </p:nvPr>
        </p:nvSpPr>
        <p:spPr/>
        <p:txBody>
          <a:bodyPr/>
          <a:lstStyle/>
          <a:p>
            <a:fld id="{557E57F4-9D9C-5847-BCD2-13B860A1E044}" type="slidenum">
              <a:rPr lang="en-US" smtClean="0"/>
              <a:t>17</a:t>
            </a:fld>
            <a:endParaRPr lang="en-US"/>
          </a:p>
        </p:txBody>
      </p:sp>
    </p:spTree>
    <p:extLst>
      <p:ext uri="{BB962C8B-B14F-4D97-AF65-F5344CB8AC3E}">
        <p14:creationId xmlns:p14="http://schemas.microsoft.com/office/powerpoint/2010/main" val="362440742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CA</a:t>
            </a:r>
          </a:p>
        </p:txBody>
      </p:sp>
      <p:sp>
        <p:nvSpPr>
          <p:cNvPr id="4" name="Slide Number Placeholder 3"/>
          <p:cNvSpPr>
            <a:spLocks noGrp="1"/>
          </p:cNvSpPr>
          <p:nvPr>
            <p:ph type="sldNum" sz="quarter" idx="5"/>
          </p:nvPr>
        </p:nvSpPr>
        <p:spPr/>
        <p:txBody>
          <a:bodyPr/>
          <a:lstStyle/>
          <a:p>
            <a:fld id="{557E57F4-9D9C-5847-BCD2-13B860A1E044}" type="slidenum">
              <a:rPr lang="en-US" smtClean="0"/>
              <a:t>2</a:t>
            </a:fld>
            <a:endParaRPr lang="en-US"/>
          </a:p>
        </p:txBody>
      </p:sp>
    </p:spTree>
    <p:extLst>
      <p:ext uri="{BB962C8B-B14F-4D97-AF65-F5344CB8AC3E}">
        <p14:creationId xmlns:p14="http://schemas.microsoft.com/office/powerpoint/2010/main" val="198527582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GM</a:t>
            </a:r>
          </a:p>
        </p:txBody>
      </p:sp>
      <p:sp>
        <p:nvSpPr>
          <p:cNvPr id="4" name="Slide Number Placeholder 3"/>
          <p:cNvSpPr>
            <a:spLocks noGrp="1"/>
          </p:cNvSpPr>
          <p:nvPr>
            <p:ph type="sldNum" sz="quarter" idx="5"/>
          </p:nvPr>
        </p:nvSpPr>
        <p:spPr/>
        <p:txBody>
          <a:bodyPr/>
          <a:lstStyle/>
          <a:p>
            <a:fld id="{557E57F4-9D9C-5847-BCD2-13B860A1E044}" type="slidenum">
              <a:rPr lang="en-US" smtClean="0"/>
              <a:t>3</a:t>
            </a:fld>
            <a:endParaRPr lang="en-US"/>
          </a:p>
        </p:txBody>
      </p:sp>
    </p:spTree>
    <p:extLst>
      <p:ext uri="{BB962C8B-B14F-4D97-AF65-F5344CB8AC3E}">
        <p14:creationId xmlns:p14="http://schemas.microsoft.com/office/powerpoint/2010/main" val="220161021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GM</a:t>
            </a:r>
          </a:p>
        </p:txBody>
      </p:sp>
      <p:sp>
        <p:nvSpPr>
          <p:cNvPr id="4" name="Slide Number Placeholder 3"/>
          <p:cNvSpPr>
            <a:spLocks noGrp="1"/>
          </p:cNvSpPr>
          <p:nvPr>
            <p:ph type="sldNum" sz="quarter" idx="5"/>
          </p:nvPr>
        </p:nvSpPr>
        <p:spPr/>
        <p:txBody>
          <a:bodyPr/>
          <a:lstStyle/>
          <a:p>
            <a:fld id="{557E57F4-9D9C-5847-BCD2-13B860A1E044}" type="slidenum">
              <a:rPr lang="en-US" smtClean="0"/>
              <a:t>4</a:t>
            </a:fld>
            <a:endParaRPr lang="en-US"/>
          </a:p>
        </p:txBody>
      </p:sp>
    </p:spTree>
    <p:extLst>
      <p:ext uri="{BB962C8B-B14F-4D97-AF65-F5344CB8AC3E}">
        <p14:creationId xmlns:p14="http://schemas.microsoft.com/office/powerpoint/2010/main" val="337914998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GM</a:t>
            </a:r>
          </a:p>
        </p:txBody>
      </p:sp>
      <p:sp>
        <p:nvSpPr>
          <p:cNvPr id="4" name="Slide Number Placeholder 3"/>
          <p:cNvSpPr>
            <a:spLocks noGrp="1"/>
          </p:cNvSpPr>
          <p:nvPr>
            <p:ph type="sldNum" sz="quarter" idx="5"/>
          </p:nvPr>
        </p:nvSpPr>
        <p:spPr/>
        <p:txBody>
          <a:bodyPr/>
          <a:lstStyle/>
          <a:p>
            <a:fld id="{557E57F4-9D9C-5847-BCD2-13B860A1E044}" type="slidenum">
              <a:rPr lang="en-US" smtClean="0"/>
              <a:t>5</a:t>
            </a:fld>
            <a:endParaRPr lang="en-US"/>
          </a:p>
        </p:txBody>
      </p:sp>
    </p:spTree>
    <p:extLst>
      <p:ext uri="{BB962C8B-B14F-4D97-AF65-F5344CB8AC3E}">
        <p14:creationId xmlns:p14="http://schemas.microsoft.com/office/powerpoint/2010/main" val="211699943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GM</a:t>
            </a:r>
          </a:p>
        </p:txBody>
      </p:sp>
      <p:sp>
        <p:nvSpPr>
          <p:cNvPr id="4" name="Slide Number Placeholder 3"/>
          <p:cNvSpPr>
            <a:spLocks noGrp="1"/>
          </p:cNvSpPr>
          <p:nvPr>
            <p:ph type="sldNum" sz="quarter" idx="5"/>
          </p:nvPr>
        </p:nvSpPr>
        <p:spPr/>
        <p:txBody>
          <a:bodyPr/>
          <a:lstStyle/>
          <a:p>
            <a:fld id="{557E57F4-9D9C-5847-BCD2-13B860A1E044}" type="slidenum">
              <a:rPr lang="en-US" smtClean="0"/>
              <a:t>6</a:t>
            </a:fld>
            <a:endParaRPr lang="en-US"/>
          </a:p>
        </p:txBody>
      </p:sp>
    </p:spTree>
    <p:extLst>
      <p:ext uri="{BB962C8B-B14F-4D97-AF65-F5344CB8AC3E}">
        <p14:creationId xmlns:p14="http://schemas.microsoft.com/office/powerpoint/2010/main" val="319331422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CA</a:t>
            </a:r>
          </a:p>
        </p:txBody>
      </p:sp>
      <p:sp>
        <p:nvSpPr>
          <p:cNvPr id="4" name="Slide Number Placeholder 3"/>
          <p:cNvSpPr>
            <a:spLocks noGrp="1"/>
          </p:cNvSpPr>
          <p:nvPr>
            <p:ph type="sldNum" sz="quarter" idx="5"/>
          </p:nvPr>
        </p:nvSpPr>
        <p:spPr/>
        <p:txBody>
          <a:bodyPr/>
          <a:lstStyle/>
          <a:p>
            <a:fld id="{557E57F4-9D9C-5847-BCD2-13B860A1E044}" type="slidenum">
              <a:rPr lang="en-US" smtClean="0"/>
              <a:t>7</a:t>
            </a:fld>
            <a:endParaRPr lang="en-US"/>
          </a:p>
        </p:txBody>
      </p:sp>
    </p:spTree>
    <p:extLst>
      <p:ext uri="{BB962C8B-B14F-4D97-AF65-F5344CB8AC3E}">
        <p14:creationId xmlns:p14="http://schemas.microsoft.com/office/powerpoint/2010/main" val="12568540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CA</a:t>
            </a:r>
          </a:p>
        </p:txBody>
      </p:sp>
      <p:sp>
        <p:nvSpPr>
          <p:cNvPr id="4" name="Slide Number Placeholder 3"/>
          <p:cNvSpPr>
            <a:spLocks noGrp="1"/>
          </p:cNvSpPr>
          <p:nvPr>
            <p:ph type="sldNum" sz="quarter" idx="5"/>
          </p:nvPr>
        </p:nvSpPr>
        <p:spPr/>
        <p:txBody>
          <a:bodyPr/>
          <a:lstStyle/>
          <a:p>
            <a:fld id="{557E57F4-9D9C-5847-BCD2-13B860A1E044}" type="slidenum">
              <a:rPr lang="en-US" smtClean="0"/>
              <a:t>8</a:t>
            </a:fld>
            <a:endParaRPr lang="en-US"/>
          </a:p>
        </p:txBody>
      </p:sp>
    </p:spTree>
    <p:extLst>
      <p:ext uri="{BB962C8B-B14F-4D97-AF65-F5344CB8AC3E}">
        <p14:creationId xmlns:p14="http://schemas.microsoft.com/office/powerpoint/2010/main" val="80961856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CA</a:t>
            </a:r>
          </a:p>
        </p:txBody>
      </p:sp>
      <p:sp>
        <p:nvSpPr>
          <p:cNvPr id="4" name="Slide Number Placeholder 3"/>
          <p:cNvSpPr>
            <a:spLocks noGrp="1"/>
          </p:cNvSpPr>
          <p:nvPr>
            <p:ph type="sldNum" sz="quarter" idx="5"/>
          </p:nvPr>
        </p:nvSpPr>
        <p:spPr/>
        <p:txBody>
          <a:bodyPr/>
          <a:lstStyle/>
          <a:p>
            <a:fld id="{557E57F4-9D9C-5847-BCD2-13B860A1E044}" type="slidenum">
              <a:rPr lang="en-US" smtClean="0"/>
              <a:t>9</a:t>
            </a:fld>
            <a:endParaRPr lang="en-US"/>
          </a:p>
        </p:txBody>
      </p:sp>
    </p:spTree>
    <p:extLst>
      <p:ext uri="{BB962C8B-B14F-4D97-AF65-F5344CB8AC3E}">
        <p14:creationId xmlns:p14="http://schemas.microsoft.com/office/powerpoint/2010/main" val="382198931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 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19" name="Picture 18" descr="Academic Senate for California Community Colleges Logo">
            <a:extLst>
              <a:ext uri="{FF2B5EF4-FFF2-40B4-BE49-F238E27FC236}">
                <a16:creationId xmlns:a16="http://schemas.microsoft.com/office/drawing/2014/main" id="{34F180B6-AAD2-7E4B-ABBA-7A58C812E6C3}"/>
              </a:ext>
            </a:extLst>
          </p:cNvPr>
          <p:cNvPicPr>
            <a:picLocks noChangeAspect="1"/>
          </p:cNvPicPr>
          <p:nvPr userDrawn="1"/>
        </p:nvPicPr>
        <p:blipFill>
          <a:blip r:embed="rId3"/>
          <a:stretch>
            <a:fillRect/>
          </a:stretch>
        </p:blipFill>
        <p:spPr>
          <a:xfrm>
            <a:off x="4622749" y="457131"/>
            <a:ext cx="3238141" cy="1983361"/>
          </a:xfrm>
          <a:prstGeom prst="rect">
            <a:avLst/>
          </a:prstGeom>
        </p:spPr>
      </p:pic>
      <p:sp>
        <p:nvSpPr>
          <p:cNvPr id="7" name="Title 1">
            <a:extLst>
              <a:ext uri="{FF2B5EF4-FFF2-40B4-BE49-F238E27FC236}">
                <a16:creationId xmlns:a16="http://schemas.microsoft.com/office/drawing/2014/main" id="{E740FD2D-D9B8-AC45-BEA0-7C7100EE63E3}"/>
              </a:ext>
            </a:extLst>
          </p:cNvPr>
          <p:cNvSpPr>
            <a:spLocks noGrp="1"/>
          </p:cNvSpPr>
          <p:nvPr>
            <p:ph type="title" hasCustomPrompt="1"/>
          </p:nvPr>
        </p:nvSpPr>
        <p:spPr>
          <a:xfrm>
            <a:off x="3159480" y="3000807"/>
            <a:ext cx="5859830" cy="1629507"/>
          </a:xfrm>
          <a:prstGeom prst="rect">
            <a:avLst/>
          </a:prstGeom>
        </p:spPr>
        <p:txBody>
          <a:bodyPr anchor="b"/>
          <a:lstStyle>
            <a:lvl1pPr algn="ctr">
              <a:defRPr sz="4400">
                <a:solidFill>
                  <a:schemeClr val="bg1"/>
                </a:solidFill>
              </a:defRPr>
            </a:lvl1pPr>
          </a:lstStyle>
          <a:p>
            <a:r>
              <a:rPr lang="en-US" dirty="0"/>
              <a:t>Click to edit title</a:t>
            </a:r>
          </a:p>
        </p:txBody>
      </p:sp>
      <p:sp>
        <p:nvSpPr>
          <p:cNvPr id="13" name="Subtitle 2">
            <a:extLst>
              <a:ext uri="{FF2B5EF4-FFF2-40B4-BE49-F238E27FC236}">
                <a16:creationId xmlns:a16="http://schemas.microsoft.com/office/drawing/2014/main" id="{8B5E4E81-F04E-F944-B8E4-D1387ADA743C}"/>
              </a:ext>
            </a:extLst>
          </p:cNvPr>
          <p:cNvSpPr>
            <a:spLocks noGrp="1"/>
          </p:cNvSpPr>
          <p:nvPr>
            <p:ph type="subTitle" idx="1" hasCustomPrompt="1"/>
          </p:nvPr>
        </p:nvSpPr>
        <p:spPr>
          <a:xfrm>
            <a:off x="3159480" y="4679081"/>
            <a:ext cx="5859830" cy="2009893"/>
          </a:xfrm>
        </p:spPr>
        <p:txBody>
          <a:bodyPr/>
          <a:lstStyle>
            <a:lvl1pPr marL="0" marR="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sz="2400" b="0" i="0">
                <a:solidFill>
                  <a:schemeClr val="bg1"/>
                </a:solidFill>
                <a:latin typeface="Gill Sans" panose="020B0502020104020203" pitchFamily="34" charset="-79"/>
                <a:cs typeface="Gill Sans" panose="020B0502020104020203" pitchFamily="34" charset="-79"/>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subtitle. </a:t>
            </a:r>
            <a:br>
              <a:rPr lang="en-US" dirty="0"/>
            </a:br>
            <a:r>
              <a:rPr lang="en-US" dirty="0"/>
              <a:t>(Remember to add alt text to all </a:t>
            </a:r>
            <a:br>
              <a:rPr lang="en-US" dirty="0"/>
            </a:br>
            <a:r>
              <a:rPr lang="en-US" dirty="0"/>
              <a:t>imported graphics and images.)</a:t>
            </a:r>
          </a:p>
        </p:txBody>
      </p:sp>
    </p:spTree>
    <p:extLst>
      <p:ext uri="{BB962C8B-B14F-4D97-AF65-F5344CB8AC3E}">
        <p14:creationId xmlns:p14="http://schemas.microsoft.com/office/powerpoint/2010/main" val="30574681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3 Section Slide">
    <p:bg>
      <p:bgRef idx="1001">
        <a:schemeClr val="bg1"/>
      </p:bgRef>
    </p:bg>
    <p:spTree>
      <p:nvGrpSpPr>
        <p:cNvPr id="1" name=""/>
        <p:cNvGrpSpPr/>
        <p:nvPr/>
      </p:nvGrpSpPr>
      <p:grpSpPr>
        <a:xfrm>
          <a:off x="0" y="0"/>
          <a:ext cx="0" cy="0"/>
          <a:chOff x="0" y="0"/>
          <a:chExt cx="0" cy="0"/>
        </a:xfrm>
      </p:grpSpPr>
      <p:grpSp>
        <p:nvGrpSpPr>
          <p:cNvPr id="15" name="Group 14">
            <a:extLst>
              <a:ext uri="{FF2B5EF4-FFF2-40B4-BE49-F238E27FC236}">
                <a16:creationId xmlns:a16="http://schemas.microsoft.com/office/drawing/2014/main" id="{35B9BF9D-CBED-CE46-9403-E1E16B756A6D}"/>
              </a:ext>
              <a:ext uri="{C183D7F6-B498-43B3-948B-1728B52AA6E4}">
                <adec:decorative xmlns:adec="http://schemas.microsoft.com/office/drawing/2017/decorative" val="1"/>
              </a:ext>
            </a:extLst>
          </p:cNvPr>
          <p:cNvGrpSpPr/>
          <p:nvPr userDrawn="1"/>
        </p:nvGrpSpPr>
        <p:grpSpPr>
          <a:xfrm>
            <a:off x="0" y="-147320"/>
            <a:ext cx="12192000" cy="7005320"/>
            <a:chOff x="0" y="-147320"/>
            <a:chExt cx="12192000" cy="7005320"/>
          </a:xfrm>
        </p:grpSpPr>
        <p:pic>
          <p:nvPicPr>
            <p:cNvPr id="11" name="Picture 10">
              <a:extLst>
                <a:ext uri="{FF2B5EF4-FFF2-40B4-BE49-F238E27FC236}">
                  <a16:creationId xmlns:a16="http://schemas.microsoft.com/office/drawing/2014/main" id="{5218A45F-A43D-9441-BE2C-C37D0C60323B}"/>
                </a:ext>
                <a:ext uri="{C183D7F6-B498-43B3-948B-1728B52AA6E4}">
                  <adec:decorative xmlns:adec="http://schemas.microsoft.com/office/drawing/2017/decorative" val="1"/>
                </a:ext>
              </a:extLst>
            </p:cNvPr>
            <p:cNvPicPr>
              <a:picLocks noChangeAspect="1"/>
            </p:cNvPicPr>
            <p:nvPr userDrawn="1"/>
          </p:nvPicPr>
          <p:blipFill rotWithShape="1">
            <a:blip r:embed="rId2"/>
            <a:srcRect l="1" t="-2103" r="-1" b="2103"/>
            <a:stretch/>
          </p:blipFill>
          <p:spPr>
            <a:xfrm>
              <a:off x="0" y="-147320"/>
              <a:ext cx="12192000" cy="7005320"/>
            </a:xfrm>
            <a:prstGeom prst="rect">
              <a:avLst/>
            </a:prstGeom>
          </p:spPr>
        </p:pic>
        <p:sp>
          <p:nvSpPr>
            <p:cNvPr id="14" name="Rectangle 13">
              <a:extLst>
                <a:ext uri="{FF2B5EF4-FFF2-40B4-BE49-F238E27FC236}">
                  <a16:creationId xmlns:a16="http://schemas.microsoft.com/office/drawing/2014/main" id="{FA3AEF5E-3821-8C4B-B957-32D9BDE8FE17}"/>
                </a:ext>
                <a:ext uri="{C183D7F6-B498-43B3-948B-1728B52AA6E4}">
                  <adec:decorative xmlns:adec="http://schemas.microsoft.com/office/drawing/2017/decorative" val="1"/>
                </a:ext>
              </a:extLst>
            </p:cNvPr>
            <p:cNvSpPr/>
            <p:nvPr userDrawn="1"/>
          </p:nvSpPr>
          <p:spPr>
            <a:xfrm>
              <a:off x="849993" y="-8426"/>
              <a:ext cx="10515600" cy="6866425"/>
            </a:xfrm>
            <a:prstGeom prst="rect">
              <a:avLst/>
            </a:prstGeom>
            <a:solidFill>
              <a:schemeClr val="bg1">
                <a:alpha val="70223"/>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grpSp>
        <p:nvGrpSpPr>
          <p:cNvPr id="17" name="Group 16">
            <a:extLst>
              <a:ext uri="{FF2B5EF4-FFF2-40B4-BE49-F238E27FC236}">
                <a16:creationId xmlns:a16="http://schemas.microsoft.com/office/drawing/2014/main" id="{17D56CE0-CEE7-AF48-B541-114339F816E5}"/>
              </a:ext>
              <a:ext uri="{C183D7F6-B498-43B3-948B-1728B52AA6E4}">
                <adec:decorative xmlns:adec="http://schemas.microsoft.com/office/drawing/2017/decorative" val="1"/>
              </a:ext>
            </a:extLst>
          </p:cNvPr>
          <p:cNvGrpSpPr/>
          <p:nvPr userDrawn="1"/>
        </p:nvGrpSpPr>
        <p:grpSpPr>
          <a:xfrm>
            <a:off x="844550" y="0"/>
            <a:ext cx="10515600" cy="6858000"/>
            <a:chOff x="844550" y="0"/>
            <a:chExt cx="10515600" cy="6858000"/>
          </a:xfrm>
        </p:grpSpPr>
        <p:sp>
          <p:nvSpPr>
            <p:cNvPr id="7" name="Rectangle 6">
              <a:extLst>
                <a:ext uri="{FF2B5EF4-FFF2-40B4-BE49-F238E27FC236}">
                  <a16:creationId xmlns:a16="http://schemas.microsoft.com/office/drawing/2014/main" id="{67F127A8-4F37-D142-AB91-ECA155293916}"/>
                </a:ext>
                <a:ext uri="{C183D7F6-B498-43B3-948B-1728B52AA6E4}">
                  <adec:decorative xmlns:adec="http://schemas.microsoft.com/office/drawing/2017/decorative" val="1"/>
                </a:ext>
              </a:extLst>
            </p:cNvPr>
            <p:cNvSpPr/>
            <p:nvPr userDrawn="1"/>
          </p:nvSpPr>
          <p:spPr>
            <a:xfrm>
              <a:off x="844550" y="6276109"/>
              <a:ext cx="10515600" cy="58189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6" name="Group 15">
              <a:extLst>
                <a:ext uri="{FF2B5EF4-FFF2-40B4-BE49-F238E27FC236}">
                  <a16:creationId xmlns:a16="http://schemas.microsoft.com/office/drawing/2014/main" id="{D7F8ECF5-2899-5141-9F34-5420FD319348}"/>
                </a:ext>
                <a:ext uri="{C183D7F6-B498-43B3-948B-1728B52AA6E4}">
                  <adec:decorative xmlns:adec="http://schemas.microsoft.com/office/drawing/2017/decorative" val="1"/>
                </a:ext>
              </a:extLst>
            </p:cNvPr>
            <p:cNvGrpSpPr/>
            <p:nvPr userDrawn="1"/>
          </p:nvGrpSpPr>
          <p:grpSpPr>
            <a:xfrm>
              <a:off x="844550" y="0"/>
              <a:ext cx="10515600" cy="2017148"/>
              <a:chOff x="844550" y="0"/>
              <a:chExt cx="10515600" cy="2017148"/>
            </a:xfrm>
          </p:grpSpPr>
          <p:sp>
            <p:nvSpPr>
              <p:cNvPr id="4" name="Rectangle 3">
                <a:extLst>
                  <a:ext uri="{FF2B5EF4-FFF2-40B4-BE49-F238E27FC236}">
                    <a16:creationId xmlns:a16="http://schemas.microsoft.com/office/drawing/2014/main" id="{C44F28EA-8038-9B43-A556-FDEFBE65B481}"/>
                  </a:ext>
                  <a:ext uri="{C183D7F6-B498-43B3-948B-1728B52AA6E4}">
                    <adec:decorative xmlns:adec="http://schemas.microsoft.com/office/drawing/2017/decorative" val="1"/>
                  </a:ext>
                </a:extLst>
              </p:cNvPr>
              <p:cNvSpPr/>
              <p:nvPr userDrawn="1"/>
            </p:nvSpPr>
            <p:spPr>
              <a:xfrm>
                <a:off x="844550" y="0"/>
                <a:ext cx="10515600" cy="188421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85738914-F2C2-854D-9708-D737579C324E}"/>
                  </a:ext>
                  <a:ext uri="{C183D7F6-B498-43B3-948B-1728B52AA6E4}">
                    <adec:decorative xmlns:adec="http://schemas.microsoft.com/office/drawing/2017/decorative" val="1"/>
                  </a:ext>
                </a:extLst>
              </p:cNvPr>
              <p:cNvSpPr/>
              <p:nvPr userDrawn="1"/>
            </p:nvSpPr>
            <p:spPr>
              <a:xfrm>
                <a:off x="844550" y="1867368"/>
                <a:ext cx="10515600" cy="14978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2" name="Title 1">
            <a:extLst>
              <a:ext uri="{FF2B5EF4-FFF2-40B4-BE49-F238E27FC236}">
                <a16:creationId xmlns:a16="http://schemas.microsoft.com/office/drawing/2014/main" id="{D8E5331D-721A-754F-942B-A90651FFD257}"/>
              </a:ext>
            </a:extLst>
          </p:cNvPr>
          <p:cNvSpPr>
            <a:spLocks noGrp="1"/>
          </p:cNvSpPr>
          <p:nvPr>
            <p:ph type="title" hasCustomPrompt="1"/>
          </p:nvPr>
        </p:nvSpPr>
        <p:spPr>
          <a:xfrm>
            <a:off x="1045029" y="434518"/>
            <a:ext cx="10116458" cy="1312648"/>
          </a:xfrm>
          <a:prstGeom prst="rect">
            <a:avLst/>
          </a:prstGeom>
        </p:spPr>
        <p:txBody>
          <a:bodyPr anchor="b">
            <a:normAutofit/>
          </a:bodyPr>
          <a:lstStyle>
            <a:lvl1pPr algn="l">
              <a:defRPr sz="3600">
                <a:solidFill>
                  <a:schemeClr val="bg1"/>
                </a:solidFill>
              </a:defRPr>
            </a:lvl1pPr>
          </a:lstStyle>
          <a:p>
            <a:r>
              <a:rPr lang="en-US" dirty="0"/>
              <a:t>Click to edit section title</a:t>
            </a:r>
          </a:p>
        </p:txBody>
      </p:sp>
      <p:sp>
        <p:nvSpPr>
          <p:cNvPr id="3" name="Text Placeholder 2">
            <a:extLst>
              <a:ext uri="{FF2B5EF4-FFF2-40B4-BE49-F238E27FC236}">
                <a16:creationId xmlns:a16="http://schemas.microsoft.com/office/drawing/2014/main" id="{C3C4F635-4E32-2C45-9BD9-9C4B375AB562}"/>
              </a:ext>
            </a:extLst>
          </p:cNvPr>
          <p:cNvSpPr>
            <a:spLocks noGrp="1"/>
          </p:cNvSpPr>
          <p:nvPr>
            <p:ph type="body" idx="1" hasCustomPrompt="1"/>
          </p:nvPr>
        </p:nvSpPr>
        <p:spPr>
          <a:xfrm>
            <a:off x="1045028" y="2137350"/>
            <a:ext cx="10116459" cy="791201"/>
          </a:xfrm>
        </p:spPr>
        <p:txBody>
          <a:bodyPr anchor="b">
            <a:normAutofit/>
          </a:bodyPr>
          <a:lstStyle>
            <a:lvl1pPr marL="0" indent="0" algn="l">
              <a:buNone/>
              <a:defRPr sz="3000">
                <a:solidFill>
                  <a:schemeClr val="bg2">
                    <a:lumMod val="2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r>
              <a:rPr lang="en-US" dirty="0"/>
              <a:t>Click to edit subtitle</a:t>
            </a:r>
          </a:p>
        </p:txBody>
      </p:sp>
      <p:sp>
        <p:nvSpPr>
          <p:cNvPr id="8" name="Content Placeholder 2">
            <a:extLst>
              <a:ext uri="{FF2B5EF4-FFF2-40B4-BE49-F238E27FC236}">
                <a16:creationId xmlns:a16="http://schemas.microsoft.com/office/drawing/2014/main" id="{8602FC1C-E415-C14A-9431-D009CC2D5E3F}"/>
              </a:ext>
            </a:extLst>
          </p:cNvPr>
          <p:cNvSpPr>
            <a:spLocks noGrp="1"/>
          </p:cNvSpPr>
          <p:nvPr>
            <p:ph idx="10"/>
          </p:nvPr>
        </p:nvSpPr>
        <p:spPr>
          <a:xfrm>
            <a:off x="1045028" y="2997965"/>
            <a:ext cx="10116459" cy="3093226"/>
          </a:xfrm>
        </p:spPr>
        <p:txBody>
          <a:bodyPr/>
          <a:lstStyle>
            <a:lvl1pPr>
              <a:defRPr sz="2600"/>
            </a:lvl1pPr>
            <a:lvl2pPr>
              <a:defRPr sz="2400"/>
            </a:lvl2pPr>
            <a:lvl3pPr>
              <a:defRPr sz="2000"/>
            </a:lvl3pPr>
            <a:lvl4pPr>
              <a:defRPr sz="18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p:txBody>
      </p:sp>
      <p:sp>
        <p:nvSpPr>
          <p:cNvPr id="18" name="Slide Number Placeholder 5">
            <a:extLst>
              <a:ext uri="{FF2B5EF4-FFF2-40B4-BE49-F238E27FC236}">
                <a16:creationId xmlns:a16="http://schemas.microsoft.com/office/drawing/2014/main" id="{0A6AC5E1-6ACB-0542-A942-92D1C87558F2}"/>
              </a:ext>
            </a:extLst>
          </p:cNvPr>
          <p:cNvSpPr txBox="1">
            <a:spLocks/>
          </p:cNvSpPr>
          <p:nvPr userDrawn="1"/>
        </p:nvSpPr>
        <p:spPr>
          <a:xfrm>
            <a:off x="1485320" y="6494411"/>
            <a:ext cx="820479" cy="225365"/>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492D8F1A-69A8-9242-9469-8400121D240A}" type="slidenum">
              <a:rPr lang="en-US" smtClean="0">
                <a:solidFill>
                  <a:schemeClr val="bg1"/>
                </a:solidFill>
              </a:rPr>
              <a:pPr/>
              <a:t>‹#›</a:t>
            </a:fld>
            <a:endParaRPr lang="en-US" dirty="0">
              <a:solidFill>
                <a:schemeClr val="bg1"/>
              </a:solidFill>
            </a:endParaRPr>
          </a:p>
        </p:txBody>
      </p:sp>
      <p:pic>
        <p:nvPicPr>
          <p:cNvPr id="19" name="Picture 18" descr="A picture containing text, clipart&#10;&#10;Description automatically generated">
            <a:extLst>
              <a:ext uri="{FF2B5EF4-FFF2-40B4-BE49-F238E27FC236}">
                <a16:creationId xmlns:a16="http://schemas.microsoft.com/office/drawing/2014/main" id="{7F69C28E-E366-C647-8BF6-84981FC8EC83}"/>
              </a:ext>
            </a:extLst>
          </p:cNvPr>
          <p:cNvPicPr>
            <a:picLocks noChangeAspect="1"/>
          </p:cNvPicPr>
          <p:nvPr userDrawn="1"/>
        </p:nvPicPr>
        <p:blipFill>
          <a:blip r:embed="rId3"/>
          <a:stretch>
            <a:fillRect/>
          </a:stretch>
        </p:blipFill>
        <p:spPr>
          <a:xfrm>
            <a:off x="1045028" y="6376988"/>
            <a:ext cx="419026" cy="419026"/>
          </a:xfrm>
          <a:prstGeom prst="rect">
            <a:avLst/>
          </a:prstGeom>
        </p:spPr>
      </p:pic>
    </p:spTree>
    <p:extLst>
      <p:ext uri="{BB962C8B-B14F-4D97-AF65-F5344CB8AC3E}">
        <p14:creationId xmlns:p14="http://schemas.microsoft.com/office/powerpoint/2010/main" val="2138784407"/>
      </p:ext>
    </p:extLst>
  </p:cSld>
  <p:clrMapOvr>
    <a:overrideClrMapping bg1="lt1" tx1="dk1" bg2="lt2" tx2="dk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3 Content 2 Column Slide">
    <p:bg>
      <p:bgRef idx="1001">
        <a:schemeClr val="bg1"/>
      </p:bgRef>
    </p:bg>
    <p:spTree>
      <p:nvGrpSpPr>
        <p:cNvPr id="1" name=""/>
        <p:cNvGrpSpPr/>
        <p:nvPr/>
      </p:nvGrpSpPr>
      <p:grpSpPr>
        <a:xfrm>
          <a:off x="0" y="0"/>
          <a:ext cx="0" cy="0"/>
          <a:chOff x="0" y="0"/>
          <a:chExt cx="0" cy="0"/>
        </a:xfrm>
      </p:grpSpPr>
      <p:grpSp>
        <p:nvGrpSpPr>
          <p:cNvPr id="10" name="Group 9">
            <a:extLst>
              <a:ext uri="{FF2B5EF4-FFF2-40B4-BE49-F238E27FC236}">
                <a16:creationId xmlns:a16="http://schemas.microsoft.com/office/drawing/2014/main" id="{3A72E784-6603-5141-900A-EDC5CB738396}"/>
              </a:ext>
              <a:ext uri="{C183D7F6-B498-43B3-948B-1728B52AA6E4}">
                <adec:decorative xmlns:adec="http://schemas.microsoft.com/office/drawing/2017/decorative" val="1"/>
              </a:ext>
            </a:extLst>
          </p:cNvPr>
          <p:cNvGrpSpPr/>
          <p:nvPr userDrawn="1"/>
        </p:nvGrpSpPr>
        <p:grpSpPr>
          <a:xfrm>
            <a:off x="838198" y="0"/>
            <a:ext cx="10515601" cy="798858"/>
            <a:chOff x="0" y="0"/>
            <a:chExt cx="12192000" cy="798858"/>
          </a:xfrm>
        </p:grpSpPr>
        <p:sp>
          <p:nvSpPr>
            <p:cNvPr id="6" name="Rectangle 5">
              <a:extLst>
                <a:ext uri="{FF2B5EF4-FFF2-40B4-BE49-F238E27FC236}">
                  <a16:creationId xmlns:a16="http://schemas.microsoft.com/office/drawing/2014/main" id="{B2E8C9FE-4888-374D-BF4B-9F4375830E71}"/>
                </a:ext>
              </a:extLst>
            </p:cNvPr>
            <p:cNvSpPr/>
            <p:nvPr userDrawn="1"/>
          </p:nvSpPr>
          <p:spPr>
            <a:xfrm>
              <a:off x="0" y="0"/>
              <a:ext cx="12192000" cy="67432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20545F2B-08F9-4E48-A235-37643862447C}"/>
                </a:ext>
              </a:extLst>
            </p:cNvPr>
            <p:cNvSpPr/>
            <p:nvPr userDrawn="1"/>
          </p:nvSpPr>
          <p:spPr>
            <a:xfrm>
              <a:off x="0" y="674328"/>
              <a:ext cx="12192000" cy="12453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Title 1">
            <a:extLst>
              <a:ext uri="{FF2B5EF4-FFF2-40B4-BE49-F238E27FC236}">
                <a16:creationId xmlns:a16="http://schemas.microsoft.com/office/drawing/2014/main" id="{F928DA5A-03EB-7C4E-BED7-BCB1E5A11604}"/>
              </a:ext>
            </a:extLst>
          </p:cNvPr>
          <p:cNvSpPr>
            <a:spLocks noGrp="1"/>
          </p:cNvSpPr>
          <p:nvPr>
            <p:ph type="title" hasCustomPrompt="1"/>
          </p:nvPr>
        </p:nvSpPr>
        <p:spPr>
          <a:xfrm>
            <a:off x="838200" y="1014921"/>
            <a:ext cx="10515600" cy="1146991"/>
          </a:xfrm>
          <a:prstGeom prst="rect">
            <a:avLst/>
          </a:prstGeom>
        </p:spPr>
        <p:txBody>
          <a:bodyPr anchor="b">
            <a:normAutofit/>
          </a:bodyPr>
          <a:lstStyle>
            <a:lvl1pPr>
              <a:defRPr sz="3600">
                <a:solidFill>
                  <a:schemeClr val="tx2"/>
                </a:solidFill>
              </a:defRPr>
            </a:lvl1pPr>
          </a:lstStyle>
          <a:p>
            <a:r>
              <a:rPr lang="en-US" dirty="0"/>
              <a:t>Click to edit page title</a:t>
            </a:r>
          </a:p>
        </p:txBody>
      </p:sp>
      <p:sp>
        <p:nvSpPr>
          <p:cNvPr id="3" name="Content Placeholder 2">
            <a:extLst>
              <a:ext uri="{FF2B5EF4-FFF2-40B4-BE49-F238E27FC236}">
                <a16:creationId xmlns:a16="http://schemas.microsoft.com/office/drawing/2014/main" id="{11062FDB-A149-0B44-BB49-58F5C3155A54}"/>
              </a:ext>
            </a:extLst>
          </p:cNvPr>
          <p:cNvSpPr>
            <a:spLocks noGrp="1"/>
          </p:cNvSpPr>
          <p:nvPr>
            <p:ph sz="half" idx="1"/>
          </p:nvPr>
        </p:nvSpPr>
        <p:spPr>
          <a:xfrm>
            <a:off x="838200" y="2286442"/>
            <a:ext cx="5181600" cy="405894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a:extLst>
              <a:ext uri="{FF2B5EF4-FFF2-40B4-BE49-F238E27FC236}">
                <a16:creationId xmlns:a16="http://schemas.microsoft.com/office/drawing/2014/main" id="{4B07721E-11C3-6B42-AE2E-8506E4B9E51F}"/>
              </a:ext>
            </a:extLst>
          </p:cNvPr>
          <p:cNvSpPr>
            <a:spLocks noGrp="1"/>
          </p:cNvSpPr>
          <p:nvPr>
            <p:ph sz="half" idx="2"/>
          </p:nvPr>
        </p:nvSpPr>
        <p:spPr>
          <a:xfrm>
            <a:off x="6172200" y="2286442"/>
            <a:ext cx="5181600" cy="405894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Slide Number Placeholder 5">
            <a:extLst>
              <a:ext uri="{FF2B5EF4-FFF2-40B4-BE49-F238E27FC236}">
                <a16:creationId xmlns:a16="http://schemas.microsoft.com/office/drawing/2014/main" id="{E60642BB-7545-2B41-AB86-1C35E5ADA4D9}"/>
              </a:ext>
            </a:extLst>
          </p:cNvPr>
          <p:cNvSpPr txBox="1">
            <a:spLocks/>
          </p:cNvSpPr>
          <p:nvPr userDrawn="1"/>
        </p:nvSpPr>
        <p:spPr>
          <a:xfrm>
            <a:off x="1240719" y="6494411"/>
            <a:ext cx="820479" cy="225365"/>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492D8F1A-69A8-9242-9469-8400121D240A}" type="slidenum">
              <a:rPr lang="en-US" smtClean="0"/>
              <a:pPr/>
              <a:t>‹#›</a:t>
            </a:fld>
            <a:endParaRPr lang="en-US" dirty="0"/>
          </a:p>
        </p:txBody>
      </p:sp>
      <p:pic>
        <p:nvPicPr>
          <p:cNvPr id="12" name="Picture 11" descr="A picture containing text, clipart&#10;&#10;Description automatically generated">
            <a:extLst>
              <a:ext uri="{FF2B5EF4-FFF2-40B4-BE49-F238E27FC236}">
                <a16:creationId xmlns:a16="http://schemas.microsoft.com/office/drawing/2014/main" id="{600B9222-C0D4-4A47-9429-74C0ED14CDE8}"/>
              </a:ext>
            </a:extLst>
          </p:cNvPr>
          <p:cNvPicPr>
            <a:picLocks noChangeAspect="1"/>
          </p:cNvPicPr>
          <p:nvPr userDrawn="1"/>
        </p:nvPicPr>
        <p:blipFill>
          <a:blip r:embed="rId2"/>
          <a:stretch>
            <a:fillRect/>
          </a:stretch>
        </p:blipFill>
        <p:spPr>
          <a:xfrm>
            <a:off x="800427" y="6376988"/>
            <a:ext cx="419026" cy="419026"/>
          </a:xfrm>
          <a:prstGeom prst="rect">
            <a:avLst/>
          </a:prstGeom>
        </p:spPr>
      </p:pic>
    </p:spTree>
    <p:extLst>
      <p:ext uri="{BB962C8B-B14F-4D97-AF65-F5344CB8AC3E}">
        <p14:creationId xmlns:p14="http://schemas.microsoft.com/office/powerpoint/2010/main" val="3262664672"/>
      </p:ext>
    </p:extLst>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3 Content Slide">
    <p:bg>
      <p:bgRef idx="1001">
        <a:schemeClr val="bg1"/>
      </p:bgRef>
    </p:bg>
    <p:spTree>
      <p:nvGrpSpPr>
        <p:cNvPr id="1" name=""/>
        <p:cNvGrpSpPr/>
        <p:nvPr/>
      </p:nvGrpSpPr>
      <p:grpSpPr>
        <a:xfrm>
          <a:off x="0" y="0"/>
          <a:ext cx="0" cy="0"/>
          <a:chOff x="0" y="0"/>
          <a:chExt cx="0" cy="0"/>
        </a:xfrm>
      </p:grpSpPr>
      <p:grpSp>
        <p:nvGrpSpPr>
          <p:cNvPr id="10" name="Group 9">
            <a:extLst>
              <a:ext uri="{FF2B5EF4-FFF2-40B4-BE49-F238E27FC236}">
                <a16:creationId xmlns:a16="http://schemas.microsoft.com/office/drawing/2014/main" id="{9D4D4E38-1957-0049-9AB0-EE9B3A7A18F6}"/>
              </a:ext>
              <a:ext uri="{C183D7F6-B498-43B3-948B-1728B52AA6E4}">
                <adec:decorative xmlns:adec="http://schemas.microsoft.com/office/drawing/2017/decorative" val="1"/>
              </a:ext>
            </a:extLst>
          </p:cNvPr>
          <p:cNvGrpSpPr/>
          <p:nvPr userDrawn="1"/>
        </p:nvGrpSpPr>
        <p:grpSpPr>
          <a:xfrm>
            <a:off x="838198" y="0"/>
            <a:ext cx="10515601" cy="798858"/>
            <a:chOff x="0" y="0"/>
            <a:chExt cx="12192000" cy="798858"/>
          </a:xfrm>
        </p:grpSpPr>
        <p:sp>
          <p:nvSpPr>
            <p:cNvPr id="12" name="Rectangle 11">
              <a:extLst>
                <a:ext uri="{FF2B5EF4-FFF2-40B4-BE49-F238E27FC236}">
                  <a16:creationId xmlns:a16="http://schemas.microsoft.com/office/drawing/2014/main" id="{CF2962B0-22F8-BE41-B632-B3A2833CBEAF}"/>
                </a:ext>
              </a:extLst>
            </p:cNvPr>
            <p:cNvSpPr/>
            <p:nvPr userDrawn="1"/>
          </p:nvSpPr>
          <p:spPr>
            <a:xfrm>
              <a:off x="0" y="0"/>
              <a:ext cx="12192000" cy="67432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C37E3437-63DC-6B40-9FBB-872AE9192680}"/>
                </a:ext>
              </a:extLst>
            </p:cNvPr>
            <p:cNvSpPr/>
            <p:nvPr userDrawn="1"/>
          </p:nvSpPr>
          <p:spPr>
            <a:xfrm>
              <a:off x="0" y="674328"/>
              <a:ext cx="12192000" cy="12453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 name="Title 1">
            <a:extLst>
              <a:ext uri="{FF2B5EF4-FFF2-40B4-BE49-F238E27FC236}">
                <a16:creationId xmlns:a16="http://schemas.microsoft.com/office/drawing/2014/main" id="{880A3442-1326-DF4E-A985-460C269301C6}"/>
              </a:ext>
            </a:extLst>
          </p:cNvPr>
          <p:cNvSpPr>
            <a:spLocks noGrp="1"/>
          </p:cNvSpPr>
          <p:nvPr>
            <p:ph type="title" hasCustomPrompt="1"/>
          </p:nvPr>
        </p:nvSpPr>
        <p:spPr>
          <a:xfrm>
            <a:off x="838200" y="1014921"/>
            <a:ext cx="10515600" cy="1146991"/>
          </a:xfrm>
          <a:prstGeom prst="rect">
            <a:avLst/>
          </a:prstGeom>
        </p:spPr>
        <p:txBody>
          <a:bodyPr anchor="b">
            <a:normAutofit/>
          </a:bodyPr>
          <a:lstStyle>
            <a:lvl1pPr>
              <a:defRPr sz="3600">
                <a:solidFill>
                  <a:schemeClr val="tx2"/>
                </a:solidFill>
              </a:defRPr>
            </a:lvl1pPr>
          </a:lstStyle>
          <a:p>
            <a:r>
              <a:rPr lang="en-US" dirty="0"/>
              <a:t>Click to edit page title</a:t>
            </a:r>
          </a:p>
        </p:txBody>
      </p:sp>
      <p:sp>
        <p:nvSpPr>
          <p:cNvPr id="8" name="Content Placeholder 2">
            <a:extLst>
              <a:ext uri="{FF2B5EF4-FFF2-40B4-BE49-F238E27FC236}">
                <a16:creationId xmlns:a16="http://schemas.microsoft.com/office/drawing/2014/main" id="{310C3C29-A639-4947-ABE0-595414656825}"/>
              </a:ext>
            </a:extLst>
          </p:cNvPr>
          <p:cNvSpPr>
            <a:spLocks noGrp="1"/>
          </p:cNvSpPr>
          <p:nvPr>
            <p:ph sz="half" idx="1"/>
          </p:nvPr>
        </p:nvSpPr>
        <p:spPr>
          <a:xfrm>
            <a:off x="838200" y="2286442"/>
            <a:ext cx="10515600" cy="406038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3" name="Slide Number Placeholder 5">
            <a:extLst>
              <a:ext uri="{FF2B5EF4-FFF2-40B4-BE49-F238E27FC236}">
                <a16:creationId xmlns:a16="http://schemas.microsoft.com/office/drawing/2014/main" id="{E3E11325-8857-2E48-898E-2435AB3228EE}"/>
              </a:ext>
            </a:extLst>
          </p:cNvPr>
          <p:cNvSpPr txBox="1">
            <a:spLocks/>
          </p:cNvSpPr>
          <p:nvPr userDrawn="1"/>
        </p:nvSpPr>
        <p:spPr>
          <a:xfrm>
            <a:off x="1240719" y="6494411"/>
            <a:ext cx="820479" cy="225365"/>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492D8F1A-69A8-9242-9469-8400121D240A}" type="slidenum">
              <a:rPr lang="en-US" smtClean="0"/>
              <a:pPr/>
              <a:t>‹#›</a:t>
            </a:fld>
            <a:endParaRPr lang="en-US" dirty="0"/>
          </a:p>
        </p:txBody>
      </p:sp>
      <p:pic>
        <p:nvPicPr>
          <p:cNvPr id="14" name="Picture 13" descr="A picture containing text, clipart&#10;&#10;Description automatically generated">
            <a:extLst>
              <a:ext uri="{FF2B5EF4-FFF2-40B4-BE49-F238E27FC236}">
                <a16:creationId xmlns:a16="http://schemas.microsoft.com/office/drawing/2014/main" id="{79DF0390-ADE4-2F4A-81AD-78C04F3003AC}"/>
              </a:ext>
            </a:extLst>
          </p:cNvPr>
          <p:cNvPicPr>
            <a:picLocks noChangeAspect="1"/>
          </p:cNvPicPr>
          <p:nvPr userDrawn="1"/>
        </p:nvPicPr>
        <p:blipFill>
          <a:blip r:embed="rId2"/>
          <a:stretch>
            <a:fillRect/>
          </a:stretch>
        </p:blipFill>
        <p:spPr>
          <a:xfrm>
            <a:off x="800427" y="6376988"/>
            <a:ext cx="419026" cy="419026"/>
          </a:xfrm>
          <a:prstGeom prst="rect">
            <a:avLst/>
          </a:prstGeom>
        </p:spPr>
      </p:pic>
    </p:spTree>
    <p:extLst>
      <p:ext uri="{BB962C8B-B14F-4D97-AF65-F5344CB8AC3E}">
        <p14:creationId xmlns:p14="http://schemas.microsoft.com/office/powerpoint/2010/main" val="1056283626"/>
      </p:ext>
    </p:extLst>
  </p:cSld>
  <p:clrMapOvr>
    <a:overrideClrMapping bg1="lt1" tx1="dk1" bg2="lt2" tx2="dk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Slide Number Placeholder 5">
            <a:extLst>
              <a:ext uri="{FF2B5EF4-FFF2-40B4-BE49-F238E27FC236}">
                <a16:creationId xmlns:a16="http://schemas.microsoft.com/office/drawing/2014/main" id="{6E6219A1-473D-3642-9899-208B347EF986}"/>
              </a:ext>
            </a:extLst>
          </p:cNvPr>
          <p:cNvSpPr txBox="1">
            <a:spLocks/>
          </p:cNvSpPr>
          <p:nvPr userDrawn="1"/>
        </p:nvSpPr>
        <p:spPr>
          <a:xfrm>
            <a:off x="1240719" y="6494411"/>
            <a:ext cx="820479" cy="225365"/>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492D8F1A-69A8-9242-9469-8400121D240A}" type="slidenum">
              <a:rPr lang="en-US" smtClean="0"/>
              <a:pPr/>
              <a:t>‹#›</a:t>
            </a:fld>
            <a:endParaRPr lang="en-US" dirty="0"/>
          </a:p>
        </p:txBody>
      </p:sp>
      <p:pic>
        <p:nvPicPr>
          <p:cNvPr id="5" name="Picture 4" descr="A picture containing text, clipart&#10;&#10;Description automatically generated">
            <a:extLst>
              <a:ext uri="{FF2B5EF4-FFF2-40B4-BE49-F238E27FC236}">
                <a16:creationId xmlns:a16="http://schemas.microsoft.com/office/drawing/2014/main" id="{8FBDAF1A-7706-8045-AA62-969EF62BA913}"/>
              </a:ext>
            </a:extLst>
          </p:cNvPr>
          <p:cNvPicPr>
            <a:picLocks noChangeAspect="1"/>
          </p:cNvPicPr>
          <p:nvPr userDrawn="1"/>
        </p:nvPicPr>
        <p:blipFill>
          <a:blip r:embed="rId2"/>
          <a:stretch>
            <a:fillRect/>
          </a:stretch>
        </p:blipFill>
        <p:spPr>
          <a:xfrm>
            <a:off x="800427" y="6376988"/>
            <a:ext cx="419026" cy="419026"/>
          </a:xfrm>
          <a:prstGeom prst="rect">
            <a:avLst/>
          </a:prstGeom>
        </p:spPr>
      </p:pic>
    </p:spTree>
    <p:extLst>
      <p:ext uri="{BB962C8B-B14F-4D97-AF65-F5344CB8AC3E}">
        <p14:creationId xmlns:p14="http://schemas.microsoft.com/office/powerpoint/2010/main" val="56886692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Slide">
  <p:cSld name="Title Slide">
    <p:spTree>
      <p:nvGrpSpPr>
        <p:cNvPr id="1" name="Shape 11"/>
        <p:cNvGrpSpPr/>
        <p:nvPr/>
      </p:nvGrpSpPr>
      <p:grpSpPr>
        <a:xfrm>
          <a:off x="0" y="0"/>
          <a:ext cx="0" cy="0"/>
          <a:chOff x="0" y="0"/>
          <a:chExt cx="0" cy="0"/>
        </a:xfrm>
      </p:grpSpPr>
      <p:pic>
        <p:nvPicPr>
          <p:cNvPr id="12" name="Google Shape;12;p2" descr="&quot;&quot;"/>
          <p:cNvPicPr preferRelativeResize="0"/>
          <p:nvPr/>
        </p:nvPicPr>
        <p:blipFill rotWithShape="1">
          <a:blip r:embed="rId2">
            <a:alphaModFix/>
          </a:blip>
          <a:srcRect r="12879" b="7359"/>
          <a:stretch/>
        </p:blipFill>
        <p:spPr>
          <a:xfrm>
            <a:off x="7810500" y="1041748"/>
            <a:ext cx="4381500" cy="4659045"/>
          </a:xfrm>
          <a:prstGeom prst="rect">
            <a:avLst/>
          </a:prstGeom>
          <a:noFill/>
          <a:ln>
            <a:noFill/>
          </a:ln>
        </p:spPr>
      </p:pic>
      <p:sp>
        <p:nvSpPr>
          <p:cNvPr id="13" name="Google Shape;13;p2"/>
          <p:cNvSpPr txBox="1">
            <a:spLocks noGrp="1"/>
          </p:cNvSpPr>
          <p:nvPr>
            <p:ph type="ctrTitle"/>
          </p:nvPr>
        </p:nvSpPr>
        <p:spPr>
          <a:xfrm>
            <a:off x="1524000" y="2764465"/>
            <a:ext cx="9144000" cy="786809"/>
          </a:xfrm>
          <a:prstGeom prst="rect">
            <a:avLst/>
          </a:prstGeom>
          <a:noFill/>
          <a:ln>
            <a:noFill/>
          </a:ln>
        </p:spPr>
        <p:txBody>
          <a:bodyPr spcFirstLastPara="1" wrap="square" lIns="91425" tIns="45700" rIns="91425" bIns="45700" anchor="t" anchorCtr="0">
            <a:normAutofit/>
          </a:bodyPr>
          <a:lstStyle>
            <a:lvl1pPr marR="0" lvl="0" algn="l" rtl="0">
              <a:lnSpc>
                <a:spcPct val="90000"/>
              </a:lnSpc>
              <a:spcBef>
                <a:spcPts val="0"/>
              </a:spcBef>
              <a:spcAft>
                <a:spcPts val="0"/>
              </a:spcAft>
              <a:buClr>
                <a:srgbClr val="002F6D"/>
              </a:buClr>
              <a:buSzPts val="4800"/>
              <a:buFont typeface="Crimson Text"/>
              <a:buNone/>
              <a:defRPr sz="4800" i="0" u="none" strike="noStrike" cap="none">
                <a:solidFill>
                  <a:srgbClr val="002F6D"/>
                </a:solidFill>
                <a:latin typeface="Crimson Text"/>
                <a:ea typeface="Crimson Text"/>
                <a:cs typeface="Crimson Text"/>
                <a:sym typeface="Crimson Text"/>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4" name="Google Shape;14;p2"/>
          <p:cNvSpPr txBox="1">
            <a:spLocks noGrp="1"/>
          </p:cNvSpPr>
          <p:nvPr>
            <p:ph type="subTitle" idx="1"/>
          </p:nvPr>
        </p:nvSpPr>
        <p:spPr>
          <a:xfrm>
            <a:off x="1524000" y="2235754"/>
            <a:ext cx="9144000" cy="480864"/>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1000"/>
              </a:spcBef>
              <a:spcAft>
                <a:spcPts val="0"/>
              </a:spcAft>
              <a:buClr>
                <a:srgbClr val="53575A"/>
              </a:buClr>
              <a:buSzPts val="2400"/>
              <a:buFont typeface="Source Sans Pro"/>
              <a:buNone/>
              <a:defRPr sz="2400" i="0" u="none" strike="noStrike" cap="none">
                <a:solidFill>
                  <a:srgbClr val="53575A"/>
                </a:solidFill>
                <a:latin typeface="Source Sans Pro"/>
                <a:ea typeface="Source Sans Pro"/>
                <a:cs typeface="Source Sans Pro"/>
                <a:sym typeface="Source Sans Pro"/>
              </a:defRPr>
            </a:lvl1pPr>
            <a:lvl2pPr marR="0" lvl="1" algn="ctr" rtl="0">
              <a:lnSpc>
                <a:spcPct val="90000"/>
              </a:lnSpc>
              <a:spcBef>
                <a:spcPts val="500"/>
              </a:spcBef>
              <a:spcAft>
                <a:spcPts val="0"/>
              </a:spcAft>
              <a:buClr>
                <a:srgbClr val="53575A"/>
              </a:buClr>
              <a:buSzPts val="2000"/>
              <a:buFont typeface="Arial"/>
              <a:buNone/>
              <a:defRPr sz="2000" b="0" i="0" u="none" strike="noStrike" cap="none">
                <a:solidFill>
                  <a:srgbClr val="53575A"/>
                </a:solidFill>
                <a:latin typeface="Arial"/>
                <a:ea typeface="Arial"/>
                <a:cs typeface="Arial"/>
                <a:sym typeface="Arial"/>
              </a:defRPr>
            </a:lvl2pPr>
            <a:lvl3pPr marR="0" lvl="2" algn="ctr" rtl="0">
              <a:lnSpc>
                <a:spcPct val="90000"/>
              </a:lnSpc>
              <a:spcBef>
                <a:spcPts val="500"/>
              </a:spcBef>
              <a:spcAft>
                <a:spcPts val="0"/>
              </a:spcAft>
              <a:buClr>
                <a:srgbClr val="53575A"/>
              </a:buClr>
              <a:buSzPts val="1800"/>
              <a:buFont typeface="Arial"/>
              <a:buNone/>
              <a:defRPr sz="1800" b="0" i="0" u="none" strike="noStrike" cap="none">
                <a:solidFill>
                  <a:srgbClr val="53575A"/>
                </a:solidFill>
                <a:latin typeface="Arial"/>
                <a:ea typeface="Arial"/>
                <a:cs typeface="Arial"/>
                <a:sym typeface="Arial"/>
              </a:defRPr>
            </a:lvl3pPr>
            <a:lvl4pPr marR="0" lvl="3" algn="ctr" rtl="0">
              <a:lnSpc>
                <a:spcPct val="90000"/>
              </a:lnSpc>
              <a:spcBef>
                <a:spcPts val="500"/>
              </a:spcBef>
              <a:spcAft>
                <a:spcPts val="0"/>
              </a:spcAft>
              <a:buClr>
                <a:srgbClr val="53575A"/>
              </a:buClr>
              <a:buSzPts val="1600"/>
              <a:buFont typeface="Arial"/>
              <a:buNone/>
              <a:defRPr sz="1600" b="0" i="0" u="none" strike="noStrike" cap="none">
                <a:solidFill>
                  <a:srgbClr val="53575A"/>
                </a:solidFill>
                <a:latin typeface="Arial"/>
                <a:ea typeface="Arial"/>
                <a:cs typeface="Arial"/>
                <a:sym typeface="Arial"/>
              </a:defRPr>
            </a:lvl4pPr>
            <a:lvl5pPr marR="0" lvl="4" algn="ctr" rtl="0">
              <a:lnSpc>
                <a:spcPct val="90000"/>
              </a:lnSpc>
              <a:spcBef>
                <a:spcPts val="500"/>
              </a:spcBef>
              <a:spcAft>
                <a:spcPts val="0"/>
              </a:spcAft>
              <a:buClr>
                <a:srgbClr val="53575A"/>
              </a:buClr>
              <a:buSzPts val="1600"/>
              <a:buFont typeface="Arial"/>
              <a:buNone/>
              <a:defRPr sz="1600" b="0" i="0" u="none" strike="noStrike" cap="none">
                <a:solidFill>
                  <a:srgbClr val="53575A"/>
                </a:solidFill>
                <a:latin typeface="Arial"/>
                <a:ea typeface="Arial"/>
                <a:cs typeface="Arial"/>
                <a:sym typeface="Arial"/>
              </a:defRPr>
            </a:lvl5pPr>
            <a:lvl6pPr marR="0" lvl="5"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6pPr>
            <a:lvl7pPr marR="0" lvl="6"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7pPr>
            <a:lvl8pPr marR="0" lvl="7"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8pPr>
            <a:lvl9pPr marR="0" lvl="8"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9pPr>
          </a:lstStyle>
          <a:p>
            <a:endParaRPr/>
          </a:p>
        </p:txBody>
      </p:sp>
      <p:sp>
        <p:nvSpPr>
          <p:cNvPr id="15" name="Google Shape;15;p2"/>
          <p:cNvSpPr txBox="1">
            <a:spLocks noGrp="1"/>
          </p:cNvSpPr>
          <p:nvPr>
            <p:ph type="sldNum" idx="12"/>
          </p:nvPr>
        </p:nvSpPr>
        <p:spPr>
          <a:xfrm>
            <a:off x="8610600" y="6117246"/>
            <a:ext cx="27432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53575A"/>
              </a:buClr>
              <a:buSzPts val="1200"/>
              <a:buFont typeface="Arial"/>
              <a:buNone/>
              <a:defRPr sz="1200" i="0" u="none" strike="noStrike" cap="none">
                <a:solidFill>
                  <a:srgbClr val="53575A"/>
                </a:solidFill>
                <a:latin typeface="Source Sans Pro"/>
                <a:ea typeface="Source Sans Pro"/>
                <a:cs typeface="Source Sans Pro"/>
                <a:sym typeface="Source Sans Pro"/>
              </a:defRPr>
            </a:lvl1pPr>
            <a:lvl2pPr marL="0" marR="0" lvl="1" indent="0" algn="r" rtl="0">
              <a:lnSpc>
                <a:spcPct val="100000"/>
              </a:lnSpc>
              <a:spcBef>
                <a:spcPts val="0"/>
              </a:spcBef>
              <a:spcAft>
                <a:spcPts val="0"/>
              </a:spcAft>
              <a:buClr>
                <a:srgbClr val="53575A"/>
              </a:buClr>
              <a:buSzPts val="1200"/>
              <a:buFont typeface="Arial"/>
              <a:buNone/>
              <a:defRPr sz="1200" i="0" u="none" strike="noStrike" cap="none">
                <a:solidFill>
                  <a:srgbClr val="53575A"/>
                </a:solidFill>
                <a:latin typeface="Source Sans Pro"/>
                <a:ea typeface="Source Sans Pro"/>
                <a:cs typeface="Source Sans Pro"/>
                <a:sym typeface="Source Sans Pro"/>
              </a:defRPr>
            </a:lvl2pPr>
            <a:lvl3pPr marL="0" marR="0" lvl="2" indent="0" algn="r" rtl="0">
              <a:lnSpc>
                <a:spcPct val="100000"/>
              </a:lnSpc>
              <a:spcBef>
                <a:spcPts val="0"/>
              </a:spcBef>
              <a:spcAft>
                <a:spcPts val="0"/>
              </a:spcAft>
              <a:buClr>
                <a:srgbClr val="53575A"/>
              </a:buClr>
              <a:buSzPts val="1200"/>
              <a:buFont typeface="Arial"/>
              <a:buNone/>
              <a:defRPr sz="1200" i="0" u="none" strike="noStrike" cap="none">
                <a:solidFill>
                  <a:srgbClr val="53575A"/>
                </a:solidFill>
                <a:latin typeface="Source Sans Pro"/>
                <a:ea typeface="Source Sans Pro"/>
                <a:cs typeface="Source Sans Pro"/>
                <a:sym typeface="Source Sans Pro"/>
              </a:defRPr>
            </a:lvl3pPr>
            <a:lvl4pPr marL="0" marR="0" lvl="3" indent="0" algn="r" rtl="0">
              <a:lnSpc>
                <a:spcPct val="100000"/>
              </a:lnSpc>
              <a:spcBef>
                <a:spcPts val="0"/>
              </a:spcBef>
              <a:spcAft>
                <a:spcPts val="0"/>
              </a:spcAft>
              <a:buClr>
                <a:srgbClr val="53575A"/>
              </a:buClr>
              <a:buSzPts val="1200"/>
              <a:buFont typeface="Arial"/>
              <a:buNone/>
              <a:defRPr sz="1200" i="0" u="none" strike="noStrike" cap="none">
                <a:solidFill>
                  <a:srgbClr val="53575A"/>
                </a:solidFill>
                <a:latin typeface="Source Sans Pro"/>
                <a:ea typeface="Source Sans Pro"/>
                <a:cs typeface="Source Sans Pro"/>
                <a:sym typeface="Source Sans Pro"/>
              </a:defRPr>
            </a:lvl4pPr>
            <a:lvl5pPr marL="0" marR="0" lvl="4" indent="0" algn="r" rtl="0">
              <a:lnSpc>
                <a:spcPct val="100000"/>
              </a:lnSpc>
              <a:spcBef>
                <a:spcPts val="0"/>
              </a:spcBef>
              <a:spcAft>
                <a:spcPts val="0"/>
              </a:spcAft>
              <a:buClr>
                <a:srgbClr val="53575A"/>
              </a:buClr>
              <a:buSzPts val="1200"/>
              <a:buFont typeface="Arial"/>
              <a:buNone/>
              <a:defRPr sz="1200" i="0" u="none" strike="noStrike" cap="none">
                <a:solidFill>
                  <a:srgbClr val="53575A"/>
                </a:solidFill>
                <a:latin typeface="Source Sans Pro"/>
                <a:ea typeface="Source Sans Pro"/>
                <a:cs typeface="Source Sans Pro"/>
                <a:sym typeface="Source Sans Pro"/>
              </a:defRPr>
            </a:lvl5pPr>
            <a:lvl6pPr marL="0" marR="0" lvl="5" indent="0" algn="r" rtl="0">
              <a:lnSpc>
                <a:spcPct val="100000"/>
              </a:lnSpc>
              <a:spcBef>
                <a:spcPts val="0"/>
              </a:spcBef>
              <a:spcAft>
                <a:spcPts val="0"/>
              </a:spcAft>
              <a:buClr>
                <a:srgbClr val="53575A"/>
              </a:buClr>
              <a:buSzPts val="1200"/>
              <a:buFont typeface="Arial"/>
              <a:buNone/>
              <a:defRPr sz="1200" i="0" u="none" strike="noStrike" cap="none">
                <a:solidFill>
                  <a:srgbClr val="53575A"/>
                </a:solidFill>
                <a:latin typeface="Source Sans Pro"/>
                <a:ea typeface="Source Sans Pro"/>
                <a:cs typeface="Source Sans Pro"/>
                <a:sym typeface="Source Sans Pro"/>
              </a:defRPr>
            </a:lvl6pPr>
            <a:lvl7pPr marL="0" marR="0" lvl="6" indent="0" algn="r" rtl="0">
              <a:lnSpc>
                <a:spcPct val="100000"/>
              </a:lnSpc>
              <a:spcBef>
                <a:spcPts val="0"/>
              </a:spcBef>
              <a:spcAft>
                <a:spcPts val="0"/>
              </a:spcAft>
              <a:buClr>
                <a:srgbClr val="53575A"/>
              </a:buClr>
              <a:buSzPts val="1200"/>
              <a:buFont typeface="Arial"/>
              <a:buNone/>
              <a:defRPr sz="1200" i="0" u="none" strike="noStrike" cap="none">
                <a:solidFill>
                  <a:srgbClr val="53575A"/>
                </a:solidFill>
                <a:latin typeface="Source Sans Pro"/>
                <a:ea typeface="Source Sans Pro"/>
                <a:cs typeface="Source Sans Pro"/>
                <a:sym typeface="Source Sans Pro"/>
              </a:defRPr>
            </a:lvl7pPr>
            <a:lvl8pPr marL="0" marR="0" lvl="7" indent="0" algn="r" rtl="0">
              <a:lnSpc>
                <a:spcPct val="100000"/>
              </a:lnSpc>
              <a:spcBef>
                <a:spcPts val="0"/>
              </a:spcBef>
              <a:spcAft>
                <a:spcPts val="0"/>
              </a:spcAft>
              <a:buClr>
                <a:srgbClr val="53575A"/>
              </a:buClr>
              <a:buSzPts val="1200"/>
              <a:buFont typeface="Arial"/>
              <a:buNone/>
              <a:defRPr sz="1200" i="0" u="none" strike="noStrike" cap="none">
                <a:solidFill>
                  <a:srgbClr val="53575A"/>
                </a:solidFill>
                <a:latin typeface="Source Sans Pro"/>
                <a:ea typeface="Source Sans Pro"/>
                <a:cs typeface="Source Sans Pro"/>
                <a:sym typeface="Source Sans Pro"/>
              </a:defRPr>
            </a:lvl8pPr>
            <a:lvl9pPr marL="0" marR="0" lvl="8" indent="0" algn="r" rtl="0">
              <a:lnSpc>
                <a:spcPct val="100000"/>
              </a:lnSpc>
              <a:spcBef>
                <a:spcPts val="0"/>
              </a:spcBef>
              <a:spcAft>
                <a:spcPts val="0"/>
              </a:spcAft>
              <a:buClr>
                <a:srgbClr val="53575A"/>
              </a:buClr>
              <a:buSzPts val="1200"/>
              <a:buFont typeface="Arial"/>
              <a:buNone/>
              <a:defRPr sz="1200" i="0" u="none" strike="noStrike" cap="none">
                <a:solidFill>
                  <a:srgbClr val="53575A"/>
                </a:solidFill>
                <a:latin typeface="Source Sans Pro"/>
                <a:ea typeface="Source Sans Pro"/>
                <a:cs typeface="Source Sans Pro"/>
                <a:sym typeface="Source Sans Pro"/>
              </a:defRPr>
            </a:lvl9pPr>
          </a:lstStyle>
          <a:p>
            <a:pPr marL="0" lvl="0" indent="0" algn="r" rtl="0">
              <a:spcBef>
                <a:spcPts val="0"/>
              </a:spcBef>
              <a:spcAft>
                <a:spcPts val="0"/>
              </a:spcAft>
              <a:buNone/>
            </a:pPr>
            <a:r>
              <a:rPr lang="en-US"/>
              <a:t>CCN Task Force – </a:t>
            </a:r>
            <a:fld id="{00000000-1234-1234-1234-123412341234}" type="slidenum">
              <a:rPr lang="en-US"/>
              <a:t>‹#›</a:t>
            </a:fld>
            <a:endParaRPr/>
          </a:p>
        </p:txBody>
      </p:sp>
      <p:pic>
        <p:nvPicPr>
          <p:cNvPr id="16" name="Google Shape;16;p2" descr="California Community Colleges logo"/>
          <p:cNvPicPr preferRelativeResize="0"/>
          <p:nvPr/>
        </p:nvPicPr>
        <p:blipFill rotWithShape="1">
          <a:blip r:embed="rId3">
            <a:alphaModFix/>
          </a:blip>
          <a:srcRect/>
          <a:stretch/>
        </p:blipFill>
        <p:spPr>
          <a:xfrm>
            <a:off x="320140" y="6001350"/>
            <a:ext cx="1579813" cy="596918"/>
          </a:xfrm>
          <a:prstGeom prst="rect">
            <a:avLst/>
          </a:prstGeom>
          <a:noFill/>
          <a:ln>
            <a:noFill/>
          </a:ln>
        </p:spPr>
      </p:pic>
      <p:sp>
        <p:nvSpPr>
          <p:cNvPr id="17" name="Google Shape;17;p2"/>
          <p:cNvSpPr txBox="1"/>
          <p:nvPr/>
        </p:nvSpPr>
        <p:spPr>
          <a:xfrm>
            <a:off x="4229425" y="6089600"/>
            <a:ext cx="55326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a:t>DRAFT	DRAFT	DRAFT</a:t>
            </a:r>
            <a:endParaRPr/>
          </a:p>
        </p:txBody>
      </p:sp>
    </p:spTree>
    <p:extLst>
      <p:ext uri="{BB962C8B-B14F-4D97-AF65-F5344CB8AC3E}">
        <p14:creationId xmlns:p14="http://schemas.microsoft.com/office/powerpoint/2010/main" val="152397981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Slide">
  <p:cSld name="1_Title Slide">
    <p:bg>
      <p:bgPr>
        <a:solidFill>
          <a:srgbClr val="002F6D"/>
        </a:solidFill>
        <a:effectLst/>
      </p:bgPr>
    </p:bg>
    <p:spTree>
      <p:nvGrpSpPr>
        <p:cNvPr id="1" name="Shape 18"/>
        <p:cNvGrpSpPr/>
        <p:nvPr/>
      </p:nvGrpSpPr>
      <p:grpSpPr>
        <a:xfrm>
          <a:off x="0" y="0"/>
          <a:ext cx="0" cy="0"/>
          <a:chOff x="0" y="0"/>
          <a:chExt cx="0" cy="0"/>
        </a:xfrm>
      </p:grpSpPr>
      <p:pic>
        <p:nvPicPr>
          <p:cNvPr id="19" name="Google Shape;19;p3" descr="&quot;&quot;"/>
          <p:cNvPicPr preferRelativeResize="0"/>
          <p:nvPr/>
        </p:nvPicPr>
        <p:blipFill rotWithShape="1">
          <a:blip r:embed="rId2">
            <a:alphaModFix/>
          </a:blip>
          <a:srcRect r="12879" b="7359"/>
          <a:stretch/>
        </p:blipFill>
        <p:spPr>
          <a:xfrm>
            <a:off x="7810500" y="1041748"/>
            <a:ext cx="4381500" cy="4659045"/>
          </a:xfrm>
          <a:prstGeom prst="rect">
            <a:avLst/>
          </a:prstGeom>
          <a:noFill/>
          <a:ln>
            <a:noFill/>
          </a:ln>
        </p:spPr>
      </p:pic>
      <p:sp>
        <p:nvSpPr>
          <p:cNvPr id="20" name="Google Shape;20;p3"/>
          <p:cNvSpPr txBox="1">
            <a:spLocks noGrp="1"/>
          </p:cNvSpPr>
          <p:nvPr>
            <p:ph type="ctrTitle"/>
          </p:nvPr>
        </p:nvSpPr>
        <p:spPr>
          <a:xfrm>
            <a:off x="1524000" y="2764465"/>
            <a:ext cx="5947833" cy="786809"/>
          </a:xfrm>
          <a:prstGeom prst="rect">
            <a:avLst/>
          </a:prstGeom>
          <a:noFill/>
          <a:ln>
            <a:noFill/>
          </a:ln>
        </p:spPr>
        <p:txBody>
          <a:bodyPr spcFirstLastPara="1" wrap="square" lIns="91425" tIns="45700" rIns="91425" bIns="45700" anchor="b" anchorCtr="0">
            <a:normAutofit/>
          </a:bodyPr>
          <a:lstStyle>
            <a:lvl1pPr marR="0" lvl="0" algn="l" rtl="0">
              <a:lnSpc>
                <a:spcPct val="90000"/>
              </a:lnSpc>
              <a:spcBef>
                <a:spcPts val="0"/>
              </a:spcBef>
              <a:spcAft>
                <a:spcPts val="0"/>
              </a:spcAft>
              <a:buClr>
                <a:srgbClr val="002F6D"/>
              </a:buClr>
              <a:buSzPts val="4800"/>
              <a:buFont typeface="Crimson Text"/>
              <a:buNone/>
              <a:defRPr sz="4800" b="1" i="0" u="none" strike="noStrike" cap="none">
                <a:solidFill>
                  <a:schemeClr val="lt1"/>
                </a:solidFill>
                <a:latin typeface="Crimson Text"/>
                <a:ea typeface="Crimson Text"/>
                <a:cs typeface="Crimson Text"/>
                <a:sym typeface="Crimson Text"/>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Tree>
    <p:extLst>
      <p:ext uri="{BB962C8B-B14F-4D97-AF65-F5344CB8AC3E}">
        <p14:creationId xmlns:p14="http://schemas.microsoft.com/office/powerpoint/2010/main" val="427377800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69CEEA-C860-6C25-BCC4-748E3A9677F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C0F9A6E-99ED-EFC9-6289-A80458A9FF28}"/>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0B13423-EA37-62C9-5E50-DEDB7FDE424A}"/>
              </a:ext>
            </a:extLst>
          </p:cNvPr>
          <p:cNvSpPr>
            <a:spLocks noGrp="1"/>
          </p:cNvSpPr>
          <p:nvPr>
            <p:ph type="dt" sz="half" idx="10"/>
          </p:nvPr>
        </p:nvSpPr>
        <p:spPr/>
        <p:txBody>
          <a:bodyPr/>
          <a:lstStyle/>
          <a:p>
            <a:fld id="{80A7E293-3450-E544-9C61-17364190609C}" type="datetimeFigureOut">
              <a:rPr lang="en-US" smtClean="0"/>
              <a:t>10/16/23</a:t>
            </a:fld>
            <a:endParaRPr lang="en-US"/>
          </a:p>
        </p:txBody>
      </p:sp>
      <p:sp>
        <p:nvSpPr>
          <p:cNvPr id="5" name="Footer Placeholder 4">
            <a:extLst>
              <a:ext uri="{FF2B5EF4-FFF2-40B4-BE49-F238E27FC236}">
                <a16:creationId xmlns:a16="http://schemas.microsoft.com/office/drawing/2014/main" id="{37CA7432-6803-4907-19AE-717509E0732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D8D99CB-2584-670B-20D8-F099AAFC783C}"/>
              </a:ext>
            </a:extLst>
          </p:cNvPr>
          <p:cNvSpPr>
            <a:spLocks noGrp="1"/>
          </p:cNvSpPr>
          <p:nvPr>
            <p:ph type="sldNum" sz="quarter" idx="12"/>
          </p:nvPr>
        </p:nvSpPr>
        <p:spPr/>
        <p:txBody>
          <a:bodyPr/>
          <a:lstStyle/>
          <a:p>
            <a:fld id="{FA22ED78-C601-C941-9A85-F38A706AF4A7}" type="slidenum">
              <a:rPr lang="en-US" smtClean="0"/>
              <a:t>‹#›</a:t>
            </a:fld>
            <a:endParaRPr lang="en-US"/>
          </a:p>
        </p:txBody>
      </p:sp>
    </p:spTree>
    <p:extLst>
      <p:ext uri="{BB962C8B-B14F-4D97-AF65-F5344CB8AC3E}">
        <p14:creationId xmlns:p14="http://schemas.microsoft.com/office/powerpoint/2010/main" val="16760290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2E3A2FC3-D2C7-9B4C-9B9B-A2C7D0FDA33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Edit Master text – Remember to ad alt text to all imported graphics and images.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Title Placeholder 6">
            <a:extLst>
              <a:ext uri="{FF2B5EF4-FFF2-40B4-BE49-F238E27FC236}">
                <a16:creationId xmlns:a16="http://schemas.microsoft.com/office/drawing/2014/main" id="{456AC5D1-15F0-954C-A07F-F99E0C1534E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Tree>
    <p:extLst>
      <p:ext uri="{BB962C8B-B14F-4D97-AF65-F5344CB8AC3E}">
        <p14:creationId xmlns:p14="http://schemas.microsoft.com/office/powerpoint/2010/main" val="984657070"/>
      </p:ext>
    </p:extLst>
  </p:cSld>
  <p:clrMap bg1="lt1" tx1="dk1" bg2="lt2" tx2="dk2" accent1="accent1" accent2="accent2" accent3="accent3" accent4="accent4" accent5="accent5" accent6="accent6" hlink="hlink" folHlink="folHlink"/>
  <p:sldLayoutIdLst>
    <p:sldLayoutId id="2147483649" r:id="rId1"/>
    <p:sldLayoutId id="2147483666" r:id="rId2"/>
    <p:sldLayoutId id="2147483652" r:id="rId3"/>
    <p:sldLayoutId id="2147483667" r:id="rId4"/>
    <p:sldLayoutId id="2147483655" r:id="rId5"/>
    <p:sldLayoutId id="2147483668" r:id="rId6"/>
    <p:sldLayoutId id="2147483669" r:id="rId7"/>
    <p:sldLayoutId id="2147483673" r:id="rId8"/>
  </p:sldLayoutIdLst>
  <p:hf hdr="0" ftr="0" dt="0"/>
  <p:txStyles>
    <p:titleStyle>
      <a:lvl1pPr algn="l" defTabSz="914400" rtl="0" eaLnBrk="1" latinLnBrk="0" hangingPunct="1">
        <a:lnSpc>
          <a:spcPct val="90000"/>
        </a:lnSpc>
        <a:spcBef>
          <a:spcPct val="0"/>
        </a:spcBef>
        <a:buNone/>
        <a:defRPr sz="4400" kern="1200">
          <a:solidFill>
            <a:schemeClr val="accent2"/>
          </a:solidFill>
          <a:latin typeface="Palatino" pitchFamily="2" charset="77"/>
          <a:ea typeface="Palatino" pitchFamily="2" charset="77"/>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600" b="0" i="0" kern="1200">
          <a:solidFill>
            <a:schemeClr val="bg2">
              <a:lumMod val="25000"/>
            </a:schemeClr>
          </a:solidFill>
          <a:latin typeface="Gill Sans" panose="020B0502020104020203" pitchFamily="34" charset="-79"/>
          <a:ea typeface="+mn-ea"/>
          <a:cs typeface="Gill Sans" panose="020B0502020104020203" pitchFamily="34" charset="-79"/>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bg2">
              <a:lumMod val="25000"/>
            </a:schemeClr>
          </a:solidFill>
          <a:latin typeface="Gill Sans" panose="020B0502020104020203" pitchFamily="34" charset="-79"/>
          <a:ea typeface="+mn-ea"/>
          <a:cs typeface="Gill Sans" panose="020B0502020104020203" pitchFamily="34" charset="-79"/>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bg2">
              <a:lumMod val="25000"/>
            </a:schemeClr>
          </a:solidFill>
          <a:latin typeface="Gill Sans" panose="020B0502020104020203" pitchFamily="34" charset="-79"/>
          <a:ea typeface="+mn-ea"/>
          <a:cs typeface="Gill Sans" panose="020B0502020104020203" pitchFamily="34" charset="-79"/>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bg2">
              <a:lumMod val="25000"/>
            </a:schemeClr>
          </a:solidFill>
          <a:latin typeface="Gill Sans" panose="020B0502020104020203" pitchFamily="34" charset="-79"/>
          <a:ea typeface="+mn-ea"/>
          <a:cs typeface="Gill Sans" panose="020B0502020104020203" pitchFamily="34" charset="-79"/>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bg2">
              <a:lumMod val="25000"/>
            </a:schemeClr>
          </a:solidFill>
          <a:latin typeface="Gill Sans" panose="020B0502020104020203" pitchFamily="34" charset="-79"/>
          <a:ea typeface="+mn-ea"/>
          <a:cs typeface="Gill Sans" panose="020B0502020104020203" pitchFamily="34" charset="-79"/>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3" Type="http://schemas.openxmlformats.org/officeDocument/2006/relationships/hyperlink" Target="https://www.asccc.org/volunteer-serve-committee" TargetMode="External"/><Relationship Id="rId2" Type="http://schemas.openxmlformats.org/officeDocument/2006/relationships/notesSlide" Target="../notesSlides/notesSlide16.xml"/><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3" Type="http://schemas.openxmlformats.org/officeDocument/2006/relationships/hyperlink" Target="https://www.cccco.edu/-/media/CCCCO-Website/docs/report/ab1111-summary-report-oct2023-final-draft-a11y.pdf?la=en&amp;hash=98150771593F22793F3278731DE98FEA9D5CE0FA" TargetMode="External"/><Relationship Id="rId2" Type="http://schemas.openxmlformats.org/officeDocument/2006/relationships/notesSlide" Target="../notesSlides/notesSlide2.xml"/><Relationship Id="rId1" Type="http://schemas.openxmlformats.org/officeDocument/2006/relationships/slideLayout" Target="../slideLayouts/slideLayout8.xml"/><Relationship Id="rId4" Type="http://schemas.openxmlformats.org/officeDocument/2006/relationships/hyperlink" Target="https://www.cccco.edu/About-Us/Chancellors-Office/Divisions/Educational-Services-and-Support/common-course-numbering-project" TargetMode="Externa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E162D1-C142-B842-BA59-999BE0FEBB59}"/>
              </a:ext>
            </a:extLst>
          </p:cNvPr>
          <p:cNvSpPr>
            <a:spLocks noGrp="1"/>
          </p:cNvSpPr>
          <p:nvPr>
            <p:ph type="title"/>
          </p:nvPr>
        </p:nvSpPr>
        <p:spPr/>
        <p:txBody>
          <a:bodyPr anchor="ctr">
            <a:normAutofit fontScale="90000"/>
          </a:bodyPr>
          <a:lstStyle/>
          <a:p>
            <a:r>
              <a:rPr lang="en-US" b="1" dirty="0">
                <a:solidFill>
                  <a:schemeClr val="tx1">
                    <a:lumMod val="20000"/>
                    <a:lumOff val="80000"/>
                  </a:schemeClr>
                </a:solidFill>
              </a:rPr>
              <a:t>AB 1111 Common Course Numbering:</a:t>
            </a:r>
            <a:br>
              <a:rPr lang="en-US" b="1" dirty="0">
                <a:solidFill>
                  <a:schemeClr val="tx1">
                    <a:lumMod val="20000"/>
                    <a:lumOff val="80000"/>
                  </a:schemeClr>
                </a:solidFill>
              </a:rPr>
            </a:br>
            <a:r>
              <a:rPr lang="en-US" b="1" dirty="0">
                <a:solidFill>
                  <a:schemeClr val="tx1">
                    <a:lumMod val="20000"/>
                    <a:lumOff val="80000"/>
                  </a:schemeClr>
                </a:solidFill>
              </a:rPr>
              <a:t>Draft Report Update</a:t>
            </a:r>
          </a:p>
        </p:txBody>
      </p:sp>
      <p:sp>
        <p:nvSpPr>
          <p:cNvPr id="3" name="Subtitle 2">
            <a:extLst>
              <a:ext uri="{FF2B5EF4-FFF2-40B4-BE49-F238E27FC236}">
                <a16:creationId xmlns:a16="http://schemas.microsoft.com/office/drawing/2014/main" id="{417B090E-E2DD-9842-8A38-66A0ACDD7BD8}"/>
              </a:ext>
            </a:extLst>
          </p:cNvPr>
          <p:cNvSpPr>
            <a:spLocks noGrp="1"/>
          </p:cNvSpPr>
          <p:nvPr>
            <p:ph type="subTitle" idx="1"/>
          </p:nvPr>
        </p:nvSpPr>
        <p:spPr/>
        <p:txBody>
          <a:bodyPr/>
          <a:lstStyle/>
          <a:p>
            <a:endParaRPr lang="en-US" dirty="0"/>
          </a:p>
          <a:p>
            <a:r>
              <a:rPr lang="en-US" sz="2800" b="1" dirty="0">
                <a:solidFill>
                  <a:schemeClr val="accent1">
                    <a:lumMod val="20000"/>
                    <a:lumOff val="80000"/>
                  </a:schemeClr>
                </a:solidFill>
              </a:rPr>
              <a:t>Webinar</a:t>
            </a:r>
          </a:p>
          <a:p>
            <a:r>
              <a:rPr lang="en-US" dirty="0"/>
              <a:t>October 17, 2023</a:t>
            </a:r>
          </a:p>
          <a:p>
            <a:r>
              <a:rPr lang="en-US" dirty="0"/>
              <a:t>2:00 pm – 3:00 pm</a:t>
            </a:r>
          </a:p>
        </p:txBody>
      </p:sp>
    </p:spTree>
    <p:extLst>
      <p:ext uri="{BB962C8B-B14F-4D97-AF65-F5344CB8AC3E}">
        <p14:creationId xmlns:p14="http://schemas.microsoft.com/office/powerpoint/2010/main" val="275684632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886AC7-25C0-AFEF-0DE4-F3634FE7813A}"/>
              </a:ext>
            </a:extLst>
          </p:cNvPr>
          <p:cNvSpPr>
            <a:spLocks noGrp="1"/>
          </p:cNvSpPr>
          <p:nvPr>
            <p:ph type="title"/>
          </p:nvPr>
        </p:nvSpPr>
        <p:spPr/>
        <p:txBody>
          <a:bodyPr>
            <a:normAutofit fontScale="90000"/>
          </a:bodyPr>
          <a:lstStyle/>
          <a:p>
            <a:pPr algn="ctr"/>
            <a:r>
              <a:rPr lang="en-US" b="1" dirty="0"/>
              <a:t>Recommended Implementation Plan:</a:t>
            </a:r>
            <a:br>
              <a:rPr lang="en-US" b="1" dirty="0"/>
            </a:br>
            <a:r>
              <a:rPr lang="en-US" b="1" i="1" dirty="0"/>
              <a:t>CCN Development Workgroup</a:t>
            </a:r>
            <a:br>
              <a:rPr lang="en-US" b="1" i="1" dirty="0"/>
            </a:br>
            <a:r>
              <a:rPr lang="en-US" b="1" i="1" dirty="0"/>
              <a:t>Course to Course Articulation</a:t>
            </a:r>
            <a:endParaRPr lang="en-US" b="1" dirty="0"/>
          </a:p>
        </p:txBody>
      </p:sp>
      <p:sp>
        <p:nvSpPr>
          <p:cNvPr id="3" name="Content Placeholder 2">
            <a:extLst>
              <a:ext uri="{FF2B5EF4-FFF2-40B4-BE49-F238E27FC236}">
                <a16:creationId xmlns:a16="http://schemas.microsoft.com/office/drawing/2014/main" id="{F7D4EDB0-5ABE-D747-BC86-6AC2E07B04D1}"/>
              </a:ext>
            </a:extLst>
          </p:cNvPr>
          <p:cNvSpPr>
            <a:spLocks noGrp="1"/>
          </p:cNvSpPr>
          <p:nvPr>
            <p:ph idx="1"/>
          </p:nvPr>
        </p:nvSpPr>
        <p:spPr/>
        <p:txBody>
          <a:bodyPr>
            <a:normAutofit/>
          </a:bodyPr>
          <a:lstStyle/>
          <a:p>
            <a:pPr marL="0" indent="0">
              <a:buNone/>
            </a:pPr>
            <a:r>
              <a:rPr lang="en-US" sz="2400" dirty="0">
                <a:effectLst/>
                <a:ea typeface="Source Sans Pro" panose="020B0503030403020204" pitchFamily="34" charset="0"/>
              </a:rPr>
              <a:t>The courses based on CCN Descriptors will be articulated identically for all students who:</a:t>
            </a:r>
            <a:endParaRPr lang="en-US" sz="2400" dirty="0">
              <a:ea typeface="Source Sans Pro" panose="020B0503030403020204" pitchFamily="34" charset="0"/>
            </a:endParaRPr>
          </a:p>
          <a:p>
            <a:r>
              <a:rPr lang="en-US" sz="2400" u="none" strike="noStrike" dirty="0">
                <a:effectLst/>
                <a:ea typeface="Source Sans Pro" panose="020B0503030403020204" pitchFamily="34" charset="0"/>
              </a:rPr>
              <a:t>Complete courses at a CCC and transfer to another CCC;</a:t>
            </a:r>
            <a:endParaRPr lang="en-US" sz="2400" dirty="0">
              <a:ea typeface="Source Sans Pro" panose="020B0503030403020204" pitchFamily="34" charset="0"/>
            </a:endParaRPr>
          </a:p>
          <a:p>
            <a:r>
              <a:rPr lang="en-US" sz="2400" u="none" strike="noStrike" dirty="0">
                <a:effectLst/>
                <a:ea typeface="Source Sans Pro" panose="020B0503030403020204" pitchFamily="34" charset="0"/>
              </a:rPr>
              <a:t>Complete courses at a CCC and transfer to a CSU, UC, or AICCU institution;</a:t>
            </a:r>
            <a:endParaRPr lang="en-US" sz="2400" dirty="0">
              <a:ea typeface="Source Sans Pro" panose="020B0503030403020204" pitchFamily="34" charset="0"/>
            </a:endParaRPr>
          </a:p>
          <a:p>
            <a:r>
              <a:rPr lang="en-US" sz="2400" u="none" strike="noStrike" dirty="0">
                <a:effectLst/>
                <a:ea typeface="Source Sans Pro" panose="020B0503030403020204" pitchFamily="34" charset="0"/>
              </a:rPr>
              <a:t>Complete courses at a CSU, UC, or AICCU institution and transfer to a CCC institution.</a:t>
            </a:r>
            <a:endParaRPr lang="en-US" sz="2400" u="none" strike="noStrike" dirty="0">
              <a:effectLst/>
              <a:ea typeface="Source Sans 3"/>
            </a:endParaRPr>
          </a:p>
          <a:p>
            <a:pPr marL="0" indent="0">
              <a:buNone/>
            </a:pPr>
            <a:endParaRPr lang="en-US" sz="2400" dirty="0"/>
          </a:p>
          <a:p>
            <a:endParaRPr lang="en-US" sz="2400" dirty="0"/>
          </a:p>
        </p:txBody>
      </p:sp>
    </p:spTree>
    <p:extLst>
      <p:ext uri="{BB962C8B-B14F-4D97-AF65-F5344CB8AC3E}">
        <p14:creationId xmlns:p14="http://schemas.microsoft.com/office/powerpoint/2010/main" val="278428877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886AC7-25C0-AFEF-0DE4-F3634FE7813A}"/>
              </a:ext>
            </a:extLst>
          </p:cNvPr>
          <p:cNvSpPr>
            <a:spLocks noGrp="1"/>
          </p:cNvSpPr>
          <p:nvPr>
            <p:ph type="title"/>
          </p:nvPr>
        </p:nvSpPr>
        <p:spPr/>
        <p:txBody>
          <a:bodyPr>
            <a:normAutofit fontScale="90000"/>
          </a:bodyPr>
          <a:lstStyle/>
          <a:p>
            <a:pPr algn="ctr"/>
            <a:r>
              <a:rPr lang="en-US" b="1" dirty="0"/>
              <a:t>Recommended Implementation Plan:</a:t>
            </a:r>
            <a:br>
              <a:rPr lang="en-US" b="1" dirty="0"/>
            </a:br>
            <a:r>
              <a:rPr lang="en-US" b="1" i="1" dirty="0"/>
              <a:t>CCN Development Workgroup</a:t>
            </a:r>
            <a:br>
              <a:rPr lang="en-US" b="1" i="1" dirty="0"/>
            </a:br>
            <a:r>
              <a:rPr lang="en-US" b="1" i="1" dirty="0"/>
              <a:t>Taxonomy</a:t>
            </a:r>
            <a:r>
              <a:rPr lang="en-US" b="1" dirty="0"/>
              <a:t>	</a:t>
            </a:r>
          </a:p>
        </p:txBody>
      </p:sp>
      <p:sp>
        <p:nvSpPr>
          <p:cNvPr id="3" name="Content Placeholder 2">
            <a:extLst>
              <a:ext uri="{FF2B5EF4-FFF2-40B4-BE49-F238E27FC236}">
                <a16:creationId xmlns:a16="http://schemas.microsoft.com/office/drawing/2014/main" id="{F7D4EDB0-5ABE-D747-BC86-6AC2E07B04D1}"/>
              </a:ext>
            </a:extLst>
          </p:cNvPr>
          <p:cNvSpPr>
            <a:spLocks noGrp="1"/>
          </p:cNvSpPr>
          <p:nvPr>
            <p:ph idx="1"/>
          </p:nvPr>
        </p:nvSpPr>
        <p:spPr/>
        <p:txBody>
          <a:bodyPr>
            <a:normAutofit lnSpcReduction="10000"/>
          </a:bodyPr>
          <a:lstStyle/>
          <a:p>
            <a:r>
              <a:rPr lang="en-US" sz="2400" dirty="0">
                <a:effectLst/>
                <a:ea typeface="Source Sans Pro" panose="020B0503030403020204" pitchFamily="34" charset="0"/>
              </a:rPr>
              <a:t>Currently, significant variability of course subject identification and numbering.</a:t>
            </a:r>
          </a:p>
          <a:p>
            <a:r>
              <a:rPr lang="en-US" sz="2400" dirty="0"/>
              <a:t>CB01 (Dept. Number): 12 characters max, incl. spaces and dashes</a:t>
            </a:r>
          </a:p>
          <a:p>
            <a:r>
              <a:rPr lang="en-US" sz="2400" dirty="0"/>
              <a:t>Considerations: </a:t>
            </a:r>
          </a:p>
          <a:p>
            <a:pPr lvl="1"/>
            <a:r>
              <a:rPr lang="en-US" sz="2200" dirty="0"/>
              <a:t>Flexibility for managing local courses</a:t>
            </a:r>
          </a:p>
          <a:p>
            <a:pPr lvl="1"/>
            <a:r>
              <a:rPr lang="en-US" sz="2200" dirty="0"/>
              <a:t>Distinguish between currently numbered courses and CCN numbered courses</a:t>
            </a:r>
          </a:p>
          <a:p>
            <a:pPr lvl="1"/>
            <a:r>
              <a:rPr lang="en-US" sz="2200" dirty="0"/>
              <a:t>Avoid duplication of current course numbering systems</a:t>
            </a:r>
          </a:p>
          <a:p>
            <a:pPr lvl="1"/>
            <a:r>
              <a:rPr lang="en-US" sz="2200" dirty="0"/>
              <a:t>Provide a method for conveying traditional course level (years 1-4, pre-transfer, noncredit)</a:t>
            </a:r>
          </a:p>
          <a:p>
            <a:pPr lvl="1"/>
            <a:r>
              <a:rPr lang="en-US" sz="2200" dirty="0"/>
              <a:t>Provide a method for identifying specialized course types (honors, lab, corequisite embedded)</a:t>
            </a:r>
          </a:p>
          <a:p>
            <a:pPr lvl="1"/>
            <a:r>
              <a:rPr lang="en-US" sz="2200" dirty="0"/>
              <a:t>Scalable to incorporate volume of current and future courses</a:t>
            </a:r>
          </a:p>
          <a:p>
            <a:pPr lvl="1"/>
            <a:r>
              <a:rPr lang="en-US" sz="2200" dirty="0"/>
              <a:t>Accommodates local non-CCN courses with expectation CCCs adopt CCN system holistically</a:t>
            </a:r>
          </a:p>
        </p:txBody>
      </p:sp>
    </p:spTree>
    <p:extLst>
      <p:ext uri="{BB962C8B-B14F-4D97-AF65-F5344CB8AC3E}">
        <p14:creationId xmlns:p14="http://schemas.microsoft.com/office/powerpoint/2010/main" val="187539190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886AC7-25C0-AFEF-0DE4-F3634FE7813A}"/>
              </a:ext>
            </a:extLst>
          </p:cNvPr>
          <p:cNvSpPr>
            <a:spLocks noGrp="1"/>
          </p:cNvSpPr>
          <p:nvPr>
            <p:ph type="title"/>
          </p:nvPr>
        </p:nvSpPr>
        <p:spPr/>
        <p:txBody>
          <a:bodyPr>
            <a:normAutofit fontScale="90000"/>
          </a:bodyPr>
          <a:lstStyle/>
          <a:p>
            <a:pPr algn="ctr"/>
            <a:r>
              <a:rPr lang="en-US" b="1" dirty="0"/>
              <a:t>Recommended Implementation Plan:</a:t>
            </a:r>
            <a:br>
              <a:rPr lang="en-US" b="1" dirty="0"/>
            </a:br>
            <a:r>
              <a:rPr lang="en-US" b="1" i="1" dirty="0"/>
              <a:t>CCN Development Workgroup</a:t>
            </a:r>
            <a:br>
              <a:rPr lang="en-US" b="1" i="1" dirty="0"/>
            </a:br>
            <a:r>
              <a:rPr lang="en-US" b="1" i="1" dirty="0"/>
              <a:t>CCN Descriptor Development Clusters</a:t>
            </a:r>
            <a:r>
              <a:rPr lang="en-US" b="1" dirty="0"/>
              <a:t>	</a:t>
            </a:r>
          </a:p>
        </p:txBody>
      </p:sp>
      <p:sp>
        <p:nvSpPr>
          <p:cNvPr id="3" name="Content Placeholder 2">
            <a:extLst>
              <a:ext uri="{FF2B5EF4-FFF2-40B4-BE49-F238E27FC236}">
                <a16:creationId xmlns:a16="http://schemas.microsoft.com/office/drawing/2014/main" id="{F7D4EDB0-5ABE-D747-BC86-6AC2E07B04D1}"/>
              </a:ext>
            </a:extLst>
          </p:cNvPr>
          <p:cNvSpPr>
            <a:spLocks noGrp="1"/>
          </p:cNvSpPr>
          <p:nvPr>
            <p:ph idx="1"/>
          </p:nvPr>
        </p:nvSpPr>
        <p:spPr>
          <a:xfrm>
            <a:off x="838200" y="1936461"/>
            <a:ext cx="10515600" cy="4351338"/>
          </a:xfrm>
        </p:spPr>
        <p:txBody>
          <a:bodyPr>
            <a:normAutofit/>
          </a:bodyPr>
          <a:lstStyle/>
          <a:p>
            <a:r>
              <a:rPr lang="en-US" sz="2200" dirty="0"/>
              <a:t>Phase 1: Proof of concept to vet development processes and templates, test technology-based implementation, test-drive convening practices, validate intersegmental collaboration	</a:t>
            </a:r>
          </a:p>
          <a:p>
            <a:pPr lvl="1"/>
            <a:r>
              <a:rPr lang="en-US" sz="2000" dirty="0"/>
              <a:t>Minimum of one subject from each Cal-GETC area</a:t>
            </a:r>
          </a:p>
          <a:p>
            <a:pPr lvl="1"/>
            <a:r>
              <a:rPr lang="en-US" sz="2000" dirty="0"/>
              <a:t>Include courses that naturally sequence within a subject</a:t>
            </a:r>
          </a:p>
          <a:p>
            <a:pPr lvl="1"/>
            <a:r>
              <a:rPr lang="en-US" sz="2000" dirty="0"/>
              <a:t>Selection of subjects &amp; courses based on data – which impact greatest number of students?</a:t>
            </a:r>
          </a:p>
          <a:p>
            <a:pPr lvl="1"/>
            <a:r>
              <a:rPr lang="en-US" sz="2000" dirty="0"/>
              <a:t>ASSIST to help identify course variations that articulate the same way</a:t>
            </a:r>
          </a:p>
          <a:p>
            <a:pPr lvl="1"/>
            <a:r>
              <a:rPr lang="en-US" sz="2000" dirty="0"/>
              <a:t>C-ID descriptors as a foundation</a:t>
            </a:r>
          </a:p>
          <a:p>
            <a:pPr lvl="1"/>
            <a:r>
              <a:rPr lang="en-US" sz="2000" dirty="0"/>
              <a:t>Align with and be informed by Data Reconciliation and Analysis work</a:t>
            </a:r>
          </a:p>
          <a:p>
            <a:r>
              <a:rPr lang="en-US" sz="2200" dirty="0"/>
              <a:t>Phase 2: Build out larger cohorts based on “commonness” and phase plan (TBD)</a:t>
            </a:r>
          </a:p>
        </p:txBody>
      </p:sp>
    </p:spTree>
    <p:extLst>
      <p:ext uri="{BB962C8B-B14F-4D97-AF65-F5344CB8AC3E}">
        <p14:creationId xmlns:p14="http://schemas.microsoft.com/office/powerpoint/2010/main" val="355874103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886AC7-25C0-AFEF-0DE4-F3634FE7813A}"/>
              </a:ext>
            </a:extLst>
          </p:cNvPr>
          <p:cNvSpPr>
            <a:spLocks noGrp="1"/>
          </p:cNvSpPr>
          <p:nvPr>
            <p:ph type="title"/>
          </p:nvPr>
        </p:nvSpPr>
        <p:spPr/>
        <p:txBody>
          <a:bodyPr>
            <a:normAutofit fontScale="90000"/>
          </a:bodyPr>
          <a:lstStyle/>
          <a:p>
            <a:pPr algn="ctr"/>
            <a:r>
              <a:rPr lang="en-US" b="1" dirty="0"/>
              <a:t>Recommended Implementation Plan:</a:t>
            </a:r>
            <a:br>
              <a:rPr lang="en-US" b="1" dirty="0"/>
            </a:br>
            <a:r>
              <a:rPr lang="en-US" b="1" i="1" dirty="0"/>
              <a:t>CCN Technology and Processes Workgroup</a:t>
            </a:r>
            <a:r>
              <a:rPr lang="en-US" b="1" dirty="0"/>
              <a:t>	</a:t>
            </a:r>
          </a:p>
        </p:txBody>
      </p:sp>
      <p:sp>
        <p:nvSpPr>
          <p:cNvPr id="3" name="Content Placeholder 2">
            <a:extLst>
              <a:ext uri="{FF2B5EF4-FFF2-40B4-BE49-F238E27FC236}">
                <a16:creationId xmlns:a16="http://schemas.microsoft.com/office/drawing/2014/main" id="{F7D4EDB0-5ABE-D747-BC86-6AC2E07B04D1}"/>
              </a:ext>
            </a:extLst>
          </p:cNvPr>
          <p:cNvSpPr>
            <a:spLocks noGrp="1"/>
          </p:cNvSpPr>
          <p:nvPr>
            <p:ph idx="1"/>
          </p:nvPr>
        </p:nvSpPr>
        <p:spPr/>
        <p:txBody>
          <a:bodyPr>
            <a:normAutofit lnSpcReduction="10000"/>
          </a:bodyPr>
          <a:lstStyle/>
          <a:p>
            <a:r>
              <a:rPr lang="en-US" dirty="0"/>
              <a:t>Data Reconciliation and Analysis</a:t>
            </a:r>
          </a:p>
          <a:p>
            <a:pPr lvl="1"/>
            <a:r>
              <a:rPr lang="en-US" dirty="0"/>
              <a:t>Clean-up of current data across COCI, ASSIST, C-ID to result in a unique identifier and consistency in four data fields housing Course Title, Course/Subject Number, Course/Subject Name, and Units</a:t>
            </a:r>
          </a:p>
          <a:p>
            <a:pPr lvl="1"/>
            <a:r>
              <a:rPr lang="en-US" dirty="0"/>
              <a:t>Will reduce workload when CCN work begins</a:t>
            </a:r>
          </a:p>
          <a:p>
            <a:r>
              <a:rPr lang="en-US" dirty="0"/>
              <a:t>New Curriculum Management system?</a:t>
            </a:r>
          </a:p>
          <a:p>
            <a:pPr lvl="1"/>
            <a:r>
              <a:rPr lang="en-US" dirty="0"/>
              <a:t>State-level</a:t>
            </a:r>
          </a:p>
          <a:p>
            <a:pPr lvl="1"/>
            <a:r>
              <a:rPr lang="en-US" dirty="0"/>
              <a:t>College/District Level - Potential for APIs to connect system repository to local curriculum software</a:t>
            </a:r>
          </a:p>
          <a:p>
            <a:r>
              <a:rPr lang="en-US" dirty="0"/>
              <a:t>Data management and data warehouse</a:t>
            </a:r>
          </a:p>
          <a:p>
            <a:pPr lvl="1"/>
            <a:r>
              <a:rPr lang="en-US" dirty="0"/>
              <a:t>Streamlining of processes and technological solutions is needed</a:t>
            </a:r>
          </a:p>
          <a:p>
            <a:pPr lvl="1"/>
            <a:r>
              <a:rPr lang="en-US" dirty="0"/>
              <a:t>Potential to merge COCI and C-ID repositories</a:t>
            </a:r>
          </a:p>
        </p:txBody>
      </p:sp>
    </p:spTree>
    <p:extLst>
      <p:ext uri="{BB962C8B-B14F-4D97-AF65-F5344CB8AC3E}">
        <p14:creationId xmlns:p14="http://schemas.microsoft.com/office/powerpoint/2010/main" val="63924052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886AC7-25C0-AFEF-0DE4-F3634FE7813A}"/>
              </a:ext>
            </a:extLst>
          </p:cNvPr>
          <p:cNvSpPr>
            <a:spLocks noGrp="1"/>
          </p:cNvSpPr>
          <p:nvPr>
            <p:ph type="title"/>
          </p:nvPr>
        </p:nvSpPr>
        <p:spPr/>
        <p:txBody>
          <a:bodyPr/>
          <a:lstStyle/>
          <a:p>
            <a:pPr algn="ctr"/>
            <a:r>
              <a:rPr lang="en-US" b="1" dirty="0"/>
              <a:t>Recommended Implementation Plan:</a:t>
            </a:r>
            <a:br>
              <a:rPr lang="en-US" b="1" dirty="0"/>
            </a:br>
            <a:r>
              <a:rPr lang="en-US" b="1" i="1" dirty="0"/>
              <a:t>CCN Communications Workgroup</a:t>
            </a:r>
            <a:r>
              <a:rPr lang="en-US" b="1" dirty="0"/>
              <a:t>	</a:t>
            </a:r>
          </a:p>
        </p:txBody>
      </p:sp>
      <p:sp>
        <p:nvSpPr>
          <p:cNvPr id="3" name="Content Placeholder 2">
            <a:extLst>
              <a:ext uri="{FF2B5EF4-FFF2-40B4-BE49-F238E27FC236}">
                <a16:creationId xmlns:a16="http://schemas.microsoft.com/office/drawing/2014/main" id="{F7D4EDB0-5ABE-D747-BC86-6AC2E07B04D1}"/>
              </a:ext>
            </a:extLst>
          </p:cNvPr>
          <p:cNvSpPr>
            <a:spLocks noGrp="1"/>
          </p:cNvSpPr>
          <p:nvPr>
            <p:ph idx="1"/>
          </p:nvPr>
        </p:nvSpPr>
        <p:spPr/>
        <p:txBody>
          <a:bodyPr>
            <a:normAutofit lnSpcReduction="10000"/>
          </a:bodyPr>
          <a:lstStyle/>
          <a:p>
            <a:r>
              <a:rPr lang="en-US" dirty="0"/>
              <a:t>Ensures consistent and relevant communication</a:t>
            </a:r>
          </a:p>
          <a:p>
            <a:pPr lvl="1"/>
            <a:r>
              <a:rPr lang="en-US" dirty="0"/>
              <a:t>For all stakeholders</a:t>
            </a:r>
          </a:p>
          <a:p>
            <a:pPr lvl="1"/>
            <a:r>
              <a:rPr lang="en-US" dirty="0"/>
              <a:t>Across CCN Council and Workgroups</a:t>
            </a:r>
          </a:p>
          <a:p>
            <a:r>
              <a:rPr lang="en-US" dirty="0"/>
              <a:t>Includes broad stakeholder representation</a:t>
            </a:r>
          </a:p>
          <a:p>
            <a:r>
              <a:rPr lang="en-US" dirty="0"/>
              <a:t>Clear guidance to colleges/districts regarding implementation plan</a:t>
            </a:r>
          </a:p>
          <a:p>
            <a:r>
              <a:rPr lang="en-US" dirty="0"/>
              <a:t>CCN Expectations</a:t>
            </a:r>
          </a:p>
          <a:p>
            <a:r>
              <a:rPr lang="en-US" dirty="0"/>
              <a:t>Guidance to students</a:t>
            </a:r>
          </a:p>
          <a:p>
            <a:r>
              <a:rPr lang="en-US" dirty="0"/>
              <a:t>Communicate for four-year institution partners</a:t>
            </a:r>
          </a:p>
          <a:p>
            <a:r>
              <a:rPr lang="en-US" dirty="0"/>
              <a:t>Communicate with vendors</a:t>
            </a:r>
          </a:p>
          <a:p>
            <a:r>
              <a:rPr lang="en-US" dirty="0"/>
              <a:t>Communicate timeline (forthcoming)</a:t>
            </a:r>
          </a:p>
        </p:txBody>
      </p:sp>
    </p:spTree>
    <p:extLst>
      <p:ext uri="{BB962C8B-B14F-4D97-AF65-F5344CB8AC3E}">
        <p14:creationId xmlns:p14="http://schemas.microsoft.com/office/powerpoint/2010/main" val="20458032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886AC7-25C0-AFEF-0DE4-F3634FE7813A}"/>
              </a:ext>
            </a:extLst>
          </p:cNvPr>
          <p:cNvSpPr>
            <a:spLocks noGrp="1"/>
          </p:cNvSpPr>
          <p:nvPr>
            <p:ph type="title"/>
          </p:nvPr>
        </p:nvSpPr>
        <p:spPr/>
        <p:txBody>
          <a:bodyPr/>
          <a:lstStyle/>
          <a:p>
            <a:pPr algn="ctr"/>
            <a:r>
              <a:rPr lang="en-US" b="1" dirty="0"/>
              <a:t>Recommended Implementation Plan:</a:t>
            </a:r>
            <a:br>
              <a:rPr lang="en-US" b="1" dirty="0"/>
            </a:br>
            <a:r>
              <a:rPr lang="en-US" b="1" i="1" dirty="0"/>
              <a:t>Timeline</a:t>
            </a:r>
            <a:r>
              <a:rPr lang="en-US" b="1" dirty="0"/>
              <a:t>	</a:t>
            </a:r>
          </a:p>
        </p:txBody>
      </p:sp>
      <p:sp>
        <p:nvSpPr>
          <p:cNvPr id="3" name="Content Placeholder 2">
            <a:extLst>
              <a:ext uri="{FF2B5EF4-FFF2-40B4-BE49-F238E27FC236}">
                <a16:creationId xmlns:a16="http://schemas.microsoft.com/office/drawing/2014/main" id="{F7D4EDB0-5ABE-D747-BC86-6AC2E07B04D1}"/>
              </a:ext>
            </a:extLst>
          </p:cNvPr>
          <p:cNvSpPr>
            <a:spLocks noGrp="1"/>
          </p:cNvSpPr>
          <p:nvPr>
            <p:ph idx="1"/>
          </p:nvPr>
        </p:nvSpPr>
        <p:spPr/>
        <p:txBody>
          <a:bodyPr>
            <a:normAutofit/>
          </a:bodyPr>
          <a:lstStyle/>
          <a:p>
            <a:r>
              <a:rPr lang="en-US" dirty="0"/>
              <a:t>Year 1 (processes in parallel)</a:t>
            </a:r>
          </a:p>
          <a:p>
            <a:pPr lvl="1"/>
            <a:r>
              <a:rPr lang="en-US" dirty="0"/>
              <a:t>Establish Intersegmental Collaboration: develop agreements; develop processes and standards for verification of CCN alignment; develop processes for creating and reviewing CCN Descriptors</a:t>
            </a:r>
          </a:p>
          <a:p>
            <a:pPr lvl="1"/>
            <a:r>
              <a:rPr lang="en-US" dirty="0"/>
              <a:t>CCN Descriptor Preparation and Development / Descriptor Vetting, Cal-GETC, and Articulation</a:t>
            </a:r>
          </a:p>
          <a:p>
            <a:r>
              <a:rPr lang="en-US" dirty="0"/>
              <a:t>Year 2-3 (processes in parallel where possible)</a:t>
            </a:r>
          </a:p>
          <a:p>
            <a:pPr lvl="1"/>
            <a:r>
              <a:rPr lang="en-US" dirty="0"/>
              <a:t>CCC Local Curriculum Processing and CCCCO Call for Submission</a:t>
            </a:r>
          </a:p>
          <a:p>
            <a:pPr lvl="1"/>
            <a:r>
              <a:rPr lang="en-US" dirty="0"/>
              <a:t>Local CCN Course Implementation and Program Alignment</a:t>
            </a:r>
          </a:p>
          <a:p>
            <a:pPr lvl="1"/>
            <a:r>
              <a:rPr lang="en-US" dirty="0"/>
              <a:t>Course Articulation Verification and ADT Revision Submission</a:t>
            </a:r>
          </a:p>
          <a:p>
            <a:pPr lvl="1"/>
            <a:r>
              <a:rPr lang="en-US" dirty="0"/>
              <a:t>CCN Course Student Facing (catalog, schedule, ASSIST, </a:t>
            </a:r>
            <a:r>
              <a:rPr lang="en-US" dirty="0" err="1"/>
              <a:t>etc</a:t>
            </a:r>
            <a:r>
              <a:rPr lang="en-US" dirty="0"/>
              <a:t>)</a:t>
            </a:r>
          </a:p>
        </p:txBody>
      </p:sp>
    </p:spTree>
    <p:extLst>
      <p:ext uri="{BB962C8B-B14F-4D97-AF65-F5344CB8AC3E}">
        <p14:creationId xmlns:p14="http://schemas.microsoft.com/office/powerpoint/2010/main" val="75351091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DBDC7E-EB43-2E57-EC5E-356C81603F54}"/>
              </a:ext>
            </a:extLst>
          </p:cNvPr>
          <p:cNvSpPr>
            <a:spLocks noGrp="1"/>
          </p:cNvSpPr>
          <p:nvPr>
            <p:ph type="title"/>
          </p:nvPr>
        </p:nvSpPr>
        <p:spPr/>
        <p:txBody>
          <a:bodyPr/>
          <a:lstStyle/>
          <a:p>
            <a:pPr algn="ctr"/>
            <a:r>
              <a:rPr lang="en-US" b="1" dirty="0"/>
              <a:t>What Can We Be Doing Now?	</a:t>
            </a:r>
          </a:p>
        </p:txBody>
      </p:sp>
      <p:sp>
        <p:nvSpPr>
          <p:cNvPr id="3" name="Content Placeholder 2">
            <a:extLst>
              <a:ext uri="{FF2B5EF4-FFF2-40B4-BE49-F238E27FC236}">
                <a16:creationId xmlns:a16="http://schemas.microsoft.com/office/drawing/2014/main" id="{A9281ED8-E717-505C-CD9C-55A8386C98C2}"/>
              </a:ext>
            </a:extLst>
          </p:cNvPr>
          <p:cNvSpPr>
            <a:spLocks noGrp="1"/>
          </p:cNvSpPr>
          <p:nvPr>
            <p:ph idx="1"/>
          </p:nvPr>
        </p:nvSpPr>
        <p:spPr/>
        <p:txBody>
          <a:bodyPr>
            <a:normAutofit fontScale="77500" lnSpcReduction="20000"/>
          </a:bodyPr>
          <a:lstStyle/>
          <a:p>
            <a:pPr marL="0" indent="0">
              <a:buNone/>
            </a:pPr>
            <a:r>
              <a:rPr lang="en-US" sz="2900" dirty="0"/>
              <a:t>What can you do now or this fall?</a:t>
            </a:r>
          </a:p>
          <a:p>
            <a:pPr lvl="1"/>
            <a:r>
              <a:rPr lang="en-US" sz="2600" dirty="0"/>
              <a:t>College/District </a:t>
            </a:r>
          </a:p>
          <a:p>
            <a:pPr lvl="2"/>
            <a:r>
              <a:rPr lang="en-US" sz="2300" dirty="0"/>
              <a:t>Affirm college and district curriculum approval processes </a:t>
            </a:r>
          </a:p>
          <a:p>
            <a:pPr lvl="2"/>
            <a:r>
              <a:rPr lang="en-US" sz="2300" dirty="0"/>
              <a:t>Consider an expedited yet thorough process for the batching of curriculum, conditions for expedited processes</a:t>
            </a:r>
          </a:p>
          <a:p>
            <a:pPr lvl="2"/>
            <a:r>
              <a:rPr lang="en-US" sz="2300" dirty="0"/>
              <a:t>Curriculum Committee/Academic Senate</a:t>
            </a:r>
          </a:p>
          <a:p>
            <a:pPr lvl="2"/>
            <a:r>
              <a:rPr lang="en-US" sz="2300" dirty="0"/>
              <a:t>Ensure curriculum approval processes are well-established, understood, and followed</a:t>
            </a:r>
          </a:p>
          <a:p>
            <a:pPr lvl="2"/>
            <a:r>
              <a:rPr lang="en-US" sz="2300" dirty="0"/>
              <a:t>Work with administration to make sure resources (people and funding) are adequate for the volume of work expected</a:t>
            </a:r>
          </a:p>
          <a:p>
            <a:pPr lvl="1"/>
            <a:r>
              <a:rPr lang="en-US" sz="2600" dirty="0"/>
              <a:t>Department</a:t>
            </a:r>
          </a:p>
          <a:p>
            <a:pPr lvl="2"/>
            <a:r>
              <a:rPr lang="en-US" sz="2300" dirty="0"/>
              <a:t>Begin reviewing your curriculum from a global perspective – how do your GE/majors courses align with such courses at other colleges?</a:t>
            </a:r>
            <a:endParaRPr lang="en-US" dirty="0"/>
          </a:p>
          <a:p>
            <a:pPr marL="0" indent="0">
              <a:buNone/>
            </a:pPr>
            <a:r>
              <a:rPr lang="en-US" dirty="0"/>
              <a:t>What can you do at the state level?</a:t>
            </a:r>
          </a:p>
          <a:p>
            <a:pPr lvl="1"/>
            <a:r>
              <a:rPr lang="en-US" dirty="0"/>
              <a:t>Encourage faculty to participate in volunteer opportunities – complete the </a:t>
            </a:r>
            <a:r>
              <a:rPr lang="en-US" dirty="0">
                <a:hlinkClick r:id="rId3"/>
              </a:rPr>
              <a:t>Volunteer for Statewide Service</a:t>
            </a:r>
            <a:r>
              <a:rPr lang="en-US" dirty="0"/>
              <a:t> form</a:t>
            </a:r>
          </a:p>
          <a:p>
            <a:pPr lvl="1"/>
            <a:r>
              <a:rPr lang="en-US" dirty="0"/>
              <a:t>Participate in Discipline Input Groups</a:t>
            </a:r>
          </a:p>
          <a:p>
            <a:pPr lvl="1"/>
            <a:r>
              <a:rPr lang="en-US" dirty="0"/>
              <a:t>Respond to faculty surveys for vetting of processes, descriptors, and such</a:t>
            </a:r>
          </a:p>
          <a:p>
            <a:pPr marL="514350" indent="-514350">
              <a:buAutoNum type="arabicPeriod"/>
            </a:pPr>
            <a:endParaRPr lang="en-US" dirty="0"/>
          </a:p>
          <a:p>
            <a:pPr marL="457200" lvl="1" indent="0">
              <a:buNone/>
            </a:pPr>
            <a:endParaRPr lang="en-US" dirty="0"/>
          </a:p>
          <a:p>
            <a:pPr marL="514350" indent="-514350">
              <a:buAutoNum type="arabicPeriod"/>
            </a:pPr>
            <a:endParaRPr lang="en-US" dirty="0"/>
          </a:p>
        </p:txBody>
      </p:sp>
    </p:spTree>
    <p:extLst>
      <p:ext uri="{BB962C8B-B14F-4D97-AF65-F5344CB8AC3E}">
        <p14:creationId xmlns:p14="http://schemas.microsoft.com/office/powerpoint/2010/main" val="215060228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838296-75C0-B6FF-843C-DCA4D9DB509A}"/>
              </a:ext>
            </a:extLst>
          </p:cNvPr>
          <p:cNvSpPr>
            <a:spLocks noGrp="1"/>
          </p:cNvSpPr>
          <p:nvPr>
            <p:ph type="title"/>
          </p:nvPr>
        </p:nvSpPr>
        <p:spPr>
          <a:xfrm>
            <a:off x="838200" y="1329767"/>
            <a:ext cx="10515600" cy="4799728"/>
          </a:xfrm>
        </p:spPr>
        <p:txBody>
          <a:bodyPr>
            <a:normAutofit fontScale="90000"/>
          </a:bodyPr>
          <a:lstStyle/>
          <a:p>
            <a:pPr algn="ctr"/>
            <a:r>
              <a:rPr lang="en-US" sz="5300" dirty="0"/>
              <a:t>Questions?</a:t>
            </a:r>
            <a:br>
              <a:rPr lang="en-US" sz="5300" dirty="0"/>
            </a:br>
            <a:br>
              <a:rPr lang="en-US" sz="5300" dirty="0"/>
            </a:br>
            <a:br>
              <a:rPr lang="en-US" sz="5300" dirty="0"/>
            </a:br>
            <a:r>
              <a:rPr lang="en-US" sz="5300" dirty="0"/>
              <a:t>Thank you!</a:t>
            </a:r>
            <a:br>
              <a:rPr lang="en-US" dirty="0"/>
            </a:br>
            <a:br>
              <a:rPr lang="en-US" dirty="0"/>
            </a:br>
            <a:br>
              <a:rPr lang="en-US" dirty="0"/>
            </a:br>
            <a:br>
              <a:rPr lang="en-US" dirty="0"/>
            </a:br>
            <a:r>
              <a:rPr lang="en-US" sz="2000" dirty="0" err="1"/>
              <a:t>info@asccc.org</a:t>
            </a:r>
            <a:endParaRPr lang="en-US" sz="2000" dirty="0"/>
          </a:p>
        </p:txBody>
      </p:sp>
      <p:sp>
        <p:nvSpPr>
          <p:cNvPr id="4" name="Slide Number Placeholder 3">
            <a:extLst>
              <a:ext uri="{FF2B5EF4-FFF2-40B4-BE49-F238E27FC236}">
                <a16:creationId xmlns:a16="http://schemas.microsoft.com/office/drawing/2014/main" id="{C56C4512-47E9-5323-DEDC-5E65D67EF1E4}"/>
              </a:ext>
            </a:extLst>
          </p:cNvPr>
          <p:cNvSpPr>
            <a:spLocks noGrp="1"/>
          </p:cNvSpPr>
          <p:nvPr>
            <p:ph type="sldNum" sz="quarter" idx="12"/>
          </p:nvPr>
        </p:nvSpPr>
        <p:spPr/>
        <p:txBody>
          <a:bodyPr/>
          <a:lstStyle/>
          <a:p>
            <a:fld id="{FA22ED78-C601-C941-9A85-F38A706AF4A7}" type="slidenum">
              <a:rPr lang="en-US" smtClean="0"/>
              <a:t>17</a:t>
            </a:fld>
            <a:endParaRPr lang="en-US"/>
          </a:p>
        </p:txBody>
      </p:sp>
    </p:spTree>
    <p:extLst>
      <p:ext uri="{BB962C8B-B14F-4D97-AF65-F5344CB8AC3E}">
        <p14:creationId xmlns:p14="http://schemas.microsoft.com/office/powerpoint/2010/main" val="48073391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580685-C17C-4859-A88E-457A878445A8}"/>
              </a:ext>
            </a:extLst>
          </p:cNvPr>
          <p:cNvSpPr>
            <a:spLocks noGrp="1"/>
          </p:cNvSpPr>
          <p:nvPr>
            <p:ph type="title"/>
          </p:nvPr>
        </p:nvSpPr>
        <p:spPr/>
        <p:txBody>
          <a:bodyPr/>
          <a:lstStyle/>
          <a:p>
            <a:pPr algn="ctr"/>
            <a:r>
              <a:rPr lang="en-US" dirty="0"/>
              <a:t>Introduction</a:t>
            </a:r>
          </a:p>
        </p:txBody>
      </p:sp>
      <p:sp>
        <p:nvSpPr>
          <p:cNvPr id="3" name="Content Placeholder 2">
            <a:extLst>
              <a:ext uri="{FF2B5EF4-FFF2-40B4-BE49-F238E27FC236}">
                <a16:creationId xmlns:a16="http://schemas.microsoft.com/office/drawing/2014/main" id="{D75E0CE1-C0C7-17C4-CDA4-0E48FE9F825E}"/>
              </a:ext>
            </a:extLst>
          </p:cNvPr>
          <p:cNvSpPr>
            <a:spLocks noGrp="1"/>
          </p:cNvSpPr>
          <p:nvPr>
            <p:ph idx="1"/>
          </p:nvPr>
        </p:nvSpPr>
        <p:spPr>
          <a:xfrm>
            <a:off x="838200" y="1506971"/>
            <a:ext cx="10515600" cy="4351338"/>
          </a:xfrm>
        </p:spPr>
        <p:txBody>
          <a:bodyPr>
            <a:normAutofit fontScale="92500" lnSpcReduction="20000"/>
          </a:bodyPr>
          <a:lstStyle/>
          <a:p>
            <a:pPr marL="0" indent="0">
              <a:buNone/>
            </a:pPr>
            <a:r>
              <a:rPr lang="en-US" sz="3000" dirty="0"/>
              <a:t>Presenters:</a:t>
            </a:r>
          </a:p>
          <a:p>
            <a:pPr marL="0" indent="0">
              <a:buNone/>
            </a:pPr>
            <a:r>
              <a:rPr lang="en-US" sz="3000" dirty="0"/>
              <a:t>Cheryl </a:t>
            </a:r>
            <a:r>
              <a:rPr lang="en-US" sz="3000" dirty="0" err="1"/>
              <a:t>Aschenbach</a:t>
            </a:r>
            <a:r>
              <a:rPr lang="en-US" sz="3000" dirty="0"/>
              <a:t>, ASCCC President</a:t>
            </a:r>
          </a:p>
          <a:p>
            <a:pPr marL="0" indent="0">
              <a:buNone/>
            </a:pPr>
            <a:r>
              <a:rPr lang="en-US" sz="3000" dirty="0" err="1"/>
              <a:t>Ginni</a:t>
            </a:r>
            <a:r>
              <a:rPr lang="en-US" sz="3000" dirty="0"/>
              <a:t> May, ASCCC Past President</a:t>
            </a:r>
          </a:p>
          <a:p>
            <a:pPr marL="0" indent="0">
              <a:buNone/>
            </a:pPr>
            <a:endParaRPr lang="en-US" dirty="0"/>
          </a:p>
          <a:p>
            <a:pPr marL="0" indent="0" algn="l">
              <a:buNone/>
            </a:pPr>
            <a:r>
              <a:rPr lang="en-US" u="none" strike="noStrike" dirty="0">
                <a:solidFill>
                  <a:srgbClr val="0A0A0A"/>
                </a:solidFill>
                <a:effectLst/>
              </a:rPr>
              <a:t>Join ASCCC Past President </a:t>
            </a:r>
            <a:r>
              <a:rPr lang="en-US" u="none" strike="noStrike" dirty="0" err="1">
                <a:solidFill>
                  <a:srgbClr val="0A0A0A"/>
                </a:solidFill>
                <a:effectLst/>
              </a:rPr>
              <a:t>Ginni</a:t>
            </a:r>
            <a:r>
              <a:rPr lang="en-US" u="none" strike="noStrike" dirty="0">
                <a:solidFill>
                  <a:srgbClr val="0A0A0A"/>
                </a:solidFill>
                <a:effectLst/>
              </a:rPr>
              <a:t> May, who is co-chairing the AB 1111 Task Force, and ASCCC President Cheryl </a:t>
            </a:r>
            <a:r>
              <a:rPr lang="en-US" u="none" strike="noStrike" dirty="0" err="1">
                <a:solidFill>
                  <a:srgbClr val="0A0A0A"/>
                </a:solidFill>
                <a:effectLst/>
              </a:rPr>
              <a:t>Aschenbach</a:t>
            </a:r>
            <a:r>
              <a:rPr lang="en-US" u="none" strike="noStrike" dirty="0">
                <a:solidFill>
                  <a:srgbClr val="0A0A0A"/>
                </a:solidFill>
                <a:effectLst/>
              </a:rPr>
              <a:t> as they provide an overview of the Draft Summary Report released October 2 (</a:t>
            </a:r>
            <a:r>
              <a:rPr lang="en-US" u="none" strike="noStrike" dirty="0">
                <a:solidFill>
                  <a:srgbClr val="005E99"/>
                </a:solidFill>
                <a:effectLst/>
                <a:hlinkClick r:id="rId3"/>
              </a:rPr>
              <a:t>linked here</a:t>
            </a:r>
            <a:r>
              <a:rPr lang="en-US" u="none" strike="noStrike" dirty="0">
                <a:solidFill>
                  <a:srgbClr val="0A0A0A"/>
                </a:solidFill>
                <a:effectLst/>
              </a:rPr>
              <a:t>), updated from the earlier August 2023 version. Additionally, provide input on the report for them to take to the Task Force meeting and ask your lingering questions.</a:t>
            </a:r>
          </a:p>
          <a:p>
            <a:pPr marL="0" indent="0" algn="l">
              <a:buNone/>
            </a:pPr>
            <a:endParaRPr lang="en-US" u="none" strike="noStrike" dirty="0">
              <a:solidFill>
                <a:srgbClr val="0A0A0A"/>
              </a:solidFill>
              <a:effectLst/>
            </a:endParaRPr>
          </a:p>
          <a:p>
            <a:pPr marL="0" indent="0" algn="l">
              <a:buNone/>
            </a:pPr>
            <a:r>
              <a:rPr lang="en-US" u="none" strike="noStrike" dirty="0">
                <a:solidFill>
                  <a:srgbClr val="0A0A0A"/>
                </a:solidFill>
                <a:effectLst/>
              </a:rPr>
              <a:t>For additional AB 1111 Common Course Numbering Task Force Information, including the report and October 18 meeting info, </a:t>
            </a:r>
            <a:r>
              <a:rPr lang="en-US" u="none" strike="noStrike" dirty="0">
                <a:solidFill>
                  <a:srgbClr val="005E99"/>
                </a:solidFill>
                <a:effectLst/>
                <a:hlinkClick r:id="rId4"/>
              </a:rPr>
              <a:t>click here</a:t>
            </a:r>
            <a:r>
              <a:rPr lang="en-US" u="none" strike="noStrike" dirty="0">
                <a:solidFill>
                  <a:srgbClr val="0A0A0A"/>
                </a:solidFill>
                <a:effectLst/>
              </a:rPr>
              <a:t>.</a:t>
            </a:r>
          </a:p>
          <a:p>
            <a:pPr marL="0" indent="0">
              <a:buNone/>
            </a:pPr>
            <a:endParaRPr lang="en-US" dirty="0">
              <a:latin typeface="+mn-lt"/>
            </a:endParaRPr>
          </a:p>
        </p:txBody>
      </p:sp>
    </p:spTree>
    <p:extLst>
      <p:ext uri="{BB962C8B-B14F-4D97-AF65-F5344CB8AC3E}">
        <p14:creationId xmlns:p14="http://schemas.microsoft.com/office/powerpoint/2010/main" val="90622080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E82973-BDEF-2A6A-87E8-0646035CC6CA}"/>
              </a:ext>
            </a:extLst>
          </p:cNvPr>
          <p:cNvSpPr>
            <a:spLocks noGrp="1"/>
          </p:cNvSpPr>
          <p:nvPr>
            <p:ph type="title"/>
          </p:nvPr>
        </p:nvSpPr>
        <p:spPr/>
        <p:txBody>
          <a:bodyPr>
            <a:normAutofit fontScale="90000"/>
          </a:bodyPr>
          <a:lstStyle/>
          <a:p>
            <a:pPr algn="ctr"/>
            <a:r>
              <a:rPr lang="en-US" b="1" dirty="0"/>
              <a:t>The BIG Question:</a:t>
            </a:r>
            <a:br>
              <a:rPr lang="en-US" b="1" dirty="0"/>
            </a:br>
            <a:r>
              <a:rPr lang="en-US" b="1" dirty="0"/>
              <a:t>Will CCN be implemented by July 1, 2024?</a:t>
            </a:r>
          </a:p>
        </p:txBody>
      </p:sp>
      <p:sp>
        <p:nvSpPr>
          <p:cNvPr id="3" name="Content Placeholder 2">
            <a:extLst>
              <a:ext uri="{FF2B5EF4-FFF2-40B4-BE49-F238E27FC236}">
                <a16:creationId xmlns:a16="http://schemas.microsoft.com/office/drawing/2014/main" id="{CB25E1AF-D02A-B327-CC08-88CAB1B1598D}"/>
              </a:ext>
            </a:extLst>
          </p:cNvPr>
          <p:cNvSpPr>
            <a:spLocks noGrp="1"/>
          </p:cNvSpPr>
          <p:nvPr>
            <p:ph idx="1"/>
          </p:nvPr>
        </p:nvSpPr>
        <p:spPr/>
        <p:txBody>
          <a:bodyPr/>
          <a:lstStyle/>
          <a:p>
            <a:r>
              <a:rPr lang="en-US" dirty="0"/>
              <a:t>The CCN Task Force and Chancellor’s Office all agree that July 1, 2024 implementation, as listed in the legislation, is not feasible</a:t>
            </a:r>
          </a:p>
          <a:p>
            <a:endParaRPr lang="en-US" dirty="0"/>
          </a:p>
          <a:p>
            <a:r>
              <a:rPr lang="en-US" dirty="0"/>
              <a:t>The CCN Task Force report will present its recommendations for implementation in the final report, and plans to request from the legislature  an extension of the implementation date to 2027 (still pending) </a:t>
            </a:r>
          </a:p>
        </p:txBody>
      </p:sp>
    </p:spTree>
    <p:extLst>
      <p:ext uri="{BB962C8B-B14F-4D97-AF65-F5344CB8AC3E}">
        <p14:creationId xmlns:p14="http://schemas.microsoft.com/office/powerpoint/2010/main" val="91314199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43BE58-9A52-0BAB-69AC-F10100C0AB5B}"/>
              </a:ext>
            </a:extLst>
          </p:cNvPr>
          <p:cNvSpPr>
            <a:spLocks noGrp="1"/>
          </p:cNvSpPr>
          <p:nvPr>
            <p:ph type="title"/>
          </p:nvPr>
        </p:nvSpPr>
        <p:spPr/>
        <p:txBody>
          <a:bodyPr>
            <a:normAutofit/>
          </a:bodyPr>
          <a:lstStyle/>
          <a:p>
            <a:pPr algn="ctr"/>
            <a:r>
              <a:rPr lang="en-US" sz="4000" b="1" dirty="0"/>
              <a:t>Overview of AB 1111 Common Course Numbering Draft – Summary Report</a:t>
            </a:r>
          </a:p>
        </p:txBody>
      </p:sp>
      <p:sp>
        <p:nvSpPr>
          <p:cNvPr id="3" name="Content Placeholder 2">
            <a:extLst>
              <a:ext uri="{FF2B5EF4-FFF2-40B4-BE49-F238E27FC236}">
                <a16:creationId xmlns:a16="http://schemas.microsoft.com/office/drawing/2014/main" id="{6A52A990-4D8C-6C4D-69AD-2F1B2C8E34ED}"/>
              </a:ext>
            </a:extLst>
          </p:cNvPr>
          <p:cNvSpPr>
            <a:spLocks noGrp="1"/>
          </p:cNvSpPr>
          <p:nvPr>
            <p:ph idx="1"/>
          </p:nvPr>
        </p:nvSpPr>
        <p:spPr/>
        <p:txBody>
          <a:bodyPr>
            <a:normAutofit lnSpcReduction="10000"/>
          </a:bodyPr>
          <a:lstStyle/>
          <a:p>
            <a:pPr>
              <a:lnSpc>
                <a:spcPct val="100000"/>
              </a:lnSpc>
              <a:spcBef>
                <a:spcPts val="0"/>
              </a:spcBef>
              <a:spcAft>
                <a:spcPts val="2400"/>
              </a:spcAft>
            </a:pPr>
            <a:r>
              <a:rPr lang="en-US" sz="2800" dirty="0"/>
              <a:t>Acknowledgements</a:t>
            </a:r>
          </a:p>
          <a:p>
            <a:pPr>
              <a:lnSpc>
                <a:spcPct val="100000"/>
              </a:lnSpc>
              <a:spcBef>
                <a:spcPts val="0"/>
              </a:spcBef>
              <a:spcAft>
                <a:spcPts val="2400"/>
              </a:spcAft>
            </a:pPr>
            <a:r>
              <a:rPr lang="en-US" sz="2800" dirty="0"/>
              <a:t>Letter from Deputy Chancellor (forthcoming)</a:t>
            </a:r>
          </a:p>
          <a:p>
            <a:pPr>
              <a:lnSpc>
                <a:spcPct val="100000"/>
              </a:lnSpc>
              <a:spcBef>
                <a:spcPts val="0"/>
              </a:spcBef>
              <a:spcAft>
                <a:spcPts val="2400"/>
              </a:spcAft>
            </a:pPr>
            <a:r>
              <a:rPr lang="en-US" sz="2800" dirty="0"/>
              <a:t>Executive Summary</a:t>
            </a:r>
          </a:p>
          <a:p>
            <a:pPr>
              <a:lnSpc>
                <a:spcPct val="100000"/>
              </a:lnSpc>
              <a:spcBef>
                <a:spcPts val="0"/>
              </a:spcBef>
              <a:spcAft>
                <a:spcPts val="2400"/>
              </a:spcAft>
            </a:pPr>
            <a:r>
              <a:rPr lang="en-US" sz="2800" dirty="0"/>
              <a:t>Introduction</a:t>
            </a:r>
          </a:p>
          <a:p>
            <a:pPr>
              <a:lnSpc>
                <a:spcPct val="100000"/>
              </a:lnSpc>
              <a:spcBef>
                <a:spcPts val="0"/>
              </a:spcBef>
              <a:spcAft>
                <a:spcPts val="2400"/>
              </a:spcAft>
            </a:pPr>
            <a:r>
              <a:rPr lang="en-US" sz="2800" dirty="0"/>
              <a:t>About the CCN Task Force</a:t>
            </a:r>
          </a:p>
          <a:p>
            <a:pPr>
              <a:lnSpc>
                <a:spcPct val="100000"/>
              </a:lnSpc>
              <a:spcBef>
                <a:spcPts val="0"/>
              </a:spcBef>
              <a:spcAft>
                <a:spcPts val="2400"/>
              </a:spcAft>
            </a:pPr>
            <a:r>
              <a:rPr lang="en-US" sz="2800" b="1" dirty="0">
                <a:solidFill>
                  <a:srgbClr val="C00000"/>
                </a:solidFill>
              </a:rPr>
              <a:t>Recommended Implementation Plan</a:t>
            </a:r>
          </a:p>
          <a:p>
            <a:pPr marL="457200" lvl="0" indent="-374650" algn="l" rtl="0">
              <a:lnSpc>
                <a:spcPct val="100000"/>
              </a:lnSpc>
              <a:spcBef>
                <a:spcPts val="0"/>
              </a:spcBef>
              <a:spcAft>
                <a:spcPts val="0"/>
              </a:spcAft>
              <a:buClr>
                <a:srgbClr val="666666"/>
              </a:buClr>
              <a:buSzPts val="2300"/>
              <a:buChar char="●"/>
            </a:pPr>
            <a:endParaRPr lang="en-US" sz="2800" dirty="0"/>
          </a:p>
          <a:p>
            <a:endParaRPr lang="en-US" dirty="0"/>
          </a:p>
        </p:txBody>
      </p:sp>
    </p:spTree>
    <p:extLst>
      <p:ext uri="{BB962C8B-B14F-4D97-AF65-F5344CB8AC3E}">
        <p14:creationId xmlns:p14="http://schemas.microsoft.com/office/powerpoint/2010/main" val="63624571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060F62-8636-8B74-0D45-822A7A172A8C}"/>
              </a:ext>
            </a:extLst>
          </p:cNvPr>
          <p:cNvSpPr>
            <a:spLocks noGrp="1"/>
          </p:cNvSpPr>
          <p:nvPr>
            <p:ph type="title"/>
          </p:nvPr>
        </p:nvSpPr>
        <p:spPr/>
        <p:txBody>
          <a:bodyPr/>
          <a:lstStyle/>
          <a:p>
            <a:pPr algn="ctr"/>
            <a:r>
              <a:rPr lang="en-US" dirty="0"/>
              <a:t>Recommended Implementation Plan</a:t>
            </a:r>
            <a:br>
              <a:rPr lang="en-US" dirty="0"/>
            </a:br>
            <a:r>
              <a:rPr lang="en-US" i="1" dirty="0"/>
              <a:t>Overview</a:t>
            </a:r>
          </a:p>
        </p:txBody>
      </p:sp>
      <p:sp>
        <p:nvSpPr>
          <p:cNvPr id="3" name="Content Placeholder 2">
            <a:extLst>
              <a:ext uri="{FF2B5EF4-FFF2-40B4-BE49-F238E27FC236}">
                <a16:creationId xmlns:a16="http://schemas.microsoft.com/office/drawing/2014/main" id="{E2A18766-3F6B-D036-6CDC-369CC005FAE8}"/>
              </a:ext>
            </a:extLst>
          </p:cNvPr>
          <p:cNvSpPr>
            <a:spLocks noGrp="1"/>
          </p:cNvSpPr>
          <p:nvPr>
            <p:ph idx="1"/>
          </p:nvPr>
        </p:nvSpPr>
        <p:spPr/>
        <p:txBody>
          <a:bodyPr/>
          <a:lstStyle/>
          <a:p>
            <a:r>
              <a:rPr lang="en-US" dirty="0"/>
              <a:t>Scope and Definition of Student-Facing Common Course Numbering</a:t>
            </a:r>
          </a:p>
          <a:p>
            <a:r>
              <a:rPr lang="en-US" dirty="0"/>
              <a:t>Expected Outcomes of Student-Facing Common Course Numbering</a:t>
            </a:r>
          </a:p>
          <a:p>
            <a:r>
              <a:rPr lang="en-US" dirty="0"/>
              <a:t>Overarching Guiding Principles for the Implementation of Student-Facing Common Course Numbering</a:t>
            </a:r>
          </a:p>
          <a:p>
            <a:r>
              <a:rPr lang="en-US" dirty="0"/>
              <a:t>System Governance</a:t>
            </a:r>
          </a:p>
          <a:p>
            <a:r>
              <a:rPr lang="en-US" dirty="0"/>
              <a:t>Timeline</a:t>
            </a:r>
          </a:p>
        </p:txBody>
      </p:sp>
    </p:spTree>
    <p:extLst>
      <p:ext uri="{BB962C8B-B14F-4D97-AF65-F5344CB8AC3E}">
        <p14:creationId xmlns:p14="http://schemas.microsoft.com/office/powerpoint/2010/main" val="36138032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886AC7-25C0-AFEF-0DE4-F3634FE7813A}"/>
              </a:ext>
            </a:extLst>
          </p:cNvPr>
          <p:cNvSpPr>
            <a:spLocks noGrp="1"/>
          </p:cNvSpPr>
          <p:nvPr>
            <p:ph type="title"/>
          </p:nvPr>
        </p:nvSpPr>
        <p:spPr/>
        <p:txBody>
          <a:bodyPr/>
          <a:lstStyle/>
          <a:p>
            <a:pPr algn="ctr"/>
            <a:r>
              <a:rPr lang="en-US" b="1" dirty="0"/>
              <a:t>Recommended Implementation Plan:</a:t>
            </a:r>
            <a:br>
              <a:rPr lang="en-US" b="1" dirty="0"/>
            </a:br>
            <a:r>
              <a:rPr lang="en-US" b="1" i="1" dirty="0"/>
              <a:t>System Governance</a:t>
            </a:r>
            <a:r>
              <a:rPr lang="en-US" b="1" dirty="0"/>
              <a:t>	</a:t>
            </a:r>
          </a:p>
        </p:txBody>
      </p:sp>
      <p:sp>
        <p:nvSpPr>
          <p:cNvPr id="3" name="Content Placeholder 2">
            <a:extLst>
              <a:ext uri="{FF2B5EF4-FFF2-40B4-BE49-F238E27FC236}">
                <a16:creationId xmlns:a16="http://schemas.microsoft.com/office/drawing/2014/main" id="{F7D4EDB0-5ABE-D747-BC86-6AC2E07B04D1}"/>
              </a:ext>
            </a:extLst>
          </p:cNvPr>
          <p:cNvSpPr>
            <a:spLocks noGrp="1"/>
          </p:cNvSpPr>
          <p:nvPr>
            <p:ph idx="1"/>
          </p:nvPr>
        </p:nvSpPr>
        <p:spPr>
          <a:xfrm>
            <a:off x="838200" y="1825625"/>
            <a:ext cx="10515600" cy="4667250"/>
          </a:xfrm>
        </p:spPr>
        <p:txBody>
          <a:bodyPr>
            <a:normAutofit fontScale="92500" lnSpcReduction="20000"/>
          </a:bodyPr>
          <a:lstStyle/>
          <a:p>
            <a:r>
              <a:rPr lang="en-US" dirty="0"/>
              <a:t>California Community Colleges Chancellor’s Office – system level support and coordination; oversight of resources for implementation</a:t>
            </a:r>
          </a:p>
          <a:p>
            <a:r>
              <a:rPr lang="en-US" dirty="0"/>
              <a:t>Common Course Numbering Council – High level oversight of CCN implementation:</a:t>
            </a:r>
          </a:p>
          <a:p>
            <a:pPr lvl="1"/>
            <a:r>
              <a:rPr lang="en-US" dirty="0"/>
              <a:t>CCCCO participatory governance group</a:t>
            </a:r>
          </a:p>
          <a:p>
            <a:pPr lvl="1"/>
            <a:r>
              <a:rPr lang="en-US" dirty="0"/>
              <a:t>Broad stakeholder representation</a:t>
            </a:r>
          </a:p>
          <a:p>
            <a:pPr lvl="1"/>
            <a:r>
              <a:rPr lang="en-US" dirty="0"/>
              <a:t>Intersegmental partner representation (CSU, UC, independents)</a:t>
            </a:r>
          </a:p>
          <a:p>
            <a:pPr lvl="1"/>
            <a:r>
              <a:rPr lang="en-US" dirty="0"/>
              <a:t>Approximate 3-year lifespan</a:t>
            </a:r>
          </a:p>
          <a:p>
            <a:pPr lvl="1"/>
            <a:r>
              <a:rPr lang="en-US" dirty="0"/>
              <a:t>Decision making: if consensus not reached, majority vote will prevail</a:t>
            </a:r>
          </a:p>
          <a:p>
            <a:r>
              <a:rPr lang="en-US" dirty="0"/>
              <a:t>Steering Committee of CCN Council – Planning and facilitation of CCN Council</a:t>
            </a:r>
          </a:p>
          <a:p>
            <a:pPr lvl="1"/>
            <a:r>
              <a:rPr lang="en-US" dirty="0"/>
              <a:t>Four representatives, one appointed by each organization: CCCCO, ASCCC, CIOs, CSSOs</a:t>
            </a:r>
          </a:p>
          <a:p>
            <a:r>
              <a:rPr lang="en-US" dirty="0"/>
              <a:t>Three workgroups: </a:t>
            </a:r>
          </a:p>
          <a:p>
            <a:pPr lvl="1"/>
            <a:r>
              <a:rPr lang="en-US" dirty="0"/>
              <a:t>CCN Development, CCN Technology and Processes, CCN Communications</a:t>
            </a:r>
          </a:p>
          <a:p>
            <a:pPr lvl="1"/>
            <a:r>
              <a:rPr lang="en-US" dirty="0"/>
              <a:t>Workgroup leads will serve as voting members on CCN Council</a:t>
            </a:r>
          </a:p>
          <a:p>
            <a:endParaRPr lang="en-US" dirty="0"/>
          </a:p>
        </p:txBody>
      </p:sp>
    </p:spTree>
    <p:extLst>
      <p:ext uri="{BB962C8B-B14F-4D97-AF65-F5344CB8AC3E}">
        <p14:creationId xmlns:p14="http://schemas.microsoft.com/office/powerpoint/2010/main" val="176181136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886AC7-25C0-AFEF-0DE4-F3634FE7813A}"/>
              </a:ext>
            </a:extLst>
          </p:cNvPr>
          <p:cNvSpPr>
            <a:spLocks noGrp="1"/>
          </p:cNvSpPr>
          <p:nvPr>
            <p:ph type="title"/>
          </p:nvPr>
        </p:nvSpPr>
        <p:spPr/>
        <p:txBody>
          <a:bodyPr>
            <a:normAutofit fontScale="90000"/>
          </a:bodyPr>
          <a:lstStyle/>
          <a:p>
            <a:pPr algn="ctr"/>
            <a:r>
              <a:rPr lang="en-US" b="1" dirty="0"/>
              <a:t>Recommended Implementation Plan:</a:t>
            </a:r>
            <a:br>
              <a:rPr lang="en-US" b="1" dirty="0"/>
            </a:br>
            <a:r>
              <a:rPr lang="en-US" b="1" i="1" dirty="0"/>
              <a:t>CCN Development Workgroup</a:t>
            </a:r>
            <a:br>
              <a:rPr lang="en-US" b="1" i="1" dirty="0"/>
            </a:br>
            <a:r>
              <a:rPr lang="en-US" b="1" i="1" dirty="0"/>
              <a:t>Charge</a:t>
            </a:r>
            <a:r>
              <a:rPr lang="en-US" b="1" dirty="0"/>
              <a:t>	</a:t>
            </a:r>
          </a:p>
        </p:txBody>
      </p:sp>
      <p:sp>
        <p:nvSpPr>
          <p:cNvPr id="3" name="Content Placeholder 2">
            <a:extLst>
              <a:ext uri="{FF2B5EF4-FFF2-40B4-BE49-F238E27FC236}">
                <a16:creationId xmlns:a16="http://schemas.microsoft.com/office/drawing/2014/main" id="{F7D4EDB0-5ABE-D747-BC86-6AC2E07B04D1}"/>
              </a:ext>
            </a:extLst>
          </p:cNvPr>
          <p:cNvSpPr>
            <a:spLocks noGrp="1"/>
          </p:cNvSpPr>
          <p:nvPr>
            <p:ph idx="1"/>
          </p:nvPr>
        </p:nvSpPr>
        <p:spPr/>
        <p:txBody>
          <a:bodyPr>
            <a:normAutofit/>
          </a:bodyPr>
          <a:lstStyle/>
          <a:p>
            <a:r>
              <a:rPr lang="en-US" dirty="0"/>
              <a:t>Makes design recommendations for infrastructure and processes needed for curricular coordination to assign common course numbers</a:t>
            </a:r>
          </a:p>
          <a:p>
            <a:r>
              <a:rPr lang="en-US" dirty="0"/>
              <a:t>Coordinates, supports, and guides intersegmental disciplinary teams to create, adopt, and implement CCN Descriptors</a:t>
            </a:r>
          </a:p>
          <a:p>
            <a:r>
              <a:rPr lang="en-US" dirty="0"/>
              <a:t>Engage stakeholders and research impact of all CCCs implementing CCN</a:t>
            </a:r>
          </a:p>
          <a:p>
            <a:r>
              <a:rPr lang="en-US" dirty="0"/>
              <a:t>Broad representation </a:t>
            </a:r>
          </a:p>
          <a:p>
            <a:pPr lvl="1"/>
            <a:r>
              <a:rPr lang="en-US" dirty="0"/>
              <a:t>Particularly CCC faculty (including AOs), representatives from CSU, UC, AICCU colleges, HBCUs</a:t>
            </a:r>
          </a:p>
          <a:p>
            <a:pPr lvl="1"/>
            <a:endParaRPr lang="en-US" dirty="0"/>
          </a:p>
          <a:p>
            <a:endParaRPr lang="en-US" dirty="0"/>
          </a:p>
        </p:txBody>
      </p:sp>
    </p:spTree>
    <p:extLst>
      <p:ext uri="{BB962C8B-B14F-4D97-AF65-F5344CB8AC3E}">
        <p14:creationId xmlns:p14="http://schemas.microsoft.com/office/powerpoint/2010/main" val="15139605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886AC7-25C0-AFEF-0DE4-F3634FE7813A}"/>
              </a:ext>
            </a:extLst>
          </p:cNvPr>
          <p:cNvSpPr>
            <a:spLocks noGrp="1"/>
          </p:cNvSpPr>
          <p:nvPr>
            <p:ph type="title"/>
          </p:nvPr>
        </p:nvSpPr>
        <p:spPr/>
        <p:txBody>
          <a:bodyPr>
            <a:normAutofit fontScale="90000"/>
          </a:bodyPr>
          <a:lstStyle/>
          <a:p>
            <a:pPr algn="ctr"/>
            <a:r>
              <a:rPr lang="en-US" b="1" dirty="0"/>
              <a:t>Recommended Implementation Plan:</a:t>
            </a:r>
            <a:br>
              <a:rPr lang="en-US" b="1" dirty="0"/>
            </a:br>
            <a:r>
              <a:rPr lang="en-US" b="1" i="1" dirty="0"/>
              <a:t>CCN Development Workgroup</a:t>
            </a:r>
            <a:br>
              <a:rPr lang="en-US" b="1" i="1" dirty="0"/>
            </a:br>
            <a:r>
              <a:rPr lang="en-US" b="1" i="1" dirty="0"/>
              <a:t>Key Definitions</a:t>
            </a:r>
            <a:r>
              <a:rPr lang="en-US" b="1" dirty="0"/>
              <a:t>	</a:t>
            </a:r>
          </a:p>
        </p:txBody>
      </p:sp>
      <p:graphicFrame>
        <p:nvGraphicFramePr>
          <p:cNvPr id="5" name="Table 4">
            <a:extLst>
              <a:ext uri="{FF2B5EF4-FFF2-40B4-BE49-F238E27FC236}">
                <a16:creationId xmlns:a16="http://schemas.microsoft.com/office/drawing/2014/main" id="{F4830AED-1D4D-9196-4866-80AB751772EA}"/>
              </a:ext>
            </a:extLst>
          </p:cNvPr>
          <p:cNvGraphicFramePr>
            <a:graphicFrameLocks noGrp="1"/>
          </p:cNvGraphicFramePr>
          <p:nvPr>
            <p:extLst>
              <p:ext uri="{D42A27DB-BD31-4B8C-83A1-F6EECF244321}">
                <p14:modId xmlns:p14="http://schemas.microsoft.com/office/powerpoint/2010/main" val="665168464"/>
              </p:ext>
            </p:extLst>
          </p:nvPr>
        </p:nvGraphicFramePr>
        <p:xfrm>
          <a:off x="397163" y="1975313"/>
          <a:ext cx="11397673" cy="4699000"/>
        </p:xfrm>
        <a:graphic>
          <a:graphicData uri="http://schemas.openxmlformats.org/drawingml/2006/table">
            <a:tbl>
              <a:tblPr firstRow="1" bandRow="1">
                <a:tableStyleId>{5C22544A-7EE6-4342-B048-85BDC9FD1C3A}</a:tableStyleId>
              </a:tblPr>
              <a:tblGrid>
                <a:gridCol w="2260106">
                  <a:extLst>
                    <a:ext uri="{9D8B030D-6E8A-4147-A177-3AD203B41FA5}">
                      <a16:colId xmlns:a16="http://schemas.microsoft.com/office/drawing/2014/main" val="3681672846"/>
                    </a:ext>
                  </a:extLst>
                </a:gridCol>
                <a:gridCol w="9137567">
                  <a:extLst>
                    <a:ext uri="{9D8B030D-6E8A-4147-A177-3AD203B41FA5}">
                      <a16:colId xmlns:a16="http://schemas.microsoft.com/office/drawing/2014/main" val="2006781265"/>
                    </a:ext>
                  </a:extLst>
                </a:gridCol>
              </a:tblGrid>
              <a:tr h="0">
                <a:tc>
                  <a:txBody>
                    <a:bodyPr/>
                    <a:lstStyle/>
                    <a:p>
                      <a:r>
                        <a:rPr lang="en-US" dirty="0"/>
                        <a:t>Term</a:t>
                      </a:r>
                    </a:p>
                  </a:txBody>
                  <a:tcPr/>
                </a:tc>
                <a:tc>
                  <a:txBody>
                    <a:bodyPr/>
                    <a:lstStyle/>
                    <a:p>
                      <a:r>
                        <a:rPr lang="en-US" dirty="0"/>
                        <a:t>Definition as it relates to CCN</a:t>
                      </a:r>
                    </a:p>
                  </a:txBody>
                  <a:tcPr/>
                </a:tc>
                <a:extLst>
                  <a:ext uri="{0D108BD9-81ED-4DB2-BD59-A6C34878D82A}">
                    <a16:rowId xmlns:a16="http://schemas.microsoft.com/office/drawing/2014/main" val="3199555794"/>
                  </a:ext>
                </a:extLst>
              </a:tr>
              <a:tr h="370840">
                <a:tc>
                  <a:txBody>
                    <a:bodyPr/>
                    <a:lstStyle/>
                    <a:p>
                      <a:r>
                        <a:rPr lang="en-US" sz="1600" b="0" dirty="0">
                          <a:ln>
                            <a:noFill/>
                          </a:ln>
                          <a:solidFill>
                            <a:schemeClr val="tx2"/>
                          </a:solidFill>
                        </a:rPr>
                        <a:t>Articulation</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b="0" dirty="0">
                          <a:ln>
                            <a:noFill/>
                          </a:ln>
                          <a:solidFill>
                            <a:schemeClr val="tx2"/>
                          </a:solidFill>
                        </a:rPr>
                        <a:t>The process of developing a formal, written agreement that identifies courses (or sequences of courses) on a “sending” campus that are comparable to, and acceptable in lieu of, specific courses at a “receiving” campus.</a:t>
                      </a:r>
                    </a:p>
                  </a:txBody>
                  <a:tcPr/>
                </a:tc>
                <a:extLst>
                  <a:ext uri="{0D108BD9-81ED-4DB2-BD59-A6C34878D82A}">
                    <a16:rowId xmlns:a16="http://schemas.microsoft.com/office/drawing/2014/main" val="2721636358"/>
                  </a:ext>
                </a:extLst>
              </a:tr>
              <a:tr h="370840">
                <a:tc>
                  <a:txBody>
                    <a:bodyPr/>
                    <a:lstStyle/>
                    <a:p>
                      <a:r>
                        <a:rPr lang="en-US" sz="1600" b="0" dirty="0">
                          <a:ln>
                            <a:noFill/>
                          </a:ln>
                          <a:solidFill>
                            <a:schemeClr val="tx2"/>
                          </a:solidFill>
                        </a:rPr>
                        <a:t>Comparable</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b="0" dirty="0">
                          <a:ln>
                            <a:noFill/>
                          </a:ln>
                          <a:solidFill>
                            <a:schemeClr val="tx2"/>
                          </a:solidFill>
                        </a:rPr>
                        <a:t>Course (as a whole) has a minimum standard in common with another course, as demonstrated by elements included in the CCN Descriptor, to the degree needed for the course to be accepted in lieu of the receiving institution’s course.</a:t>
                      </a:r>
                    </a:p>
                  </a:txBody>
                  <a:tcPr/>
                </a:tc>
                <a:extLst>
                  <a:ext uri="{0D108BD9-81ED-4DB2-BD59-A6C34878D82A}">
                    <a16:rowId xmlns:a16="http://schemas.microsoft.com/office/drawing/2014/main" val="870929431"/>
                  </a:ext>
                </a:extLst>
              </a:tr>
              <a:tr h="370840">
                <a:tc>
                  <a:txBody>
                    <a:bodyPr/>
                    <a:lstStyle/>
                    <a:p>
                      <a:r>
                        <a:rPr lang="en-US" sz="1600" b="0" dirty="0">
                          <a:ln>
                            <a:noFill/>
                          </a:ln>
                          <a:solidFill>
                            <a:schemeClr val="tx2"/>
                          </a:solidFill>
                        </a:rPr>
                        <a:t>Identical</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b="0" dirty="0">
                          <a:ln>
                            <a:noFill/>
                          </a:ln>
                          <a:solidFill>
                            <a:schemeClr val="tx2"/>
                          </a:solidFill>
                        </a:rPr>
                        <a:t>(Relates to elements of a course): Exactly the same.</a:t>
                      </a:r>
                    </a:p>
                  </a:txBody>
                  <a:tcPr/>
                </a:tc>
                <a:extLst>
                  <a:ext uri="{0D108BD9-81ED-4DB2-BD59-A6C34878D82A}">
                    <a16:rowId xmlns:a16="http://schemas.microsoft.com/office/drawing/2014/main" val="3090120779"/>
                  </a:ext>
                </a:extLst>
              </a:tr>
              <a:tr h="370840">
                <a:tc>
                  <a:txBody>
                    <a:bodyPr/>
                    <a:lstStyle/>
                    <a:p>
                      <a:r>
                        <a:rPr lang="en-US" sz="1600" b="0" dirty="0">
                          <a:ln>
                            <a:noFill/>
                          </a:ln>
                          <a:solidFill>
                            <a:schemeClr val="tx2"/>
                          </a:solidFill>
                        </a:rPr>
                        <a:t>Equivalent</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b="0" dirty="0">
                          <a:ln>
                            <a:noFill/>
                          </a:ln>
                          <a:solidFill>
                            <a:schemeClr val="tx2"/>
                          </a:solidFill>
                          <a:sym typeface="Wingdings" pitchFamily="2" charset="2"/>
                        </a:rPr>
                        <a:t>(Relates to elements of a course): Hold equal weight, worth, and value but are not necessary identically worded.</a:t>
                      </a:r>
                      <a:endParaRPr lang="en-US" sz="1600" b="0" dirty="0">
                        <a:ln>
                          <a:noFill/>
                        </a:ln>
                        <a:solidFill>
                          <a:schemeClr val="tx2"/>
                        </a:solidFill>
                      </a:endParaRPr>
                    </a:p>
                  </a:txBody>
                  <a:tcPr/>
                </a:tc>
                <a:extLst>
                  <a:ext uri="{0D108BD9-81ED-4DB2-BD59-A6C34878D82A}">
                    <a16:rowId xmlns:a16="http://schemas.microsoft.com/office/drawing/2014/main" val="1107036867"/>
                  </a:ext>
                </a:extLst>
              </a:tr>
              <a:tr h="370840">
                <a:tc>
                  <a:txBody>
                    <a:bodyPr/>
                    <a:lstStyle/>
                    <a:p>
                      <a:r>
                        <a:rPr lang="en-US" sz="1600" b="0" dirty="0">
                          <a:ln>
                            <a:noFill/>
                          </a:ln>
                          <a:solidFill>
                            <a:schemeClr val="tx2"/>
                          </a:solidFill>
                        </a:rPr>
                        <a:t>Transferable</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b="0" dirty="0">
                          <a:ln>
                            <a:noFill/>
                          </a:ln>
                          <a:solidFill>
                            <a:schemeClr val="tx2"/>
                          </a:solidFill>
                        </a:rPr>
                        <a:t>A course completed at one college or university that is then granted credit by the receiving institution upon review by that institution, be it a CCC, CSU, UC, AICCU member or any other institution of higher education.</a:t>
                      </a:r>
                    </a:p>
                  </a:txBody>
                  <a:tcPr/>
                </a:tc>
                <a:extLst>
                  <a:ext uri="{0D108BD9-81ED-4DB2-BD59-A6C34878D82A}">
                    <a16:rowId xmlns:a16="http://schemas.microsoft.com/office/drawing/2014/main" val="1699039774"/>
                  </a:ext>
                </a:extLst>
              </a:tr>
              <a:tr h="370840">
                <a:tc>
                  <a:txBody>
                    <a:bodyPr/>
                    <a:lstStyle/>
                    <a:p>
                      <a:r>
                        <a:rPr lang="en-US" sz="1600" b="0" dirty="0">
                          <a:ln>
                            <a:noFill/>
                          </a:ln>
                          <a:solidFill>
                            <a:schemeClr val="tx2"/>
                          </a:solidFill>
                        </a:rPr>
                        <a:t>Applicability</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b="0" dirty="0">
                          <a:ln>
                            <a:noFill/>
                          </a:ln>
                          <a:solidFill>
                            <a:schemeClr val="tx2"/>
                          </a:solidFill>
                        </a:rPr>
                        <a:t>How the units of a transferable course are applied to specific degree requirements, such as general education or major requirements, at the receiving institution.</a:t>
                      </a:r>
                    </a:p>
                  </a:txBody>
                  <a:tcPr/>
                </a:tc>
                <a:extLst>
                  <a:ext uri="{0D108BD9-81ED-4DB2-BD59-A6C34878D82A}">
                    <a16:rowId xmlns:a16="http://schemas.microsoft.com/office/drawing/2014/main" val="3530149417"/>
                  </a:ext>
                </a:extLst>
              </a:tr>
              <a:tr h="370840">
                <a:tc>
                  <a:txBody>
                    <a:bodyPr/>
                    <a:lstStyle/>
                    <a:p>
                      <a:r>
                        <a:rPr lang="en-US" sz="1600" b="0" dirty="0">
                          <a:ln>
                            <a:noFill/>
                          </a:ln>
                          <a:solidFill>
                            <a:schemeClr val="tx2"/>
                          </a:solidFill>
                        </a:rPr>
                        <a:t>Duplication</a:t>
                      </a:r>
                    </a:p>
                  </a:txBody>
                  <a:tcPr/>
                </a:tc>
                <a:tc>
                  <a:txBody>
                    <a:bodyPr/>
                    <a:lstStyle/>
                    <a:p>
                      <a:r>
                        <a:rPr lang="en-US" sz="1600" b="0" dirty="0">
                          <a:ln>
                            <a:noFill/>
                          </a:ln>
                          <a:solidFill>
                            <a:schemeClr val="tx2"/>
                          </a:solidFill>
                        </a:rPr>
                        <a:t>The result of a student completing courses that are comparable or courses with similar or overlapping content that fulfill the same requirement.</a:t>
                      </a:r>
                    </a:p>
                  </a:txBody>
                  <a:tcPr/>
                </a:tc>
                <a:extLst>
                  <a:ext uri="{0D108BD9-81ED-4DB2-BD59-A6C34878D82A}">
                    <a16:rowId xmlns:a16="http://schemas.microsoft.com/office/drawing/2014/main" val="2255642816"/>
                  </a:ext>
                </a:extLst>
              </a:tr>
            </a:tbl>
          </a:graphicData>
        </a:graphic>
      </p:graphicFrame>
      <p:sp>
        <p:nvSpPr>
          <p:cNvPr id="7" name="Content Placeholder 6">
            <a:extLst>
              <a:ext uri="{FF2B5EF4-FFF2-40B4-BE49-F238E27FC236}">
                <a16:creationId xmlns:a16="http://schemas.microsoft.com/office/drawing/2014/main" id="{C802870A-F2AC-9A20-D0D1-5A8F39F29C7F}"/>
              </a:ext>
            </a:extLst>
          </p:cNvPr>
          <p:cNvSpPr>
            <a:spLocks noGrp="1"/>
          </p:cNvSpPr>
          <p:nvPr>
            <p:ph idx="1"/>
          </p:nvPr>
        </p:nvSpPr>
        <p:spPr/>
        <p:txBody>
          <a:bodyPr/>
          <a:lstStyle/>
          <a:p>
            <a:endParaRPr lang="en-US"/>
          </a:p>
        </p:txBody>
      </p:sp>
    </p:spTree>
    <p:extLst>
      <p:ext uri="{BB962C8B-B14F-4D97-AF65-F5344CB8AC3E}">
        <p14:creationId xmlns:p14="http://schemas.microsoft.com/office/powerpoint/2010/main" val="253755525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886AC7-25C0-AFEF-0DE4-F3634FE7813A}"/>
              </a:ext>
            </a:extLst>
          </p:cNvPr>
          <p:cNvSpPr>
            <a:spLocks noGrp="1"/>
          </p:cNvSpPr>
          <p:nvPr>
            <p:ph type="title"/>
          </p:nvPr>
        </p:nvSpPr>
        <p:spPr>
          <a:xfrm>
            <a:off x="838200" y="445131"/>
            <a:ext cx="10515600" cy="879475"/>
          </a:xfrm>
        </p:spPr>
        <p:txBody>
          <a:bodyPr>
            <a:normAutofit fontScale="90000"/>
          </a:bodyPr>
          <a:lstStyle/>
          <a:p>
            <a:pPr algn="ctr"/>
            <a:r>
              <a:rPr lang="en-US" b="1" dirty="0"/>
              <a:t>Recommended Implementation Plan:</a:t>
            </a:r>
            <a:br>
              <a:rPr lang="en-US" b="1" dirty="0"/>
            </a:br>
            <a:r>
              <a:rPr lang="en-US" b="1" i="1" dirty="0"/>
              <a:t>CCN Development Workgroup</a:t>
            </a:r>
            <a:br>
              <a:rPr lang="en-US" b="1" i="1" dirty="0"/>
            </a:br>
            <a:r>
              <a:rPr lang="en-US" b="1" i="1" dirty="0"/>
              <a:t>CCN Descriptor Elements</a:t>
            </a:r>
            <a:endParaRPr lang="en-US" b="1" dirty="0"/>
          </a:p>
        </p:txBody>
      </p:sp>
      <p:graphicFrame>
        <p:nvGraphicFramePr>
          <p:cNvPr id="4" name="Table 3">
            <a:extLst>
              <a:ext uri="{FF2B5EF4-FFF2-40B4-BE49-F238E27FC236}">
                <a16:creationId xmlns:a16="http://schemas.microsoft.com/office/drawing/2014/main" id="{05069E1A-A2DE-A91F-ED14-7C1F58D8F429}"/>
              </a:ext>
            </a:extLst>
          </p:cNvPr>
          <p:cNvGraphicFramePr>
            <a:graphicFrameLocks noGrp="1"/>
          </p:cNvGraphicFramePr>
          <p:nvPr>
            <p:extLst>
              <p:ext uri="{D42A27DB-BD31-4B8C-83A1-F6EECF244321}">
                <p14:modId xmlns:p14="http://schemas.microsoft.com/office/powerpoint/2010/main" val="2414891574"/>
              </p:ext>
            </p:extLst>
          </p:nvPr>
        </p:nvGraphicFramePr>
        <p:xfrm>
          <a:off x="187902" y="1825625"/>
          <a:ext cx="11816195" cy="4623331"/>
        </p:xfrm>
        <a:graphic>
          <a:graphicData uri="http://schemas.openxmlformats.org/drawingml/2006/table">
            <a:tbl>
              <a:tblPr firstRow="1" bandRow="1">
                <a:tableStyleId>{5C22544A-7EE6-4342-B048-85BDC9FD1C3A}</a:tableStyleId>
              </a:tblPr>
              <a:tblGrid>
                <a:gridCol w="3558887">
                  <a:extLst>
                    <a:ext uri="{9D8B030D-6E8A-4147-A177-3AD203B41FA5}">
                      <a16:colId xmlns:a16="http://schemas.microsoft.com/office/drawing/2014/main" val="838498218"/>
                    </a:ext>
                  </a:extLst>
                </a:gridCol>
                <a:gridCol w="8257308">
                  <a:extLst>
                    <a:ext uri="{9D8B030D-6E8A-4147-A177-3AD203B41FA5}">
                      <a16:colId xmlns:a16="http://schemas.microsoft.com/office/drawing/2014/main" val="3688670058"/>
                    </a:ext>
                  </a:extLst>
                </a:gridCol>
              </a:tblGrid>
              <a:tr h="399929">
                <a:tc>
                  <a:txBody>
                    <a:bodyPr/>
                    <a:lstStyle/>
                    <a:p>
                      <a:r>
                        <a:rPr lang="en-US" dirty="0"/>
                        <a:t>CCN Descriptor Elements</a:t>
                      </a:r>
                    </a:p>
                  </a:txBody>
                  <a:tcPr/>
                </a:tc>
                <a:tc>
                  <a:txBody>
                    <a:bodyPr/>
                    <a:lstStyle/>
                    <a:p>
                      <a:r>
                        <a:rPr lang="en-US" dirty="0"/>
                        <a:t>Descriptor Elements Classification</a:t>
                      </a:r>
                    </a:p>
                  </a:txBody>
                  <a:tcPr/>
                </a:tc>
                <a:extLst>
                  <a:ext uri="{0D108BD9-81ED-4DB2-BD59-A6C34878D82A}">
                    <a16:rowId xmlns:a16="http://schemas.microsoft.com/office/drawing/2014/main" val="1674594114"/>
                  </a:ext>
                </a:extLst>
              </a:tr>
              <a:tr h="399929">
                <a:tc>
                  <a:txBody>
                    <a:bodyPr/>
                    <a:lstStyle/>
                    <a:p>
                      <a:r>
                        <a:rPr lang="en-US" dirty="0">
                          <a:solidFill>
                            <a:schemeClr val="tx2"/>
                          </a:solidFill>
                        </a:rPr>
                        <a:t>Course Number</a:t>
                      </a:r>
                    </a:p>
                  </a:txBody>
                  <a:tcPr/>
                </a:tc>
                <a:tc>
                  <a:txBody>
                    <a:bodyPr/>
                    <a:lstStyle/>
                    <a:p>
                      <a:r>
                        <a:rPr lang="en-US" dirty="0">
                          <a:solidFill>
                            <a:schemeClr val="tx2"/>
                          </a:solidFill>
                        </a:rPr>
                        <a:t>Identical</a:t>
                      </a:r>
                    </a:p>
                  </a:txBody>
                  <a:tcPr/>
                </a:tc>
                <a:extLst>
                  <a:ext uri="{0D108BD9-81ED-4DB2-BD59-A6C34878D82A}">
                    <a16:rowId xmlns:a16="http://schemas.microsoft.com/office/drawing/2014/main" val="1641855648"/>
                  </a:ext>
                </a:extLst>
              </a:tr>
              <a:tr h="399929">
                <a:tc>
                  <a:txBody>
                    <a:bodyPr/>
                    <a:lstStyle/>
                    <a:p>
                      <a:r>
                        <a:rPr lang="en-US" dirty="0">
                          <a:solidFill>
                            <a:schemeClr val="tx2"/>
                          </a:solidFill>
                        </a:rPr>
                        <a:t>Course Title</a:t>
                      </a:r>
                    </a:p>
                  </a:txBody>
                  <a:tcPr/>
                </a:tc>
                <a:tc>
                  <a:txBody>
                    <a:bodyPr/>
                    <a:lstStyle/>
                    <a:p>
                      <a:r>
                        <a:rPr lang="en-US" dirty="0">
                          <a:solidFill>
                            <a:schemeClr val="tx2"/>
                          </a:solidFill>
                        </a:rPr>
                        <a:t>Identical</a:t>
                      </a:r>
                    </a:p>
                  </a:txBody>
                  <a:tcPr/>
                </a:tc>
                <a:extLst>
                  <a:ext uri="{0D108BD9-81ED-4DB2-BD59-A6C34878D82A}">
                    <a16:rowId xmlns:a16="http://schemas.microsoft.com/office/drawing/2014/main" val="1128525110"/>
                  </a:ext>
                </a:extLst>
              </a:tr>
              <a:tr h="399929">
                <a:tc>
                  <a:txBody>
                    <a:bodyPr/>
                    <a:lstStyle/>
                    <a:p>
                      <a:r>
                        <a:rPr lang="en-US" dirty="0">
                          <a:solidFill>
                            <a:schemeClr val="tx2"/>
                          </a:solidFill>
                        </a:rPr>
                        <a:t>Unit Amount (x semester/y quarter)</a:t>
                      </a:r>
                    </a:p>
                  </a:txBody>
                  <a:tcPr/>
                </a:tc>
                <a:tc>
                  <a:txBody>
                    <a:bodyPr/>
                    <a:lstStyle/>
                    <a:p>
                      <a:r>
                        <a:rPr lang="en-US" dirty="0">
                          <a:solidFill>
                            <a:schemeClr val="tx2"/>
                          </a:solidFill>
                        </a:rPr>
                        <a:t>Adheres to an Established Minimum</a:t>
                      </a:r>
                    </a:p>
                  </a:txBody>
                  <a:tcPr/>
                </a:tc>
                <a:extLst>
                  <a:ext uri="{0D108BD9-81ED-4DB2-BD59-A6C34878D82A}">
                    <a16:rowId xmlns:a16="http://schemas.microsoft.com/office/drawing/2014/main" val="2048191710"/>
                  </a:ext>
                </a:extLst>
              </a:tr>
              <a:tr h="394451">
                <a:tc rowSpan="2">
                  <a:txBody>
                    <a:bodyPr/>
                    <a:lstStyle/>
                    <a:p>
                      <a:r>
                        <a:rPr lang="en-US" dirty="0">
                          <a:solidFill>
                            <a:schemeClr val="tx2"/>
                          </a:solidFill>
                        </a:rPr>
                        <a:t>Course Description</a:t>
                      </a:r>
                    </a:p>
                  </a:txBody>
                  <a:tcPr/>
                </a:tc>
                <a:tc>
                  <a:txBody>
                    <a:bodyPr/>
                    <a:lstStyle/>
                    <a:p>
                      <a:r>
                        <a:rPr lang="en-US" dirty="0">
                          <a:solidFill>
                            <a:schemeClr val="tx2"/>
                          </a:solidFill>
                        </a:rPr>
                        <a:t>Part 1: Identical</a:t>
                      </a:r>
                    </a:p>
                  </a:txBody>
                  <a:tcPr/>
                </a:tc>
                <a:extLst>
                  <a:ext uri="{0D108BD9-81ED-4DB2-BD59-A6C34878D82A}">
                    <a16:rowId xmlns:a16="http://schemas.microsoft.com/office/drawing/2014/main" val="2072206032"/>
                  </a:ext>
                </a:extLst>
              </a:tr>
              <a:tr h="461263">
                <a:tc vMerge="1">
                  <a:txBody>
                    <a:bodyPr/>
                    <a:lstStyle/>
                    <a:p>
                      <a:endParaRPr lang="en-US"/>
                    </a:p>
                  </a:txBody>
                  <a:tcPr/>
                </a:tc>
                <a:tc>
                  <a:txBody>
                    <a:bodyPr/>
                    <a:lstStyle/>
                    <a:p>
                      <a:r>
                        <a:rPr lang="en-US" dirty="0">
                          <a:solidFill>
                            <a:schemeClr val="tx2"/>
                          </a:solidFill>
                        </a:rPr>
                        <a:t>Part 2: Optional; expanded college discretion</a:t>
                      </a:r>
                    </a:p>
                  </a:txBody>
                  <a:tcPr/>
                </a:tc>
                <a:extLst>
                  <a:ext uri="{0D108BD9-81ED-4DB2-BD59-A6C34878D82A}">
                    <a16:rowId xmlns:a16="http://schemas.microsoft.com/office/drawing/2014/main" val="3697531085"/>
                  </a:ext>
                </a:extLst>
              </a:tr>
              <a:tr h="399929">
                <a:tc>
                  <a:txBody>
                    <a:bodyPr/>
                    <a:lstStyle/>
                    <a:p>
                      <a:r>
                        <a:rPr lang="en-US" dirty="0">
                          <a:solidFill>
                            <a:schemeClr val="tx2"/>
                          </a:solidFill>
                        </a:rPr>
                        <a:t>Prerequisites</a:t>
                      </a:r>
                    </a:p>
                  </a:txBody>
                  <a:tcPr/>
                </a:tc>
                <a:tc>
                  <a:txBody>
                    <a:bodyPr/>
                    <a:lstStyle/>
                    <a:p>
                      <a:r>
                        <a:rPr lang="en-US" dirty="0">
                          <a:solidFill>
                            <a:schemeClr val="tx2"/>
                          </a:solidFill>
                        </a:rPr>
                        <a:t>Identical</a:t>
                      </a:r>
                    </a:p>
                  </a:txBody>
                  <a:tcPr/>
                </a:tc>
                <a:extLst>
                  <a:ext uri="{0D108BD9-81ED-4DB2-BD59-A6C34878D82A}">
                    <a16:rowId xmlns:a16="http://schemas.microsoft.com/office/drawing/2014/main" val="1352376916"/>
                  </a:ext>
                </a:extLst>
              </a:tr>
              <a:tr h="362761">
                <a:tc rowSpan="2">
                  <a:txBody>
                    <a:bodyPr/>
                    <a:lstStyle/>
                    <a:p>
                      <a:r>
                        <a:rPr lang="en-US" dirty="0">
                          <a:solidFill>
                            <a:schemeClr val="tx2"/>
                          </a:solidFill>
                        </a:rPr>
                        <a:t>Course Content</a:t>
                      </a:r>
                    </a:p>
                  </a:txBody>
                  <a:tcPr/>
                </a:tc>
                <a:tc>
                  <a:txBody>
                    <a:bodyPr/>
                    <a:lstStyle/>
                    <a:p>
                      <a:r>
                        <a:rPr lang="en-US" dirty="0">
                          <a:solidFill>
                            <a:schemeClr val="tx2"/>
                          </a:solidFill>
                        </a:rPr>
                        <a:t>Required Topics: Identical</a:t>
                      </a:r>
                    </a:p>
                  </a:txBody>
                  <a:tcPr/>
                </a:tc>
                <a:extLst>
                  <a:ext uri="{0D108BD9-81ED-4DB2-BD59-A6C34878D82A}">
                    <a16:rowId xmlns:a16="http://schemas.microsoft.com/office/drawing/2014/main" val="553137524"/>
                  </a:ext>
                </a:extLst>
              </a:tr>
              <a:tr h="396372">
                <a:tc vMerge="1">
                  <a:txBody>
                    <a:bodyPr/>
                    <a:lstStyle/>
                    <a:p>
                      <a:endParaRPr lang="en-US"/>
                    </a:p>
                  </a:txBody>
                  <a:tcPr/>
                </a:tc>
                <a:tc>
                  <a:txBody>
                    <a:bodyPr/>
                    <a:lstStyle/>
                    <a:p>
                      <a:r>
                        <a:rPr lang="en-US" dirty="0">
                          <a:solidFill>
                            <a:schemeClr val="tx2"/>
                          </a:solidFill>
                        </a:rPr>
                        <a:t>Optional Topic Expansion, college discretion (defined in CCN Descriptor Development)</a:t>
                      </a:r>
                    </a:p>
                  </a:txBody>
                  <a:tcPr/>
                </a:tc>
                <a:extLst>
                  <a:ext uri="{0D108BD9-81ED-4DB2-BD59-A6C34878D82A}">
                    <a16:rowId xmlns:a16="http://schemas.microsoft.com/office/drawing/2014/main" val="1823251843"/>
                  </a:ext>
                </a:extLst>
              </a:tr>
              <a:tr h="362761">
                <a:tc rowSpan="2">
                  <a:txBody>
                    <a:bodyPr/>
                    <a:lstStyle/>
                    <a:p>
                      <a:r>
                        <a:rPr lang="en-US" dirty="0">
                          <a:solidFill>
                            <a:schemeClr val="tx2"/>
                          </a:solidFill>
                        </a:rPr>
                        <a:t>Student Learning Objectives/Outcomes</a:t>
                      </a:r>
                    </a:p>
                  </a:txBody>
                  <a:tcPr/>
                </a:tc>
                <a:tc>
                  <a:txBody>
                    <a:bodyPr/>
                    <a:lstStyle/>
                    <a:p>
                      <a:r>
                        <a:rPr lang="en-US" dirty="0">
                          <a:solidFill>
                            <a:schemeClr val="tx2"/>
                          </a:solidFill>
                        </a:rPr>
                        <a:t>Required: Identical</a:t>
                      </a:r>
                    </a:p>
                  </a:txBody>
                  <a:tcPr/>
                </a:tc>
                <a:extLst>
                  <a:ext uri="{0D108BD9-81ED-4DB2-BD59-A6C34878D82A}">
                    <a16:rowId xmlns:a16="http://schemas.microsoft.com/office/drawing/2014/main" val="511751961"/>
                  </a:ext>
                </a:extLst>
              </a:tr>
              <a:tr h="634831">
                <a:tc vMerge="1">
                  <a:txBody>
                    <a:bodyPr/>
                    <a:lstStyle/>
                    <a:p>
                      <a:endParaRPr lang="en-US"/>
                    </a:p>
                  </a:txBody>
                  <a:tcPr/>
                </a:tc>
                <a:tc>
                  <a:txBody>
                    <a:bodyPr/>
                    <a:lstStyle/>
                    <a:p>
                      <a:r>
                        <a:rPr lang="en-US" dirty="0">
                          <a:solidFill>
                            <a:schemeClr val="tx2"/>
                          </a:solidFill>
                        </a:rPr>
                        <a:t>Optional Details Expanded, college discretion (defined in CCN Descriptor Development)</a:t>
                      </a:r>
                    </a:p>
                  </a:txBody>
                  <a:tcPr/>
                </a:tc>
                <a:extLst>
                  <a:ext uri="{0D108BD9-81ED-4DB2-BD59-A6C34878D82A}">
                    <a16:rowId xmlns:a16="http://schemas.microsoft.com/office/drawing/2014/main" val="3997502313"/>
                  </a:ext>
                </a:extLst>
              </a:tr>
            </a:tbl>
          </a:graphicData>
        </a:graphic>
      </p:graphicFrame>
    </p:spTree>
    <p:extLst>
      <p:ext uri="{BB962C8B-B14F-4D97-AF65-F5344CB8AC3E}">
        <p14:creationId xmlns:p14="http://schemas.microsoft.com/office/powerpoint/2010/main" val="335817687"/>
      </p:ext>
    </p:extLst>
  </p:cSld>
  <p:clrMapOvr>
    <a:masterClrMapping/>
  </p:clrMapOvr>
</p:sld>
</file>

<file path=ppt/theme/theme1.xml><?xml version="1.0" encoding="utf-8"?>
<a:theme xmlns:a="http://schemas.openxmlformats.org/drawingml/2006/main" name="Office Theme">
  <a:themeElements>
    <a:clrScheme name="ASCCC Brand Colors 2021">
      <a:dk1>
        <a:srgbClr val="04A193"/>
      </a:dk1>
      <a:lt1>
        <a:srgbClr val="FFFFFF"/>
      </a:lt1>
      <a:dk2>
        <a:srgbClr val="044C7F"/>
      </a:dk2>
      <a:lt2>
        <a:srgbClr val="E7E6E6"/>
      </a:lt2>
      <a:accent1>
        <a:srgbClr val="8955A5"/>
      </a:accent1>
      <a:accent2>
        <a:srgbClr val="044C7F"/>
      </a:accent2>
      <a:accent3>
        <a:srgbClr val="B92083"/>
      </a:accent3>
      <a:accent4>
        <a:srgbClr val="24B6A8"/>
      </a:accent4>
      <a:accent5>
        <a:srgbClr val="F05A28"/>
      </a:accent5>
      <a:accent6>
        <a:srgbClr val="4983C4"/>
      </a:accent6>
      <a:hlink>
        <a:srgbClr val="044C7F"/>
      </a:hlink>
      <a:folHlink>
        <a:srgbClr val="044C7F"/>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ASCCC ppt template 2021 Watercolor" id="{EC76D762-A8FA-D047-BAA8-B208C1AAC677}" vid="{87A44A1E-F127-FB44-BF5A-3A443F0129F9}"/>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1722</TotalTime>
  <Words>1547</Words>
  <Application>Microsoft Macintosh PowerPoint</Application>
  <PresentationFormat>Widescreen</PresentationFormat>
  <Paragraphs>192</Paragraphs>
  <Slides>17</Slides>
  <Notes>17</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17</vt:i4>
      </vt:variant>
    </vt:vector>
  </HeadingPairs>
  <TitlesOfParts>
    <vt:vector size="25" baseType="lpstr">
      <vt:lpstr>Arial</vt:lpstr>
      <vt:lpstr>Calibri</vt:lpstr>
      <vt:lpstr>Crimson Text</vt:lpstr>
      <vt:lpstr>Gill Sans</vt:lpstr>
      <vt:lpstr>Palatino</vt:lpstr>
      <vt:lpstr>Source Sans Pro</vt:lpstr>
      <vt:lpstr>Wingdings</vt:lpstr>
      <vt:lpstr>Office Theme</vt:lpstr>
      <vt:lpstr>AB 1111 Common Course Numbering: Draft Report Update</vt:lpstr>
      <vt:lpstr>Introduction</vt:lpstr>
      <vt:lpstr>The BIG Question: Will CCN be implemented by July 1, 2024?</vt:lpstr>
      <vt:lpstr>Overview of AB 1111 Common Course Numbering Draft – Summary Report</vt:lpstr>
      <vt:lpstr>Recommended Implementation Plan Overview</vt:lpstr>
      <vt:lpstr>Recommended Implementation Plan: System Governance </vt:lpstr>
      <vt:lpstr>Recommended Implementation Plan: CCN Development Workgroup Charge </vt:lpstr>
      <vt:lpstr>Recommended Implementation Plan: CCN Development Workgroup Key Definitions </vt:lpstr>
      <vt:lpstr>Recommended Implementation Plan: CCN Development Workgroup CCN Descriptor Elements</vt:lpstr>
      <vt:lpstr>Recommended Implementation Plan: CCN Development Workgroup Course to Course Articulation</vt:lpstr>
      <vt:lpstr>Recommended Implementation Plan: CCN Development Workgroup Taxonomy </vt:lpstr>
      <vt:lpstr>Recommended Implementation Plan: CCN Development Workgroup CCN Descriptor Development Clusters </vt:lpstr>
      <vt:lpstr>Recommended Implementation Plan: CCN Technology and Processes Workgroup </vt:lpstr>
      <vt:lpstr>Recommended Implementation Plan: CCN Communications Workgroup </vt:lpstr>
      <vt:lpstr>Recommended Implementation Plan: Timeline </vt:lpstr>
      <vt:lpstr>What Can We Be Doing Now? </vt:lpstr>
      <vt:lpstr>Questions?   Thank you!    info@asccc.org</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Fall Plenary Planning</dc:title>
  <dc:creator>Krystinne Mica</dc:creator>
  <cp:lastModifiedBy>Cheryl L Aschenbach</cp:lastModifiedBy>
  <cp:revision>63</cp:revision>
  <dcterms:created xsi:type="dcterms:W3CDTF">2021-08-05T18:38:53Z</dcterms:created>
  <dcterms:modified xsi:type="dcterms:W3CDTF">2023-10-16T23:19:37Z</dcterms:modified>
</cp:coreProperties>
</file>