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6" r:id="rId2"/>
  </p:sldMasterIdLst>
  <p:notesMasterIdLst>
    <p:notesMasterId r:id="rId25"/>
  </p:notesMasterIdLst>
  <p:handoutMasterIdLst>
    <p:handoutMasterId r:id="rId26"/>
  </p:handoutMasterIdLst>
  <p:sldIdLst>
    <p:sldId id="256" r:id="rId3"/>
    <p:sldId id="266" r:id="rId4"/>
    <p:sldId id="285" r:id="rId5"/>
    <p:sldId id="268" r:id="rId6"/>
    <p:sldId id="267" r:id="rId7"/>
    <p:sldId id="269" r:id="rId8"/>
    <p:sldId id="270" r:id="rId9"/>
    <p:sldId id="271" r:id="rId10"/>
    <p:sldId id="284" r:id="rId11"/>
    <p:sldId id="272" r:id="rId12"/>
    <p:sldId id="282" r:id="rId13"/>
    <p:sldId id="273" r:id="rId14"/>
    <p:sldId id="274" r:id="rId15"/>
    <p:sldId id="275" r:id="rId16"/>
    <p:sldId id="276" r:id="rId17"/>
    <p:sldId id="286" r:id="rId18"/>
    <p:sldId id="287" r:id="rId19"/>
    <p:sldId id="289" r:id="rId20"/>
    <p:sldId id="288" r:id="rId21"/>
    <p:sldId id="281" r:id="rId22"/>
    <p:sldId id="280" r:id="rId23"/>
    <p:sldId id="283" r:id="rId24"/>
  </p:sldIdLst>
  <p:sldSz cx="90805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46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67" autoAdjust="0"/>
    <p:restoredTop sz="75577" autoAdjust="0"/>
  </p:normalViewPr>
  <p:slideViewPr>
    <p:cSldViewPr snapToGrid="0">
      <p:cViewPr varScale="1">
        <p:scale>
          <a:sx n="63" d="100"/>
          <a:sy n="63" d="100"/>
        </p:scale>
        <p:origin x="-1232" y="-104"/>
      </p:cViewPr>
      <p:guideLst>
        <p:guide orient="horz" pos="2160"/>
        <p:guide pos="286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96FE7F1-9D02-F443-9148-B099A36D79EC}" type="datetimeFigureOut">
              <a:rPr lang="en-US" smtClean="0"/>
              <a:t>2/24/16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66C30C-86BB-294C-BF64-D7F18165DF8D}" type="slidenum">
              <a:rPr lang="en-US" smtClean="0"/>
              <a:t>‹#›</a:t>
            </a:fld>
            <a:endParaRPr lang="en-US"/>
          </a:p>
        </p:txBody>
      </p:sp>
    </p:spTree>
    <p:extLst>
      <p:ext uri="{BB962C8B-B14F-4D97-AF65-F5344CB8AC3E}">
        <p14:creationId xmlns:p14="http://schemas.microsoft.com/office/powerpoint/2010/main" val="884705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5B517A-71EB-4509-BAE5-189BC8583ACC}" type="datetimeFigureOut">
              <a:rPr lang="en-US" smtClean="0"/>
              <a:t>2/24/16</a:t>
            </a:fld>
            <a:endParaRPr lang="en-US"/>
          </a:p>
        </p:txBody>
      </p:sp>
      <p:sp>
        <p:nvSpPr>
          <p:cNvPr id="4" name="Slide Image Placeholder 3"/>
          <p:cNvSpPr>
            <a:spLocks noGrp="1" noRot="1" noChangeAspect="1"/>
          </p:cNvSpPr>
          <p:nvPr>
            <p:ph type="sldImg" idx="2"/>
          </p:nvPr>
        </p:nvSpPr>
        <p:spPr>
          <a:xfrm>
            <a:off x="1385888" y="1143000"/>
            <a:ext cx="4086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76EAC2-157E-434C-9995-73CD4FD359D0}" type="slidenum">
              <a:rPr lang="en-US" smtClean="0"/>
              <a:t>‹#›</a:t>
            </a:fld>
            <a:endParaRPr lang="en-US"/>
          </a:p>
        </p:txBody>
      </p:sp>
    </p:spTree>
    <p:extLst>
      <p:ext uri="{BB962C8B-B14F-4D97-AF65-F5344CB8AC3E}">
        <p14:creationId xmlns:p14="http://schemas.microsoft.com/office/powerpoint/2010/main" val="634289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5888" y="1143000"/>
            <a:ext cx="40862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a:t>
            </a:fld>
            <a:endParaRPr lang="en-US"/>
          </a:p>
        </p:txBody>
      </p:sp>
    </p:spTree>
    <p:extLst>
      <p:ext uri="{BB962C8B-B14F-4D97-AF65-F5344CB8AC3E}">
        <p14:creationId xmlns:p14="http://schemas.microsoft.com/office/powerpoint/2010/main" val="3116151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5888" y="1143000"/>
            <a:ext cx="40862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2</a:t>
            </a:fld>
            <a:endParaRPr lang="en-US"/>
          </a:p>
        </p:txBody>
      </p:sp>
    </p:spTree>
    <p:extLst>
      <p:ext uri="{BB962C8B-B14F-4D97-AF65-F5344CB8AC3E}">
        <p14:creationId xmlns:p14="http://schemas.microsoft.com/office/powerpoint/2010/main" val="2983399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5888" y="1143000"/>
            <a:ext cx="40862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5C820-0F9A-40B2-8694-A6919A133B04}" type="slidenum">
              <a:rPr lang="en-US" smtClean="0"/>
              <a:t>4</a:t>
            </a:fld>
            <a:endParaRPr lang="en-US" dirty="0"/>
          </a:p>
        </p:txBody>
      </p:sp>
    </p:spTree>
    <p:extLst>
      <p:ext uri="{BB962C8B-B14F-4D97-AF65-F5344CB8AC3E}">
        <p14:creationId xmlns:p14="http://schemas.microsoft.com/office/powerpoint/2010/main" val="1405395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5888" y="1143000"/>
            <a:ext cx="40862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5C820-0F9A-40B2-8694-A6919A133B04}" type="slidenum">
              <a:rPr lang="en-US" smtClean="0"/>
              <a:t>5</a:t>
            </a:fld>
            <a:endParaRPr lang="en-US" dirty="0"/>
          </a:p>
        </p:txBody>
      </p:sp>
    </p:spTree>
    <p:extLst>
      <p:ext uri="{BB962C8B-B14F-4D97-AF65-F5344CB8AC3E}">
        <p14:creationId xmlns:p14="http://schemas.microsoft.com/office/powerpoint/2010/main" val="3137843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5888" y="1143000"/>
            <a:ext cx="40862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5C820-0F9A-40B2-8694-A6919A133B04}" type="slidenum">
              <a:rPr lang="en-US" smtClean="0"/>
              <a:t>6</a:t>
            </a:fld>
            <a:endParaRPr lang="en-US" dirty="0"/>
          </a:p>
        </p:txBody>
      </p:sp>
    </p:spTree>
    <p:extLst>
      <p:ext uri="{BB962C8B-B14F-4D97-AF65-F5344CB8AC3E}">
        <p14:creationId xmlns:p14="http://schemas.microsoft.com/office/powerpoint/2010/main" val="2873663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5888" y="1143000"/>
            <a:ext cx="40862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16</a:t>
            </a:fld>
            <a:endParaRPr lang="en-US"/>
          </a:p>
        </p:txBody>
      </p:sp>
    </p:spTree>
    <p:extLst>
      <p:ext uri="{BB962C8B-B14F-4D97-AF65-F5344CB8AC3E}">
        <p14:creationId xmlns:p14="http://schemas.microsoft.com/office/powerpoint/2010/main" val="1762069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5888" y="1143000"/>
            <a:ext cx="40862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22</a:t>
            </a:fld>
            <a:endParaRPr lang="en-US"/>
          </a:p>
        </p:txBody>
      </p:sp>
    </p:spTree>
    <p:extLst>
      <p:ext uri="{BB962C8B-B14F-4D97-AF65-F5344CB8AC3E}">
        <p14:creationId xmlns:p14="http://schemas.microsoft.com/office/powerpoint/2010/main" val="1668951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1038" y="1122363"/>
            <a:ext cx="7718425"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35063" y="3602038"/>
            <a:ext cx="681037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2" name="Date Placeholder 21"/>
          <p:cNvSpPr>
            <a:spLocks noGrp="1"/>
          </p:cNvSpPr>
          <p:nvPr>
            <p:ph type="dt" sz="half" idx="14"/>
          </p:nvPr>
        </p:nvSpPr>
        <p:spPr/>
        <p:txBody>
          <a:bodyPr/>
          <a:lstStyle/>
          <a:p>
            <a:fld id="{7F44E437-9714-40B4-8042-3825234AB362}" type="datetime1">
              <a:rPr lang="en-US" smtClean="0">
                <a:solidFill>
                  <a:prstClr val="black">
                    <a:tint val="75000"/>
                  </a:prstClr>
                </a:solidFill>
              </a:rPr>
              <a:t>2/24/16</a:t>
            </a:fld>
            <a:endParaRPr lang="en-US" dirty="0">
              <a:solidFill>
                <a:prstClr val="black">
                  <a:tint val="75000"/>
                </a:prstClr>
              </a:solidFill>
            </a:endParaRPr>
          </a:p>
        </p:txBody>
      </p:sp>
      <p:sp>
        <p:nvSpPr>
          <p:cNvPr id="23" name="Footer Placeholder 22"/>
          <p:cNvSpPr>
            <a:spLocks noGrp="1"/>
          </p:cNvSpPr>
          <p:nvPr>
            <p:ph type="ftr" sz="quarter" idx="15"/>
          </p:nvPr>
        </p:nvSpPr>
        <p:spPr/>
        <p:txBody>
          <a:bodyPr/>
          <a:lstStyle/>
          <a:p>
            <a:r>
              <a:rPr lang="en-US" smtClean="0">
                <a:solidFill>
                  <a:prstClr val="black">
                    <a:tint val="75000"/>
                  </a:prstClr>
                </a:solidFill>
              </a:rPr>
              <a:t>CTE Leadership Institute May 8 - 9, 2015 LaJolla, CA</a:t>
            </a:r>
            <a:endParaRPr lang="en-US" dirty="0">
              <a:solidFill>
                <a:prstClr val="black">
                  <a:tint val="75000"/>
                </a:prstClr>
              </a:solidFill>
            </a:endParaRPr>
          </a:p>
        </p:txBody>
      </p:sp>
      <p:sp>
        <p:nvSpPr>
          <p:cNvPr id="24" name="Slide Number Placeholder 23"/>
          <p:cNvSpPr>
            <a:spLocks noGrp="1"/>
          </p:cNvSpPr>
          <p:nvPr>
            <p:ph type="sldNum" sz="quarter" idx="16"/>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777505"/>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2A54962-EA48-4DE9-98EF-0FF1D47BA3D2}" type="datetime1">
              <a:rPr lang="en-US" smtClean="0">
                <a:solidFill>
                  <a:prstClr val="black">
                    <a:tint val="75000"/>
                  </a:prstClr>
                </a:solidFill>
              </a:rPr>
              <a:t>2/24/16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043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3E00CE-B938-4206-BDA1-CF1182F16C71}" type="datetime1">
              <a:rPr lang="en-US" smtClean="0">
                <a:solidFill>
                  <a:prstClr val="black">
                    <a:tint val="75000"/>
                  </a:prstClr>
                </a:solidFill>
              </a:rPr>
              <a:t>2/24/16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878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5468" y="987428"/>
            <a:ext cx="2928697" cy="1193799"/>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59213" y="987428"/>
            <a:ext cx="4597004" cy="5005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5468" y="2181225"/>
            <a:ext cx="292869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EEEA5E-FB54-48B7-9883-A92761610DDF}" type="datetime1">
              <a:rPr lang="en-US" smtClean="0">
                <a:solidFill>
                  <a:prstClr val="black">
                    <a:tint val="75000"/>
                  </a:prstClr>
                </a:solidFill>
              </a:rPr>
              <a:t>2/24/16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8064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5468" y="987426"/>
            <a:ext cx="2928697" cy="1069974"/>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60395" y="987426"/>
            <a:ext cx="4597004" cy="499427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5468" y="2057400"/>
            <a:ext cx="2928697" cy="39243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FFD28B-9347-428D-B7DF-2C233102B381}" type="datetime1">
              <a:rPr lang="en-US" smtClean="0">
                <a:solidFill>
                  <a:prstClr val="black">
                    <a:tint val="75000"/>
                  </a:prstClr>
                </a:solidFill>
              </a:rPr>
              <a:t>2/24/16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009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D84F73-AF8F-4BCC-9AA0-56F61770A06A}" type="datetime1">
              <a:rPr lang="en-US" smtClean="0">
                <a:solidFill>
                  <a:prstClr val="black">
                    <a:tint val="75000"/>
                  </a:prstClr>
                </a:solidFill>
              </a:rPr>
              <a:t>2/24/16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4439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8234" y="923925"/>
            <a:ext cx="1957982" cy="52530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4285" y="923925"/>
            <a:ext cx="5760443" cy="5253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7548D8-B879-43A5-B2B3-14A5469E363E}" type="datetime1">
              <a:rPr lang="en-US" smtClean="0">
                <a:solidFill>
                  <a:prstClr val="black">
                    <a:tint val="75000"/>
                  </a:prstClr>
                </a:solidFill>
              </a:rPr>
              <a:t>2/24/16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4083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5F27CF-BF37-4969-8ADF-3A47A962F15D}" type="datetime1">
              <a:rPr lang="en-US" smtClean="0"/>
              <a:t>2/24/16</a:t>
            </a:fld>
            <a:endParaRPr lang="en-US"/>
          </a:p>
        </p:txBody>
      </p:sp>
      <p:sp>
        <p:nvSpPr>
          <p:cNvPr id="5" name="Footer Placeholder 4"/>
          <p:cNvSpPr>
            <a:spLocks noGrp="1"/>
          </p:cNvSpPr>
          <p:nvPr>
            <p:ph type="ftr" sz="quarter" idx="11"/>
          </p:nvPr>
        </p:nvSpPr>
        <p:spPr/>
        <p:txBody>
          <a:bodyPr/>
          <a:lstStyle/>
          <a:p>
            <a:r>
              <a:rPr lang="en-US" smtClean="0"/>
              <a:t>CTE Leadership Institute May 8 - 9, 2015 LaJolla, CA</a:t>
            </a:r>
            <a:endParaRPr lang="en-US"/>
          </a:p>
        </p:txBody>
      </p:sp>
      <p:sp>
        <p:nvSpPr>
          <p:cNvPr id="6" name="Slide Number Placeholder 5"/>
          <p:cNvSpPr>
            <a:spLocks noGrp="1"/>
          </p:cNvSpPr>
          <p:nvPr>
            <p:ph type="sldNum" sz="quarter" idx="12"/>
          </p:nvPr>
        </p:nvSpPr>
        <p:spPr/>
        <p:txBody>
          <a:bodyPr/>
          <a:lstStyle/>
          <a:p>
            <a:fld id="{F01EB0EE-5C55-4A20-9AF4-1E061F85A2B6}" type="slidenum">
              <a:rPr lang="en-US" smtClean="0"/>
              <a:t>‹#›</a:t>
            </a:fld>
            <a:endParaRPr lang="en-US"/>
          </a:p>
        </p:txBody>
      </p:sp>
    </p:spTree>
    <p:extLst>
      <p:ext uri="{BB962C8B-B14F-4D97-AF65-F5344CB8AC3E}">
        <p14:creationId xmlns:p14="http://schemas.microsoft.com/office/powerpoint/2010/main" val="416674517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4285" y="1825625"/>
            <a:ext cx="385921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7004" y="1825625"/>
            <a:ext cx="385921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8E5D03-FE27-4084-BF8B-9B448EACDFCA}" type="datetime1">
              <a:rPr lang="en-US" smtClean="0"/>
              <a:t>2/24/16</a:t>
            </a:fld>
            <a:endParaRPr lang="en-US"/>
          </a:p>
        </p:txBody>
      </p:sp>
      <p:sp>
        <p:nvSpPr>
          <p:cNvPr id="6" name="Footer Placeholder 5"/>
          <p:cNvSpPr>
            <a:spLocks noGrp="1"/>
          </p:cNvSpPr>
          <p:nvPr>
            <p:ph type="ftr" sz="quarter" idx="11"/>
          </p:nvPr>
        </p:nvSpPr>
        <p:spPr/>
        <p:txBody>
          <a:bodyPr/>
          <a:lstStyle/>
          <a:p>
            <a:r>
              <a:rPr lang="en-US" smtClean="0"/>
              <a:t>CTE Leadership Institute May 8 - 9, 2015 LaJolla, CA</a:t>
            </a:r>
            <a:endParaRPr lang="en-US"/>
          </a:p>
        </p:txBody>
      </p:sp>
      <p:sp>
        <p:nvSpPr>
          <p:cNvPr id="7" name="Slide Number Placeholder 6"/>
          <p:cNvSpPr>
            <a:spLocks noGrp="1"/>
          </p:cNvSpPr>
          <p:nvPr>
            <p:ph type="sldNum" sz="quarter" idx="12"/>
          </p:nvPr>
        </p:nvSpPr>
        <p:spPr/>
        <p:txBody>
          <a:bodyPr/>
          <a:lstStyle/>
          <a:p>
            <a:fld id="{F01EB0EE-5C55-4A20-9AF4-1E061F85A2B6}" type="slidenum">
              <a:rPr lang="en-US" smtClean="0"/>
              <a:t>‹#›</a:t>
            </a:fld>
            <a:endParaRPr lang="en-US"/>
          </a:p>
        </p:txBody>
      </p:sp>
    </p:spTree>
    <p:extLst>
      <p:ext uri="{BB962C8B-B14F-4D97-AF65-F5344CB8AC3E}">
        <p14:creationId xmlns:p14="http://schemas.microsoft.com/office/powerpoint/2010/main" val="3486718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556BCD-9B54-4AFC-95FF-2A63CD7C0CAA}" type="datetime1">
              <a:rPr lang="en-US" smtClean="0"/>
              <a:t>2/24/16</a:t>
            </a:fld>
            <a:endParaRPr lang="en-US"/>
          </a:p>
        </p:txBody>
      </p:sp>
      <p:sp>
        <p:nvSpPr>
          <p:cNvPr id="4" name="Footer Placeholder 3"/>
          <p:cNvSpPr>
            <a:spLocks noGrp="1"/>
          </p:cNvSpPr>
          <p:nvPr>
            <p:ph type="ftr" sz="quarter" idx="11"/>
          </p:nvPr>
        </p:nvSpPr>
        <p:spPr/>
        <p:txBody>
          <a:bodyPr/>
          <a:lstStyle/>
          <a:p>
            <a:r>
              <a:rPr lang="en-US" smtClean="0"/>
              <a:t>CTE Leadership Institute May 8 - 9, 2015 LaJolla, CA</a:t>
            </a:r>
            <a:endParaRPr lang="en-US"/>
          </a:p>
        </p:txBody>
      </p:sp>
      <p:sp>
        <p:nvSpPr>
          <p:cNvPr id="5" name="Slide Number Placeholder 4"/>
          <p:cNvSpPr>
            <a:spLocks noGrp="1"/>
          </p:cNvSpPr>
          <p:nvPr>
            <p:ph type="sldNum" sz="quarter" idx="12"/>
          </p:nvPr>
        </p:nvSpPr>
        <p:spPr/>
        <p:txBody>
          <a:bodyPr/>
          <a:lstStyle/>
          <a:p>
            <a:fld id="{F01EB0EE-5C55-4A20-9AF4-1E061F85A2B6}" type="slidenum">
              <a:rPr lang="en-US" smtClean="0"/>
              <a:t>‹#›</a:t>
            </a:fld>
            <a:endParaRPr lang="en-US"/>
          </a:p>
        </p:txBody>
      </p:sp>
    </p:spTree>
    <p:extLst>
      <p:ext uri="{BB962C8B-B14F-4D97-AF65-F5344CB8AC3E}">
        <p14:creationId xmlns:p14="http://schemas.microsoft.com/office/powerpoint/2010/main" val="1932493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1038" y="1122363"/>
            <a:ext cx="7718425"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35063" y="3602038"/>
            <a:ext cx="681037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2" name="Date Placeholder 21"/>
          <p:cNvSpPr>
            <a:spLocks noGrp="1"/>
          </p:cNvSpPr>
          <p:nvPr>
            <p:ph type="dt" sz="half" idx="14"/>
          </p:nvPr>
        </p:nvSpPr>
        <p:spPr/>
        <p:txBody>
          <a:bodyPr/>
          <a:lstStyle/>
          <a:p>
            <a:fld id="{5307F8A6-2302-4A51-9772-884E94299E1D}" type="datetime1">
              <a:rPr lang="en-US" smtClean="0">
                <a:solidFill>
                  <a:prstClr val="black">
                    <a:tint val="75000"/>
                  </a:prstClr>
                </a:solidFill>
              </a:rPr>
              <a:t>2/24/16</a:t>
            </a:fld>
            <a:endParaRPr lang="en-US" dirty="0">
              <a:solidFill>
                <a:prstClr val="black">
                  <a:tint val="75000"/>
                </a:prstClr>
              </a:solidFill>
            </a:endParaRPr>
          </a:p>
        </p:txBody>
      </p:sp>
      <p:sp>
        <p:nvSpPr>
          <p:cNvPr id="23" name="Footer Placeholder 22"/>
          <p:cNvSpPr>
            <a:spLocks noGrp="1"/>
          </p:cNvSpPr>
          <p:nvPr>
            <p:ph type="ftr" sz="quarter" idx="15"/>
          </p:nvPr>
        </p:nvSpPr>
        <p:spPr/>
        <p:txBody>
          <a:bodyPr/>
          <a:lstStyle/>
          <a:p>
            <a:r>
              <a:rPr lang="en-US" smtClean="0">
                <a:solidFill>
                  <a:prstClr val="black">
                    <a:tint val="75000"/>
                  </a:prstClr>
                </a:solidFill>
              </a:rPr>
              <a:t>CTE Leadership Institute May 8 - 9, 2015 LaJolla, CA</a:t>
            </a:r>
            <a:endParaRPr lang="en-US" dirty="0">
              <a:solidFill>
                <a:prstClr val="black">
                  <a:tint val="75000"/>
                </a:prstClr>
              </a:solidFill>
            </a:endParaRPr>
          </a:p>
        </p:txBody>
      </p:sp>
      <p:sp>
        <p:nvSpPr>
          <p:cNvPr id="24" name="Slide Number Placeholder 23"/>
          <p:cNvSpPr>
            <a:spLocks noGrp="1"/>
          </p:cNvSpPr>
          <p:nvPr>
            <p:ph type="sldNum" sz="quarter" idx="16"/>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674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B91F03-2255-4509-B562-34CB0BBB20F5}" type="datetime1">
              <a:rPr lang="en-US" smtClean="0">
                <a:solidFill>
                  <a:prstClr val="black">
                    <a:tint val="75000"/>
                  </a:prstClr>
                </a:solidFill>
              </a:rPr>
              <a:t>2/24/16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2281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9556" y="1709741"/>
            <a:ext cx="7831931"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19556" y="4589466"/>
            <a:ext cx="7831931"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6AAB2-D38C-4BF8-A71B-C57944A8F42B}" type="datetime1">
              <a:rPr lang="en-US" smtClean="0">
                <a:solidFill>
                  <a:prstClr val="black">
                    <a:tint val="75000"/>
                  </a:prstClr>
                </a:solidFill>
              </a:rPr>
              <a:t>2/24/16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633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4285" y="1825625"/>
            <a:ext cx="385921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97004" y="1825625"/>
            <a:ext cx="385921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136F2F-3B0B-4214-9C78-8C34E471CFDA}" type="datetime1">
              <a:rPr lang="en-US" smtClean="0">
                <a:solidFill>
                  <a:prstClr val="black">
                    <a:tint val="75000"/>
                  </a:prstClr>
                </a:solidFill>
              </a:rPr>
              <a:t>2/24/16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768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5468" y="895352"/>
            <a:ext cx="7831931" cy="79533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5469" y="1681163"/>
            <a:ext cx="384147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5469" y="2505076"/>
            <a:ext cx="384147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97004" y="1681163"/>
            <a:ext cx="386039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97004" y="2505076"/>
            <a:ext cx="3860395"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104B349-9D77-49FB-8166-C37BCEA42EC1}" type="datetime1">
              <a:rPr lang="en-US" smtClean="0">
                <a:solidFill>
                  <a:prstClr val="black">
                    <a:tint val="75000"/>
                  </a:prstClr>
                </a:solidFill>
              </a:rPr>
              <a:t>2/24/16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0455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5.xml"/><Relationship Id="rId12" Type="http://schemas.openxmlformats.org/officeDocument/2006/relationships/theme" Target="../theme/theme2.xml"/><Relationship Id="rId13" Type="http://schemas.openxmlformats.org/officeDocument/2006/relationships/image" Target="../media/image2.jpg"/><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 Id="rId9" Type="http://schemas.openxmlformats.org/officeDocument/2006/relationships/slideLayout" Target="../slideLayouts/slideLayout13.xml"/><Relationship Id="rId10"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4286" y="904876"/>
            <a:ext cx="7831931" cy="91440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4286" y="1825625"/>
            <a:ext cx="7831931"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285" y="6356353"/>
            <a:ext cx="20431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BA3BD9-5110-49E5-B20D-9DB2313D9A65}" type="datetime1">
              <a:rPr lang="en-US" smtClean="0">
                <a:solidFill>
                  <a:prstClr val="black">
                    <a:tint val="75000"/>
                  </a:prstClr>
                </a:solidFill>
              </a:rPr>
              <a:t>2/24/16</a:t>
            </a:fld>
            <a:endParaRPr lang="en-US" dirty="0">
              <a:solidFill>
                <a:prstClr val="black">
                  <a:tint val="75000"/>
                </a:prstClr>
              </a:solidFill>
            </a:endParaRPr>
          </a:p>
        </p:txBody>
      </p:sp>
      <p:sp>
        <p:nvSpPr>
          <p:cNvPr id="5" name="Footer Placeholder 4"/>
          <p:cNvSpPr>
            <a:spLocks noGrp="1"/>
          </p:cNvSpPr>
          <p:nvPr>
            <p:ph type="ftr" sz="quarter" idx="3"/>
          </p:nvPr>
        </p:nvSpPr>
        <p:spPr>
          <a:xfrm>
            <a:off x="3007917" y="6356353"/>
            <a:ext cx="306466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413104" y="6356353"/>
            <a:ext cx="204311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8505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iming>
    <p:tnLst>
      <p:par>
        <p:cTn xmlns:p14="http://schemas.microsoft.com/office/powerpoint/2010/main" id="1" dur="indefinite" restart="never" nodeType="tmRoot"/>
      </p:par>
    </p:tnLst>
  </p:timing>
  <p:hf hdr="0" dt="0"/>
  <p:txStyles>
    <p:titleStyle>
      <a:lvl1pPr algn="l" defTabSz="914400" rtl="0" eaLnBrk="1" latinLnBrk="0" hangingPunct="1">
        <a:lnSpc>
          <a:spcPct val="90000"/>
        </a:lnSpc>
        <a:spcBef>
          <a:spcPct val="0"/>
        </a:spcBef>
        <a:buNone/>
        <a:defRPr sz="3600" b="1" i="1" kern="1200">
          <a:solidFill>
            <a:srgbClr val="26130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4286" y="904876"/>
            <a:ext cx="7831931" cy="91440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4286" y="1825625"/>
            <a:ext cx="7831931"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285" y="6356353"/>
            <a:ext cx="20431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7C1D95-4EE4-4689-BE62-B24C09C63F1B}" type="datetime1">
              <a:rPr lang="en-US" smtClean="0">
                <a:solidFill>
                  <a:prstClr val="black">
                    <a:tint val="75000"/>
                  </a:prstClr>
                </a:solidFill>
              </a:rPr>
              <a:t>2/24/16</a:t>
            </a:fld>
            <a:endParaRPr lang="en-US" dirty="0">
              <a:solidFill>
                <a:prstClr val="black">
                  <a:tint val="75000"/>
                </a:prstClr>
              </a:solidFill>
            </a:endParaRPr>
          </a:p>
        </p:txBody>
      </p:sp>
      <p:sp>
        <p:nvSpPr>
          <p:cNvPr id="5" name="Footer Placeholder 4"/>
          <p:cNvSpPr>
            <a:spLocks noGrp="1"/>
          </p:cNvSpPr>
          <p:nvPr>
            <p:ph type="ftr" sz="quarter" idx="3"/>
          </p:nvPr>
        </p:nvSpPr>
        <p:spPr>
          <a:xfrm>
            <a:off x="3007917" y="6356353"/>
            <a:ext cx="306466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413104" y="6356353"/>
            <a:ext cx="204311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46851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iming>
    <p:tnLst>
      <p:par>
        <p:cTn xmlns:p14="http://schemas.microsoft.com/office/powerpoint/2010/main" id="1" dur="indefinite" restart="never" nodeType="tmRoot"/>
      </p:par>
    </p:tnLst>
  </p:timing>
  <p:hf hdr="0" dt="0"/>
  <p:txStyles>
    <p:titleStyle>
      <a:lvl1pPr algn="l" defTabSz="914400" rtl="0" eaLnBrk="1" latinLnBrk="0" hangingPunct="1">
        <a:lnSpc>
          <a:spcPct val="90000"/>
        </a:lnSpc>
        <a:spcBef>
          <a:spcPct val="0"/>
        </a:spcBef>
        <a:buNone/>
        <a:defRPr sz="3600" b="1" i="1" kern="1200">
          <a:solidFill>
            <a:srgbClr val="26130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 Id="rId3" Type="http://schemas.microsoft.com/office/2007/relationships/hdphoto" Target="../media/hdphoto5.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 Id="rId3" Type="http://schemas.microsoft.com/office/2007/relationships/hdphoto" Target="../media/hdphoto5.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 Id="rId3" Type="http://schemas.microsoft.com/office/2007/relationships/hdphoto" Target="../media/hdphoto5.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 Id="rId3" Type="http://schemas.microsoft.com/office/2007/relationships/hdphoto" Target="../media/hdphoto5.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 Id="rId3" Type="http://schemas.microsoft.com/office/2007/relationships/hdphoto" Target="../media/hdphoto6.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 Id="rId3" Type="http://schemas.microsoft.com/office/2007/relationships/hdphoto" Target="../media/hdphoto6.wdp"/></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4" Type="http://schemas.microsoft.com/office/2007/relationships/hdphoto" Target="../media/hdphoto6.wdp"/><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hyperlink" Target="https://www.surveymonkey.com/r/IEPI-PRT-ExpertiseInventory2015-2" TargetMode="External"/><Relationship Id="rId4"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hyperlink" Target="https://www.surveymonkey.com/s/Faculty_PRT_team_survey"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hyperlink" Target="http://www3.canyons.edu/Offices/IEPI/about.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6.png"/><Relationship Id="rId5" Type="http://schemas.microsoft.com/office/2007/relationships/hdphoto" Target="../media/hdphoto2.wdp"/><Relationship Id="rId6" Type="http://schemas.openxmlformats.org/officeDocument/2006/relationships/image" Target="../media/image7.png"/><Relationship Id="rId7" Type="http://schemas.microsoft.com/office/2007/relationships/hdphoto" Target="../media/hdphoto3.wdp"/><Relationship Id="rId8" Type="http://schemas.openxmlformats.org/officeDocument/2006/relationships/image" Target="../media/image8.png"/><Relationship Id="rId9" Type="http://schemas.microsoft.com/office/2007/relationships/hdphoto" Target="../media/hdphoto4.wdp"/><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1038" y="1536020"/>
            <a:ext cx="7718425" cy="2387600"/>
          </a:xfrm>
        </p:spPr>
        <p:txBody>
          <a:bodyPr>
            <a:noAutofit/>
          </a:bodyPr>
          <a:lstStyle/>
          <a:p>
            <a:r>
              <a:rPr lang="en-US" sz="3200" dirty="0" smtClean="0"/>
              <a:t>Peer Review in Action – The Institutional Effectiveness Partnership Initiative (IEPI) and the Benefits of Peer Consultation for Accreditation</a:t>
            </a:r>
            <a:endParaRPr lang="en-US" sz="3200" dirty="0"/>
          </a:p>
        </p:txBody>
      </p:sp>
      <p:sp>
        <p:nvSpPr>
          <p:cNvPr id="3" name="Subtitle 2"/>
          <p:cNvSpPr>
            <a:spLocks noGrp="1"/>
          </p:cNvSpPr>
          <p:nvPr>
            <p:ph type="subTitle" idx="1"/>
          </p:nvPr>
        </p:nvSpPr>
        <p:spPr>
          <a:xfrm>
            <a:off x="192141" y="4206571"/>
            <a:ext cx="8888360" cy="1944960"/>
          </a:xfrm>
        </p:spPr>
        <p:txBody>
          <a:bodyPr>
            <a:normAutofit fontScale="92500" lnSpcReduction="10000"/>
          </a:bodyPr>
          <a:lstStyle/>
          <a:p>
            <a:pPr algn="l"/>
            <a:r>
              <a:rPr lang="en-US" b="0" dirty="0" smtClean="0"/>
              <a:t>Randy Beach, ASCCC At Large Representative</a:t>
            </a:r>
          </a:p>
          <a:p>
            <a:pPr algn="l"/>
            <a:r>
              <a:rPr lang="en-US" b="0" dirty="0" smtClean="0"/>
              <a:t>Julie </a:t>
            </a:r>
            <a:r>
              <a:rPr lang="en-US" b="0" dirty="0"/>
              <a:t>Bruno, ASCCC Vice President</a:t>
            </a:r>
          </a:p>
          <a:p>
            <a:pPr algn="l"/>
            <a:r>
              <a:rPr lang="en-US" b="0" dirty="0" smtClean="0"/>
              <a:t>Ginni May, ASCCC North Representative</a:t>
            </a:r>
          </a:p>
          <a:p>
            <a:pPr algn="l"/>
            <a:r>
              <a:rPr lang="en-US" b="0" dirty="0" smtClean="0"/>
              <a:t>Andrew </a:t>
            </a:r>
            <a:r>
              <a:rPr lang="en-US" b="0" dirty="0" err="1" smtClean="0"/>
              <a:t>Lamanque</a:t>
            </a:r>
            <a:r>
              <a:rPr lang="en-US" b="0" dirty="0" smtClean="0"/>
              <a:t>, AVP Foothill College</a:t>
            </a:r>
          </a:p>
          <a:p>
            <a:pPr algn="l"/>
            <a:r>
              <a:rPr lang="en-US" b="0" dirty="0"/>
              <a:t>Theresa Tena, Vice Chancellor </a:t>
            </a:r>
            <a:r>
              <a:rPr lang="en-US" b="0" dirty="0" smtClean="0"/>
              <a:t>Institutional Effectiveness CCCCO</a:t>
            </a:r>
            <a:endParaRPr lang="en-US" b="0" dirty="0"/>
          </a:p>
          <a:p>
            <a:pPr algn="l"/>
            <a:endParaRPr lang="en-US" b="0" dirty="0"/>
          </a:p>
        </p:txBody>
      </p:sp>
      <p:pic>
        <p:nvPicPr>
          <p:cNvPr id="5" name="Picture 4"/>
          <p:cNvPicPr>
            <a:picLocks noChangeAspect="1"/>
          </p:cNvPicPr>
          <p:nvPr/>
        </p:nvPicPr>
        <p:blipFill>
          <a:blip r:embed="rId3"/>
          <a:stretch>
            <a:fillRect/>
          </a:stretch>
        </p:blipFill>
        <p:spPr>
          <a:xfrm>
            <a:off x="3989957" y="361904"/>
            <a:ext cx="1528548" cy="1126271"/>
          </a:xfrm>
          <a:prstGeom prst="rect">
            <a:avLst/>
          </a:prstGeom>
          <a:solidFill>
            <a:srgbClr val="114688"/>
          </a:solidFill>
        </p:spPr>
      </p:pic>
    </p:spTree>
    <p:extLst>
      <p:ext uri="{BB962C8B-B14F-4D97-AF65-F5344CB8AC3E}">
        <p14:creationId xmlns:p14="http://schemas.microsoft.com/office/powerpoint/2010/main" val="295859836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481" y="2777925"/>
            <a:ext cx="7375251" cy="3611301"/>
          </a:xfrm>
        </p:spPr>
        <p:txBody>
          <a:bodyPr>
            <a:normAutofit/>
          </a:bodyPr>
          <a:lstStyle/>
          <a:p>
            <a:pPr marL="0" indent="0">
              <a:buNone/>
            </a:pPr>
            <a:r>
              <a:rPr lang="en-US" sz="3600" b="0" i="0" dirty="0"/>
              <a:t>A Technical Assistance Team (called Partnership Resource Team, or </a:t>
            </a:r>
            <a:r>
              <a:rPr lang="en-US" sz="3600" i="0" dirty="0"/>
              <a:t>PRT</a:t>
            </a:r>
            <a:r>
              <a:rPr lang="en-US" sz="3600" b="0" i="0" dirty="0"/>
              <a:t>) is assigned to assist an institution that expresses interest in receiving assistance improving institutional effectiveness</a:t>
            </a:r>
            <a:r>
              <a:rPr lang="en-US" sz="3600" b="0" i="0" dirty="0" smtClean="0"/>
              <a:t>.</a:t>
            </a:r>
            <a:endParaRPr lang="en-US" sz="3600" b="0" i="0" dirty="0"/>
          </a:p>
        </p:txBody>
      </p:sp>
      <p:sp>
        <p:nvSpPr>
          <p:cNvPr id="4" name="Slide Number Placeholder 3"/>
          <p:cNvSpPr>
            <a:spLocks noGrp="1"/>
          </p:cNvSpPr>
          <p:nvPr>
            <p:ph type="sldNum" sz="quarter" idx="12"/>
          </p:nvPr>
        </p:nvSpPr>
        <p:spPr/>
        <p:txBody>
          <a:bodyPr/>
          <a:lstStyle/>
          <a:p>
            <a:fld id="{E5E507D8-6DC6-4D2C-8233-08C18F3EF4D6}" type="slidenum">
              <a:rPr lang="en-US" smtClean="0">
                <a:solidFill>
                  <a:prstClr val="black">
                    <a:tint val="75000"/>
                  </a:prstClr>
                </a:solidFill>
              </a:rPr>
              <a:pPr/>
              <a:t>10</a:t>
            </a:fld>
            <a:endParaRPr lang="en-US" dirty="0">
              <a:solidFill>
                <a:prstClr val="black">
                  <a:tint val="75000"/>
                </a:prstClr>
              </a:solidFill>
            </a:endParaRPr>
          </a:p>
        </p:txBody>
      </p:sp>
      <p:pic>
        <p:nvPicPr>
          <p:cNvPr id="5" name="Picture 4" descr="C:\Users\rslimp\Desktop\Technical Assistance .jpg"/>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10588" b="90000" l="10000" r="61318">
                        <a14:foregroundMark x1="18682" y1="53824" x2="18682" y2="53824"/>
                        <a14:foregroundMark x1="20864" y1="49294" x2="20864" y2="49294"/>
                      </a14:backgroundRemoval>
                    </a14:imgEffect>
                  </a14:imgLayer>
                </a14:imgProps>
              </a:ext>
              <a:ext uri="{28A0092B-C50C-407E-A947-70E740481C1C}">
                <a14:useLocalDpi xmlns:a14="http://schemas.microsoft.com/office/drawing/2010/main" val="0"/>
              </a:ext>
            </a:extLst>
          </a:blip>
          <a:srcRect/>
          <a:stretch>
            <a:fillRect/>
          </a:stretch>
        </p:blipFill>
        <p:spPr bwMode="auto">
          <a:xfrm>
            <a:off x="6508911" y="4002678"/>
            <a:ext cx="2752097" cy="2855323"/>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1320102" y="1031801"/>
            <a:ext cx="6129338" cy="1143000"/>
          </a:xfrm>
        </p:spPr>
        <p:txBody>
          <a:bodyPr>
            <a:normAutofit fontScale="90000"/>
          </a:bodyPr>
          <a:lstStyle/>
          <a:p>
            <a:pPr algn="ctr"/>
            <a:r>
              <a:rPr lang="en-US" sz="4000" dirty="0"/>
              <a:t>Partnership Resource Teams (PRTs) </a:t>
            </a:r>
          </a:p>
        </p:txBody>
      </p:sp>
    </p:spTree>
    <p:extLst>
      <p:ext uri="{BB962C8B-B14F-4D97-AF65-F5344CB8AC3E}">
        <p14:creationId xmlns:p14="http://schemas.microsoft.com/office/powerpoint/2010/main" val="428749758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Partnership Resource </a:t>
            </a:r>
            <a:r>
              <a:rPr lang="en-US" dirty="0" smtClean="0"/>
              <a:t>Teams</a:t>
            </a:r>
            <a:br>
              <a:rPr lang="en-US" dirty="0" smtClean="0"/>
            </a:br>
            <a:r>
              <a:rPr lang="en-US" dirty="0" smtClean="0"/>
              <a:t>(</a:t>
            </a:r>
            <a:r>
              <a:rPr lang="en-US" dirty="0"/>
              <a:t>PRTs) </a:t>
            </a:r>
          </a:p>
        </p:txBody>
      </p:sp>
      <p:sp>
        <p:nvSpPr>
          <p:cNvPr id="3" name="Content Placeholder 2"/>
          <p:cNvSpPr>
            <a:spLocks noGrp="1"/>
          </p:cNvSpPr>
          <p:nvPr>
            <p:ph idx="1"/>
          </p:nvPr>
        </p:nvSpPr>
        <p:spPr>
          <a:xfrm>
            <a:off x="177361" y="2043758"/>
            <a:ext cx="8278855" cy="4133205"/>
          </a:xfrm>
        </p:spPr>
        <p:txBody>
          <a:bodyPr>
            <a:normAutofit fontScale="77500" lnSpcReduction="20000"/>
          </a:bodyPr>
          <a:lstStyle/>
          <a:p>
            <a:pPr lvl="1">
              <a:lnSpc>
                <a:spcPct val="120000"/>
              </a:lnSpc>
              <a:spcBef>
                <a:spcPts val="0"/>
              </a:spcBef>
            </a:pPr>
            <a:r>
              <a:rPr lang="en-US" sz="3200" dirty="0" smtClean="0"/>
              <a:t>Each </a:t>
            </a:r>
            <a:r>
              <a:rPr lang="en-US" sz="3200" dirty="0"/>
              <a:t>team commits to 3 visits or more as needed</a:t>
            </a:r>
          </a:p>
          <a:p>
            <a:pPr lvl="2">
              <a:lnSpc>
                <a:spcPct val="120000"/>
              </a:lnSpc>
              <a:spcBef>
                <a:spcPts val="0"/>
              </a:spcBef>
              <a:buFont typeface="Arial"/>
              <a:buChar char="•"/>
            </a:pPr>
            <a:r>
              <a:rPr lang="en-US" sz="3200" dirty="0"/>
              <a:t>Understand issues and identify scope of support</a:t>
            </a:r>
          </a:p>
          <a:p>
            <a:pPr lvl="2">
              <a:lnSpc>
                <a:spcPct val="120000"/>
              </a:lnSpc>
              <a:spcBef>
                <a:spcPts val="0"/>
              </a:spcBef>
              <a:buFont typeface="Arial"/>
              <a:buChar char="•"/>
            </a:pPr>
            <a:r>
              <a:rPr lang="en-US" sz="3200" dirty="0"/>
              <a:t>Develop ideas for college’s innovation and effectiveness plan in various areas</a:t>
            </a:r>
          </a:p>
          <a:p>
            <a:pPr lvl="2">
              <a:lnSpc>
                <a:spcPct val="120000"/>
              </a:lnSpc>
              <a:spcBef>
                <a:spcPts val="0"/>
              </a:spcBef>
              <a:buFont typeface="Arial"/>
              <a:buChar char="•"/>
            </a:pPr>
            <a:r>
              <a:rPr lang="en-US" sz="3200" dirty="0"/>
              <a:t>Provide follow up support as needed</a:t>
            </a:r>
          </a:p>
          <a:p>
            <a:pPr lvl="1">
              <a:lnSpc>
                <a:spcPct val="120000"/>
              </a:lnSpc>
              <a:spcBef>
                <a:spcPts val="0"/>
              </a:spcBef>
            </a:pPr>
            <a:r>
              <a:rPr lang="en-US" sz="3200" dirty="0"/>
              <a:t>Teams led by college CEO and generally include 3 to 5 experts from within the </a:t>
            </a:r>
            <a:r>
              <a:rPr lang="en-US" sz="3200" dirty="0" smtClean="0"/>
              <a:t>system </a:t>
            </a:r>
            <a:endParaRPr lang="en-US" sz="3200" dirty="0"/>
          </a:p>
          <a:p>
            <a:pPr lvl="1">
              <a:lnSpc>
                <a:spcPct val="120000"/>
              </a:lnSpc>
              <a:spcBef>
                <a:spcPts val="0"/>
              </a:spcBef>
            </a:pPr>
            <a:r>
              <a:rPr lang="en-US" sz="3200" dirty="0"/>
              <a:t>Grants of up to $150,000 as seed money to expedite implementation of institution’s  Innovation and Effectiveness Plan</a:t>
            </a:r>
            <a:endParaRPr lang="en-US" dirty="0"/>
          </a:p>
          <a:p>
            <a:endParaRPr lang="en-US" dirty="0"/>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11</a:t>
            </a:fld>
            <a:endParaRPr lang="en-US">
              <a:solidFill>
                <a:prstClr val="black">
                  <a:tint val="75000"/>
                </a:prstClr>
              </a:solidFill>
            </a:endParaRPr>
          </a:p>
        </p:txBody>
      </p:sp>
      <p:pic>
        <p:nvPicPr>
          <p:cNvPr id="6" name="Picture 5" descr="C:\Users\rslimp\Desktop\Technical Assistance .jpg"/>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10588" b="90000" l="10000" r="61318">
                        <a14:foregroundMark x1="18682" y1="53824" x2="18682" y2="53824"/>
                        <a14:foregroundMark x1="20864" y1="49294" x2="20864" y2="49294"/>
                      </a14:backgroundRemoval>
                    </a14:imgEffect>
                  </a14:imgLayer>
                </a14:imgProps>
              </a:ext>
              <a:ext uri="{28A0092B-C50C-407E-A947-70E740481C1C}">
                <a14:useLocalDpi xmlns:a14="http://schemas.microsoft.com/office/drawing/2010/main" val="0"/>
              </a:ext>
            </a:extLst>
          </a:blip>
          <a:srcRect/>
          <a:stretch>
            <a:fillRect/>
          </a:stretch>
        </p:blipFill>
        <p:spPr bwMode="auto">
          <a:xfrm>
            <a:off x="8069913" y="5173315"/>
            <a:ext cx="1217509" cy="1263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81194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1680" y="1033948"/>
            <a:ext cx="6129338" cy="1016723"/>
          </a:xfrm>
        </p:spPr>
        <p:txBody>
          <a:bodyPr>
            <a:normAutofit fontScale="90000"/>
          </a:bodyPr>
          <a:lstStyle/>
          <a:p>
            <a:pPr algn="ctr"/>
            <a:r>
              <a:rPr lang="en-US" sz="4000" dirty="0"/>
              <a:t>Partnership Resource Teams</a:t>
            </a:r>
            <a:br>
              <a:rPr lang="en-US" sz="4000" dirty="0"/>
            </a:br>
            <a:r>
              <a:rPr lang="en-US" sz="4000" dirty="0"/>
              <a:t>(PRTs) </a:t>
            </a:r>
            <a:endParaRPr lang="en-US" sz="4400" dirty="0"/>
          </a:p>
        </p:txBody>
      </p:sp>
      <p:sp>
        <p:nvSpPr>
          <p:cNvPr id="3" name="Content Placeholder 2"/>
          <p:cNvSpPr>
            <a:spLocks noGrp="1"/>
          </p:cNvSpPr>
          <p:nvPr>
            <p:ph idx="1"/>
          </p:nvPr>
        </p:nvSpPr>
        <p:spPr>
          <a:xfrm>
            <a:off x="177361" y="2186201"/>
            <a:ext cx="7427558" cy="4180564"/>
          </a:xfrm>
        </p:spPr>
        <p:txBody>
          <a:bodyPr>
            <a:noAutofit/>
          </a:bodyPr>
          <a:lstStyle/>
          <a:p>
            <a:r>
              <a:rPr lang="en-US" sz="2500" b="0" i="0" dirty="0"/>
              <a:t>Team members are drawn from a pool of experts (pool </a:t>
            </a:r>
            <a:r>
              <a:rPr lang="en-US" sz="2500" b="0" i="0" dirty="0" smtClean="0"/>
              <a:t>of </a:t>
            </a:r>
            <a:r>
              <a:rPr lang="en-US" sz="2500" b="0" i="0" dirty="0"/>
              <a:t>over </a:t>
            </a:r>
            <a:r>
              <a:rPr lang="en-US" sz="2500" b="0" i="0" dirty="0" smtClean="0"/>
              <a:t>260 experts) </a:t>
            </a:r>
            <a:r>
              <a:rPr lang="en-US" sz="2500" b="0" i="0" dirty="0"/>
              <a:t>nominated through or appointed by statewide professional organizations, the Chancellor's Office, and others. </a:t>
            </a:r>
            <a:endParaRPr lang="en-US" sz="2500" b="0" i="0" dirty="0" smtClean="0"/>
          </a:p>
          <a:p>
            <a:r>
              <a:rPr lang="en-US" sz="2500" b="0" i="0" dirty="0" smtClean="0"/>
              <a:t>Team </a:t>
            </a:r>
            <a:r>
              <a:rPr lang="en-US" sz="2500" b="0" i="0" dirty="0"/>
              <a:t>composition for each institution is approved by the applicable CEO and CCCCO.</a:t>
            </a:r>
          </a:p>
          <a:p>
            <a:r>
              <a:rPr lang="en-US" sz="2500" b="0" i="0" dirty="0"/>
              <a:t>Team members receive travel reimbursement, and stipends in some situations. </a:t>
            </a:r>
          </a:p>
          <a:p>
            <a:r>
              <a:rPr lang="en-US" sz="2500" b="0" i="0" dirty="0"/>
              <a:t>Selection of institutions to receive PRT visits considers institutional need.</a:t>
            </a:r>
          </a:p>
        </p:txBody>
      </p:sp>
      <p:pic>
        <p:nvPicPr>
          <p:cNvPr id="4" name="Picture 3" descr="C:\Users\rslimp\Desktop\Technical Assistance .jpg"/>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10588" b="90000" l="10000" r="61318">
                        <a14:foregroundMark x1="18682" y1="53824" x2="18682" y2="53824"/>
                        <a14:foregroundMark x1="20864" y1="49294" x2="20864" y2="49294"/>
                      </a14:backgroundRemoval>
                    </a14:imgEffect>
                  </a14:imgLayer>
                </a14:imgProps>
              </a:ext>
              <a:ext uri="{28A0092B-C50C-407E-A947-70E740481C1C}">
                <a14:useLocalDpi xmlns:a14="http://schemas.microsoft.com/office/drawing/2010/main" val="0"/>
              </a:ext>
            </a:extLst>
          </a:blip>
          <a:srcRect/>
          <a:stretch>
            <a:fillRect/>
          </a:stretch>
        </p:blipFill>
        <p:spPr bwMode="auto">
          <a:xfrm>
            <a:off x="7463036" y="4478050"/>
            <a:ext cx="1986360" cy="2060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44774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21" y="2281866"/>
            <a:ext cx="7848212" cy="3968463"/>
          </a:xfrm>
        </p:spPr>
        <p:txBody>
          <a:bodyPr>
            <a:normAutofit lnSpcReduction="10000"/>
          </a:bodyPr>
          <a:lstStyle/>
          <a:p>
            <a:pPr marL="0" indent="0" algn="ctr">
              <a:buNone/>
            </a:pPr>
            <a:r>
              <a:rPr lang="en-US" sz="2800" dirty="0"/>
              <a:t>39 institutions selected to receive </a:t>
            </a:r>
            <a:r>
              <a:rPr lang="en-US" sz="2800" dirty="0" smtClean="0"/>
              <a:t>technical assistance </a:t>
            </a:r>
            <a:r>
              <a:rPr lang="en-US" sz="2800" dirty="0"/>
              <a:t>by </a:t>
            </a:r>
            <a:r>
              <a:rPr lang="en-US" sz="2800" dirty="0" smtClean="0"/>
              <a:t>PRTs</a:t>
            </a:r>
          </a:p>
          <a:p>
            <a:pPr marL="0" indent="0">
              <a:buNone/>
            </a:pPr>
            <a:endParaRPr lang="en-US" sz="2800" dirty="0"/>
          </a:p>
          <a:p>
            <a:pPr lvl="1"/>
            <a:r>
              <a:rPr lang="en-US" dirty="0"/>
              <a:t>Spring 2015 cohort includes 8 institutions  </a:t>
            </a:r>
          </a:p>
          <a:p>
            <a:pPr lvl="1"/>
            <a:r>
              <a:rPr lang="en-US" dirty="0"/>
              <a:t>Fall 2015 cohort includes 15 colleges, 1 center, and 1 district</a:t>
            </a:r>
          </a:p>
          <a:p>
            <a:pPr lvl="1"/>
            <a:r>
              <a:rPr lang="en-US" dirty="0"/>
              <a:t>Spring 2016 cohort includes 9 institutions, including CCCCO</a:t>
            </a:r>
          </a:p>
          <a:p>
            <a:pPr lvl="1"/>
            <a:r>
              <a:rPr lang="en-US" dirty="0"/>
              <a:t>Fall 2016 cohort already has 9 institutions</a:t>
            </a:r>
          </a:p>
          <a:p>
            <a:pPr lvl="1"/>
            <a:r>
              <a:rPr lang="en-US" dirty="0"/>
              <a:t>Eight of the eleven colleges currently with accreditation sanction being served by PRTs</a:t>
            </a:r>
          </a:p>
          <a:p>
            <a:endParaRPr lang="en-US" dirty="0"/>
          </a:p>
          <a:p>
            <a:endParaRPr lang="en-US" dirty="0"/>
          </a:p>
        </p:txBody>
      </p:sp>
      <p:sp>
        <p:nvSpPr>
          <p:cNvPr id="4" name="Slide Number Placeholder 3"/>
          <p:cNvSpPr>
            <a:spLocks noGrp="1"/>
          </p:cNvSpPr>
          <p:nvPr>
            <p:ph type="sldNum" sz="quarter" idx="12"/>
          </p:nvPr>
        </p:nvSpPr>
        <p:spPr/>
        <p:txBody>
          <a:bodyPr/>
          <a:lstStyle/>
          <a:p>
            <a:fld id="{E5E507D8-6DC6-4D2C-8233-08C18F3EF4D6}" type="slidenum">
              <a:rPr lang="en-US" smtClean="0">
                <a:solidFill>
                  <a:prstClr val="black">
                    <a:tint val="75000"/>
                  </a:prstClr>
                </a:solidFill>
              </a:rPr>
              <a:pPr/>
              <a:t>13</a:t>
            </a:fld>
            <a:endParaRPr lang="en-US" dirty="0">
              <a:solidFill>
                <a:prstClr val="black">
                  <a:tint val="75000"/>
                </a:prstClr>
              </a:solidFill>
            </a:endParaRPr>
          </a:p>
        </p:txBody>
      </p:sp>
      <p:pic>
        <p:nvPicPr>
          <p:cNvPr id="5" name="Picture 4" descr="C:\Users\rslimp\Desktop\Technical Assistance .jpg"/>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10588" b="90000" l="10000" r="61318">
                        <a14:foregroundMark x1="18682" y1="53824" x2="18682" y2="53824"/>
                        <a14:foregroundMark x1="20864" y1="49294" x2="20864" y2="49294"/>
                      </a14:backgroundRemoval>
                    </a14:imgEffect>
                  </a14:imgLayer>
                </a14:imgProps>
              </a:ext>
              <a:ext uri="{28A0092B-C50C-407E-A947-70E740481C1C}">
                <a14:useLocalDpi xmlns:a14="http://schemas.microsoft.com/office/drawing/2010/main" val="0"/>
              </a:ext>
            </a:extLst>
          </a:blip>
          <a:srcRect/>
          <a:stretch>
            <a:fillRect/>
          </a:stretch>
        </p:blipFill>
        <p:spPr bwMode="auto">
          <a:xfrm>
            <a:off x="7522763" y="4339937"/>
            <a:ext cx="1986360" cy="206086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576424" y="1031800"/>
            <a:ext cx="7818652" cy="938238"/>
          </a:xfrm>
        </p:spPr>
        <p:txBody>
          <a:bodyPr>
            <a:normAutofit fontScale="90000"/>
          </a:bodyPr>
          <a:lstStyle/>
          <a:p>
            <a:pPr algn="ctr"/>
            <a:r>
              <a:rPr lang="en-US" sz="4000" dirty="0"/>
              <a:t>Partnership Resource Team Visits </a:t>
            </a:r>
          </a:p>
        </p:txBody>
      </p:sp>
    </p:spTree>
    <p:extLst>
      <p:ext uri="{BB962C8B-B14F-4D97-AF65-F5344CB8AC3E}">
        <p14:creationId xmlns:p14="http://schemas.microsoft.com/office/powerpoint/2010/main" val="36841655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451" y="1095019"/>
            <a:ext cx="7034183" cy="1365427"/>
          </a:xfrm>
        </p:spPr>
        <p:txBody>
          <a:bodyPr>
            <a:noAutofit/>
          </a:bodyPr>
          <a:lstStyle/>
          <a:p>
            <a:pPr algn="r"/>
            <a:r>
              <a:rPr lang="en-US" sz="3900" dirty="0"/>
              <a:t>Examples of Areas of Focus for Assistance Requested by Institutions</a:t>
            </a:r>
          </a:p>
        </p:txBody>
      </p:sp>
      <p:sp>
        <p:nvSpPr>
          <p:cNvPr id="3" name="Content Placeholder 2"/>
          <p:cNvSpPr>
            <a:spLocks noGrp="1"/>
          </p:cNvSpPr>
          <p:nvPr>
            <p:ph idx="1"/>
          </p:nvPr>
        </p:nvSpPr>
        <p:spPr>
          <a:xfrm>
            <a:off x="192142" y="2936664"/>
            <a:ext cx="7441155" cy="3319159"/>
          </a:xfrm>
        </p:spPr>
        <p:txBody>
          <a:bodyPr>
            <a:noAutofit/>
          </a:bodyPr>
          <a:lstStyle/>
          <a:p>
            <a:pPr>
              <a:spcBef>
                <a:spcPts val="600"/>
              </a:spcBef>
            </a:pPr>
            <a:r>
              <a:rPr lang="en-US" b="0" i="0" dirty="0"/>
              <a:t>Integrated planning at all levels, with resource allocation</a:t>
            </a:r>
          </a:p>
          <a:p>
            <a:pPr>
              <a:spcBef>
                <a:spcPts val="600"/>
              </a:spcBef>
            </a:pPr>
            <a:r>
              <a:rPr lang="en-US" b="0" i="0" dirty="0"/>
              <a:t>SLO and SAO assessment, reporting, improvement, and integration with institutional planning</a:t>
            </a:r>
          </a:p>
          <a:p>
            <a:pPr>
              <a:spcBef>
                <a:spcPts val="600"/>
              </a:spcBef>
            </a:pPr>
            <a:r>
              <a:rPr lang="en-US" b="0" i="0" dirty="0"/>
              <a:t>Using student success and achievement data for improving decision-making and institutional effectiveness</a:t>
            </a:r>
          </a:p>
          <a:p>
            <a:pPr>
              <a:spcBef>
                <a:spcPts val="600"/>
              </a:spcBef>
            </a:pPr>
            <a:r>
              <a:rPr lang="en-US" b="0" i="0" dirty="0"/>
              <a:t>Enrollment management</a:t>
            </a:r>
          </a:p>
        </p:txBody>
      </p:sp>
      <p:sp>
        <p:nvSpPr>
          <p:cNvPr id="4" name="Slide Number Placeholder 3"/>
          <p:cNvSpPr>
            <a:spLocks noGrp="1"/>
          </p:cNvSpPr>
          <p:nvPr>
            <p:ph type="sldNum" sz="quarter" idx="12"/>
          </p:nvPr>
        </p:nvSpPr>
        <p:spPr/>
        <p:txBody>
          <a:bodyPr/>
          <a:lstStyle/>
          <a:p>
            <a:fld id="{E5E507D8-6DC6-4D2C-8233-08C18F3EF4D6}" type="slidenum">
              <a:rPr lang="en-US" smtClean="0">
                <a:solidFill>
                  <a:prstClr val="black">
                    <a:tint val="75000"/>
                  </a:prstClr>
                </a:solidFill>
              </a:rPr>
              <a:pPr/>
              <a:t>14</a:t>
            </a:fld>
            <a:endParaRPr lang="en-US" dirty="0">
              <a:solidFill>
                <a:prstClr val="black">
                  <a:tint val="75000"/>
                </a:prstClr>
              </a:solidFill>
            </a:endParaRPr>
          </a:p>
        </p:txBody>
      </p:sp>
      <p:pic>
        <p:nvPicPr>
          <p:cNvPr id="6" name="Picture 5" descr="C:\Users\rslimp\Desktop\Technical Assistance .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588" b="90000" l="10000" r="61318">
                        <a14:foregroundMark x1="18682" y1="53824" x2="18682" y2="53824"/>
                        <a14:foregroundMark x1="20864" y1="49294" x2="20864" y2="49294"/>
                      </a14:backgroundRemoval>
                    </a14:imgEffect>
                  </a14:imgLayer>
                </a14:imgProps>
              </a:ext>
              <a:ext uri="{28A0092B-C50C-407E-A947-70E740481C1C}">
                <a14:useLocalDpi xmlns:a14="http://schemas.microsoft.com/office/drawing/2010/main" val="0"/>
              </a:ext>
            </a:extLst>
          </a:blip>
          <a:srcRect/>
          <a:stretch>
            <a:fillRect/>
          </a:stretch>
        </p:blipFill>
        <p:spPr bwMode="auto">
          <a:xfrm>
            <a:off x="7216537" y="4339936"/>
            <a:ext cx="1986360" cy="2060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9037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2066" y="803234"/>
            <a:ext cx="6129338" cy="1143000"/>
          </a:xfrm>
        </p:spPr>
        <p:txBody>
          <a:bodyPr>
            <a:normAutofit/>
          </a:bodyPr>
          <a:lstStyle/>
          <a:p>
            <a:pPr algn="r"/>
            <a:r>
              <a:rPr lang="en-US" sz="4000" dirty="0"/>
              <a:t>Areas of Focus (cont.)</a:t>
            </a:r>
          </a:p>
        </p:txBody>
      </p:sp>
      <p:sp>
        <p:nvSpPr>
          <p:cNvPr id="3" name="Content Placeholder 2"/>
          <p:cNvSpPr>
            <a:spLocks noGrp="1"/>
          </p:cNvSpPr>
          <p:nvPr>
            <p:ph idx="1"/>
          </p:nvPr>
        </p:nvSpPr>
        <p:spPr>
          <a:xfrm>
            <a:off x="192142" y="2321551"/>
            <a:ext cx="7441155" cy="4034801"/>
          </a:xfrm>
        </p:spPr>
        <p:txBody>
          <a:bodyPr/>
          <a:lstStyle/>
          <a:p>
            <a:pPr lvl="0"/>
            <a:r>
              <a:rPr lang="en-US" b="0" i="0" dirty="0"/>
              <a:t>Delineation of function between college and district</a:t>
            </a:r>
          </a:p>
          <a:p>
            <a:pPr lvl="0"/>
            <a:r>
              <a:rPr lang="en-US" b="0" i="0" dirty="0"/>
              <a:t>Technology tools for monitoring and management of institutional effectiveness processes</a:t>
            </a:r>
          </a:p>
          <a:p>
            <a:pPr lvl="0"/>
            <a:r>
              <a:rPr lang="en-US" b="0" i="0" dirty="0"/>
              <a:t>Improvement of governance, decision-making, and communication</a:t>
            </a:r>
          </a:p>
          <a:p>
            <a:pPr lvl="0"/>
            <a:r>
              <a:rPr lang="en-US" b="0" i="0" dirty="0"/>
              <a:t>Fiscal management and strategies</a:t>
            </a:r>
          </a:p>
          <a:p>
            <a:endParaRPr lang="en-US" dirty="0"/>
          </a:p>
        </p:txBody>
      </p:sp>
      <p:sp>
        <p:nvSpPr>
          <p:cNvPr id="4" name="Slide Number Placeholder 3"/>
          <p:cNvSpPr>
            <a:spLocks noGrp="1"/>
          </p:cNvSpPr>
          <p:nvPr>
            <p:ph type="sldNum" sz="quarter" idx="12"/>
          </p:nvPr>
        </p:nvSpPr>
        <p:spPr/>
        <p:txBody>
          <a:bodyPr/>
          <a:lstStyle/>
          <a:p>
            <a:fld id="{E5E507D8-6DC6-4D2C-8233-08C18F3EF4D6}" type="slidenum">
              <a:rPr lang="en-US" smtClean="0">
                <a:solidFill>
                  <a:prstClr val="black">
                    <a:tint val="75000"/>
                  </a:prstClr>
                </a:solidFill>
              </a:rPr>
              <a:pPr/>
              <a:t>15</a:t>
            </a:fld>
            <a:endParaRPr lang="en-US" dirty="0">
              <a:solidFill>
                <a:prstClr val="black">
                  <a:tint val="75000"/>
                </a:prstClr>
              </a:solidFill>
            </a:endParaRPr>
          </a:p>
        </p:txBody>
      </p:sp>
      <p:pic>
        <p:nvPicPr>
          <p:cNvPr id="7" name="Picture 6" descr="C:\Users\rslimp\Desktop\Technical Assistance .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588" b="90000" l="10000" r="61318">
                        <a14:foregroundMark x1="18682" y1="53824" x2="18682" y2="53824"/>
                        <a14:foregroundMark x1="20864" y1="49294" x2="20864" y2="49294"/>
                      </a14:backgroundRemoval>
                    </a14:imgEffect>
                  </a14:imgLayer>
                </a14:imgProps>
              </a:ext>
              <a:ext uri="{28A0092B-C50C-407E-A947-70E740481C1C}">
                <a14:useLocalDpi xmlns:a14="http://schemas.microsoft.com/office/drawing/2010/main" val="0"/>
              </a:ext>
            </a:extLst>
          </a:blip>
          <a:srcRect/>
          <a:stretch>
            <a:fillRect/>
          </a:stretch>
        </p:blipFill>
        <p:spPr bwMode="auto">
          <a:xfrm>
            <a:off x="7094140" y="4339936"/>
            <a:ext cx="1986360" cy="2060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00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286" y="1178151"/>
            <a:ext cx="7831931" cy="914401"/>
          </a:xfrm>
        </p:spPr>
        <p:txBody>
          <a:bodyPr>
            <a:normAutofit fontScale="90000"/>
          </a:bodyPr>
          <a:lstStyle/>
          <a:p>
            <a:r>
              <a:rPr lang="en-US" sz="4400" dirty="0" smtClean="0"/>
              <a:t>Musings from PRT members  </a:t>
            </a:r>
            <a:r>
              <a:rPr lang="en-US" dirty="0" smtClean="0"/>
              <a:t/>
            </a:r>
            <a:br>
              <a:rPr lang="en-US" dirty="0" smtClean="0"/>
            </a:br>
            <a:endParaRPr lang="en-US" dirty="0"/>
          </a:p>
        </p:txBody>
      </p:sp>
      <p:sp>
        <p:nvSpPr>
          <p:cNvPr id="3" name="Content Placeholder 2"/>
          <p:cNvSpPr>
            <a:spLocks noGrp="1"/>
          </p:cNvSpPr>
          <p:nvPr>
            <p:ph idx="1"/>
          </p:nvPr>
        </p:nvSpPr>
        <p:spPr>
          <a:xfrm>
            <a:off x="624286" y="2266576"/>
            <a:ext cx="7831931" cy="3910387"/>
          </a:xfrm>
        </p:spPr>
        <p:txBody>
          <a:bodyPr>
            <a:normAutofit/>
          </a:bodyPr>
          <a:lstStyle/>
          <a:p>
            <a:r>
              <a:rPr lang="en-US" sz="2800" dirty="0" smtClean="0"/>
              <a:t>Best experience?</a:t>
            </a:r>
          </a:p>
          <a:p>
            <a:r>
              <a:rPr lang="en-US" sz="2800" dirty="0" smtClean="0"/>
              <a:t>Most challenging experience?</a:t>
            </a:r>
          </a:p>
          <a:p>
            <a:r>
              <a:rPr lang="en-US" sz="2800" dirty="0" smtClean="0"/>
              <a:t>What would you do again?</a:t>
            </a:r>
          </a:p>
          <a:p>
            <a:r>
              <a:rPr lang="en-US" sz="2800" dirty="0" smtClean="0"/>
              <a:t>What would you do differently?</a:t>
            </a:r>
          </a:p>
          <a:p>
            <a:r>
              <a:rPr lang="en-US" sz="2800" dirty="0"/>
              <a:t>“AHA!” moments?</a:t>
            </a:r>
          </a:p>
          <a:p>
            <a:endParaRPr lang="en-US" sz="2800" dirty="0" smtClean="0"/>
          </a:p>
          <a:p>
            <a:endParaRPr lang="en-US" dirty="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16</a:t>
            </a:fld>
            <a:endParaRPr lang="en-US">
              <a:solidFill>
                <a:prstClr val="black">
                  <a:tint val="75000"/>
                </a:prstClr>
              </a:solidFill>
            </a:endParaRPr>
          </a:p>
        </p:txBody>
      </p:sp>
      <p:pic>
        <p:nvPicPr>
          <p:cNvPr id="7" name="Picture 6" descr="C:\Users\rslimp\Desktop\Technical Assistance .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588" b="90000" l="10000" r="61318">
                        <a14:foregroundMark x1="18682" y1="53824" x2="18682" y2="53824"/>
                        <a14:foregroundMark x1="20864" y1="49294" x2="20864" y2="49294"/>
                      </a14:backgroundRemoval>
                    </a14:imgEffect>
                  </a14:imgLayer>
                </a14:imgProps>
              </a:ext>
              <a:ext uri="{28A0092B-C50C-407E-A947-70E740481C1C}">
                <a14:useLocalDpi xmlns:a14="http://schemas.microsoft.com/office/drawing/2010/main" val="0"/>
              </a:ext>
            </a:extLst>
          </a:blip>
          <a:srcRect/>
          <a:stretch>
            <a:fillRect/>
          </a:stretch>
        </p:blipFill>
        <p:spPr bwMode="auto">
          <a:xfrm>
            <a:off x="6627829" y="3970686"/>
            <a:ext cx="2452671" cy="2544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55099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what’s the result?</a:t>
            </a:r>
            <a:endParaRPr lang="en-US" dirty="0"/>
          </a:p>
        </p:txBody>
      </p:sp>
      <p:sp>
        <p:nvSpPr>
          <p:cNvPr id="3" name="Content Placeholder 2"/>
          <p:cNvSpPr>
            <a:spLocks noGrp="1"/>
          </p:cNvSpPr>
          <p:nvPr>
            <p:ph idx="1"/>
          </p:nvPr>
        </p:nvSpPr>
        <p:spPr/>
        <p:txBody>
          <a:bodyPr>
            <a:normAutofit fontScale="92500"/>
          </a:bodyPr>
          <a:lstStyle/>
          <a:p>
            <a:r>
              <a:rPr lang="en-US" b="0" dirty="0"/>
              <a:t>Develop and implement a College Scholars’ Program </a:t>
            </a:r>
            <a:endParaRPr lang="en-US" b="0" dirty="0" smtClean="0"/>
          </a:p>
          <a:p>
            <a:r>
              <a:rPr lang="en-US" b="0" dirty="0"/>
              <a:t>Develop and implement an Adult Learner Re-Entry Program </a:t>
            </a:r>
            <a:endParaRPr lang="en-US" b="0" dirty="0" smtClean="0"/>
          </a:p>
          <a:p>
            <a:r>
              <a:rPr lang="en-US" b="0" dirty="0"/>
              <a:t>Promote routine discussion and use of data to inform decision-making related to Enrollment Management </a:t>
            </a:r>
            <a:endParaRPr lang="en-US" b="0" dirty="0" smtClean="0"/>
          </a:p>
          <a:p>
            <a:pPr lvl="0"/>
            <a:r>
              <a:rPr lang="en-US" b="0" dirty="0"/>
              <a:t>Facilitation of a leadership workshop from Board through staff to help everyone  understand the importance of staying focused on the big picture goals and how important it is to work together to achieve those </a:t>
            </a:r>
            <a:r>
              <a:rPr lang="en-US" b="0" dirty="0" smtClean="0"/>
              <a:t>goals</a:t>
            </a:r>
          </a:p>
          <a:p>
            <a:pPr lvl="0"/>
            <a:r>
              <a:rPr lang="en-US" b="0" dirty="0"/>
              <a:t>Offer training in online pedagogy and electronic tools, regular and effective contact, the CMS, and 508 compliance, including student authentication. </a:t>
            </a:r>
          </a:p>
          <a:p>
            <a:endParaRPr lang="en-US" b="0" dirty="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252359600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normAutofit fontScale="92500" lnSpcReduction="10000"/>
          </a:bodyPr>
          <a:lstStyle/>
          <a:p>
            <a:pPr lvl="0"/>
            <a:r>
              <a:rPr lang="en-US" b="0" dirty="0"/>
              <a:t>Linking program resource allocation to institutional resource allocation and the strategic plan. </a:t>
            </a:r>
          </a:p>
          <a:p>
            <a:pPr lvl="0"/>
            <a:r>
              <a:rPr lang="en-US" b="0" dirty="0"/>
              <a:t>Provide assessment for GELOs, planning to address GE &amp; GELO needs.</a:t>
            </a:r>
          </a:p>
          <a:p>
            <a:pPr lvl="0"/>
            <a:r>
              <a:rPr lang="en-US" b="0" dirty="0"/>
              <a:t>Develop an inclusive process for proper evaluation of new technology implementations. (hardware, software, assessing, planning, communicating, deploying</a:t>
            </a:r>
            <a:r>
              <a:rPr lang="en-US" b="0" dirty="0" smtClean="0"/>
              <a:t>)</a:t>
            </a:r>
          </a:p>
          <a:p>
            <a:pPr lvl="0"/>
            <a:r>
              <a:rPr lang="en-US" b="0" dirty="0"/>
              <a:t>Enhance the design and implementation of one-stop entry services year-round, including advisement regarding academic and CTE pathways exploration and declaration. </a:t>
            </a:r>
          </a:p>
          <a:p>
            <a:pPr lvl="0"/>
            <a:r>
              <a:rPr lang="en-US" b="0" dirty="0"/>
              <a:t>To promote the awareness of course success through presentations, data sharing, focus group discussion, strategic innovations, etc.</a:t>
            </a:r>
          </a:p>
          <a:p>
            <a:endParaRPr lang="en-US" b="0" dirty="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140083803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me the Money ($150,000)</a:t>
            </a:r>
            <a:endParaRPr lang="en-US" dirty="0"/>
          </a:p>
        </p:txBody>
      </p:sp>
      <p:sp>
        <p:nvSpPr>
          <p:cNvPr id="3" name="Content Placeholder 2"/>
          <p:cNvSpPr>
            <a:spLocks noGrp="1"/>
          </p:cNvSpPr>
          <p:nvPr>
            <p:ph idx="1"/>
          </p:nvPr>
        </p:nvSpPr>
        <p:spPr/>
        <p:txBody>
          <a:bodyPr>
            <a:normAutofit fontScale="92500" lnSpcReduction="20000"/>
          </a:bodyPr>
          <a:lstStyle/>
          <a:p>
            <a:pPr lvl="0"/>
            <a:r>
              <a:rPr lang="en-US" b="0" dirty="0"/>
              <a:t>Convene a campus-wide event to discuss continuing issues with SLO assessment and plan together for a more effective effort. </a:t>
            </a:r>
            <a:endParaRPr lang="en-US" b="0" dirty="0" smtClean="0"/>
          </a:p>
          <a:p>
            <a:r>
              <a:rPr lang="en-US" b="0" dirty="0"/>
              <a:t> Development of a Strategic Enrollment Management Plan (SEM)</a:t>
            </a:r>
          </a:p>
          <a:p>
            <a:pPr lvl="0"/>
            <a:r>
              <a:rPr lang="en-US" b="0" dirty="0"/>
              <a:t>Professional development related to collaborative software, social media, and web-based learning environments </a:t>
            </a:r>
            <a:endParaRPr lang="en-US" b="0" dirty="0" smtClean="0"/>
          </a:p>
          <a:p>
            <a:r>
              <a:rPr lang="en-US" b="0" dirty="0"/>
              <a:t>To create a more student centered level of analysis for program review</a:t>
            </a:r>
          </a:p>
          <a:p>
            <a:pPr lvl="0"/>
            <a:r>
              <a:rPr lang="en-US" b="0" dirty="0"/>
              <a:t>To increase the number of well-trained outreach/retention teams consisted of Student Ambassadors, faculty, counselor and staff conducting outreach/online orientation and placement assessment, financial aid application workshops linking with </a:t>
            </a:r>
            <a:r>
              <a:rPr lang="en-US" b="0" dirty="0" smtClean="0"/>
              <a:t>programs </a:t>
            </a:r>
            <a:r>
              <a:rPr lang="en-US" b="0" dirty="0"/>
              <a:t>of study. </a:t>
            </a:r>
          </a:p>
          <a:p>
            <a:endParaRPr lang="en-US" b="0" dirty="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171699749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Today’s Outcomes</a:t>
            </a:r>
            <a:endParaRPr lang="en-US" dirty="0"/>
          </a:p>
        </p:txBody>
      </p:sp>
      <p:sp>
        <p:nvSpPr>
          <p:cNvPr id="3" name="Content Placeholder 2"/>
          <p:cNvSpPr>
            <a:spLocks noGrp="1"/>
          </p:cNvSpPr>
          <p:nvPr>
            <p:ph idx="1"/>
          </p:nvPr>
        </p:nvSpPr>
        <p:spPr>
          <a:xfrm>
            <a:off x="624285" y="1845335"/>
            <a:ext cx="4504397" cy="4404994"/>
          </a:xfrm>
        </p:spPr>
        <p:txBody>
          <a:bodyPr>
            <a:normAutofit/>
          </a:bodyPr>
          <a:lstStyle/>
          <a:p>
            <a:r>
              <a:rPr lang="en-US" sz="3200" b="0" i="0" dirty="0"/>
              <a:t>Learn about IEPI and </a:t>
            </a:r>
            <a:r>
              <a:rPr lang="en-US" sz="3200" b="0" i="0" dirty="0" smtClean="0"/>
              <a:t>PRTs</a:t>
            </a:r>
          </a:p>
          <a:p>
            <a:pPr marL="0" indent="0">
              <a:buNone/>
            </a:pPr>
            <a:endParaRPr lang="en-US" sz="1800" b="0" i="0" dirty="0"/>
          </a:p>
          <a:p>
            <a:r>
              <a:rPr lang="en-US" sz="3200" b="0" i="0" dirty="0" smtClean="0"/>
              <a:t>Identify ways you can participate </a:t>
            </a:r>
            <a:r>
              <a:rPr lang="en-US" sz="3200" b="0" i="0" dirty="0"/>
              <a:t>in the initiative </a:t>
            </a:r>
            <a:r>
              <a:rPr lang="en-US" sz="3200" b="0" i="0" dirty="0" smtClean="0"/>
              <a:t>such as </a:t>
            </a:r>
            <a:r>
              <a:rPr lang="en-US" sz="3200" b="0" i="0" dirty="0"/>
              <a:t>serving on a </a:t>
            </a:r>
            <a:r>
              <a:rPr lang="en-US" sz="3200" b="0" i="0" dirty="0" smtClean="0"/>
              <a:t>PRT or attending an institute summit, or workshop</a:t>
            </a:r>
          </a:p>
        </p:txBody>
      </p:sp>
      <p:pic>
        <p:nvPicPr>
          <p:cNvPr id="4" name="Picture 3"/>
          <p:cNvPicPr>
            <a:picLocks noChangeAspect="1"/>
          </p:cNvPicPr>
          <p:nvPr/>
        </p:nvPicPr>
        <p:blipFill>
          <a:blip r:embed="rId3"/>
          <a:stretch>
            <a:fillRect/>
          </a:stretch>
        </p:blipFill>
        <p:spPr>
          <a:xfrm>
            <a:off x="7197890" y="322219"/>
            <a:ext cx="1705250" cy="1256469"/>
          </a:xfrm>
          <a:prstGeom prst="rect">
            <a:avLst/>
          </a:prstGeom>
          <a:solidFill>
            <a:srgbClr val="114688"/>
          </a:solidFill>
        </p:spPr>
      </p:pic>
      <p:pic>
        <p:nvPicPr>
          <p:cNvPr id="6" name="Picture 5"/>
          <p:cNvPicPr>
            <a:picLocks noChangeAspect="1"/>
          </p:cNvPicPr>
          <p:nvPr/>
        </p:nvPicPr>
        <p:blipFill>
          <a:blip r:embed="rId4"/>
          <a:stretch>
            <a:fillRect/>
          </a:stretch>
        </p:blipFill>
        <p:spPr>
          <a:xfrm>
            <a:off x="5306043" y="2039946"/>
            <a:ext cx="3514592" cy="3912748"/>
          </a:xfrm>
          <a:prstGeom prst="rect">
            <a:avLst/>
          </a:prstGeom>
        </p:spPr>
      </p:pic>
    </p:spTree>
    <p:extLst>
      <p:ext uri="{BB962C8B-B14F-4D97-AF65-F5344CB8AC3E}">
        <p14:creationId xmlns:p14="http://schemas.microsoft.com/office/powerpoint/2010/main" val="78079016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What Makes This Work?</a:t>
            </a:r>
          </a:p>
        </p:txBody>
      </p:sp>
      <p:sp>
        <p:nvSpPr>
          <p:cNvPr id="3" name="Content Placeholder 2"/>
          <p:cNvSpPr>
            <a:spLocks noGrp="1"/>
          </p:cNvSpPr>
          <p:nvPr>
            <p:ph idx="1"/>
          </p:nvPr>
        </p:nvSpPr>
        <p:spPr>
          <a:xfrm>
            <a:off x="266043" y="1904863"/>
            <a:ext cx="5187800" cy="4444679"/>
          </a:xfrm>
        </p:spPr>
        <p:txBody>
          <a:bodyPr>
            <a:normAutofit/>
          </a:bodyPr>
          <a:lstStyle/>
          <a:p>
            <a:r>
              <a:rPr lang="en-US" sz="2800" b="0" i="0" dirty="0" smtClean="0"/>
              <a:t>Constituent Group Engagement</a:t>
            </a:r>
          </a:p>
          <a:p>
            <a:r>
              <a:rPr lang="en-US" sz="2800" b="0" i="0" dirty="0" smtClean="0"/>
              <a:t>Quality Workshops and Technical Assistance</a:t>
            </a:r>
          </a:p>
          <a:p>
            <a:r>
              <a:rPr lang="en-US" sz="2800" b="0" i="0" dirty="0" smtClean="0"/>
              <a:t>Seed Grants</a:t>
            </a:r>
          </a:p>
          <a:p>
            <a:r>
              <a:rPr lang="en-US" sz="2800" b="0" i="0" dirty="0" smtClean="0"/>
              <a:t>Voluntary, Not Required</a:t>
            </a:r>
          </a:p>
          <a:p>
            <a:r>
              <a:rPr lang="en-US" sz="2800" b="0" i="0" dirty="0" smtClean="0"/>
              <a:t>Collaboration Across Institutions and Groups</a:t>
            </a:r>
          </a:p>
          <a:p>
            <a:r>
              <a:rPr lang="en-US" sz="2800" b="0" i="0" dirty="0" smtClean="0"/>
              <a:t>Commitment to Advancement</a:t>
            </a:r>
            <a:endParaRPr lang="en-US" sz="2800" b="0" i="0" dirty="0"/>
          </a:p>
        </p:txBody>
      </p:sp>
      <p:sp>
        <p:nvSpPr>
          <p:cNvPr id="4" name="Slide Number Placeholder 3"/>
          <p:cNvSpPr>
            <a:spLocks noGrp="1"/>
          </p:cNvSpPr>
          <p:nvPr>
            <p:ph type="sldNum" sz="quarter" idx="12"/>
          </p:nvPr>
        </p:nvSpPr>
        <p:spPr/>
        <p:txBody>
          <a:bodyPr/>
          <a:lstStyle/>
          <a:p>
            <a:fld id="{E5E507D8-6DC6-4D2C-8233-08C18F3EF4D6}" type="slidenum">
              <a:rPr lang="en-US" smtClean="0">
                <a:solidFill>
                  <a:prstClr val="black">
                    <a:tint val="75000"/>
                  </a:prstClr>
                </a:solidFill>
              </a:rPr>
              <a:pPr/>
              <a:t>20</a:t>
            </a:fld>
            <a:endParaRPr lang="en-US" dirty="0">
              <a:solidFill>
                <a:prstClr val="black">
                  <a:tint val="75000"/>
                </a:prstClr>
              </a:solidFill>
            </a:endParaRPr>
          </a:p>
        </p:txBody>
      </p:sp>
      <p:pic>
        <p:nvPicPr>
          <p:cNvPr id="6" name="Picture 5"/>
          <p:cNvPicPr>
            <a:picLocks noChangeAspect="1"/>
          </p:cNvPicPr>
          <p:nvPr/>
        </p:nvPicPr>
        <p:blipFill>
          <a:blip r:embed="rId2"/>
          <a:stretch>
            <a:fillRect/>
          </a:stretch>
        </p:blipFill>
        <p:spPr>
          <a:xfrm>
            <a:off x="5442254" y="1894641"/>
            <a:ext cx="3287386" cy="4721489"/>
          </a:xfrm>
          <a:prstGeom prst="rect">
            <a:avLst/>
          </a:prstGeom>
        </p:spPr>
      </p:pic>
    </p:spTree>
    <p:extLst>
      <p:ext uri="{BB962C8B-B14F-4D97-AF65-F5344CB8AC3E}">
        <p14:creationId xmlns:p14="http://schemas.microsoft.com/office/powerpoint/2010/main" val="961690752"/>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3957" y="992116"/>
            <a:ext cx="6129338" cy="750052"/>
          </a:xfrm>
        </p:spPr>
        <p:txBody>
          <a:bodyPr>
            <a:normAutofit fontScale="90000"/>
          </a:bodyPr>
          <a:lstStyle/>
          <a:p>
            <a:pPr algn="ctr"/>
            <a:r>
              <a:rPr lang="en-US" dirty="0" smtClean="0"/>
              <a:t>Volunteer to join the pool!</a:t>
            </a:r>
            <a:endParaRPr lang="en-US" dirty="0"/>
          </a:p>
        </p:txBody>
      </p:sp>
      <p:sp>
        <p:nvSpPr>
          <p:cNvPr id="3" name="Content Placeholder 2"/>
          <p:cNvSpPr>
            <a:spLocks noGrp="1"/>
          </p:cNvSpPr>
          <p:nvPr>
            <p:ph idx="1"/>
          </p:nvPr>
        </p:nvSpPr>
        <p:spPr>
          <a:xfrm>
            <a:off x="147802" y="1964389"/>
            <a:ext cx="5852904" cy="4504206"/>
          </a:xfrm>
        </p:spPr>
        <p:txBody>
          <a:bodyPr>
            <a:normAutofit/>
          </a:bodyPr>
          <a:lstStyle/>
          <a:p>
            <a:endParaRPr lang="en-US" i="0" dirty="0"/>
          </a:p>
          <a:p>
            <a:r>
              <a:rPr lang="en-US" sz="2600" i="0" dirty="0" smtClean="0"/>
              <a:t>Current </a:t>
            </a:r>
            <a:r>
              <a:rPr lang="en-US" sz="2600" i="0" dirty="0"/>
              <a:t>faculty survey: </a:t>
            </a:r>
            <a:r>
              <a:rPr lang="en-US" b="0" i="0" dirty="0">
                <a:hlinkClick r:id="rId2"/>
              </a:rPr>
              <a:t>https://www.surveymonkey.com/s/Faculty_PRT_team_survey</a:t>
            </a:r>
            <a:endParaRPr lang="en-US" b="0" i="0" dirty="0"/>
          </a:p>
          <a:p>
            <a:endParaRPr lang="en-US" i="0" dirty="0"/>
          </a:p>
          <a:p>
            <a:r>
              <a:rPr lang="en-US" i="0" dirty="0"/>
              <a:t>Current non-faculty survey: </a:t>
            </a:r>
            <a:r>
              <a:rPr lang="en-US" b="0" i="0" dirty="0">
                <a:hlinkClick r:id="rId3"/>
              </a:rPr>
              <a:t>https://www.surveymonkey.com/r/IEPI-PRT-ExpertiseInventory2015-2</a:t>
            </a:r>
            <a:endParaRPr lang="en-US" b="0" i="0" dirty="0"/>
          </a:p>
          <a:p>
            <a:endParaRPr lang="en-US" i="0" dirty="0"/>
          </a:p>
        </p:txBody>
      </p:sp>
      <p:sp>
        <p:nvSpPr>
          <p:cNvPr id="4" name="Slide Number Placeholder 3"/>
          <p:cNvSpPr>
            <a:spLocks noGrp="1"/>
          </p:cNvSpPr>
          <p:nvPr>
            <p:ph type="sldNum" sz="quarter" idx="12"/>
          </p:nvPr>
        </p:nvSpPr>
        <p:spPr/>
        <p:txBody>
          <a:bodyPr/>
          <a:lstStyle/>
          <a:p>
            <a:fld id="{E5E507D8-6DC6-4D2C-8233-08C18F3EF4D6}" type="slidenum">
              <a:rPr lang="en-US" smtClean="0">
                <a:solidFill>
                  <a:prstClr val="black">
                    <a:tint val="75000"/>
                  </a:prstClr>
                </a:solidFill>
              </a:rPr>
              <a:pPr/>
              <a:t>21</a:t>
            </a:fld>
            <a:endParaRPr lang="en-US" dirty="0">
              <a:solidFill>
                <a:prstClr val="black">
                  <a:tint val="75000"/>
                </a:prstClr>
              </a:solidFill>
            </a:endParaRPr>
          </a:p>
        </p:txBody>
      </p:sp>
      <p:pic>
        <p:nvPicPr>
          <p:cNvPr id="6" name="Picture 5"/>
          <p:cNvPicPr>
            <a:picLocks noChangeAspect="1"/>
          </p:cNvPicPr>
          <p:nvPr/>
        </p:nvPicPr>
        <p:blipFill>
          <a:blip r:embed="rId4"/>
          <a:stretch>
            <a:fillRect/>
          </a:stretch>
        </p:blipFill>
        <p:spPr>
          <a:xfrm>
            <a:off x="5663974" y="2085969"/>
            <a:ext cx="3184726" cy="3934138"/>
          </a:xfrm>
          <a:prstGeom prst="rect">
            <a:avLst/>
          </a:prstGeom>
        </p:spPr>
      </p:pic>
    </p:spTree>
    <p:extLst>
      <p:ext uri="{BB962C8B-B14F-4D97-AF65-F5344CB8AC3E}">
        <p14:creationId xmlns:p14="http://schemas.microsoft.com/office/powerpoint/2010/main" val="2155328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22</a:t>
            </a:fld>
            <a:endParaRPr lang="en-US">
              <a:solidFill>
                <a:prstClr val="black">
                  <a:tint val="75000"/>
                </a:prstClr>
              </a:solidFill>
            </a:endParaRPr>
          </a:p>
        </p:txBody>
      </p:sp>
      <p:pic>
        <p:nvPicPr>
          <p:cNvPr id="6" name="Picture 5"/>
          <p:cNvPicPr>
            <a:picLocks noChangeAspect="1"/>
          </p:cNvPicPr>
          <p:nvPr/>
        </p:nvPicPr>
        <p:blipFill>
          <a:blip r:embed="rId3"/>
          <a:stretch>
            <a:fillRect/>
          </a:stretch>
        </p:blipFill>
        <p:spPr>
          <a:xfrm>
            <a:off x="2276130" y="2057840"/>
            <a:ext cx="4434018" cy="4034332"/>
          </a:xfrm>
          <a:prstGeom prst="rect">
            <a:avLst/>
          </a:prstGeom>
        </p:spPr>
      </p:pic>
    </p:spTree>
    <p:extLst>
      <p:ext uri="{BB962C8B-B14F-4D97-AF65-F5344CB8AC3E}">
        <p14:creationId xmlns:p14="http://schemas.microsoft.com/office/powerpoint/2010/main" val="145114189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556" y="1709740"/>
            <a:ext cx="7831931" cy="3634156"/>
          </a:xfrm>
        </p:spPr>
        <p:txBody>
          <a:bodyPr>
            <a:normAutofit fontScale="90000"/>
          </a:bodyPr>
          <a:lstStyle/>
          <a:p>
            <a:pPr algn="ctr"/>
            <a:r>
              <a:rPr lang="en-US" dirty="0" smtClean="0"/>
              <a:t>Institutional Effectiveness Partnership Initiative </a:t>
            </a:r>
            <a:br>
              <a:rPr lang="en-US" dirty="0" smtClean="0"/>
            </a:br>
            <a:r>
              <a:rPr lang="en-US" dirty="0" smtClean="0"/>
              <a:t>(IEPI)</a:t>
            </a:r>
            <a:endParaRPr lang="en-US" dirty="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96810610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Where did IEPI come from?</a:t>
            </a:r>
            <a:endParaRPr lang="en-US" dirty="0"/>
          </a:p>
        </p:txBody>
      </p:sp>
      <p:sp>
        <p:nvSpPr>
          <p:cNvPr id="3" name="Content Placeholder 2"/>
          <p:cNvSpPr>
            <a:spLocks noGrp="1"/>
          </p:cNvSpPr>
          <p:nvPr>
            <p:ph idx="1"/>
          </p:nvPr>
        </p:nvSpPr>
        <p:spPr/>
        <p:txBody>
          <a:bodyPr>
            <a:normAutofit lnSpcReduction="10000"/>
          </a:bodyPr>
          <a:lstStyle/>
          <a:p>
            <a:pPr>
              <a:lnSpc>
                <a:spcPct val="100000"/>
              </a:lnSpc>
              <a:spcBef>
                <a:spcPts val="0"/>
              </a:spcBef>
            </a:pPr>
            <a:r>
              <a:rPr lang="en-US" dirty="0"/>
              <a:t>Student Success Task Force Recommendation 7.1 and 7.2 identified need for stronger State Chancellor’s Office that:</a:t>
            </a:r>
          </a:p>
          <a:p>
            <a:pPr lvl="1">
              <a:lnSpc>
                <a:spcPct val="100000"/>
              </a:lnSpc>
              <a:spcBef>
                <a:spcPts val="0"/>
              </a:spcBef>
            </a:pPr>
            <a:r>
              <a:rPr lang="en-US" dirty="0"/>
              <a:t>Coordinates development of indicator and goal-setting framework for colleges </a:t>
            </a:r>
          </a:p>
          <a:p>
            <a:pPr lvl="1">
              <a:lnSpc>
                <a:spcPct val="100000"/>
              </a:lnSpc>
              <a:spcBef>
                <a:spcPts val="0"/>
              </a:spcBef>
            </a:pPr>
            <a:r>
              <a:rPr lang="en-US" dirty="0"/>
              <a:t>Identifies effective practices</a:t>
            </a:r>
          </a:p>
          <a:p>
            <a:pPr lvl="1">
              <a:lnSpc>
                <a:spcPct val="100000"/>
              </a:lnSpc>
              <a:spcBef>
                <a:spcPts val="0"/>
              </a:spcBef>
            </a:pPr>
            <a:r>
              <a:rPr lang="en-US" dirty="0"/>
              <a:t>Provides technical assistance and professional development to help colleges achieve success goals</a:t>
            </a:r>
          </a:p>
          <a:p>
            <a:pPr>
              <a:lnSpc>
                <a:spcPct val="100000"/>
              </a:lnSpc>
              <a:spcBef>
                <a:spcPts val="0"/>
              </a:spcBef>
            </a:pPr>
            <a:r>
              <a:rPr lang="en-US" dirty="0"/>
              <a:t>Student Success Task Force Recommendation </a:t>
            </a:r>
            <a:r>
              <a:rPr lang="en-US" dirty="0" smtClean="0"/>
              <a:t>6.1 </a:t>
            </a:r>
            <a:r>
              <a:rPr lang="en-US" dirty="0"/>
              <a:t>identified need for:</a:t>
            </a:r>
          </a:p>
          <a:p>
            <a:pPr lvl="1">
              <a:lnSpc>
                <a:spcPct val="100000"/>
              </a:lnSpc>
              <a:spcBef>
                <a:spcPts val="0"/>
              </a:spcBef>
            </a:pPr>
            <a:r>
              <a:rPr lang="en-US" dirty="0"/>
              <a:t>Enhanced professional development opportunities for faculty, staff, and administrators </a:t>
            </a:r>
          </a:p>
          <a:p>
            <a:pPr>
              <a:lnSpc>
                <a:spcPct val="100000"/>
              </a:lnSpc>
              <a:spcBef>
                <a:spcPts val="0"/>
              </a:spcBef>
            </a:pPr>
            <a:endParaRPr lang="en-US" dirty="0"/>
          </a:p>
          <a:p>
            <a:pPr marL="0" indent="0">
              <a:lnSpc>
                <a:spcPct val="100000"/>
              </a:lnSpc>
              <a:spcBef>
                <a:spcPts val="0"/>
              </a:spcBef>
              <a:buNone/>
            </a:pPr>
            <a:endParaRPr lang="en-US" dirty="0" smtClean="0"/>
          </a:p>
          <a:p>
            <a:pPr marL="0" indent="0">
              <a:lnSpc>
                <a:spcPct val="100000"/>
              </a:lnSpc>
              <a:spcBef>
                <a:spcPts val="0"/>
              </a:spcBef>
              <a:buNone/>
            </a:pPr>
            <a:endParaRPr lang="en-US" dirty="0"/>
          </a:p>
        </p:txBody>
      </p:sp>
    </p:spTree>
    <p:extLst>
      <p:ext uri="{BB962C8B-B14F-4D97-AF65-F5344CB8AC3E}">
        <p14:creationId xmlns:p14="http://schemas.microsoft.com/office/powerpoint/2010/main" val="338636074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IEPI?</a:t>
            </a:r>
            <a:endParaRPr lang="en-US" dirty="0"/>
          </a:p>
        </p:txBody>
      </p:sp>
      <p:sp>
        <p:nvSpPr>
          <p:cNvPr id="3" name="Content Placeholder 2"/>
          <p:cNvSpPr>
            <a:spLocks noGrp="1"/>
          </p:cNvSpPr>
          <p:nvPr>
            <p:ph idx="1"/>
          </p:nvPr>
        </p:nvSpPr>
        <p:spPr/>
        <p:txBody>
          <a:bodyPr>
            <a:normAutofit fontScale="25000" lnSpcReduction="20000"/>
          </a:bodyPr>
          <a:lstStyle/>
          <a:p>
            <a:pPr marL="0" indent="0">
              <a:lnSpc>
                <a:spcPct val="120000"/>
              </a:lnSpc>
              <a:spcBef>
                <a:spcPts val="0"/>
              </a:spcBef>
              <a:buNone/>
            </a:pPr>
            <a:r>
              <a:rPr lang="en-US" sz="11200" dirty="0"/>
              <a:t>The Institutional Effectiveness Partnership Initiative is a collaborative effort </a:t>
            </a:r>
            <a:r>
              <a:rPr lang="en-US" sz="11200" dirty="0" smtClean="0"/>
              <a:t>to: </a:t>
            </a:r>
          </a:p>
          <a:p>
            <a:pPr marL="0" indent="0">
              <a:lnSpc>
                <a:spcPct val="120000"/>
              </a:lnSpc>
              <a:spcBef>
                <a:spcPts val="0"/>
              </a:spcBef>
              <a:buNone/>
            </a:pPr>
            <a:endParaRPr lang="en-US" sz="7200" b="0" i="0" dirty="0"/>
          </a:p>
          <a:p>
            <a:r>
              <a:rPr lang="en-US" sz="8000" b="0" i="0" dirty="0"/>
              <a:t>advance the effectiveness of California Community Colleges, </a:t>
            </a:r>
            <a:endParaRPr lang="en-US" sz="8000" b="0" i="0" dirty="0" smtClean="0"/>
          </a:p>
          <a:p>
            <a:pPr marL="0" indent="0">
              <a:buNone/>
            </a:pPr>
            <a:endParaRPr lang="en-US" sz="8000" b="0" i="0" dirty="0"/>
          </a:p>
          <a:p>
            <a:r>
              <a:rPr lang="en-US" sz="8000" b="0" i="0" dirty="0"/>
              <a:t>reduce accreditation sanctions and audit issues, </a:t>
            </a:r>
            <a:r>
              <a:rPr lang="en-US" sz="8000" b="0" i="0" dirty="0" smtClean="0"/>
              <a:t> </a:t>
            </a:r>
          </a:p>
          <a:p>
            <a:pPr marL="0" indent="0">
              <a:buNone/>
            </a:pPr>
            <a:endParaRPr lang="en-US" sz="8000" b="0" i="0" dirty="0"/>
          </a:p>
          <a:p>
            <a:r>
              <a:rPr lang="en-US" sz="8000" b="0" i="0" dirty="0"/>
              <a:t>enhance our colleges' ability to serve students </a:t>
            </a:r>
            <a:r>
              <a:rPr lang="en-US" sz="8000" b="0" i="0" dirty="0" smtClean="0"/>
              <a:t>effectively</a:t>
            </a:r>
          </a:p>
          <a:p>
            <a:pPr marL="0" indent="0">
              <a:buNone/>
            </a:pPr>
            <a:endParaRPr lang="en-US" sz="8000" b="0" i="0" dirty="0" smtClean="0"/>
          </a:p>
          <a:p>
            <a:r>
              <a:rPr lang="en-US" sz="8000" b="0" i="0" dirty="0" smtClean="0"/>
              <a:t>support </a:t>
            </a:r>
            <a:r>
              <a:rPr lang="en-US" sz="8000" b="0" i="0" dirty="0"/>
              <a:t>colleges in implementing emerging initiatives</a:t>
            </a:r>
          </a:p>
          <a:p>
            <a:pPr marL="0" indent="0">
              <a:buNone/>
            </a:pPr>
            <a:endParaRPr lang="en-US" sz="8000" dirty="0" smtClean="0"/>
          </a:p>
          <a:p>
            <a:pPr marL="0" indent="0" algn="ctr">
              <a:buNone/>
            </a:pPr>
            <a:r>
              <a:rPr lang="en-US" sz="8000" b="0" dirty="0"/>
              <a:t>Website: </a:t>
            </a:r>
            <a:r>
              <a:rPr lang="en-US" sz="8000" b="0" dirty="0">
                <a:hlinkClick r:id="rId3"/>
              </a:rPr>
              <a:t>http://www3.canyons.edu/Offices/IEPI/about.html</a:t>
            </a:r>
            <a:endParaRPr lang="en-US" sz="8000" b="0" dirty="0"/>
          </a:p>
          <a:p>
            <a:pPr marL="0" indent="0">
              <a:buNone/>
            </a:pPr>
            <a:endParaRPr lang="en-US" sz="3600" dirty="0"/>
          </a:p>
        </p:txBody>
      </p:sp>
    </p:spTree>
    <p:extLst>
      <p:ext uri="{BB962C8B-B14F-4D97-AF65-F5344CB8AC3E}">
        <p14:creationId xmlns:p14="http://schemas.microsoft.com/office/powerpoint/2010/main" val="273899338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IEPI?</a:t>
            </a:r>
            <a:endParaRPr lang="en-US" dirty="0"/>
          </a:p>
        </p:txBody>
      </p:sp>
      <p:sp>
        <p:nvSpPr>
          <p:cNvPr id="3" name="Content Placeholder 2"/>
          <p:cNvSpPr>
            <a:spLocks noGrp="1"/>
          </p:cNvSpPr>
          <p:nvPr>
            <p:ph idx="1"/>
          </p:nvPr>
        </p:nvSpPr>
        <p:spPr/>
        <p:txBody>
          <a:bodyPr>
            <a:normAutofit fontScale="77500" lnSpcReduction="20000"/>
          </a:bodyPr>
          <a:lstStyle/>
          <a:p>
            <a:pPr lvl="1">
              <a:lnSpc>
                <a:spcPct val="120000"/>
              </a:lnSpc>
              <a:buFont typeface="Arial" panose="020B0604020202020204" pitchFamily="34" charset="0"/>
              <a:buChar char="•"/>
            </a:pPr>
            <a:r>
              <a:rPr lang="en-US" sz="3200" dirty="0"/>
              <a:t>An initiative funded by the Legislature</a:t>
            </a:r>
          </a:p>
          <a:p>
            <a:pPr lvl="2">
              <a:lnSpc>
                <a:spcPct val="120000"/>
              </a:lnSpc>
              <a:buFont typeface="Wingdings" panose="05000000000000000000" pitchFamily="2" charset="2"/>
              <a:buChar char="ü"/>
            </a:pPr>
            <a:r>
              <a:rPr lang="en-US" sz="2800" dirty="0"/>
              <a:t>$2.5 million for Year One (2014-15)</a:t>
            </a:r>
          </a:p>
          <a:p>
            <a:pPr lvl="2">
              <a:lnSpc>
                <a:spcPct val="120000"/>
              </a:lnSpc>
              <a:buFont typeface="Wingdings" panose="05000000000000000000" pitchFamily="2" charset="2"/>
              <a:buChar char="ü"/>
            </a:pPr>
            <a:r>
              <a:rPr lang="en-US" sz="2800" dirty="0"/>
              <a:t>$17.5 million for Year Two (2015-16)</a:t>
            </a:r>
          </a:p>
          <a:p>
            <a:pPr lvl="2">
              <a:lnSpc>
                <a:spcPct val="120000"/>
              </a:lnSpc>
              <a:buFont typeface="Wingdings" panose="05000000000000000000" pitchFamily="2" charset="2"/>
              <a:buChar char="ü"/>
            </a:pPr>
            <a:r>
              <a:rPr lang="en-US" sz="2800" dirty="0"/>
              <a:t>$27.5 million anticipated for Year Three (2016-17)</a:t>
            </a:r>
          </a:p>
          <a:p>
            <a:pPr lvl="1">
              <a:lnSpc>
                <a:spcPct val="120000"/>
              </a:lnSpc>
              <a:buFont typeface="Arial" panose="020B0604020202020204" pitchFamily="34" charset="0"/>
              <a:buChar char="•"/>
            </a:pPr>
            <a:endParaRPr lang="en-US" sz="3200" dirty="0" smtClean="0"/>
          </a:p>
          <a:p>
            <a:pPr lvl="1">
              <a:lnSpc>
                <a:spcPct val="120000"/>
              </a:lnSpc>
              <a:buFont typeface="Arial" panose="020B0604020202020204" pitchFamily="34" charset="0"/>
              <a:buChar char="•"/>
            </a:pPr>
            <a:r>
              <a:rPr lang="en-US" sz="3200" dirty="0" smtClean="0"/>
              <a:t>Administered </a:t>
            </a:r>
            <a:r>
              <a:rPr lang="en-US" sz="3200" dirty="0"/>
              <a:t>by the CCC Chancellor’s Office</a:t>
            </a:r>
          </a:p>
          <a:p>
            <a:pPr lvl="1">
              <a:lnSpc>
                <a:spcPct val="120000"/>
              </a:lnSpc>
              <a:buFont typeface="Arial" panose="020B0604020202020204" pitchFamily="34" charset="0"/>
              <a:buChar char="•"/>
            </a:pPr>
            <a:endParaRPr lang="en-US" sz="3200" dirty="0" smtClean="0"/>
          </a:p>
          <a:p>
            <a:pPr lvl="1">
              <a:lnSpc>
                <a:spcPct val="120000"/>
              </a:lnSpc>
              <a:buFont typeface="Arial" panose="020B0604020202020204" pitchFamily="34" charset="0"/>
              <a:buChar char="•"/>
            </a:pPr>
            <a:r>
              <a:rPr lang="en-US" sz="3200" dirty="0" smtClean="0"/>
              <a:t>Designed </a:t>
            </a:r>
            <a:r>
              <a:rPr lang="en-US" sz="3200" dirty="0"/>
              <a:t>to advance innovation and effectiveness of community colleges drawing on expertise within the system</a:t>
            </a:r>
          </a:p>
          <a:p>
            <a:pPr>
              <a:lnSpc>
                <a:spcPct val="120000"/>
              </a:lnSpc>
            </a:pPr>
            <a:endParaRPr lang="en-US" dirty="0"/>
          </a:p>
          <a:p>
            <a:pPr marL="0" indent="0">
              <a:lnSpc>
                <a:spcPct val="120000"/>
              </a:lnSpc>
              <a:buNone/>
            </a:pPr>
            <a:endParaRPr lang="en-US" dirty="0" smtClean="0"/>
          </a:p>
          <a:p>
            <a:pPr marL="0" indent="0">
              <a:lnSpc>
                <a:spcPct val="120000"/>
              </a:lnSpc>
              <a:buNone/>
            </a:pPr>
            <a:endParaRPr lang="en-US" dirty="0"/>
          </a:p>
        </p:txBody>
      </p:sp>
    </p:spTree>
    <p:extLst>
      <p:ext uri="{BB962C8B-B14F-4D97-AF65-F5344CB8AC3E}">
        <p14:creationId xmlns:p14="http://schemas.microsoft.com/office/powerpoint/2010/main" val="292977060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5E507D8-6DC6-4D2C-8233-08C18F3EF4D6}" type="slidenum">
              <a:rPr lang="en-US" smtClean="0">
                <a:solidFill>
                  <a:prstClr val="black">
                    <a:tint val="75000"/>
                  </a:prstClr>
                </a:solidFill>
              </a:rPr>
              <a:pPr/>
              <a:t>7</a:t>
            </a:fld>
            <a:endParaRPr lang="en-US" dirty="0">
              <a:solidFill>
                <a:prstClr val="black">
                  <a:tint val="75000"/>
                </a:prstClr>
              </a:solidFill>
            </a:endParaRPr>
          </a:p>
        </p:txBody>
      </p:sp>
      <p:sp>
        <p:nvSpPr>
          <p:cNvPr id="6" name="Rounded Rectangle 5"/>
          <p:cNvSpPr/>
          <p:nvPr/>
        </p:nvSpPr>
        <p:spPr>
          <a:xfrm>
            <a:off x="5196278" y="2180996"/>
            <a:ext cx="1173310" cy="990600"/>
          </a:xfrm>
          <a:prstGeom prst="roundRect">
            <a:avLst/>
          </a:prstGeom>
          <a:solidFill>
            <a:schemeClr val="accent1">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00" dirty="0">
              <a:ln w="18415" cmpd="sng">
                <a:solidFill>
                  <a:srgbClr val="FFFFFF"/>
                </a:solidFill>
                <a:prstDash val="solid"/>
              </a:ln>
              <a:solidFill>
                <a:srgbClr val="FFFFFF"/>
              </a:solidFill>
              <a:latin typeface="Arial" panose="020B0604020202020204" pitchFamily="34" charset="0"/>
              <a:cs typeface="Arial" panose="020B0604020202020204" pitchFamily="34" charset="0"/>
            </a:endParaRPr>
          </a:p>
        </p:txBody>
      </p:sp>
      <p:sp>
        <p:nvSpPr>
          <p:cNvPr id="7" name="Rounded Rectangle 6"/>
          <p:cNvSpPr/>
          <p:nvPr/>
        </p:nvSpPr>
        <p:spPr>
          <a:xfrm>
            <a:off x="5205154" y="3467435"/>
            <a:ext cx="1173310" cy="990600"/>
          </a:xfrm>
          <a:prstGeom prst="roundRect">
            <a:avLst/>
          </a:prstGeom>
          <a:solidFill>
            <a:schemeClr val="tx2"/>
          </a:solidFill>
          <a:ln>
            <a:solidFill>
              <a:srgbClr val="183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Rounded Rectangle 12"/>
          <p:cNvSpPr/>
          <p:nvPr/>
        </p:nvSpPr>
        <p:spPr>
          <a:xfrm>
            <a:off x="3125785" y="4698046"/>
            <a:ext cx="1248569" cy="1229968"/>
          </a:xfrm>
          <a:prstGeom prst="roundRect">
            <a:avLst/>
          </a:prstGeom>
          <a:solidFill>
            <a:srgbClr val="CC9B00"/>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Rounded Rectangle 14"/>
          <p:cNvSpPr/>
          <p:nvPr/>
        </p:nvSpPr>
        <p:spPr>
          <a:xfrm>
            <a:off x="5864122" y="4707986"/>
            <a:ext cx="1201686" cy="1220445"/>
          </a:xfrm>
          <a:prstGeom prst="roundRect">
            <a:avLst/>
          </a:prstGeom>
          <a:solidFill>
            <a:srgbClr val="CC9B00"/>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sz="17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elvetica Light"/>
            </a:endParaRPr>
          </a:p>
        </p:txBody>
      </p:sp>
      <p:sp>
        <p:nvSpPr>
          <p:cNvPr id="17" name="Rounded Rectangle 16"/>
          <p:cNvSpPr/>
          <p:nvPr/>
        </p:nvSpPr>
        <p:spPr>
          <a:xfrm>
            <a:off x="4458866" y="4698047"/>
            <a:ext cx="1231296" cy="1230383"/>
          </a:xfrm>
          <a:prstGeom prst="roundRect">
            <a:avLst/>
          </a:prstGeom>
          <a:solidFill>
            <a:srgbClr val="CC9B00"/>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sz="17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elvetica Light"/>
            </a:endParaRPr>
          </a:p>
        </p:txBody>
      </p:sp>
      <p:sp>
        <p:nvSpPr>
          <p:cNvPr id="16" name="Rounded Rectangle 15"/>
          <p:cNvSpPr/>
          <p:nvPr/>
        </p:nvSpPr>
        <p:spPr>
          <a:xfrm>
            <a:off x="7169444" y="4685392"/>
            <a:ext cx="1135063" cy="1220445"/>
          </a:xfrm>
          <a:prstGeom prst="roundRect">
            <a:avLst/>
          </a:prstGeom>
          <a:solidFill>
            <a:srgbClr val="CC9B00"/>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dirty="0">
              <a:ln w="18415" cmpd="sng">
                <a:solidFill>
                  <a:srgbClr val="FFFFFF"/>
                </a:solidFill>
                <a:prstDash val="solid"/>
              </a:ln>
              <a:solidFill>
                <a:schemeClr val="bg1"/>
              </a:solidFill>
              <a:effectLst>
                <a:outerShdw blurRad="38100" dist="38100" dir="2700000" algn="tl">
                  <a:srgbClr val="000000">
                    <a:alpha val="43137"/>
                  </a:srgbClr>
                </a:outerShdw>
              </a:effectLst>
              <a:latin typeface="Helvetica Light"/>
            </a:endParaRPr>
          </a:p>
        </p:txBody>
      </p:sp>
      <p:cxnSp>
        <p:nvCxnSpPr>
          <p:cNvPr id="20" name="Straight Connector 19"/>
          <p:cNvCxnSpPr>
            <a:stCxn id="17" idx="1"/>
          </p:cNvCxnSpPr>
          <p:nvPr/>
        </p:nvCxnSpPr>
        <p:spPr>
          <a:xfrm flipH="1">
            <a:off x="4345360" y="5313239"/>
            <a:ext cx="113506" cy="20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7" idx="3"/>
            <a:endCxn id="15" idx="1"/>
          </p:cNvCxnSpPr>
          <p:nvPr/>
        </p:nvCxnSpPr>
        <p:spPr>
          <a:xfrm>
            <a:off x="5690163" y="5313240"/>
            <a:ext cx="173961" cy="49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5" idx="3"/>
          </p:cNvCxnSpPr>
          <p:nvPr/>
        </p:nvCxnSpPr>
        <p:spPr>
          <a:xfrm>
            <a:off x="7065809" y="5318207"/>
            <a:ext cx="1036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2"/>
            <a:endCxn id="15" idx="0"/>
          </p:cNvCxnSpPr>
          <p:nvPr/>
        </p:nvCxnSpPr>
        <p:spPr>
          <a:xfrm>
            <a:off x="5791811" y="4458036"/>
            <a:ext cx="673155" cy="2499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7" idx="2"/>
          </p:cNvCxnSpPr>
          <p:nvPr/>
        </p:nvCxnSpPr>
        <p:spPr>
          <a:xfrm>
            <a:off x="5791810" y="4458037"/>
            <a:ext cx="1948730" cy="227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7" idx="2"/>
          </p:cNvCxnSpPr>
          <p:nvPr/>
        </p:nvCxnSpPr>
        <p:spPr>
          <a:xfrm flipH="1">
            <a:off x="3767820" y="4458036"/>
            <a:ext cx="2023989" cy="2178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7" idx="2"/>
          </p:cNvCxnSpPr>
          <p:nvPr/>
        </p:nvCxnSpPr>
        <p:spPr>
          <a:xfrm flipH="1">
            <a:off x="5121261" y="4458037"/>
            <a:ext cx="670550" cy="2174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2"/>
            <a:endCxn id="7" idx="0"/>
          </p:cNvCxnSpPr>
          <p:nvPr/>
        </p:nvCxnSpPr>
        <p:spPr>
          <a:xfrm>
            <a:off x="5782933" y="3171598"/>
            <a:ext cx="8877" cy="295839"/>
          </a:xfrm>
          <a:prstGeom prst="line">
            <a:avLst/>
          </a:prstGeom>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342660" y="1471370"/>
            <a:ext cx="4593881" cy="2882275"/>
          </a:xfrm>
          <a:prstGeom prst="rect">
            <a:avLst/>
          </a:prstGeom>
          <a:ln>
            <a:solidFill>
              <a:srgbClr val="0D3553"/>
            </a:solidFill>
          </a:ln>
        </p:spPr>
        <p:style>
          <a:lnRef idx="2">
            <a:schemeClr val="accent6"/>
          </a:lnRef>
          <a:fillRef idx="1">
            <a:schemeClr val="lt1"/>
          </a:fillRef>
          <a:effectRef idx="0">
            <a:schemeClr val="accent6"/>
          </a:effectRef>
          <a:fontRef idx="minor">
            <a:schemeClr val="dk1"/>
          </a:fontRef>
        </p:style>
        <p:txBody>
          <a:bodyPr rtlCol="0" anchor="ctr"/>
          <a:lstStyle/>
          <a:p>
            <a:r>
              <a:rPr lang="en-US" sz="2400" b="1" dirty="0">
                <a:solidFill>
                  <a:schemeClr val="accent1"/>
                </a:solidFill>
              </a:rPr>
              <a:t>Composition of Partnership</a:t>
            </a:r>
            <a:endParaRPr lang="en-US" sz="2400" b="1" dirty="0"/>
          </a:p>
          <a:p>
            <a:pPr marL="285750" indent="-285750">
              <a:buFont typeface="Arial" panose="020B0604020202020204" pitchFamily="34" charset="0"/>
              <a:buChar char="•"/>
            </a:pPr>
            <a:r>
              <a:rPr lang="en-US" dirty="0"/>
              <a:t>CA CC Chancellor’s Office</a:t>
            </a:r>
          </a:p>
          <a:p>
            <a:pPr marL="285750" indent="-285750">
              <a:buFont typeface="Arial" panose="020B0604020202020204" pitchFamily="34" charset="0"/>
              <a:buChar char="•"/>
            </a:pPr>
            <a:r>
              <a:rPr lang="en-US" dirty="0"/>
              <a:t>College of the Canyons </a:t>
            </a:r>
          </a:p>
          <a:p>
            <a:pPr marL="285750" indent="-285750">
              <a:buFont typeface="Arial" panose="020B0604020202020204" pitchFamily="34" charset="0"/>
              <a:buChar char="•"/>
            </a:pPr>
            <a:r>
              <a:rPr lang="en-US" dirty="0"/>
              <a:t>Chabot-Las </a:t>
            </a:r>
            <a:r>
              <a:rPr lang="en-US" dirty="0" err="1"/>
              <a:t>Positas</a:t>
            </a:r>
            <a:endParaRPr lang="en-US" dirty="0"/>
          </a:p>
          <a:p>
            <a:pPr marL="285750" indent="-285750">
              <a:buFont typeface="Arial" panose="020B0604020202020204" pitchFamily="34" charset="0"/>
              <a:buChar char="•"/>
            </a:pPr>
            <a:r>
              <a:rPr lang="en-US" dirty="0"/>
              <a:t>Academic Senate</a:t>
            </a:r>
          </a:p>
          <a:p>
            <a:pPr marL="285750" indent="-285750">
              <a:buFont typeface="Arial" panose="020B0604020202020204" pitchFamily="34" charset="0"/>
              <a:buChar char="•"/>
            </a:pPr>
            <a:r>
              <a:rPr lang="en-US" dirty="0"/>
              <a:t>Foothill College</a:t>
            </a:r>
          </a:p>
          <a:p>
            <a:pPr marL="285750" indent="-285750">
              <a:buFont typeface="Arial" panose="020B0604020202020204" pitchFamily="34" charset="0"/>
              <a:buChar char="•"/>
            </a:pPr>
            <a:r>
              <a:rPr lang="en-US" dirty="0"/>
              <a:t>Representatives from 22 Statewide Organizations</a:t>
            </a:r>
          </a:p>
          <a:p>
            <a:pPr marL="285750" indent="-285750">
              <a:buFont typeface="Arial" panose="020B0604020202020204" pitchFamily="34" charset="0"/>
              <a:buChar char="•"/>
            </a:pPr>
            <a:r>
              <a:rPr lang="en-US" dirty="0"/>
              <a:t>Success Center for California Community Colleges</a:t>
            </a:r>
          </a:p>
          <a:p>
            <a:endParaRPr lang="en-US" sz="200" dirty="0"/>
          </a:p>
        </p:txBody>
      </p:sp>
      <p:sp>
        <p:nvSpPr>
          <p:cNvPr id="94" name="TextBox 93"/>
          <p:cNvSpPr txBox="1"/>
          <p:nvPr/>
        </p:nvSpPr>
        <p:spPr>
          <a:xfrm>
            <a:off x="5205154" y="2214631"/>
            <a:ext cx="1173310" cy="1200329"/>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IEPI </a:t>
            </a:r>
          </a:p>
          <a:p>
            <a:pPr algn="ctr"/>
            <a:r>
              <a:rPr lang="en-US" dirty="0">
                <a:solidFill>
                  <a:schemeClr val="bg1"/>
                </a:solidFill>
                <a:latin typeface="Arial" panose="020B0604020202020204" pitchFamily="34" charset="0"/>
                <a:cs typeface="Arial" panose="020B0604020202020204" pitchFamily="34" charset="0"/>
              </a:rPr>
              <a:t>Executive Committee</a:t>
            </a:r>
          </a:p>
        </p:txBody>
      </p:sp>
      <p:sp>
        <p:nvSpPr>
          <p:cNvPr id="95" name="TextBox 94"/>
          <p:cNvSpPr txBox="1"/>
          <p:nvPr/>
        </p:nvSpPr>
        <p:spPr>
          <a:xfrm>
            <a:off x="5187402" y="3501070"/>
            <a:ext cx="1173310" cy="1200329"/>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IEPI </a:t>
            </a:r>
          </a:p>
          <a:p>
            <a:pPr algn="ctr"/>
            <a:r>
              <a:rPr lang="en-US" dirty="0">
                <a:solidFill>
                  <a:schemeClr val="bg1"/>
                </a:solidFill>
                <a:latin typeface="Arial" panose="020B0604020202020204" pitchFamily="34" charset="0"/>
                <a:cs typeface="Arial" panose="020B0604020202020204" pitchFamily="34" charset="0"/>
              </a:rPr>
              <a:t>Advisory  Committee</a:t>
            </a:r>
          </a:p>
        </p:txBody>
      </p:sp>
      <p:sp>
        <p:nvSpPr>
          <p:cNvPr id="96" name="TextBox 95"/>
          <p:cNvSpPr txBox="1"/>
          <p:nvPr/>
        </p:nvSpPr>
        <p:spPr>
          <a:xfrm>
            <a:off x="3063788" y="4837385"/>
            <a:ext cx="1338942" cy="830997"/>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Framework of Indicators Workgroup</a:t>
            </a:r>
          </a:p>
        </p:txBody>
      </p:sp>
      <p:sp>
        <p:nvSpPr>
          <p:cNvPr id="97" name="TextBox 96"/>
          <p:cNvSpPr txBox="1"/>
          <p:nvPr/>
        </p:nvSpPr>
        <p:spPr>
          <a:xfrm>
            <a:off x="4353802" y="4736605"/>
            <a:ext cx="1370642" cy="830997"/>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Technical Assistance  Workgroup</a:t>
            </a:r>
          </a:p>
        </p:txBody>
      </p:sp>
      <p:sp>
        <p:nvSpPr>
          <p:cNvPr id="98" name="TextBox 97"/>
          <p:cNvSpPr txBox="1"/>
          <p:nvPr/>
        </p:nvSpPr>
        <p:spPr>
          <a:xfrm>
            <a:off x="5724445" y="4776916"/>
            <a:ext cx="1451266" cy="830997"/>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Professional Development </a:t>
            </a:r>
          </a:p>
          <a:p>
            <a:pPr algn="ctr"/>
            <a:r>
              <a:rPr lang="en-US" sz="1600" dirty="0">
                <a:solidFill>
                  <a:schemeClr val="bg1"/>
                </a:solidFill>
                <a:latin typeface="Arial" panose="020B0604020202020204" pitchFamily="34" charset="0"/>
                <a:cs typeface="Arial" panose="020B0604020202020204" pitchFamily="34" charset="0"/>
              </a:rPr>
              <a:t>Workgroup</a:t>
            </a:r>
          </a:p>
        </p:txBody>
      </p:sp>
      <p:sp>
        <p:nvSpPr>
          <p:cNvPr id="101" name="TextBox 100"/>
          <p:cNvSpPr txBox="1"/>
          <p:nvPr/>
        </p:nvSpPr>
        <p:spPr>
          <a:xfrm>
            <a:off x="7054773" y="4736605"/>
            <a:ext cx="1293948" cy="1077218"/>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Policy, Practice, Procedure Workgroup</a:t>
            </a:r>
          </a:p>
        </p:txBody>
      </p:sp>
      <p:sp>
        <p:nvSpPr>
          <p:cNvPr id="26" name="Title 1"/>
          <p:cNvSpPr>
            <a:spLocks noGrp="1"/>
          </p:cNvSpPr>
          <p:nvPr>
            <p:ph type="title"/>
          </p:nvPr>
        </p:nvSpPr>
        <p:spPr>
          <a:xfrm>
            <a:off x="3576775" y="152401"/>
            <a:ext cx="4315778" cy="1573881"/>
          </a:xfrm>
        </p:spPr>
        <p:txBody>
          <a:bodyPr>
            <a:normAutofit/>
          </a:bodyPr>
          <a:lstStyle/>
          <a:p>
            <a:pPr algn="ctr"/>
            <a:r>
              <a:rPr lang="en-US" sz="4000" dirty="0"/>
              <a:t>IEPI Structure</a:t>
            </a:r>
          </a:p>
        </p:txBody>
      </p:sp>
    </p:spTree>
    <p:extLst>
      <p:ext uri="{BB962C8B-B14F-4D97-AF65-F5344CB8AC3E}">
        <p14:creationId xmlns:p14="http://schemas.microsoft.com/office/powerpoint/2010/main" val="10626875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IEPI Major Components</a:t>
            </a:r>
          </a:p>
        </p:txBody>
      </p:sp>
      <p:sp>
        <p:nvSpPr>
          <p:cNvPr id="3" name="Content Placeholder 2"/>
          <p:cNvSpPr>
            <a:spLocks noGrp="1"/>
          </p:cNvSpPr>
          <p:nvPr>
            <p:ph idx="1"/>
          </p:nvPr>
        </p:nvSpPr>
        <p:spPr>
          <a:xfrm>
            <a:off x="770104" y="1476803"/>
            <a:ext cx="6129338" cy="4983163"/>
          </a:xfrm>
        </p:spPr>
        <p:txBody>
          <a:bodyPr>
            <a:noAutofit/>
          </a:bodyPr>
          <a:lstStyle/>
          <a:p>
            <a:endParaRPr lang="en-US" sz="2800" b="0" i="0" dirty="0" smtClean="0"/>
          </a:p>
          <a:p>
            <a:r>
              <a:rPr lang="en-US" sz="2800" b="0" i="0" dirty="0" smtClean="0"/>
              <a:t>Indicators</a:t>
            </a:r>
          </a:p>
          <a:p>
            <a:pPr marL="0" indent="0">
              <a:buNone/>
            </a:pPr>
            <a:endParaRPr lang="en-US" sz="4400" b="0" i="0" dirty="0" smtClean="0"/>
          </a:p>
          <a:p>
            <a:r>
              <a:rPr lang="en-US" sz="2800" b="0" i="0" dirty="0" smtClean="0"/>
              <a:t>Partnership Resource Teams </a:t>
            </a:r>
          </a:p>
          <a:p>
            <a:pPr marL="0" indent="0">
              <a:buNone/>
            </a:pPr>
            <a:endParaRPr lang="en-US" sz="4400" b="0" i="0" dirty="0" smtClean="0"/>
          </a:p>
          <a:p>
            <a:r>
              <a:rPr lang="en-US" sz="2800" b="0" i="0" dirty="0" smtClean="0"/>
              <a:t>Professional Development</a:t>
            </a:r>
          </a:p>
          <a:p>
            <a:pPr marL="0" indent="0">
              <a:buNone/>
            </a:pPr>
            <a:endParaRPr lang="en-US" sz="4400" b="0" i="0" dirty="0"/>
          </a:p>
          <a:p>
            <a:r>
              <a:rPr lang="en-US" sz="2800" b="0" i="0" dirty="0" smtClean="0"/>
              <a:t>Policy, Procedures, and Practice</a:t>
            </a:r>
            <a:endParaRPr lang="en-US" sz="2800" b="0" i="0" dirty="0"/>
          </a:p>
          <a:p>
            <a:pPr marL="914400" lvl="2" indent="0">
              <a:buNone/>
            </a:pPr>
            <a:endParaRPr lang="en-US" sz="2800" dirty="0"/>
          </a:p>
        </p:txBody>
      </p:sp>
      <p:sp>
        <p:nvSpPr>
          <p:cNvPr id="4" name="Slide Number Placeholder 3"/>
          <p:cNvSpPr>
            <a:spLocks noGrp="1"/>
          </p:cNvSpPr>
          <p:nvPr>
            <p:ph type="sldNum" sz="quarter" idx="12"/>
          </p:nvPr>
        </p:nvSpPr>
        <p:spPr/>
        <p:txBody>
          <a:bodyPr/>
          <a:lstStyle/>
          <a:p>
            <a:fld id="{E5E507D8-6DC6-4D2C-8233-08C18F3EF4D6}" type="slidenum">
              <a:rPr lang="en-US" smtClean="0">
                <a:solidFill>
                  <a:prstClr val="black">
                    <a:tint val="75000"/>
                  </a:prstClr>
                </a:solidFill>
              </a:rPr>
              <a:pPr/>
              <a:t>8</a:t>
            </a:fld>
            <a:endParaRPr lang="en-US" dirty="0">
              <a:solidFill>
                <a:prstClr val="black">
                  <a:tint val="75000"/>
                </a:prstClr>
              </a:solidFill>
            </a:endParaRPr>
          </a:p>
        </p:txBody>
      </p:sp>
      <p:pic>
        <p:nvPicPr>
          <p:cNvPr id="5" name="Picture 3"/>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4688" b="97396" l="8242" r="95055">
                        <a14:foregroundMark x1="50000" y1="35417" x2="50000" y2="35417"/>
                        <a14:foregroundMark x1="81319" y1="4688" x2="81319" y2="4688"/>
                        <a14:foregroundMark x1="95604" y1="40104" x2="95604" y2="40104"/>
                        <a14:foregroundMark x1="14286" y1="57813" x2="14286" y2="57813"/>
                        <a14:foregroundMark x1="8791" y1="57813" x2="8791" y2="57813"/>
                        <a14:foregroundMark x1="70330" y1="92708" x2="70330" y2="92708"/>
                        <a14:foregroundMark x1="73077" y1="97396" x2="73077" y2="97396"/>
                        <a14:foregroundMark x1="12088" y1="48958" x2="12088" y2="48958"/>
                      </a14:backgroundRemoval>
                    </a14:imgEffect>
                  </a14:imgLayer>
                </a14:imgProps>
              </a:ext>
              <a:ext uri="{28A0092B-C50C-407E-A947-70E740481C1C}">
                <a14:useLocalDpi xmlns:a14="http://schemas.microsoft.com/office/drawing/2010/main" val="0"/>
              </a:ext>
            </a:extLst>
          </a:blip>
          <a:srcRect/>
          <a:stretch>
            <a:fillRect/>
          </a:stretch>
        </p:blipFill>
        <p:spPr bwMode="auto">
          <a:xfrm>
            <a:off x="6802853" y="1558223"/>
            <a:ext cx="806958"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C:\Users\rslimp\Desktop\Technical Assistance .jpg"/>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10588" b="90000" l="10000" r="61318">
                        <a14:foregroundMark x1="18682" y1="53824" x2="18682" y2="53824"/>
                        <a14:foregroundMark x1="20864" y1="49294" x2="20864" y2="49294"/>
                      </a14:backgroundRemoval>
                    </a14:imgEffect>
                  </a14:imgLayer>
                </a14:imgProps>
              </a:ext>
              <a:ext uri="{28A0092B-C50C-407E-A947-70E740481C1C}">
                <a14:useLocalDpi xmlns:a14="http://schemas.microsoft.com/office/drawing/2010/main" val="0"/>
              </a:ext>
            </a:extLst>
          </a:blip>
          <a:srcRect/>
          <a:stretch>
            <a:fillRect/>
          </a:stretch>
        </p:blipFill>
        <p:spPr bwMode="auto">
          <a:xfrm>
            <a:off x="6686176" y="2442413"/>
            <a:ext cx="1671678" cy="17343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rslimp\Desktop\Professional Dev. .jpg"/>
          <p:cNvPicPr>
            <a:picLocks noChangeAspect="1" noChangeArrowheads="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467290" y="3500477"/>
            <a:ext cx="2092789" cy="217128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rslimp\Desktop\Policy .jpg"/>
          <p:cNvPicPr>
            <a:picLocks noChangeAspect="1" noChangeArrowheads="1"/>
          </p:cNvPicPr>
          <p:nvPr/>
        </p:nvPicPr>
        <p:blipFill>
          <a:blip r:embed="rId8" cstate="email">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019320" y="4434269"/>
            <a:ext cx="2613965" cy="2712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203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556" y="544206"/>
            <a:ext cx="7831931" cy="2525146"/>
          </a:xfrm>
        </p:spPr>
        <p:txBody>
          <a:bodyPr/>
          <a:lstStyle/>
          <a:p>
            <a:pPr algn="ctr"/>
            <a:r>
              <a:rPr lang="en-US" dirty="0" smtClean="0"/>
              <a:t>Partnership Resource Teams</a:t>
            </a:r>
            <a:endParaRPr lang="en-US" dirty="0"/>
          </a:p>
        </p:txBody>
      </p:sp>
      <p:sp>
        <p:nvSpPr>
          <p:cNvPr id="3" name="Text Placeholder 2"/>
          <p:cNvSpPr>
            <a:spLocks noGrp="1"/>
          </p:cNvSpPr>
          <p:nvPr>
            <p:ph type="body" idx="1"/>
          </p:nvPr>
        </p:nvSpPr>
        <p:spPr>
          <a:xfrm>
            <a:off x="624851" y="3124145"/>
            <a:ext cx="7846793" cy="2610122"/>
          </a:xfrm>
        </p:spPr>
        <p:txBody>
          <a:bodyPr>
            <a:normAutofit/>
          </a:bodyPr>
          <a:lstStyle/>
          <a:p>
            <a:r>
              <a:rPr lang="en-US" b="0" dirty="0" smtClean="0"/>
              <a:t>If you have served on a PRT or had a team come to your college, please take a moment and write down some thoughts or impressions on the experience on the cards provided at your table. We will collect these to share toward the end of the session. IF you have done neither, how do you think a PRT might help you?</a:t>
            </a:r>
            <a:endParaRPr lang="en-US" b="0" dirty="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16044505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C6C0C59A-314C-476A-9EA5-9BC28D9283A5}" vid="{6A25FF00-F3F4-435C-AC82-54739F77B3A6}"/>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E08B9877-1A5F-4C8C-AE8B-A393F1B2205C}" vid="{6C1C3204-970A-4D19-960B-0C81057B61D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1922</TotalTime>
  <Words>1177</Words>
  <Application>Microsoft Macintosh PowerPoint</Application>
  <PresentationFormat>Custom</PresentationFormat>
  <Paragraphs>162</Paragraphs>
  <Slides>22</Slides>
  <Notes>7</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1_Office Theme</vt:lpstr>
      <vt:lpstr>Office Theme</vt:lpstr>
      <vt:lpstr>Peer Review in Action – The Institutional Effectiveness Partnership Initiative (IEPI) and the Benefits of Peer Consultation for Accreditation</vt:lpstr>
      <vt:lpstr>Today’s Outcomes</vt:lpstr>
      <vt:lpstr>Institutional Effectiveness Partnership Initiative  (IEPI)</vt:lpstr>
      <vt:lpstr>Where did IEPI come from?</vt:lpstr>
      <vt:lpstr>What is IEPI?</vt:lpstr>
      <vt:lpstr>What is IEPI?</vt:lpstr>
      <vt:lpstr>IEPI Structure</vt:lpstr>
      <vt:lpstr>IEPI Major Components</vt:lpstr>
      <vt:lpstr>Partnership Resource Teams</vt:lpstr>
      <vt:lpstr>Partnership Resource Teams (PRTs) </vt:lpstr>
      <vt:lpstr>Partnership Resource Teams (PRTs) </vt:lpstr>
      <vt:lpstr>Partnership Resource Teams (PRTs) </vt:lpstr>
      <vt:lpstr>Partnership Resource Team Visits </vt:lpstr>
      <vt:lpstr>Examples of Areas of Focus for Assistance Requested by Institutions</vt:lpstr>
      <vt:lpstr>Areas of Focus (cont.)</vt:lpstr>
      <vt:lpstr>Musings from PRT members   </vt:lpstr>
      <vt:lpstr>But what’s the result?</vt:lpstr>
      <vt:lpstr>Results</vt:lpstr>
      <vt:lpstr>Show me the Money ($150,000)</vt:lpstr>
      <vt:lpstr>What Makes This Work?</vt:lpstr>
      <vt:lpstr>Volunteer to join the pool!</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Call to Action</dc:title>
  <dc:creator>Grant</dc:creator>
  <cp:lastModifiedBy>Virginia May</cp:lastModifiedBy>
  <cp:revision>72</cp:revision>
  <cp:lastPrinted>2016-02-18T14:39:34Z</cp:lastPrinted>
  <dcterms:created xsi:type="dcterms:W3CDTF">2015-05-02T02:46:00Z</dcterms:created>
  <dcterms:modified xsi:type="dcterms:W3CDTF">2016-02-24T14:56:13Z</dcterms:modified>
</cp:coreProperties>
</file>