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6"/>
  </p:notesMasterIdLst>
  <p:handoutMasterIdLst>
    <p:handoutMasterId r:id="rId27"/>
  </p:handoutMasterIdLst>
  <p:sldIdLst>
    <p:sldId id="257" r:id="rId5"/>
    <p:sldId id="258" r:id="rId6"/>
    <p:sldId id="259" r:id="rId7"/>
    <p:sldId id="269" r:id="rId8"/>
    <p:sldId id="270" r:id="rId9"/>
    <p:sldId id="276" r:id="rId10"/>
    <p:sldId id="275" r:id="rId11"/>
    <p:sldId id="277" r:id="rId12"/>
    <p:sldId id="272" r:id="rId13"/>
    <p:sldId id="273" r:id="rId14"/>
    <p:sldId id="260" r:id="rId15"/>
    <p:sldId id="264" r:id="rId16"/>
    <p:sldId id="265" r:id="rId17"/>
    <p:sldId id="263" r:id="rId18"/>
    <p:sldId id="266" r:id="rId19"/>
    <p:sldId id="267" r:id="rId20"/>
    <p:sldId id="268" r:id="rId21"/>
    <p:sldId id="261" r:id="rId22"/>
    <p:sldId id="262" r:id="rId23"/>
    <p:sldId id="271" r:id="rId24"/>
    <p:sldId id="274" r:id="rId2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920"/>
    <p:restoredTop sz="84737"/>
  </p:normalViewPr>
  <p:slideViewPr>
    <p:cSldViewPr snapToGrid="0" snapToObjects="1">
      <p:cViewPr varScale="1">
        <p:scale>
          <a:sx n="89" d="100"/>
          <a:sy n="89" d="100"/>
        </p:scale>
        <p:origin x="232" y="328"/>
      </p:cViewPr>
      <p:guideLst/>
    </p:cSldViewPr>
  </p:slideViewPr>
  <p:notesTextViewPr>
    <p:cViewPr>
      <p:scale>
        <a:sx n="1" d="1"/>
        <a:sy n="1" d="1"/>
      </p:scale>
      <p:origin x="0" y="0"/>
    </p:cViewPr>
  </p:notesTextViewPr>
  <p:notesViewPr>
    <p:cSldViewPr snapToGrid="0" snapToObjects="1">
      <p:cViewPr varScale="1">
        <p:scale>
          <a:sx n="95" d="100"/>
          <a:sy n="95" d="100"/>
        </p:scale>
        <p:origin x="25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C2A6D0-5D39-664E-AE73-15BB849394C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84BB5E9-8DAD-A04E-9691-81BB78297DD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8ADA93F-E7DF-6F4A-8E56-B48E845A5391}" type="datetimeFigureOut">
              <a:rPr lang="en-US"/>
              <a:pPr>
                <a:defRPr/>
              </a:pPr>
              <a:t>2/22/22</a:t>
            </a:fld>
            <a:endParaRPr lang="en-US"/>
          </a:p>
        </p:txBody>
      </p:sp>
      <p:sp>
        <p:nvSpPr>
          <p:cNvPr id="4" name="Footer Placeholder 3">
            <a:extLst>
              <a:ext uri="{FF2B5EF4-FFF2-40B4-BE49-F238E27FC236}">
                <a16:creationId xmlns:a16="http://schemas.microsoft.com/office/drawing/2014/main" id="{2EA98972-4EA1-A742-B357-2CF743B923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5" name="Slide Number Placeholder 4">
            <a:extLst>
              <a:ext uri="{FF2B5EF4-FFF2-40B4-BE49-F238E27FC236}">
                <a16:creationId xmlns:a16="http://schemas.microsoft.com/office/drawing/2014/main" id="{C1DBA76E-688F-0F4E-BA30-6790D10ABA4E}"/>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8D268D4-1DCC-C64C-A18E-8FC5FEA5067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7A6A58-33A5-6B4F-A3A0-194E6FC30BB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33DC095B-F663-5447-9453-A245D06CE5B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0264C6E-3E86-7840-8CB1-62BD7FCE4DB1}" type="datetimeFigureOut">
              <a:rPr lang="en-US"/>
              <a:pPr>
                <a:defRPr/>
              </a:pPr>
              <a:t>2/22/22</a:t>
            </a:fld>
            <a:endParaRPr lang="en-US"/>
          </a:p>
        </p:txBody>
      </p:sp>
      <p:sp>
        <p:nvSpPr>
          <p:cNvPr id="4" name="Slide Image Placeholder 3">
            <a:extLst>
              <a:ext uri="{FF2B5EF4-FFF2-40B4-BE49-F238E27FC236}">
                <a16:creationId xmlns:a16="http://schemas.microsoft.com/office/drawing/2014/main" id="{B723C4E8-3F4D-D04A-BAF8-651E54DF1BBB}"/>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70532E2-2D0B-2C42-BFE7-00EA5CF50166}"/>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3E5ACFC-B433-704A-BFA9-4F462171B377}"/>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7" name="Slide Number Placeholder 6">
            <a:extLst>
              <a:ext uri="{FF2B5EF4-FFF2-40B4-BE49-F238E27FC236}">
                <a16:creationId xmlns:a16="http://schemas.microsoft.com/office/drawing/2014/main" id="{02EA6DDD-C8E9-444B-A973-CAFAFDD95C8A}"/>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8C0C864-278B-374A-A6F0-4CEE3ADE8FE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1</a:t>
            </a:fld>
            <a:endParaRPr lang="en-US" altLang="en-US"/>
          </a:p>
        </p:txBody>
      </p:sp>
    </p:spTree>
    <p:extLst>
      <p:ext uri="{BB962C8B-B14F-4D97-AF65-F5344CB8AC3E}">
        <p14:creationId xmlns:p14="http://schemas.microsoft.com/office/powerpoint/2010/main" val="3946017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r>
              <a:rPr lang="en-US" dirty="0"/>
              <a:t> and Aaron</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10</a:t>
            </a:fld>
            <a:endParaRPr lang="en-US" altLang="en-US"/>
          </a:p>
        </p:txBody>
      </p:sp>
    </p:spTree>
    <p:extLst>
      <p:ext uri="{BB962C8B-B14F-4D97-AF65-F5344CB8AC3E}">
        <p14:creationId xmlns:p14="http://schemas.microsoft.com/office/powerpoint/2010/main" val="1272224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Aaron</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11</a:t>
            </a:fld>
            <a:endParaRPr lang="en-US" altLang="en-US"/>
          </a:p>
        </p:txBody>
      </p:sp>
    </p:spTree>
    <p:extLst>
      <p:ext uri="{BB962C8B-B14F-4D97-AF65-F5344CB8AC3E}">
        <p14:creationId xmlns:p14="http://schemas.microsoft.com/office/powerpoint/2010/main" val="500163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Aaron</a:t>
            </a:r>
          </a:p>
          <a:p>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12</a:t>
            </a:fld>
            <a:endParaRPr lang="en-US" altLang="en-US"/>
          </a:p>
        </p:txBody>
      </p:sp>
    </p:spTree>
    <p:extLst>
      <p:ext uri="{BB962C8B-B14F-4D97-AF65-F5344CB8AC3E}">
        <p14:creationId xmlns:p14="http://schemas.microsoft.com/office/powerpoint/2010/main" val="3272642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Aaron</a:t>
            </a:r>
          </a:p>
          <a:p>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13</a:t>
            </a:fld>
            <a:endParaRPr lang="en-US" altLang="en-US"/>
          </a:p>
        </p:txBody>
      </p:sp>
    </p:spTree>
    <p:extLst>
      <p:ext uri="{BB962C8B-B14F-4D97-AF65-F5344CB8AC3E}">
        <p14:creationId xmlns:p14="http://schemas.microsoft.com/office/powerpoint/2010/main" val="29214529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Aaron</a:t>
            </a:r>
          </a:p>
          <a:p>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14</a:t>
            </a:fld>
            <a:endParaRPr lang="en-US" altLang="en-US"/>
          </a:p>
        </p:txBody>
      </p:sp>
    </p:spTree>
    <p:extLst>
      <p:ext uri="{BB962C8B-B14F-4D97-AF65-F5344CB8AC3E}">
        <p14:creationId xmlns:p14="http://schemas.microsoft.com/office/powerpoint/2010/main" val="85485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Aaron</a:t>
            </a:r>
          </a:p>
          <a:p>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15</a:t>
            </a:fld>
            <a:endParaRPr lang="en-US" altLang="en-US"/>
          </a:p>
        </p:txBody>
      </p:sp>
    </p:spTree>
    <p:extLst>
      <p:ext uri="{BB962C8B-B14F-4D97-AF65-F5344CB8AC3E}">
        <p14:creationId xmlns:p14="http://schemas.microsoft.com/office/powerpoint/2010/main" val="78843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Aaron</a:t>
            </a:r>
          </a:p>
          <a:p>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16</a:t>
            </a:fld>
            <a:endParaRPr lang="en-US" altLang="en-US"/>
          </a:p>
        </p:txBody>
      </p:sp>
    </p:spTree>
    <p:extLst>
      <p:ext uri="{BB962C8B-B14F-4D97-AF65-F5344CB8AC3E}">
        <p14:creationId xmlns:p14="http://schemas.microsoft.com/office/powerpoint/2010/main" val="1147222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Aaron</a:t>
            </a:r>
          </a:p>
          <a:p>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17</a:t>
            </a:fld>
            <a:endParaRPr lang="en-US" altLang="en-US"/>
          </a:p>
        </p:txBody>
      </p:sp>
    </p:spTree>
    <p:extLst>
      <p:ext uri="{BB962C8B-B14F-4D97-AF65-F5344CB8AC3E}">
        <p14:creationId xmlns:p14="http://schemas.microsoft.com/office/powerpoint/2010/main" val="3470812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18</a:t>
            </a:fld>
            <a:endParaRPr lang="en-US" altLang="en-US"/>
          </a:p>
        </p:txBody>
      </p:sp>
    </p:spTree>
    <p:extLst>
      <p:ext uri="{BB962C8B-B14F-4D97-AF65-F5344CB8AC3E}">
        <p14:creationId xmlns:p14="http://schemas.microsoft.com/office/powerpoint/2010/main" val="30376215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19</a:t>
            </a:fld>
            <a:endParaRPr lang="en-US" altLang="en-US"/>
          </a:p>
        </p:txBody>
      </p:sp>
    </p:spTree>
    <p:extLst>
      <p:ext uri="{BB962C8B-B14F-4D97-AF65-F5344CB8AC3E}">
        <p14:creationId xmlns:p14="http://schemas.microsoft.com/office/powerpoint/2010/main" val="2234693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2</a:t>
            </a:fld>
            <a:endParaRPr lang="en-US" altLang="en-US"/>
          </a:p>
        </p:txBody>
      </p:sp>
    </p:spTree>
    <p:extLst>
      <p:ext uri="{BB962C8B-B14F-4D97-AF65-F5344CB8AC3E}">
        <p14:creationId xmlns:p14="http://schemas.microsoft.com/office/powerpoint/2010/main" val="41942013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r>
              <a:rPr lang="en-US"/>
              <a:t> and Aaron</a:t>
            </a:r>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20</a:t>
            </a:fld>
            <a:endParaRPr lang="en-US" altLang="en-US"/>
          </a:p>
        </p:txBody>
      </p:sp>
    </p:spTree>
    <p:extLst>
      <p:ext uri="{BB962C8B-B14F-4D97-AF65-F5344CB8AC3E}">
        <p14:creationId xmlns:p14="http://schemas.microsoft.com/office/powerpoint/2010/main" val="1301059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3</a:t>
            </a:fld>
            <a:endParaRPr lang="en-US" altLang="en-US"/>
          </a:p>
        </p:txBody>
      </p:sp>
    </p:spTree>
    <p:extLst>
      <p:ext uri="{BB962C8B-B14F-4D97-AF65-F5344CB8AC3E}">
        <p14:creationId xmlns:p14="http://schemas.microsoft.com/office/powerpoint/2010/main" val="2126001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4</a:t>
            </a:fld>
            <a:endParaRPr lang="en-US" altLang="en-US"/>
          </a:p>
        </p:txBody>
      </p:sp>
    </p:spTree>
    <p:extLst>
      <p:ext uri="{BB962C8B-B14F-4D97-AF65-F5344CB8AC3E}">
        <p14:creationId xmlns:p14="http://schemas.microsoft.com/office/powerpoint/2010/main" val="3346890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r>
              <a:rPr lang="en-US" dirty="0"/>
              <a:t> and Aaron</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5</a:t>
            </a:fld>
            <a:endParaRPr lang="en-US" altLang="en-US"/>
          </a:p>
        </p:txBody>
      </p:sp>
    </p:spTree>
    <p:extLst>
      <p:ext uri="{BB962C8B-B14F-4D97-AF65-F5344CB8AC3E}">
        <p14:creationId xmlns:p14="http://schemas.microsoft.com/office/powerpoint/2010/main" val="1974471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6</a:t>
            </a:fld>
            <a:endParaRPr lang="en-US" altLang="en-US"/>
          </a:p>
        </p:txBody>
      </p:sp>
    </p:spTree>
    <p:extLst>
      <p:ext uri="{BB962C8B-B14F-4D97-AF65-F5344CB8AC3E}">
        <p14:creationId xmlns:p14="http://schemas.microsoft.com/office/powerpoint/2010/main" val="2011543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r>
              <a:rPr lang="en-US" dirty="0"/>
              <a:t> and Aaron</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7</a:t>
            </a:fld>
            <a:endParaRPr lang="en-US" altLang="en-US"/>
          </a:p>
        </p:txBody>
      </p:sp>
    </p:spTree>
    <p:extLst>
      <p:ext uri="{BB962C8B-B14F-4D97-AF65-F5344CB8AC3E}">
        <p14:creationId xmlns:p14="http://schemas.microsoft.com/office/powerpoint/2010/main" val="3180134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8</a:t>
            </a:fld>
            <a:endParaRPr lang="en-US" altLang="en-US"/>
          </a:p>
        </p:txBody>
      </p:sp>
    </p:spTree>
    <p:extLst>
      <p:ext uri="{BB962C8B-B14F-4D97-AF65-F5344CB8AC3E}">
        <p14:creationId xmlns:p14="http://schemas.microsoft.com/office/powerpoint/2010/main" val="4097746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C8C0C864-278B-374A-A6F0-4CEE3ADE8FE4}" type="slidenum">
              <a:rPr lang="en-US" altLang="en-US" smtClean="0"/>
              <a:pPr>
                <a:defRPr/>
              </a:pPr>
              <a:t>9</a:t>
            </a:fld>
            <a:endParaRPr lang="en-US" altLang="en-US"/>
          </a:p>
        </p:txBody>
      </p:sp>
    </p:spTree>
    <p:extLst>
      <p:ext uri="{BB962C8B-B14F-4D97-AF65-F5344CB8AC3E}">
        <p14:creationId xmlns:p14="http://schemas.microsoft.com/office/powerpoint/2010/main" val="2876982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7272670" y="382773"/>
            <a:ext cx="4549215" cy="6095974"/>
          </a:xfrm>
        </p:spPr>
        <p:txBody>
          <a:bodyPr>
            <a:normAutofit/>
          </a:bodyPr>
          <a:lstStyle>
            <a:lvl1pPr algn="ctr">
              <a:lnSpc>
                <a:spcPct val="100000"/>
              </a:lnSpc>
              <a:defRPr sz="44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83034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Section Slide B">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44F7D80-DBC0-904C-9E65-7A36551C7DFA}"/>
              </a:ext>
            </a:extLst>
          </p:cNvPr>
          <p:cNvPicPr>
            <a:picLocks noChangeAspect="1"/>
          </p:cNvPicPr>
          <p:nvPr userDrawn="1"/>
        </p:nvPicPr>
        <p:blipFill>
          <a:blip r:embed="rId2"/>
          <a:stretch>
            <a:fillRect/>
          </a:stretch>
        </p:blipFill>
        <p:spPr>
          <a:xfrm>
            <a:off x="370" y="1588"/>
            <a:ext cx="4007698" cy="6923086"/>
          </a:xfrm>
          <a:prstGeom prst="rect">
            <a:avLst/>
          </a:prstGeom>
          <a:effectLst>
            <a:outerShdw blurRad="190500" dist="38100" algn="l" rotWithShape="0">
              <a:prstClr val="black">
                <a:alpha val="40000"/>
              </a:prstClr>
            </a:outerShdw>
          </a:effectLst>
        </p:spPr>
      </p:pic>
      <p:sp>
        <p:nvSpPr>
          <p:cNvPr id="6" name="Rectangle 5">
            <a:extLst>
              <a:ext uri="{FF2B5EF4-FFF2-40B4-BE49-F238E27FC236}">
                <a16:creationId xmlns:a16="http://schemas.microsoft.com/office/drawing/2014/main" id="{9F958F44-9432-314D-AE33-ACB262C2D300}"/>
              </a:ext>
            </a:extLst>
          </p:cNvPr>
          <p:cNvSpPr/>
          <p:nvPr userDrawn="1"/>
        </p:nvSpPr>
        <p:spPr>
          <a:xfrm>
            <a:off x="370" y="1133475"/>
            <a:ext cx="4007698" cy="4614182"/>
          </a:xfrm>
          <a:prstGeom prst="rect">
            <a:avLst/>
          </a:prstGeom>
          <a:solidFill>
            <a:schemeClr val="tx2">
              <a:alpha val="82000"/>
            </a:schemeClr>
          </a:solidFill>
          <a:ln>
            <a:noFill/>
          </a:ln>
          <a:effectLst>
            <a:outerShdw blurRad="393700" dir="11400000" sx="1000" sy="1000" algn="ctr" rotWithShape="0">
              <a:schemeClr val="tx2"/>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endParaRPr>
          </a:p>
        </p:txBody>
      </p:sp>
      <p:pic>
        <p:nvPicPr>
          <p:cNvPr id="8" name="Picture 7">
            <a:extLst>
              <a:ext uri="{FF2B5EF4-FFF2-40B4-BE49-F238E27FC236}">
                <a16:creationId xmlns:a16="http://schemas.microsoft.com/office/drawing/2014/main" id="{2E307029-25B3-4242-91F6-1E629F750B0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60863"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7885" y="1335091"/>
            <a:ext cx="3583461" cy="1611995"/>
          </a:xfrm>
        </p:spPr>
        <p:txBody>
          <a:bodyPr anchor="b">
            <a:normAutofit/>
          </a:bodyPr>
          <a:lstStyle>
            <a:lvl1pPr algn="ctr">
              <a:defRPr sz="3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356705" y="1335091"/>
            <a:ext cx="6672648" cy="4890128"/>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vl1pPr>
            <a:lvl2pPr>
              <a:defRPr sz="22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227885" y="2947086"/>
            <a:ext cx="3583461" cy="2575824"/>
          </a:xfrm>
          <a:ln>
            <a:noFill/>
          </a:ln>
        </p:spPr>
        <p:txBody>
          <a:bodyPr>
            <a:normAutofit/>
          </a:bodyPr>
          <a:lstStyle>
            <a:lvl1pPr marL="0" indent="0" algn="ctr">
              <a:buNone/>
              <a:defRPr sz="2600">
                <a:solidFill>
                  <a:schemeClr val="accent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Slide Number Placeholder 6">
            <a:extLst>
              <a:ext uri="{FF2B5EF4-FFF2-40B4-BE49-F238E27FC236}">
                <a16:creationId xmlns:a16="http://schemas.microsoft.com/office/drawing/2014/main" id="{2973C2A9-E941-1945-8517-AD68E5C2C4B7}"/>
              </a:ext>
            </a:extLst>
          </p:cNvPr>
          <p:cNvSpPr>
            <a:spLocks noGrp="1"/>
          </p:cNvSpPr>
          <p:nvPr>
            <p:ph type="sldNum" sz="quarter" idx="10"/>
          </p:nvPr>
        </p:nvSpPr>
        <p:spPr>
          <a:xfrm>
            <a:off x="9890125" y="6356350"/>
            <a:ext cx="1143000" cy="368300"/>
          </a:xfrm>
        </p:spPr>
        <p:txBody>
          <a:bodyPr/>
          <a:lstStyle>
            <a:lvl1pPr>
              <a:defRPr/>
            </a:lvl1pPr>
          </a:lstStyle>
          <a:p>
            <a:pPr>
              <a:defRPr/>
            </a:pPr>
            <a:fld id="{BA612EA7-8AF5-6D4A-BB65-EDB273F44EC3}" type="slidenum">
              <a:rPr lang="en-US" altLang="en-US"/>
              <a:pPr>
                <a:defRPr/>
              </a:pPr>
              <a:t>‹#›</a:t>
            </a:fld>
            <a:endParaRPr lang="en-US" altLang="en-US"/>
          </a:p>
        </p:txBody>
      </p:sp>
      <p:pic>
        <p:nvPicPr>
          <p:cNvPr id="11" name="Picture 10">
            <a:extLst>
              <a:ext uri="{FF2B5EF4-FFF2-40B4-BE49-F238E27FC236}">
                <a16:creationId xmlns:a16="http://schemas.microsoft.com/office/drawing/2014/main" id="{8F94D2A0-BEC2-C34C-8629-4A65EC31021C}"/>
              </a:ext>
            </a:extLst>
          </p:cNvPr>
          <p:cNvPicPr>
            <a:picLocks noChangeAspect="1"/>
          </p:cNvPicPr>
          <p:nvPr userDrawn="1"/>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Lst>
          </a:blip>
          <a:stretch>
            <a:fillRect/>
          </a:stretch>
        </p:blipFill>
        <p:spPr>
          <a:xfrm>
            <a:off x="11377990" y="2646"/>
            <a:ext cx="822325" cy="6852708"/>
          </a:xfrm>
          <a:prstGeom prst="rect">
            <a:avLst/>
          </a:prstGeom>
          <a:solidFill>
            <a:schemeClr val="accent5"/>
          </a:solidFill>
          <a:effectLst>
            <a:outerShdw blurRad="190500" dist="38100" dir="10800000" algn="ctr" rotWithShape="0">
              <a:srgbClr val="000000">
                <a:alpha val="40000"/>
              </a:srgbClr>
            </a:outerShdw>
          </a:effectLst>
        </p:spPr>
      </p:pic>
    </p:spTree>
    <p:extLst>
      <p:ext uri="{BB962C8B-B14F-4D97-AF65-F5344CB8AC3E}">
        <p14:creationId xmlns:p14="http://schemas.microsoft.com/office/powerpoint/2010/main" val="2323690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Colum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C19392-FD29-8D49-8560-1C7E7F1D967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7E21365F-1657-3C40-90EB-F6DD9D95DB2D}"/>
              </a:ext>
            </a:extLst>
          </p:cNvPr>
          <p:cNvPicPr>
            <a:picLocks noChangeAspect="1"/>
          </p:cNvPicPr>
          <p:nvPr userDrawn="1"/>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0" y="2646"/>
            <a:ext cx="822325" cy="6852708"/>
          </a:xfrm>
          <a:prstGeom prst="rect">
            <a:avLst/>
          </a:prstGeom>
          <a:solidFill>
            <a:schemeClr val="accent5"/>
          </a:solidFill>
          <a:effectLst>
            <a:outerShdw blurRad="190500" dist="38100" algn="ctr" rotWithShape="0">
              <a:srgbClr val="000000">
                <a:alpha val="40000"/>
              </a:srgbClr>
            </a:outerShdw>
          </a:effec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1277650" y="1798320"/>
            <a:ext cx="4922537"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388259" y="1798320"/>
            <a:ext cx="4948881"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577BBE42-6646-574A-8F8F-061779CCC8C6}"/>
              </a:ext>
            </a:extLst>
          </p:cNvPr>
          <p:cNvSpPr>
            <a:spLocks noGrp="1"/>
          </p:cNvSpPr>
          <p:nvPr>
            <p:ph type="sldNum" sz="quarter" idx="10"/>
          </p:nvPr>
        </p:nvSpPr>
        <p:spPr/>
        <p:txBody>
          <a:bodyPr/>
          <a:lstStyle>
            <a:lvl1pPr>
              <a:defRPr/>
            </a:lvl1pPr>
          </a:lstStyle>
          <a:p>
            <a:pPr>
              <a:defRPr/>
            </a:pPr>
            <a:fld id="{ACC24514-134D-334B-9247-30111F82FF65}" type="slidenum">
              <a:rPr lang="en-US" altLang="en-US"/>
              <a:pPr>
                <a:defRPr/>
              </a:pPr>
              <a:t>‹#›</a:t>
            </a:fld>
            <a:endParaRPr lang="en-US" altLang="en-US"/>
          </a:p>
        </p:txBody>
      </p:sp>
    </p:spTree>
    <p:extLst>
      <p:ext uri="{BB962C8B-B14F-4D97-AF65-F5344CB8AC3E}">
        <p14:creationId xmlns:p14="http://schemas.microsoft.com/office/powerpoint/2010/main" val="3500531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1 Column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BDC406C7-C891-854D-B11C-9BA3F33D0C6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11" name="Content Placeholder 2"/>
          <p:cNvSpPr>
            <a:spLocks noGrp="1"/>
          </p:cNvSpPr>
          <p:nvPr>
            <p:ph sz="half" idx="1"/>
          </p:nvPr>
        </p:nvSpPr>
        <p:spPr>
          <a:xfrm>
            <a:off x="1277650" y="1798320"/>
            <a:ext cx="10058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BF1D28D4-0B63-4F49-885F-3C0F3FF9DDFD}"/>
              </a:ext>
            </a:extLst>
          </p:cNvPr>
          <p:cNvSpPr>
            <a:spLocks noGrp="1"/>
          </p:cNvSpPr>
          <p:nvPr>
            <p:ph type="sldNum" sz="quarter" idx="10"/>
          </p:nvPr>
        </p:nvSpPr>
        <p:spPr/>
        <p:txBody>
          <a:bodyPr/>
          <a:lstStyle>
            <a:lvl1pPr>
              <a:defRPr/>
            </a:lvl1pPr>
          </a:lstStyle>
          <a:p>
            <a:pPr>
              <a:defRPr/>
            </a:pPr>
            <a:fld id="{B3DECD38-FFDC-B946-A4F7-DDE361C58630}" type="slidenum">
              <a:rPr lang="en-US" altLang="en-US"/>
              <a:pPr>
                <a:defRPr/>
              </a:pPr>
              <a:t>‹#›</a:t>
            </a:fld>
            <a:endParaRPr lang="en-US" altLang="en-US"/>
          </a:p>
        </p:txBody>
      </p:sp>
      <p:pic>
        <p:nvPicPr>
          <p:cNvPr id="8" name="Picture 7">
            <a:extLst>
              <a:ext uri="{FF2B5EF4-FFF2-40B4-BE49-F238E27FC236}">
                <a16:creationId xmlns:a16="http://schemas.microsoft.com/office/drawing/2014/main" id="{A75B379D-A877-154A-B328-D4A8811D447E}"/>
              </a:ext>
            </a:extLst>
          </p:cNvPr>
          <p:cNvPicPr>
            <a:picLocks noChangeAspect="1"/>
          </p:cNvPicPr>
          <p:nvPr userDrawn="1"/>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0" y="2646"/>
            <a:ext cx="822325" cy="6852708"/>
          </a:xfrm>
          <a:prstGeom prst="rect">
            <a:avLst/>
          </a:prstGeom>
          <a:solidFill>
            <a:schemeClr val="accent5"/>
          </a:solidFill>
          <a:effectLst>
            <a:outerShdw blurRad="190500" dist="38100" algn="ctr" rotWithShape="0">
              <a:srgbClr val="000000">
                <a:alpha val="40000"/>
              </a:srgbClr>
            </a:outerShdw>
          </a:effectLst>
        </p:spPr>
      </p:pic>
    </p:spTree>
    <p:extLst>
      <p:ext uri="{BB962C8B-B14F-4D97-AF65-F5344CB8AC3E}">
        <p14:creationId xmlns:p14="http://schemas.microsoft.com/office/powerpoint/2010/main" val="1390661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64D85B75-C2A5-1348-BA29-5AC2B5B45E1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a:extLst>
              <a:ext uri="{FF2B5EF4-FFF2-40B4-BE49-F238E27FC236}">
                <a16:creationId xmlns:a16="http://schemas.microsoft.com/office/drawing/2014/main" id="{71E71348-A66C-BF47-901E-578BE3ECBFBC}"/>
              </a:ext>
            </a:extLst>
          </p:cNvPr>
          <p:cNvSpPr>
            <a:spLocks noGrp="1"/>
          </p:cNvSpPr>
          <p:nvPr>
            <p:ph type="sldNum" sz="quarter" idx="10"/>
          </p:nvPr>
        </p:nvSpPr>
        <p:spPr>
          <a:xfrm>
            <a:off x="10298113" y="6356350"/>
            <a:ext cx="1055687" cy="365125"/>
          </a:xfrm>
        </p:spPr>
        <p:txBody>
          <a:bodyPr/>
          <a:lstStyle>
            <a:lvl1pPr>
              <a:defRPr/>
            </a:lvl1pPr>
          </a:lstStyle>
          <a:p>
            <a:pPr>
              <a:defRPr/>
            </a:pPr>
            <a:fld id="{D5D2CB04-307F-394D-9421-4C7BD16D86F1}" type="slidenum">
              <a:rPr lang="en-US" altLang="en-US"/>
              <a:pPr>
                <a:defRPr/>
              </a:pPr>
              <a:t>‹#›</a:t>
            </a:fld>
            <a:endParaRPr lang="en-US" altLang="en-US"/>
          </a:p>
        </p:txBody>
      </p:sp>
    </p:spTree>
    <p:extLst>
      <p:ext uri="{BB962C8B-B14F-4D97-AF65-F5344CB8AC3E}">
        <p14:creationId xmlns:p14="http://schemas.microsoft.com/office/powerpoint/2010/main" val="11163330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6F429E9-F1BC-924F-A832-CDCEB5407F00}"/>
              </a:ext>
            </a:extLst>
          </p:cNvPr>
          <p:cNvSpPr>
            <a:spLocks noGrp="1" noChangeArrowheads="1"/>
          </p:cNvSpPr>
          <p:nvPr>
            <p:ph type="title"/>
          </p:nvPr>
        </p:nvSpPr>
        <p:spPr bwMode="auto">
          <a:xfrm>
            <a:off x="1277938" y="365125"/>
            <a:ext cx="10075862"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7" name="Text Placeholder 2">
            <a:extLst>
              <a:ext uri="{FF2B5EF4-FFF2-40B4-BE49-F238E27FC236}">
                <a16:creationId xmlns:a16="http://schemas.microsoft.com/office/drawing/2014/main" id="{D87FE5A2-9799-5641-B170-D4D046B0495A}"/>
              </a:ext>
            </a:extLst>
          </p:cNvPr>
          <p:cNvSpPr>
            <a:spLocks noGrp="1" noChangeArrowheads="1"/>
          </p:cNvSpPr>
          <p:nvPr>
            <p:ph type="body" idx="1"/>
          </p:nvPr>
        </p:nvSpPr>
        <p:spPr bwMode="auto">
          <a:xfrm>
            <a:off x="1289050" y="1825625"/>
            <a:ext cx="100647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 Remember to ad alt text to all imported graphics and images.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 name="Slide Number Placeholder 14">
            <a:extLst>
              <a:ext uri="{FF2B5EF4-FFF2-40B4-BE49-F238E27FC236}">
                <a16:creationId xmlns:a16="http://schemas.microsoft.com/office/drawing/2014/main" id="{16EC4CEF-8B82-7242-84B1-FF9D2B43C7DD}"/>
              </a:ext>
            </a:extLst>
          </p:cNvPr>
          <p:cNvSpPr>
            <a:spLocks noGrp="1"/>
          </p:cNvSpPr>
          <p:nvPr>
            <p:ph type="sldNum" sz="quarter" idx="4"/>
          </p:nvPr>
        </p:nvSpPr>
        <p:spPr>
          <a:xfrm>
            <a:off x="10437813" y="6356350"/>
            <a:ext cx="915987" cy="365125"/>
          </a:xfrm>
          <a:prstGeom prst="rect">
            <a:avLst/>
          </a:prstGeom>
        </p:spPr>
        <p:txBody>
          <a:bodyPr vert="horz" wrap="square" lIns="91440" tIns="45720" rIns="0" bIns="45720" numCol="1" anchor="ctr" anchorCtr="0" compatLnSpc="1">
            <a:prstTxWarp prst="textNoShape">
              <a:avLst/>
            </a:prstTxWarp>
          </a:bodyPr>
          <a:lstStyle>
            <a:lvl1pPr algn="r" eaLnBrk="1" hangingPunct="1">
              <a:defRPr sz="1200">
                <a:solidFill>
                  <a:srgbClr val="7F7F7F"/>
                </a:solidFill>
              </a:defRPr>
            </a:lvl1pPr>
          </a:lstStyle>
          <a:p>
            <a:pPr>
              <a:defRPr/>
            </a:pPr>
            <a:fld id="{8398C44E-10D6-8241-94A7-2F5A39EDCE3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89" r:id="rId1"/>
    <p:sldLayoutId id="2147483785" r:id="rId2"/>
    <p:sldLayoutId id="2147483786" r:id="rId3"/>
    <p:sldLayoutId id="2147483787" r:id="rId4"/>
    <p:sldLayoutId id="2147483788" r:id="rId5"/>
  </p:sldLayoutIdLst>
  <p:hf hdr="0" dt="0"/>
  <p:txStyles>
    <p:titleStyle>
      <a:lvl1pPr algn="l" rtl="0" eaLnBrk="1" fontAlgn="base" hangingPunct="1">
        <a:lnSpc>
          <a:spcPct val="90000"/>
        </a:lnSpc>
        <a:spcBef>
          <a:spcPct val="0"/>
        </a:spcBef>
        <a:spcAft>
          <a:spcPct val="0"/>
        </a:spcAft>
        <a:defRPr sz="4400" kern="1200">
          <a:solidFill>
            <a:schemeClr val="tx2"/>
          </a:solidFill>
          <a:latin typeface="Palatino" pitchFamily="2" charset="77"/>
          <a:ea typeface="Palatino" pitchFamily="2" charset="77"/>
          <a:cs typeface="Palatino" pitchFamily="2" charset="77"/>
        </a:defRPr>
      </a:lvl1pPr>
      <a:lvl2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2pPr>
      <a:lvl3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3pPr>
      <a:lvl4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4pPr>
      <a:lvl5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5pPr>
      <a:lvl6pPr marL="4572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6pPr>
      <a:lvl7pPr marL="9144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7pPr>
      <a:lvl8pPr marL="13716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8pPr>
      <a:lvl9pPr marL="18288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www.asccc.org/services/accreditation-resource-teams" TargetMode="External"/><Relationship Id="rId2" Type="http://schemas.openxmlformats.org/officeDocument/2006/relationships/hyperlink" Target="https://accjc.org/" TargetMode="External"/><Relationship Id="rId1" Type="http://schemas.openxmlformats.org/officeDocument/2006/relationships/slideLayout" Target="../slideLayouts/slideLayout4.xml"/><Relationship Id="rId5" Type="http://schemas.openxmlformats.org/officeDocument/2006/relationships/hyperlink" Target="https://sccollege.edu/Departments/outcomesassessment/Pages/Planning.aspx" TargetMode="External"/><Relationship Id="rId4" Type="http://schemas.openxmlformats.org/officeDocument/2006/relationships/hyperlink" Target="mailto:info@asccc.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9E2FD-70C5-0F48-9030-41438C7DA97A}"/>
              </a:ext>
            </a:extLst>
          </p:cNvPr>
          <p:cNvSpPr>
            <a:spLocks noGrp="1"/>
          </p:cNvSpPr>
          <p:nvPr>
            <p:ph type="title"/>
          </p:nvPr>
        </p:nvSpPr>
        <p:spPr/>
        <p:txBody>
          <a:bodyPr>
            <a:normAutofit fontScale="90000"/>
          </a:bodyPr>
          <a:lstStyle/>
          <a:p>
            <a:r>
              <a:rPr lang="en-US" b="1" dirty="0">
                <a:solidFill>
                  <a:schemeClr val="tx1">
                    <a:lumMod val="10000"/>
                    <a:lumOff val="90000"/>
                  </a:schemeClr>
                </a:solidFill>
              </a:rPr>
              <a:t>Integrated Planning and Some Best Practices for Using Data to Inform Continuous Quality Improvement</a:t>
            </a:r>
            <a:br>
              <a:rPr lang="en-US" b="1" dirty="0"/>
            </a:br>
            <a:br>
              <a:rPr lang="en-US" b="1" dirty="0"/>
            </a:br>
            <a:r>
              <a:rPr lang="en-US" sz="2000" b="1" dirty="0">
                <a:solidFill>
                  <a:schemeClr val="accent5">
                    <a:lumMod val="20000"/>
                    <a:lumOff val="80000"/>
                  </a:schemeClr>
                </a:solidFill>
              </a:rPr>
              <a:t>February 25 | 4:15-5:30 </a:t>
            </a:r>
            <a:endParaRPr lang="en-US" sz="2000" dirty="0">
              <a:solidFill>
                <a:schemeClr val="accent5">
                  <a:lumMod val="20000"/>
                  <a:lumOff val="80000"/>
                </a:schemeClr>
              </a:solidFill>
            </a:endParaRPr>
          </a:p>
        </p:txBody>
      </p:sp>
    </p:spTree>
    <p:extLst>
      <p:ext uri="{BB962C8B-B14F-4D97-AF65-F5344CB8AC3E}">
        <p14:creationId xmlns:p14="http://schemas.microsoft.com/office/powerpoint/2010/main" val="1925394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3E9A1-2FD8-CA4A-B5C3-78E6DF2EE9B6}"/>
              </a:ext>
            </a:extLst>
          </p:cNvPr>
          <p:cNvSpPr>
            <a:spLocks noGrp="1"/>
          </p:cNvSpPr>
          <p:nvPr>
            <p:ph type="title"/>
          </p:nvPr>
        </p:nvSpPr>
        <p:spPr/>
        <p:txBody>
          <a:bodyPr anchor="ctr"/>
          <a:lstStyle/>
          <a:p>
            <a:pPr algn="ctr"/>
            <a:r>
              <a:rPr lang="en-US" b="1" dirty="0"/>
              <a:t>Question:</a:t>
            </a:r>
            <a:br>
              <a:rPr lang="en-US" b="1" dirty="0"/>
            </a:br>
            <a:r>
              <a:rPr lang="en-US" i="1" dirty="0"/>
              <a:t>Why should Planning inform Resource Allocation?</a:t>
            </a:r>
            <a:endParaRPr lang="en-US" b="1" dirty="0"/>
          </a:p>
        </p:txBody>
      </p:sp>
      <p:sp>
        <p:nvSpPr>
          <p:cNvPr id="3" name="Content Placeholder 2">
            <a:extLst>
              <a:ext uri="{FF2B5EF4-FFF2-40B4-BE49-F238E27FC236}">
                <a16:creationId xmlns:a16="http://schemas.microsoft.com/office/drawing/2014/main" id="{6946BB2C-F714-5046-A065-841A1D474292}"/>
              </a:ext>
            </a:extLst>
          </p:cNvPr>
          <p:cNvSpPr>
            <a:spLocks noGrp="1"/>
          </p:cNvSpPr>
          <p:nvPr>
            <p:ph sz="half" idx="1"/>
          </p:nvPr>
        </p:nvSpPr>
        <p:spPr/>
        <p:txBody>
          <a:bodyPr/>
          <a:lstStyle/>
          <a:p>
            <a:pPr marL="0" indent="0" algn="ctr">
              <a:buNone/>
            </a:pPr>
            <a:r>
              <a:rPr lang="en-US" sz="3200" b="1" i="1" dirty="0">
                <a:solidFill>
                  <a:schemeClr val="accent5"/>
                </a:solidFill>
              </a:rPr>
              <a:t>Respond in the </a:t>
            </a:r>
            <a:r>
              <a:rPr lang="en-US" sz="3200" b="1" i="1" dirty="0" err="1">
                <a:solidFill>
                  <a:schemeClr val="accent5"/>
                </a:solidFill>
              </a:rPr>
              <a:t>Pathable</a:t>
            </a:r>
            <a:r>
              <a:rPr lang="en-US" sz="3200" b="1" i="1" dirty="0">
                <a:solidFill>
                  <a:schemeClr val="accent5"/>
                </a:solidFill>
              </a:rPr>
              <a:t> Chat…</a:t>
            </a:r>
          </a:p>
          <a:p>
            <a:pPr marL="0" indent="0">
              <a:buClr>
                <a:schemeClr val="accent5"/>
              </a:buClr>
              <a:buNone/>
            </a:pPr>
            <a:endParaRPr lang="en-US" dirty="0"/>
          </a:p>
          <a:p>
            <a:pPr marL="0" indent="0">
              <a:buClr>
                <a:schemeClr val="accent5"/>
              </a:buClr>
              <a:buNone/>
            </a:pPr>
            <a:endParaRPr lang="en-US" dirty="0"/>
          </a:p>
          <a:p>
            <a:pPr marL="2286000" indent="-457200">
              <a:buClr>
                <a:schemeClr val="accent5"/>
              </a:buClr>
              <a:buFont typeface="+mj-lt"/>
              <a:buAutoNum type="arabicPeriod"/>
            </a:pPr>
            <a:r>
              <a:rPr lang="en-US" dirty="0"/>
              <a:t>Big Audacious Goals – concept </a:t>
            </a:r>
          </a:p>
          <a:p>
            <a:pPr marL="2286000" indent="-457200">
              <a:buClr>
                <a:schemeClr val="accent5"/>
              </a:buClr>
              <a:buFont typeface="+mj-lt"/>
              <a:buAutoNum type="arabicPeriod"/>
            </a:pPr>
            <a:r>
              <a:rPr lang="en-US" dirty="0"/>
              <a:t>Funding Capacity – reality check</a:t>
            </a:r>
          </a:p>
          <a:p>
            <a:pPr marL="2286000" indent="-457200">
              <a:buClr>
                <a:schemeClr val="accent5"/>
              </a:buClr>
              <a:buFont typeface="+mj-lt"/>
              <a:buAutoNum type="arabicPeriod"/>
            </a:pPr>
            <a:r>
              <a:rPr lang="en-US" dirty="0"/>
              <a:t>Planning – setting priorities</a:t>
            </a:r>
          </a:p>
          <a:p>
            <a:pPr marL="2286000" indent="-457200">
              <a:buClr>
                <a:schemeClr val="accent5"/>
              </a:buClr>
              <a:buFont typeface="+mj-lt"/>
              <a:buAutoNum type="arabicPeriod"/>
            </a:pPr>
            <a:r>
              <a:rPr lang="en-US" dirty="0"/>
              <a:t>Resource Allocation – funding the work</a:t>
            </a:r>
          </a:p>
        </p:txBody>
      </p:sp>
      <p:sp>
        <p:nvSpPr>
          <p:cNvPr id="4" name="Slide Number Placeholder 3">
            <a:extLst>
              <a:ext uri="{FF2B5EF4-FFF2-40B4-BE49-F238E27FC236}">
                <a16:creationId xmlns:a16="http://schemas.microsoft.com/office/drawing/2014/main" id="{EB2459B6-1335-BE4B-880C-7D3AED25608D}"/>
              </a:ext>
            </a:extLst>
          </p:cNvPr>
          <p:cNvSpPr>
            <a:spLocks noGrp="1"/>
          </p:cNvSpPr>
          <p:nvPr>
            <p:ph type="sldNum" sz="quarter" idx="10"/>
          </p:nvPr>
        </p:nvSpPr>
        <p:spPr/>
        <p:txBody>
          <a:bodyPr/>
          <a:lstStyle/>
          <a:p>
            <a:pPr>
              <a:defRPr/>
            </a:pPr>
            <a:fld id="{B3DECD38-FFDC-B946-A4F7-DDE361C58630}" type="slidenum">
              <a:rPr lang="en-US" altLang="en-US" smtClean="0"/>
              <a:pPr>
                <a:defRPr/>
              </a:pPr>
              <a:t>10</a:t>
            </a:fld>
            <a:endParaRPr lang="en-US" altLang="en-US"/>
          </a:p>
        </p:txBody>
      </p:sp>
    </p:spTree>
    <p:extLst>
      <p:ext uri="{BB962C8B-B14F-4D97-AF65-F5344CB8AC3E}">
        <p14:creationId xmlns:p14="http://schemas.microsoft.com/office/powerpoint/2010/main" val="4041956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F3AD3-A2F9-7F48-8E08-A64D6E9A68DE}"/>
              </a:ext>
            </a:extLst>
          </p:cNvPr>
          <p:cNvSpPr>
            <a:spLocks noGrp="1"/>
          </p:cNvSpPr>
          <p:nvPr>
            <p:ph type="title"/>
          </p:nvPr>
        </p:nvSpPr>
        <p:spPr/>
        <p:txBody>
          <a:bodyPr>
            <a:normAutofit fontScale="90000"/>
          </a:bodyPr>
          <a:lstStyle/>
          <a:p>
            <a:pPr algn="ctr"/>
            <a:r>
              <a:rPr lang="en-US" b="1" dirty="0"/>
              <a:t>Resource Allocation Informed by Planning and Data: </a:t>
            </a:r>
            <a:br>
              <a:rPr lang="en-US" dirty="0"/>
            </a:br>
            <a:r>
              <a:rPr lang="en-US" i="1" dirty="0"/>
              <a:t>How it Works at Santiago Canyon College…</a:t>
            </a:r>
          </a:p>
        </p:txBody>
      </p:sp>
      <p:sp>
        <p:nvSpPr>
          <p:cNvPr id="3" name="Content Placeholder 2">
            <a:extLst>
              <a:ext uri="{FF2B5EF4-FFF2-40B4-BE49-F238E27FC236}">
                <a16:creationId xmlns:a16="http://schemas.microsoft.com/office/drawing/2014/main" id="{ED692406-6FD2-A24B-B645-D1F5A5842333}"/>
              </a:ext>
            </a:extLst>
          </p:cNvPr>
          <p:cNvSpPr>
            <a:spLocks noGrp="1"/>
          </p:cNvSpPr>
          <p:nvPr>
            <p:ph sz="half" idx="1"/>
          </p:nvPr>
        </p:nvSpPr>
        <p:spPr/>
        <p:txBody>
          <a:bodyPr/>
          <a:lstStyle/>
          <a:p>
            <a:pPr marL="0" indent="0" algn="ctr">
              <a:buNone/>
            </a:pPr>
            <a:r>
              <a:rPr lang="en-US" sz="2800" b="1" dirty="0">
                <a:solidFill>
                  <a:schemeClr val="accent5"/>
                </a:solidFill>
              </a:rPr>
              <a:t>Challenge</a:t>
            </a:r>
            <a:r>
              <a:rPr lang="en-US" sz="2800" dirty="0"/>
              <a:t>:</a:t>
            </a:r>
          </a:p>
          <a:p>
            <a:pPr marL="0" indent="0">
              <a:buNone/>
            </a:pPr>
            <a:r>
              <a:rPr lang="en-US" sz="2800" b="1" i="1" dirty="0"/>
              <a:t>Provide evidence that demonstrates integrated planning informs resource allocation.</a:t>
            </a:r>
          </a:p>
          <a:p>
            <a:pPr marL="0" indent="0">
              <a:buNone/>
            </a:pPr>
            <a:r>
              <a:rPr lang="en-US" sz="2800" dirty="0"/>
              <a:t>Through which institutional processes might the need for resources be identified?</a:t>
            </a:r>
          </a:p>
          <a:p>
            <a:pPr lvl="1">
              <a:buClr>
                <a:schemeClr val="accent5"/>
              </a:buClr>
            </a:pPr>
            <a:r>
              <a:rPr lang="en-US" sz="2600" dirty="0"/>
              <a:t>Annual Planning </a:t>
            </a:r>
          </a:p>
          <a:p>
            <a:pPr lvl="1">
              <a:buClr>
                <a:schemeClr val="accent5"/>
              </a:buClr>
            </a:pPr>
            <a:r>
              <a:rPr lang="en-US" sz="2600" dirty="0"/>
              <a:t>Program Review</a:t>
            </a:r>
          </a:p>
          <a:p>
            <a:pPr lvl="1">
              <a:buClr>
                <a:schemeClr val="accent5"/>
              </a:buClr>
            </a:pPr>
            <a:r>
              <a:rPr lang="en-US" sz="2600" dirty="0"/>
              <a:t>Outcomes assessment results analysis</a:t>
            </a:r>
          </a:p>
          <a:p>
            <a:pPr lvl="1">
              <a:buClr>
                <a:schemeClr val="accent5"/>
              </a:buClr>
            </a:pPr>
            <a:r>
              <a:rPr lang="en-US" sz="2600" dirty="0"/>
              <a:t>Student success and achievement data analysis</a:t>
            </a:r>
          </a:p>
          <a:p>
            <a:pPr marL="0" indent="0">
              <a:buNone/>
            </a:pPr>
            <a:endParaRPr lang="en-US" sz="2800" dirty="0"/>
          </a:p>
          <a:p>
            <a:pPr marL="0" indent="0">
              <a:buNone/>
            </a:pPr>
            <a:endParaRPr lang="en-US" sz="2800" dirty="0"/>
          </a:p>
        </p:txBody>
      </p:sp>
      <p:sp>
        <p:nvSpPr>
          <p:cNvPr id="4" name="Slide Number Placeholder 3">
            <a:extLst>
              <a:ext uri="{FF2B5EF4-FFF2-40B4-BE49-F238E27FC236}">
                <a16:creationId xmlns:a16="http://schemas.microsoft.com/office/drawing/2014/main" id="{EF03DEBD-7598-864B-A2CF-7268E6AD61D1}"/>
              </a:ext>
            </a:extLst>
          </p:cNvPr>
          <p:cNvSpPr>
            <a:spLocks noGrp="1"/>
          </p:cNvSpPr>
          <p:nvPr>
            <p:ph type="sldNum" sz="quarter" idx="10"/>
          </p:nvPr>
        </p:nvSpPr>
        <p:spPr/>
        <p:txBody>
          <a:bodyPr/>
          <a:lstStyle/>
          <a:p>
            <a:pPr>
              <a:defRPr/>
            </a:pPr>
            <a:fld id="{B3DECD38-FFDC-B946-A4F7-DDE361C58630}" type="slidenum">
              <a:rPr lang="en-US" altLang="en-US" smtClean="0"/>
              <a:pPr>
                <a:defRPr/>
              </a:pPr>
              <a:t>11</a:t>
            </a:fld>
            <a:endParaRPr lang="en-US" altLang="en-US"/>
          </a:p>
        </p:txBody>
      </p:sp>
    </p:spTree>
    <p:extLst>
      <p:ext uri="{BB962C8B-B14F-4D97-AF65-F5344CB8AC3E}">
        <p14:creationId xmlns:p14="http://schemas.microsoft.com/office/powerpoint/2010/main" val="1022718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F3AD3-A2F9-7F48-8E08-A64D6E9A68DE}"/>
              </a:ext>
            </a:extLst>
          </p:cNvPr>
          <p:cNvSpPr>
            <a:spLocks noGrp="1"/>
          </p:cNvSpPr>
          <p:nvPr>
            <p:ph type="title"/>
          </p:nvPr>
        </p:nvSpPr>
        <p:spPr/>
        <p:txBody>
          <a:bodyPr>
            <a:normAutofit fontScale="90000"/>
          </a:bodyPr>
          <a:lstStyle/>
          <a:p>
            <a:pPr algn="ctr"/>
            <a:r>
              <a:rPr lang="en-US" b="1" dirty="0"/>
              <a:t>Resource Allocation Informed by Planning and Data: </a:t>
            </a:r>
            <a:br>
              <a:rPr lang="en-US" dirty="0"/>
            </a:br>
            <a:r>
              <a:rPr lang="en-US" i="1" dirty="0"/>
              <a:t>How it Works at Santiago Canyon College…</a:t>
            </a:r>
            <a:endParaRPr lang="en-US" dirty="0"/>
          </a:p>
        </p:txBody>
      </p:sp>
      <p:sp>
        <p:nvSpPr>
          <p:cNvPr id="3" name="Content Placeholder 2">
            <a:extLst>
              <a:ext uri="{FF2B5EF4-FFF2-40B4-BE49-F238E27FC236}">
                <a16:creationId xmlns:a16="http://schemas.microsoft.com/office/drawing/2014/main" id="{ED692406-6FD2-A24B-B645-D1F5A5842333}"/>
              </a:ext>
            </a:extLst>
          </p:cNvPr>
          <p:cNvSpPr>
            <a:spLocks noGrp="1"/>
          </p:cNvSpPr>
          <p:nvPr>
            <p:ph sz="half" idx="1"/>
          </p:nvPr>
        </p:nvSpPr>
        <p:spPr/>
        <p:txBody>
          <a:bodyPr/>
          <a:lstStyle/>
          <a:p>
            <a:pPr marL="0" indent="0">
              <a:buNone/>
            </a:pPr>
            <a:r>
              <a:rPr lang="en-US" sz="2800" dirty="0"/>
              <a:t>Drawing from existing institutional processes, the college determined that answers to the following questions would be needed in order to appropriately evaluate and rank resource requests:</a:t>
            </a:r>
          </a:p>
          <a:p>
            <a:pPr lvl="1">
              <a:buClr>
                <a:schemeClr val="accent5"/>
              </a:buClr>
            </a:pPr>
            <a:r>
              <a:rPr lang="en-US" sz="2600" dirty="0"/>
              <a:t>Do requested resources support the mission of the college?</a:t>
            </a:r>
          </a:p>
          <a:p>
            <a:pPr>
              <a:buClr>
                <a:schemeClr val="accent5"/>
              </a:buClr>
            </a:pPr>
            <a:endParaRPr lang="en-US" sz="1200" dirty="0"/>
          </a:p>
          <a:p>
            <a:pPr lvl="1">
              <a:buClr>
                <a:schemeClr val="accent5"/>
              </a:buClr>
            </a:pPr>
            <a:r>
              <a:rPr lang="en-US" sz="2600" dirty="0"/>
              <a:t>Do requested resources support the goals of the college?</a:t>
            </a:r>
          </a:p>
          <a:p>
            <a:pPr>
              <a:buClr>
                <a:schemeClr val="accent5"/>
              </a:buClr>
            </a:pPr>
            <a:endParaRPr lang="en-US" sz="1200" dirty="0"/>
          </a:p>
          <a:p>
            <a:pPr lvl="1">
              <a:buClr>
                <a:schemeClr val="accent5"/>
              </a:buClr>
            </a:pPr>
            <a:r>
              <a:rPr lang="en-US" sz="2600" dirty="0"/>
              <a:t>Have requested resources been identified as a need in short-term plans?</a:t>
            </a:r>
          </a:p>
        </p:txBody>
      </p:sp>
      <p:sp>
        <p:nvSpPr>
          <p:cNvPr id="4" name="Slide Number Placeholder 3">
            <a:extLst>
              <a:ext uri="{FF2B5EF4-FFF2-40B4-BE49-F238E27FC236}">
                <a16:creationId xmlns:a16="http://schemas.microsoft.com/office/drawing/2014/main" id="{EF03DEBD-7598-864B-A2CF-7268E6AD61D1}"/>
              </a:ext>
            </a:extLst>
          </p:cNvPr>
          <p:cNvSpPr>
            <a:spLocks noGrp="1"/>
          </p:cNvSpPr>
          <p:nvPr>
            <p:ph type="sldNum" sz="quarter" idx="10"/>
          </p:nvPr>
        </p:nvSpPr>
        <p:spPr/>
        <p:txBody>
          <a:bodyPr/>
          <a:lstStyle/>
          <a:p>
            <a:pPr>
              <a:defRPr/>
            </a:pPr>
            <a:fld id="{B3DECD38-FFDC-B946-A4F7-DDE361C58630}" type="slidenum">
              <a:rPr lang="en-US" altLang="en-US" smtClean="0"/>
              <a:pPr>
                <a:defRPr/>
              </a:pPr>
              <a:t>12</a:t>
            </a:fld>
            <a:endParaRPr lang="en-US" altLang="en-US"/>
          </a:p>
        </p:txBody>
      </p:sp>
    </p:spTree>
    <p:extLst>
      <p:ext uri="{BB962C8B-B14F-4D97-AF65-F5344CB8AC3E}">
        <p14:creationId xmlns:p14="http://schemas.microsoft.com/office/powerpoint/2010/main" val="3374693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F3AD3-A2F9-7F48-8E08-A64D6E9A68DE}"/>
              </a:ext>
            </a:extLst>
          </p:cNvPr>
          <p:cNvSpPr>
            <a:spLocks noGrp="1"/>
          </p:cNvSpPr>
          <p:nvPr>
            <p:ph type="title"/>
          </p:nvPr>
        </p:nvSpPr>
        <p:spPr/>
        <p:txBody>
          <a:bodyPr>
            <a:normAutofit fontScale="90000"/>
          </a:bodyPr>
          <a:lstStyle/>
          <a:p>
            <a:pPr algn="ctr"/>
            <a:r>
              <a:rPr lang="en-US" b="1" dirty="0"/>
              <a:t>Resource Allocation Informed by Planning and Data: </a:t>
            </a:r>
            <a:br>
              <a:rPr lang="en-US" dirty="0"/>
            </a:br>
            <a:r>
              <a:rPr lang="en-US" i="1" dirty="0"/>
              <a:t>How it Works at Santiago Canyon College…</a:t>
            </a:r>
            <a:endParaRPr lang="en-US" dirty="0"/>
          </a:p>
        </p:txBody>
      </p:sp>
      <p:sp>
        <p:nvSpPr>
          <p:cNvPr id="3" name="Content Placeholder 2">
            <a:extLst>
              <a:ext uri="{FF2B5EF4-FFF2-40B4-BE49-F238E27FC236}">
                <a16:creationId xmlns:a16="http://schemas.microsoft.com/office/drawing/2014/main" id="{ED692406-6FD2-A24B-B645-D1F5A5842333}"/>
              </a:ext>
            </a:extLst>
          </p:cNvPr>
          <p:cNvSpPr>
            <a:spLocks noGrp="1"/>
          </p:cNvSpPr>
          <p:nvPr>
            <p:ph sz="half" idx="1"/>
          </p:nvPr>
        </p:nvSpPr>
        <p:spPr/>
        <p:txBody>
          <a:bodyPr/>
          <a:lstStyle/>
          <a:p>
            <a:pPr marL="0" indent="0">
              <a:buNone/>
            </a:pPr>
            <a:r>
              <a:rPr lang="en-US" sz="2800" dirty="0"/>
              <a:t>Drawing from existing institutional processes, the college determined that answers to the following questions would be needed in order to appropriately evaluate and rank resource requests:</a:t>
            </a:r>
          </a:p>
          <a:p>
            <a:pPr lvl="1">
              <a:buClr>
                <a:schemeClr val="accent5"/>
              </a:buClr>
            </a:pPr>
            <a:r>
              <a:rPr lang="en-US" sz="2600" dirty="0"/>
              <a:t>Have requested resources been identified as a need in near-term plans?</a:t>
            </a:r>
          </a:p>
          <a:p>
            <a:pPr lvl="1">
              <a:buClr>
                <a:schemeClr val="accent5"/>
              </a:buClr>
            </a:pPr>
            <a:r>
              <a:rPr lang="en-US" sz="2600" dirty="0"/>
              <a:t>Are outcomes assessment data (course or program) available to substantiate the need for requested resources?</a:t>
            </a:r>
          </a:p>
          <a:p>
            <a:pPr lvl="1">
              <a:buClr>
                <a:schemeClr val="accent5"/>
              </a:buClr>
            </a:pPr>
            <a:r>
              <a:rPr lang="en-US" sz="2600" dirty="0"/>
              <a:t>Are student achievement data available to substantiate the need for requested resources?</a:t>
            </a:r>
          </a:p>
          <a:p>
            <a:endParaRPr lang="en-US" sz="2800" dirty="0"/>
          </a:p>
        </p:txBody>
      </p:sp>
      <p:sp>
        <p:nvSpPr>
          <p:cNvPr id="4" name="Slide Number Placeholder 3">
            <a:extLst>
              <a:ext uri="{FF2B5EF4-FFF2-40B4-BE49-F238E27FC236}">
                <a16:creationId xmlns:a16="http://schemas.microsoft.com/office/drawing/2014/main" id="{EF03DEBD-7598-864B-A2CF-7268E6AD61D1}"/>
              </a:ext>
            </a:extLst>
          </p:cNvPr>
          <p:cNvSpPr>
            <a:spLocks noGrp="1"/>
          </p:cNvSpPr>
          <p:nvPr>
            <p:ph type="sldNum" sz="quarter" idx="10"/>
          </p:nvPr>
        </p:nvSpPr>
        <p:spPr/>
        <p:txBody>
          <a:bodyPr/>
          <a:lstStyle/>
          <a:p>
            <a:pPr>
              <a:defRPr/>
            </a:pPr>
            <a:fld id="{B3DECD38-FFDC-B946-A4F7-DDE361C58630}" type="slidenum">
              <a:rPr lang="en-US" altLang="en-US" smtClean="0"/>
              <a:pPr>
                <a:defRPr/>
              </a:pPr>
              <a:t>13</a:t>
            </a:fld>
            <a:endParaRPr lang="en-US" altLang="en-US"/>
          </a:p>
        </p:txBody>
      </p:sp>
    </p:spTree>
    <p:extLst>
      <p:ext uri="{BB962C8B-B14F-4D97-AF65-F5344CB8AC3E}">
        <p14:creationId xmlns:p14="http://schemas.microsoft.com/office/powerpoint/2010/main" val="2524335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F3AD3-A2F9-7F48-8E08-A64D6E9A68DE}"/>
              </a:ext>
            </a:extLst>
          </p:cNvPr>
          <p:cNvSpPr>
            <a:spLocks noGrp="1"/>
          </p:cNvSpPr>
          <p:nvPr>
            <p:ph type="title"/>
          </p:nvPr>
        </p:nvSpPr>
        <p:spPr/>
        <p:txBody>
          <a:bodyPr>
            <a:normAutofit fontScale="90000"/>
          </a:bodyPr>
          <a:lstStyle/>
          <a:p>
            <a:pPr algn="ctr"/>
            <a:r>
              <a:rPr lang="en-US" b="1" dirty="0"/>
              <a:t>Resource Allocation Informed by Planning and Data: </a:t>
            </a:r>
            <a:br>
              <a:rPr lang="en-US" dirty="0"/>
            </a:br>
            <a:r>
              <a:rPr lang="en-US" i="1" dirty="0"/>
              <a:t>How it Works at Santiago Canyon College…</a:t>
            </a:r>
            <a:endParaRPr lang="en-US" dirty="0"/>
          </a:p>
        </p:txBody>
      </p:sp>
      <p:sp>
        <p:nvSpPr>
          <p:cNvPr id="3" name="Content Placeholder 2">
            <a:extLst>
              <a:ext uri="{FF2B5EF4-FFF2-40B4-BE49-F238E27FC236}">
                <a16:creationId xmlns:a16="http://schemas.microsoft.com/office/drawing/2014/main" id="{ED692406-6FD2-A24B-B645-D1F5A5842333}"/>
              </a:ext>
            </a:extLst>
          </p:cNvPr>
          <p:cNvSpPr>
            <a:spLocks noGrp="1"/>
          </p:cNvSpPr>
          <p:nvPr>
            <p:ph sz="half" idx="1"/>
          </p:nvPr>
        </p:nvSpPr>
        <p:spPr/>
        <p:txBody>
          <a:bodyPr/>
          <a:lstStyle/>
          <a:p>
            <a:pPr marL="0" indent="0">
              <a:buNone/>
            </a:pPr>
            <a:r>
              <a:rPr lang="en-US" sz="2800" dirty="0"/>
              <a:t>With the aforementioned questions in mind, the college developed a </a:t>
            </a:r>
            <a:r>
              <a:rPr lang="en-US" sz="2800" dirty="0">
                <a:solidFill>
                  <a:schemeClr val="accent5"/>
                </a:solidFill>
              </a:rPr>
              <a:t>resource request </a:t>
            </a:r>
            <a:r>
              <a:rPr lang="en-US" sz="2800" dirty="0"/>
              <a:t>form that draws from identified sources of planning information.</a:t>
            </a:r>
          </a:p>
          <a:p>
            <a:pPr marL="0" indent="0">
              <a:buNone/>
            </a:pPr>
            <a:endParaRPr lang="en-US" sz="1800" dirty="0"/>
          </a:p>
          <a:p>
            <a:pPr marL="0" indent="0">
              <a:buNone/>
            </a:pPr>
            <a:r>
              <a:rPr lang="en-US" sz="2800" dirty="0"/>
              <a:t>An accompanying </a:t>
            </a:r>
            <a:r>
              <a:rPr lang="en-US" sz="2800" dirty="0">
                <a:solidFill>
                  <a:schemeClr val="accent5"/>
                </a:solidFill>
              </a:rPr>
              <a:t>resource request ranking rubric</a:t>
            </a:r>
            <a:r>
              <a:rPr lang="en-US" sz="2800" dirty="0"/>
              <a:t>, utilized by the college’s Planning &amp; Institutional Effectiveness Committee, was also developed.</a:t>
            </a:r>
          </a:p>
          <a:p>
            <a:pPr marL="0" indent="0">
              <a:buNone/>
            </a:pPr>
            <a:endParaRPr lang="en-US" sz="1800" dirty="0"/>
          </a:p>
          <a:p>
            <a:pPr marL="0" indent="0">
              <a:buNone/>
            </a:pPr>
            <a:r>
              <a:rPr lang="en-US" sz="2800" dirty="0"/>
              <a:t>Resource </a:t>
            </a:r>
            <a:r>
              <a:rPr lang="en-US" sz="2800" dirty="0">
                <a:solidFill>
                  <a:schemeClr val="accent5"/>
                </a:solidFill>
              </a:rPr>
              <a:t>requests that meet rubric criteria are scored higher </a:t>
            </a:r>
            <a:r>
              <a:rPr lang="en-US" sz="2800" dirty="0"/>
              <a:t>in the ranking process than those that do not. </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sp>
        <p:nvSpPr>
          <p:cNvPr id="4" name="Slide Number Placeholder 3">
            <a:extLst>
              <a:ext uri="{FF2B5EF4-FFF2-40B4-BE49-F238E27FC236}">
                <a16:creationId xmlns:a16="http://schemas.microsoft.com/office/drawing/2014/main" id="{EF03DEBD-7598-864B-A2CF-7268E6AD61D1}"/>
              </a:ext>
            </a:extLst>
          </p:cNvPr>
          <p:cNvSpPr>
            <a:spLocks noGrp="1"/>
          </p:cNvSpPr>
          <p:nvPr>
            <p:ph type="sldNum" sz="quarter" idx="10"/>
          </p:nvPr>
        </p:nvSpPr>
        <p:spPr/>
        <p:txBody>
          <a:bodyPr/>
          <a:lstStyle/>
          <a:p>
            <a:pPr>
              <a:defRPr/>
            </a:pPr>
            <a:fld id="{B3DECD38-FFDC-B946-A4F7-DDE361C58630}" type="slidenum">
              <a:rPr lang="en-US" altLang="en-US" smtClean="0"/>
              <a:pPr>
                <a:defRPr/>
              </a:pPr>
              <a:t>14</a:t>
            </a:fld>
            <a:endParaRPr lang="en-US" altLang="en-US"/>
          </a:p>
        </p:txBody>
      </p:sp>
    </p:spTree>
    <p:extLst>
      <p:ext uri="{BB962C8B-B14F-4D97-AF65-F5344CB8AC3E}">
        <p14:creationId xmlns:p14="http://schemas.microsoft.com/office/powerpoint/2010/main" val="236278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F3AD3-A2F9-7F48-8E08-A64D6E9A68DE}"/>
              </a:ext>
            </a:extLst>
          </p:cNvPr>
          <p:cNvSpPr>
            <a:spLocks noGrp="1"/>
          </p:cNvSpPr>
          <p:nvPr>
            <p:ph type="title"/>
          </p:nvPr>
        </p:nvSpPr>
        <p:spPr/>
        <p:txBody>
          <a:bodyPr>
            <a:normAutofit fontScale="90000"/>
          </a:bodyPr>
          <a:lstStyle/>
          <a:p>
            <a:pPr algn="ctr"/>
            <a:r>
              <a:rPr lang="en-US" b="1" dirty="0"/>
              <a:t>Resource Allocation Informed by Planning and Data: </a:t>
            </a:r>
            <a:br>
              <a:rPr lang="en-US" dirty="0"/>
            </a:br>
            <a:r>
              <a:rPr lang="en-US" i="1" dirty="0"/>
              <a:t>How it Works at Santiago Canyon College…</a:t>
            </a:r>
            <a:endParaRPr lang="en-US" dirty="0"/>
          </a:p>
        </p:txBody>
      </p:sp>
      <p:sp>
        <p:nvSpPr>
          <p:cNvPr id="4" name="Slide Number Placeholder 3">
            <a:extLst>
              <a:ext uri="{FF2B5EF4-FFF2-40B4-BE49-F238E27FC236}">
                <a16:creationId xmlns:a16="http://schemas.microsoft.com/office/drawing/2014/main" id="{EF03DEBD-7598-864B-A2CF-7268E6AD61D1}"/>
              </a:ext>
            </a:extLst>
          </p:cNvPr>
          <p:cNvSpPr>
            <a:spLocks noGrp="1"/>
          </p:cNvSpPr>
          <p:nvPr>
            <p:ph type="sldNum" sz="quarter" idx="10"/>
          </p:nvPr>
        </p:nvSpPr>
        <p:spPr/>
        <p:txBody>
          <a:bodyPr/>
          <a:lstStyle/>
          <a:p>
            <a:pPr>
              <a:defRPr/>
            </a:pPr>
            <a:fld id="{B3DECD38-FFDC-B946-A4F7-DDE361C58630}" type="slidenum">
              <a:rPr lang="en-US" altLang="en-US" smtClean="0"/>
              <a:pPr>
                <a:defRPr/>
              </a:pPr>
              <a:t>15</a:t>
            </a:fld>
            <a:endParaRPr lang="en-US" altLang="en-US"/>
          </a:p>
        </p:txBody>
      </p:sp>
      <p:pic>
        <p:nvPicPr>
          <p:cNvPr id="70" name="Content Placeholder 69">
            <a:extLst>
              <a:ext uri="{FF2B5EF4-FFF2-40B4-BE49-F238E27FC236}">
                <a16:creationId xmlns:a16="http://schemas.microsoft.com/office/drawing/2014/main" id="{7B1A2D2A-EAD2-4DF3-86CF-D36F16A2A2ED}"/>
              </a:ext>
            </a:extLst>
          </p:cNvPr>
          <p:cNvPicPr>
            <a:picLocks noGrp="1" noChangeAspect="1"/>
          </p:cNvPicPr>
          <p:nvPr>
            <p:ph sz="half" idx="1"/>
          </p:nvPr>
        </p:nvPicPr>
        <p:blipFill>
          <a:blip r:embed="rId3"/>
          <a:stretch>
            <a:fillRect/>
          </a:stretch>
        </p:blipFill>
        <p:spPr>
          <a:xfrm>
            <a:off x="1802244" y="1828800"/>
            <a:ext cx="9358161" cy="4527550"/>
          </a:xfrm>
          <a:prstGeom prst="rect">
            <a:avLst/>
          </a:prstGeom>
        </p:spPr>
      </p:pic>
    </p:spTree>
    <p:extLst>
      <p:ext uri="{BB962C8B-B14F-4D97-AF65-F5344CB8AC3E}">
        <p14:creationId xmlns:p14="http://schemas.microsoft.com/office/powerpoint/2010/main" val="3494353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F3AD3-A2F9-7F48-8E08-A64D6E9A68DE}"/>
              </a:ext>
            </a:extLst>
          </p:cNvPr>
          <p:cNvSpPr>
            <a:spLocks noGrp="1"/>
          </p:cNvSpPr>
          <p:nvPr>
            <p:ph type="title"/>
          </p:nvPr>
        </p:nvSpPr>
        <p:spPr/>
        <p:txBody>
          <a:bodyPr>
            <a:normAutofit fontScale="90000"/>
          </a:bodyPr>
          <a:lstStyle/>
          <a:p>
            <a:pPr algn="ctr"/>
            <a:r>
              <a:rPr lang="en-US" b="1" dirty="0"/>
              <a:t>Resource Allocation Informed by Planning and Data: </a:t>
            </a:r>
            <a:br>
              <a:rPr lang="en-US" dirty="0"/>
            </a:br>
            <a:r>
              <a:rPr lang="en-US" i="1" dirty="0"/>
              <a:t>How it Works at Santiago Canyon College…</a:t>
            </a:r>
            <a:endParaRPr lang="en-US" dirty="0"/>
          </a:p>
        </p:txBody>
      </p:sp>
      <p:sp>
        <p:nvSpPr>
          <p:cNvPr id="3" name="Content Placeholder 2">
            <a:extLst>
              <a:ext uri="{FF2B5EF4-FFF2-40B4-BE49-F238E27FC236}">
                <a16:creationId xmlns:a16="http://schemas.microsoft.com/office/drawing/2014/main" id="{ED692406-6FD2-A24B-B645-D1F5A5842333}"/>
              </a:ext>
            </a:extLst>
          </p:cNvPr>
          <p:cNvSpPr>
            <a:spLocks noGrp="1"/>
          </p:cNvSpPr>
          <p:nvPr>
            <p:ph sz="half" idx="1"/>
          </p:nvPr>
        </p:nvSpPr>
        <p:spPr>
          <a:xfrm>
            <a:off x="1468582" y="1714500"/>
            <a:ext cx="5513243" cy="4503420"/>
          </a:xfrm>
        </p:spPr>
        <p:txBody>
          <a:bodyPr/>
          <a:lstStyle/>
          <a:p>
            <a:pPr marL="0" indent="0">
              <a:buNone/>
            </a:pPr>
            <a:r>
              <a:rPr lang="en-US" dirty="0"/>
              <a:t>As tools were being developed, parallel processes that utilize these tools were simultaneously developed.</a:t>
            </a:r>
          </a:p>
          <a:p>
            <a:pPr marL="0" indent="0" algn="ctr">
              <a:buNone/>
            </a:pPr>
            <a:endParaRPr lang="en-US" sz="600" u="sng" dirty="0"/>
          </a:p>
          <a:p>
            <a:pPr marL="0" indent="0" algn="ctr">
              <a:buNone/>
            </a:pPr>
            <a:r>
              <a:rPr lang="en-US" b="1" u="sng" dirty="0">
                <a:solidFill>
                  <a:schemeClr val="accent5"/>
                </a:solidFill>
              </a:rPr>
              <a:t>Lessons Learned</a:t>
            </a:r>
          </a:p>
          <a:p>
            <a:pPr>
              <a:buClr>
                <a:schemeClr val="accent5"/>
              </a:buClr>
            </a:pPr>
            <a:r>
              <a:rPr lang="en-US" dirty="0"/>
              <a:t>Developed processes will not work if constituents do not understand it.</a:t>
            </a:r>
          </a:p>
          <a:p>
            <a:pPr marL="0" indent="0">
              <a:buClr>
                <a:schemeClr val="accent5"/>
              </a:buClr>
              <a:buNone/>
            </a:pPr>
            <a:endParaRPr lang="en-US" sz="1400" dirty="0"/>
          </a:p>
          <a:p>
            <a:pPr>
              <a:buClr>
                <a:schemeClr val="accent5"/>
              </a:buClr>
            </a:pPr>
            <a:r>
              <a:rPr lang="en-US" dirty="0"/>
              <a:t>It is important to communicate the process as often as possible.</a:t>
            </a:r>
          </a:p>
          <a:p>
            <a:pPr marL="0" indent="0">
              <a:buClr>
                <a:schemeClr val="accent5"/>
              </a:buClr>
              <a:buNone/>
            </a:pPr>
            <a:endParaRPr lang="en-US" sz="1400" dirty="0"/>
          </a:p>
          <a:p>
            <a:pPr>
              <a:buClr>
                <a:schemeClr val="accent5"/>
              </a:buClr>
            </a:pPr>
            <a:r>
              <a:rPr lang="en-US" dirty="0"/>
              <a:t>Evaluate regularly to refine and improve.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F03DEBD-7598-864B-A2CF-7268E6AD61D1}"/>
              </a:ext>
            </a:extLst>
          </p:cNvPr>
          <p:cNvSpPr>
            <a:spLocks noGrp="1"/>
          </p:cNvSpPr>
          <p:nvPr>
            <p:ph type="sldNum" sz="quarter" idx="10"/>
          </p:nvPr>
        </p:nvSpPr>
        <p:spPr/>
        <p:txBody>
          <a:bodyPr/>
          <a:lstStyle/>
          <a:p>
            <a:pPr>
              <a:defRPr/>
            </a:pPr>
            <a:fld id="{B3DECD38-FFDC-B946-A4F7-DDE361C58630}" type="slidenum">
              <a:rPr lang="en-US" altLang="en-US" smtClean="0"/>
              <a:pPr>
                <a:defRPr/>
              </a:pPr>
              <a:t>16</a:t>
            </a:fld>
            <a:endParaRPr lang="en-US" altLang="en-US"/>
          </a:p>
        </p:txBody>
      </p:sp>
      <p:pic>
        <p:nvPicPr>
          <p:cNvPr id="9" name="Picture 8">
            <a:extLst>
              <a:ext uri="{FF2B5EF4-FFF2-40B4-BE49-F238E27FC236}">
                <a16:creationId xmlns:a16="http://schemas.microsoft.com/office/drawing/2014/main" id="{76DE75AA-F808-41AD-934B-85A589B7F411}"/>
              </a:ext>
            </a:extLst>
          </p:cNvPr>
          <p:cNvPicPr>
            <a:picLocks noChangeAspect="1"/>
          </p:cNvPicPr>
          <p:nvPr/>
        </p:nvPicPr>
        <p:blipFill>
          <a:blip r:embed="rId3"/>
          <a:stretch>
            <a:fillRect/>
          </a:stretch>
        </p:blipFill>
        <p:spPr>
          <a:xfrm>
            <a:off x="7214619" y="1714500"/>
            <a:ext cx="3796517" cy="477837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76522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F3AD3-A2F9-7F48-8E08-A64D6E9A68DE}"/>
              </a:ext>
            </a:extLst>
          </p:cNvPr>
          <p:cNvSpPr>
            <a:spLocks noGrp="1"/>
          </p:cNvSpPr>
          <p:nvPr>
            <p:ph type="title"/>
          </p:nvPr>
        </p:nvSpPr>
        <p:spPr/>
        <p:txBody>
          <a:bodyPr>
            <a:normAutofit fontScale="90000"/>
          </a:bodyPr>
          <a:lstStyle/>
          <a:p>
            <a:pPr algn="ctr"/>
            <a:r>
              <a:rPr lang="en-US" b="1" dirty="0"/>
              <a:t>Resource Allocation Informed by Planning and Data: </a:t>
            </a:r>
            <a:br>
              <a:rPr lang="en-US" dirty="0"/>
            </a:br>
            <a:r>
              <a:rPr lang="en-US" i="1" dirty="0"/>
              <a:t>How it Works at Santiago Canyon College…</a:t>
            </a:r>
            <a:endParaRPr lang="en-US" dirty="0"/>
          </a:p>
        </p:txBody>
      </p:sp>
      <p:sp>
        <p:nvSpPr>
          <p:cNvPr id="3" name="Content Placeholder 2">
            <a:extLst>
              <a:ext uri="{FF2B5EF4-FFF2-40B4-BE49-F238E27FC236}">
                <a16:creationId xmlns:a16="http://schemas.microsoft.com/office/drawing/2014/main" id="{ED692406-6FD2-A24B-B645-D1F5A5842333}"/>
              </a:ext>
            </a:extLst>
          </p:cNvPr>
          <p:cNvSpPr>
            <a:spLocks noGrp="1"/>
          </p:cNvSpPr>
          <p:nvPr>
            <p:ph sz="half" idx="1"/>
          </p:nvPr>
        </p:nvSpPr>
        <p:spPr/>
        <p:txBody>
          <a:bodyPr/>
          <a:lstStyle/>
          <a:p>
            <a:pPr marL="0" indent="0" algn="ctr">
              <a:buNone/>
            </a:pPr>
            <a:r>
              <a:rPr lang="en-US" sz="2800" b="1" dirty="0">
                <a:solidFill>
                  <a:schemeClr val="accent5"/>
                </a:solidFill>
              </a:rPr>
              <a:t>Challenge</a:t>
            </a:r>
            <a:r>
              <a:rPr lang="en-US" sz="2800" dirty="0"/>
              <a:t>:</a:t>
            </a:r>
          </a:p>
          <a:p>
            <a:pPr marL="0" indent="0">
              <a:buNone/>
            </a:pPr>
            <a:r>
              <a:rPr lang="en-US" sz="2800" b="1" i="1" dirty="0"/>
              <a:t>Provide evidence that demonstrates integrated planning informs resource allocation.</a:t>
            </a:r>
          </a:p>
          <a:p>
            <a:pPr marL="0" indent="0">
              <a:buNone/>
            </a:pPr>
            <a:endParaRPr lang="en-US" sz="1100" dirty="0"/>
          </a:p>
          <a:p>
            <a:pPr marL="0" indent="0">
              <a:buNone/>
            </a:pPr>
            <a:r>
              <a:rPr lang="en-US" sz="2800" dirty="0"/>
              <a:t>Sources of Evidence:</a:t>
            </a:r>
          </a:p>
          <a:p>
            <a:pPr lvl="1">
              <a:buClr>
                <a:schemeClr val="accent5"/>
              </a:buClr>
            </a:pPr>
            <a:r>
              <a:rPr lang="en-US" sz="2600" dirty="0"/>
              <a:t>Examples of completed annual plans and program reviews</a:t>
            </a:r>
          </a:p>
          <a:p>
            <a:pPr lvl="1">
              <a:buClr>
                <a:schemeClr val="accent5"/>
              </a:buClr>
            </a:pPr>
            <a:r>
              <a:rPr lang="en-US" sz="2600" dirty="0"/>
              <a:t>Completed resource request forms</a:t>
            </a:r>
          </a:p>
          <a:p>
            <a:pPr lvl="1">
              <a:buClr>
                <a:schemeClr val="accent5"/>
              </a:buClr>
            </a:pPr>
            <a:r>
              <a:rPr lang="en-US" sz="2600" dirty="0"/>
              <a:t>Completed resource request ranking rubrics</a:t>
            </a:r>
          </a:p>
          <a:p>
            <a:pPr lvl="1">
              <a:buClr>
                <a:schemeClr val="accent5"/>
              </a:buClr>
            </a:pPr>
            <a:r>
              <a:rPr lang="en-US" sz="2600" dirty="0"/>
              <a:t>Process instructions and flowcharts</a:t>
            </a:r>
          </a:p>
          <a:p>
            <a:pPr marL="0" indent="0">
              <a:buNone/>
            </a:pPr>
            <a:endParaRPr lang="en-US" sz="2800" dirty="0"/>
          </a:p>
          <a:p>
            <a:pPr marL="0" indent="0">
              <a:buNone/>
            </a:pPr>
            <a:endParaRPr lang="en-US" sz="2800" dirty="0"/>
          </a:p>
        </p:txBody>
      </p:sp>
      <p:sp>
        <p:nvSpPr>
          <p:cNvPr id="4" name="Slide Number Placeholder 3">
            <a:extLst>
              <a:ext uri="{FF2B5EF4-FFF2-40B4-BE49-F238E27FC236}">
                <a16:creationId xmlns:a16="http://schemas.microsoft.com/office/drawing/2014/main" id="{EF03DEBD-7598-864B-A2CF-7268E6AD61D1}"/>
              </a:ext>
            </a:extLst>
          </p:cNvPr>
          <p:cNvSpPr>
            <a:spLocks noGrp="1"/>
          </p:cNvSpPr>
          <p:nvPr>
            <p:ph type="sldNum" sz="quarter" idx="10"/>
          </p:nvPr>
        </p:nvSpPr>
        <p:spPr/>
        <p:txBody>
          <a:bodyPr/>
          <a:lstStyle/>
          <a:p>
            <a:pPr>
              <a:defRPr/>
            </a:pPr>
            <a:fld id="{B3DECD38-FFDC-B946-A4F7-DDE361C58630}" type="slidenum">
              <a:rPr lang="en-US" altLang="en-US" smtClean="0"/>
              <a:pPr>
                <a:defRPr/>
              </a:pPr>
              <a:t>17</a:t>
            </a:fld>
            <a:endParaRPr lang="en-US" altLang="en-US"/>
          </a:p>
        </p:txBody>
      </p:sp>
    </p:spTree>
    <p:extLst>
      <p:ext uri="{BB962C8B-B14F-4D97-AF65-F5344CB8AC3E}">
        <p14:creationId xmlns:p14="http://schemas.microsoft.com/office/powerpoint/2010/main" val="167671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A52DF-2554-614F-83E8-BB31114402C9}"/>
              </a:ext>
            </a:extLst>
          </p:cNvPr>
          <p:cNvSpPr>
            <a:spLocks noGrp="1"/>
          </p:cNvSpPr>
          <p:nvPr>
            <p:ph type="title"/>
          </p:nvPr>
        </p:nvSpPr>
        <p:spPr>
          <a:xfrm>
            <a:off x="1290006" y="365126"/>
            <a:ext cx="10033687" cy="1588366"/>
          </a:xfrm>
        </p:spPr>
        <p:txBody>
          <a:bodyPr anchor="ctr">
            <a:normAutofit fontScale="90000"/>
          </a:bodyPr>
          <a:lstStyle/>
          <a:p>
            <a:pPr algn="ctr">
              <a:buClr>
                <a:schemeClr val="tx2"/>
              </a:buClr>
            </a:pPr>
            <a:r>
              <a:rPr lang="en-US" b="1" dirty="0"/>
              <a:t>Working Together</a:t>
            </a:r>
            <a:r>
              <a:rPr lang="en-US" dirty="0"/>
              <a:t>: </a:t>
            </a:r>
            <a:br>
              <a:rPr lang="en-US" dirty="0"/>
            </a:br>
            <a:r>
              <a:rPr lang="en-US" sz="3300" i="1" dirty="0"/>
              <a:t>Faculty; Institutional Research, Planning, and Effectiveness (IRPE) Professionals; and Accreditation Liaison Officers (ALO)</a:t>
            </a:r>
          </a:p>
        </p:txBody>
      </p:sp>
      <p:sp>
        <p:nvSpPr>
          <p:cNvPr id="3" name="Content Placeholder 2">
            <a:extLst>
              <a:ext uri="{FF2B5EF4-FFF2-40B4-BE49-F238E27FC236}">
                <a16:creationId xmlns:a16="http://schemas.microsoft.com/office/drawing/2014/main" id="{2FCE174C-51E9-AA42-9963-F2AD82C869A7}"/>
              </a:ext>
            </a:extLst>
          </p:cNvPr>
          <p:cNvSpPr>
            <a:spLocks noGrp="1"/>
          </p:cNvSpPr>
          <p:nvPr>
            <p:ph sz="half" idx="1"/>
          </p:nvPr>
        </p:nvSpPr>
        <p:spPr>
          <a:xfrm>
            <a:off x="1290006" y="1953492"/>
            <a:ext cx="10046044" cy="4264428"/>
          </a:xfrm>
        </p:spPr>
        <p:txBody>
          <a:bodyPr/>
          <a:lstStyle/>
          <a:p>
            <a:pPr>
              <a:buClr>
                <a:schemeClr val="accent5"/>
              </a:buClr>
            </a:pPr>
            <a:r>
              <a:rPr lang="en-US" dirty="0"/>
              <a:t>Meet early</a:t>
            </a:r>
          </a:p>
          <a:p>
            <a:pPr lvl="1">
              <a:buClr>
                <a:schemeClr val="tx2"/>
              </a:buClr>
            </a:pPr>
            <a:r>
              <a:rPr lang="en-US" dirty="0"/>
              <a:t>Faculty Leadership (Academic Senate, Union, Department Chairs, Committee chairs, others)</a:t>
            </a:r>
          </a:p>
          <a:p>
            <a:pPr lvl="1">
              <a:buClr>
                <a:schemeClr val="tx2"/>
              </a:buClr>
            </a:pPr>
            <a:r>
              <a:rPr lang="en-US" dirty="0"/>
              <a:t>IRPE Professionals (Administrators, Classified Professionals, Faculty)</a:t>
            </a:r>
          </a:p>
          <a:p>
            <a:pPr lvl="1">
              <a:buClr>
                <a:schemeClr val="tx2"/>
              </a:buClr>
            </a:pPr>
            <a:r>
              <a:rPr lang="en-US" dirty="0"/>
              <a:t>ALOs (often an administrator, sometimes a faculty member)</a:t>
            </a:r>
          </a:p>
          <a:p>
            <a:pPr>
              <a:buClr>
                <a:schemeClr val="accent5"/>
              </a:buClr>
            </a:pPr>
            <a:r>
              <a:rPr lang="en-US" dirty="0"/>
              <a:t>Identify each group’s responsibilities, priorities, and challenges</a:t>
            </a:r>
          </a:p>
          <a:p>
            <a:pPr>
              <a:buClr>
                <a:schemeClr val="accent5"/>
              </a:buClr>
            </a:pPr>
            <a:r>
              <a:rPr lang="en-US" dirty="0"/>
              <a:t>Refine, augment, or redesign </a:t>
            </a:r>
            <a:r>
              <a:rPr lang="en-US" b="1" dirty="0">
                <a:solidFill>
                  <a:schemeClr val="tx2"/>
                </a:solidFill>
              </a:rPr>
              <a:t>and</a:t>
            </a:r>
            <a:r>
              <a:rPr lang="en-US" dirty="0"/>
              <a:t> then communicate planning processes that are </a:t>
            </a:r>
            <a:r>
              <a:rPr lang="en-US" dirty="0">
                <a:solidFill>
                  <a:schemeClr val="accent5"/>
                </a:solidFill>
              </a:rPr>
              <a:t>understandable</a:t>
            </a:r>
            <a:r>
              <a:rPr lang="en-US" dirty="0"/>
              <a:t>, </a:t>
            </a:r>
            <a:r>
              <a:rPr lang="en-US" dirty="0">
                <a:solidFill>
                  <a:schemeClr val="accent5"/>
                </a:solidFill>
              </a:rPr>
              <a:t>reasonable</a:t>
            </a:r>
            <a:r>
              <a:rPr lang="en-US" dirty="0"/>
              <a:t>, and </a:t>
            </a:r>
            <a:r>
              <a:rPr lang="en-US" dirty="0">
                <a:solidFill>
                  <a:schemeClr val="accent5"/>
                </a:solidFill>
              </a:rPr>
              <a:t>doable</a:t>
            </a:r>
            <a:r>
              <a:rPr lang="en-US" dirty="0"/>
              <a:t> by all</a:t>
            </a:r>
          </a:p>
          <a:p>
            <a:pPr>
              <a:buClr>
                <a:schemeClr val="accent5"/>
              </a:buClr>
            </a:pPr>
            <a:r>
              <a:rPr lang="en-US" dirty="0"/>
              <a:t>Be sure to explain the “How”, “Why”, and “When or how often” of the process </a:t>
            </a:r>
          </a:p>
          <a:p>
            <a:endParaRPr lang="en-US" dirty="0"/>
          </a:p>
        </p:txBody>
      </p:sp>
      <p:sp>
        <p:nvSpPr>
          <p:cNvPr id="4" name="Slide Number Placeholder 3">
            <a:extLst>
              <a:ext uri="{FF2B5EF4-FFF2-40B4-BE49-F238E27FC236}">
                <a16:creationId xmlns:a16="http://schemas.microsoft.com/office/drawing/2014/main" id="{106207BC-9F4C-BF45-B722-5CA86D969F2A}"/>
              </a:ext>
            </a:extLst>
          </p:cNvPr>
          <p:cNvSpPr>
            <a:spLocks noGrp="1"/>
          </p:cNvSpPr>
          <p:nvPr>
            <p:ph type="sldNum" sz="quarter" idx="10"/>
          </p:nvPr>
        </p:nvSpPr>
        <p:spPr/>
        <p:txBody>
          <a:bodyPr/>
          <a:lstStyle/>
          <a:p>
            <a:pPr>
              <a:defRPr/>
            </a:pPr>
            <a:fld id="{B3DECD38-FFDC-B946-A4F7-DDE361C58630}" type="slidenum">
              <a:rPr lang="en-US" altLang="en-US" smtClean="0"/>
              <a:pPr>
                <a:defRPr/>
              </a:pPr>
              <a:t>18</a:t>
            </a:fld>
            <a:endParaRPr lang="en-US" altLang="en-US"/>
          </a:p>
        </p:txBody>
      </p:sp>
    </p:spTree>
    <p:extLst>
      <p:ext uri="{BB962C8B-B14F-4D97-AF65-F5344CB8AC3E}">
        <p14:creationId xmlns:p14="http://schemas.microsoft.com/office/powerpoint/2010/main" val="1733298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29AF0-1CC9-D24D-9F1D-126B48A67F37}"/>
              </a:ext>
            </a:extLst>
          </p:cNvPr>
          <p:cNvSpPr>
            <a:spLocks noGrp="1"/>
          </p:cNvSpPr>
          <p:nvPr>
            <p:ph type="title"/>
          </p:nvPr>
        </p:nvSpPr>
        <p:spPr/>
        <p:txBody>
          <a:bodyPr/>
          <a:lstStyle/>
          <a:p>
            <a:pPr algn="ctr">
              <a:buClr>
                <a:schemeClr val="tx2"/>
              </a:buClr>
            </a:pPr>
            <a:r>
              <a:rPr lang="en-US" b="1" dirty="0"/>
              <a:t>Communicating Processes and Evidence</a:t>
            </a:r>
            <a:r>
              <a:rPr lang="en-US" dirty="0"/>
              <a:t> </a:t>
            </a:r>
            <a:br>
              <a:rPr lang="en-US" dirty="0"/>
            </a:br>
            <a:r>
              <a:rPr lang="en-US" i="1" dirty="0"/>
              <a:t>to the Visiting Team</a:t>
            </a:r>
          </a:p>
        </p:txBody>
      </p:sp>
      <p:sp>
        <p:nvSpPr>
          <p:cNvPr id="3" name="Content Placeholder 2">
            <a:extLst>
              <a:ext uri="{FF2B5EF4-FFF2-40B4-BE49-F238E27FC236}">
                <a16:creationId xmlns:a16="http://schemas.microsoft.com/office/drawing/2014/main" id="{B9481860-487F-524B-9753-D9E3572EBDF5}"/>
              </a:ext>
            </a:extLst>
          </p:cNvPr>
          <p:cNvSpPr>
            <a:spLocks noGrp="1"/>
          </p:cNvSpPr>
          <p:nvPr>
            <p:ph sz="half" idx="1"/>
          </p:nvPr>
        </p:nvSpPr>
        <p:spPr/>
        <p:txBody>
          <a:bodyPr/>
          <a:lstStyle/>
          <a:p>
            <a:pPr>
              <a:buClr>
                <a:schemeClr val="accent5"/>
              </a:buClr>
            </a:pPr>
            <a:r>
              <a:rPr lang="en-US" dirty="0"/>
              <a:t>Concise</a:t>
            </a:r>
          </a:p>
          <a:p>
            <a:pPr lvl="1">
              <a:buClr>
                <a:schemeClr val="tx2"/>
              </a:buClr>
            </a:pPr>
            <a:r>
              <a:rPr lang="en-US" dirty="0"/>
              <a:t>Lots of material to read and comprehend</a:t>
            </a:r>
          </a:p>
          <a:p>
            <a:pPr lvl="1">
              <a:buClr>
                <a:schemeClr val="tx2"/>
              </a:buClr>
            </a:pPr>
            <a:r>
              <a:rPr lang="en-US" dirty="0"/>
              <a:t>Team members have fulltime jobs and are volunteering their time</a:t>
            </a:r>
          </a:p>
          <a:p>
            <a:pPr>
              <a:buClr>
                <a:schemeClr val="accent5"/>
              </a:buClr>
            </a:pPr>
            <a:r>
              <a:rPr lang="en-US" dirty="0"/>
              <a:t>Clear – Team members have a wide range of institutional experience</a:t>
            </a:r>
          </a:p>
          <a:p>
            <a:pPr>
              <a:buClr>
                <a:schemeClr val="accent5"/>
              </a:buClr>
            </a:pPr>
            <a:r>
              <a:rPr lang="en-US" dirty="0"/>
              <a:t>Truthful – open and honest about processes: what’s working well and where improvements need to be made</a:t>
            </a:r>
          </a:p>
          <a:p>
            <a:pPr>
              <a:buClr>
                <a:schemeClr val="accent5"/>
              </a:buClr>
            </a:pPr>
            <a:r>
              <a:rPr lang="en-US" dirty="0"/>
              <a:t>Supported by evidence</a:t>
            </a:r>
          </a:p>
          <a:p>
            <a:pPr lvl="1">
              <a:buClr>
                <a:schemeClr val="tx2"/>
              </a:buClr>
            </a:pPr>
            <a:r>
              <a:rPr lang="en-US" dirty="0"/>
              <a:t>Process documents</a:t>
            </a:r>
          </a:p>
          <a:p>
            <a:pPr lvl="1">
              <a:buClr>
                <a:schemeClr val="tx2"/>
              </a:buClr>
            </a:pPr>
            <a:r>
              <a:rPr lang="en-US" dirty="0"/>
              <a:t>Reports</a:t>
            </a:r>
          </a:p>
          <a:p>
            <a:pPr lvl="1">
              <a:buClr>
                <a:schemeClr val="tx2"/>
              </a:buClr>
            </a:pPr>
            <a:r>
              <a:rPr lang="en-US" dirty="0"/>
              <a:t>Meeting minutes</a:t>
            </a:r>
          </a:p>
        </p:txBody>
      </p:sp>
      <p:sp>
        <p:nvSpPr>
          <p:cNvPr id="4" name="Slide Number Placeholder 3">
            <a:extLst>
              <a:ext uri="{FF2B5EF4-FFF2-40B4-BE49-F238E27FC236}">
                <a16:creationId xmlns:a16="http://schemas.microsoft.com/office/drawing/2014/main" id="{2122FAB5-A4CD-B34C-8993-98157E2F1DA3}"/>
              </a:ext>
            </a:extLst>
          </p:cNvPr>
          <p:cNvSpPr>
            <a:spLocks noGrp="1"/>
          </p:cNvSpPr>
          <p:nvPr>
            <p:ph type="sldNum" sz="quarter" idx="10"/>
          </p:nvPr>
        </p:nvSpPr>
        <p:spPr/>
        <p:txBody>
          <a:bodyPr/>
          <a:lstStyle/>
          <a:p>
            <a:pPr>
              <a:defRPr/>
            </a:pPr>
            <a:fld id="{B3DECD38-FFDC-B946-A4F7-DDE361C58630}" type="slidenum">
              <a:rPr lang="en-US" altLang="en-US" smtClean="0"/>
              <a:pPr>
                <a:defRPr/>
              </a:pPr>
              <a:t>19</a:t>
            </a:fld>
            <a:endParaRPr lang="en-US" altLang="en-US"/>
          </a:p>
        </p:txBody>
      </p:sp>
    </p:spTree>
    <p:extLst>
      <p:ext uri="{BB962C8B-B14F-4D97-AF65-F5344CB8AC3E}">
        <p14:creationId xmlns:p14="http://schemas.microsoft.com/office/powerpoint/2010/main" val="1264990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1EC13-6357-4B4D-B989-605BA34A791B}"/>
              </a:ext>
            </a:extLst>
          </p:cNvPr>
          <p:cNvSpPr>
            <a:spLocks noGrp="1"/>
          </p:cNvSpPr>
          <p:nvPr>
            <p:ph type="title"/>
          </p:nvPr>
        </p:nvSpPr>
        <p:spPr>
          <a:xfrm>
            <a:off x="227885" y="1335091"/>
            <a:ext cx="3583461" cy="1047891"/>
          </a:xfrm>
        </p:spPr>
        <p:txBody>
          <a:bodyPr anchor="ctr"/>
          <a:lstStyle/>
          <a:p>
            <a:r>
              <a:rPr lang="en-US" b="1" dirty="0"/>
              <a:t>Presenters</a:t>
            </a:r>
          </a:p>
        </p:txBody>
      </p:sp>
      <p:sp>
        <p:nvSpPr>
          <p:cNvPr id="3" name="Content Placeholder 2">
            <a:extLst>
              <a:ext uri="{FF2B5EF4-FFF2-40B4-BE49-F238E27FC236}">
                <a16:creationId xmlns:a16="http://schemas.microsoft.com/office/drawing/2014/main" id="{1DB1E517-96B9-3A4D-B414-2DF163D8DD24}"/>
              </a:ext>
            </a:extLst>
          </p:cNvPr>
          <p:cNvSpPr>
            <a:spLocks noGrp="1"/>
          </p:cNvSpPr>
          <p:nvPr>
            <p:ph idx="1"/>
          </p:nvPr>
        </p:nvSpPr>
        <p:spPr/>
        <p:txBody>
          <a:bodyPr/>
          <a:lstStyle/>
          <a:p>
            <a:pPr algn="ctr"/>
            <a:r>
              <a:rPr lang="en-US" sz="3600" b="1" i="1" dirty="0">
                <a:solidFill>
                  <a:schemeClr val="accent5"/>
                </a:solidFill>
              </a:rPr>
              <a:t>Description</a:t>
            </a:r>
          </a:p>
          <a:p>
            <a:r>
              <a:rPr lang="en-US" i="1" dirty="0"/>
              <a:t>A challenge for many colleges is clearly demonstrating how integrated planning and data is used to make resource allocation requests. This session will focus on resource planning through integrated planning and how to make data accessible and meaningful for planning. Additionally, developing an evaluation plan of your local planning processes is important as we consider our institutional effectiveness during lean times as well as during periods of growth. </a:t>
            </a:r>
            <a:endParaRPr lang="en-US" dirty="0"/>
          </a:p>
          <a:p>
            <a:endParaRPr lang="en-US" dirty="0"/>
          </a:p>
        </p:txBody>
      </p:sp>
      <p:sp>
        <p:nvSpPr>
          <p:cNvPr id="4" name="Text Placeholder 3">
            <a:extLst>
              <a:ext uri="{FF2B5EF4-FFF2-40B4-BE49-F238E27FC236}">
                <a16:creationId xmlns:a16="http://schemas.microsoft.com/office/drawing/2014/main" id="{2F781A7C-6EA5-7A41-A2FB-2BB4FE84E4A5}"/>
              </a:ext>
            </a:extLst>
          </p:cNvPr>
          <p:cNvSpPr>
            <a:spLocks noGrp="1"/>
          </p:cNvSpPr>
          <p:nvPr>
            <p:ph type="body" sz="half" idx="2"/>
          </p:nvPr>
        </p:nvSpPr>
        <p:spPr>
          <a:xfrm>
            <a:off x="227885" y="2382982"/>
            <a:ext cx="3583461" cy="3139928"/>
          </a:xfrm>
        </p:spPr>
        <p:txBody>
          <a:bodyPr>
            <a:normAutofit fontScale="85000" lnSpcReduction="10000"/>
          </a:bodyPr>
          <a:lstStyle/>
          <a:p>
            <a:pPr algn="l">
              <a:lnSpc>
                <a:spcPct val="120000"/>
              </a:lnSpc>
              <a:spcBef>
                <a:spcPts val="0"/>
              </a:spcBef>
            </a:pPr>
            <a:r>
              <a:rPr lang="en-US" sz="2800" b="1" i="1" dirty="0" err="1"/>
              <a:t>Ginni</a:t>
            </a:r>
            <a:r>
              <a:rPr lang="en-US" sz="2800" b="1" i="1" dirty="0"/>
              <a:t> May</a:t>
            </a:r>
          </a:p>
          <a:p>
            <a:pPr algn="l">
              <a:lnSpc>
                <a:spcPct val="120000"/>
              </a:lnSpc>
              <a:spcBef>
                <a:spcPts val="0"/>
              </a:spcBef>
            </a:pPr>
            <a:r>
              <a:rPr lang="en-US" dirty="0"/>
              <a:t>ASCCC Vice-President </a:t>
            </a:r>
          </a:p>
          <a:p>
            <a:pPr algn="l">
              <a:lnSpc>
                <a:spcPct val="120000"/>
              </a:lnSpc>
              <a:spcBef>
                <a:spcPts val="0"/>
              </a:spcBef>
            </a:pPr>
            <a:endParaRPr lang="en-US" dirty="0"/>
          </a:p>
          <a:p>
            <a:pPr algn="l">
              <a:lnSpc>
                <a:spcPct val="120000"/>
              </a:lnSpc>
              <a:spcBef>
                <a:spcPts val="0"/>
              </a:spcBef>
            </a:pPr>
            <a:r>
              <a:rPr lang="en-US" sz="2800" b="1" i="1" dirty="0"/>
              <a:t>Aaron </a:t>
            </a:r>
            <a:r>
              <a:rPr lang="en-US" sz="2800" b="1" i="1" dirty="0" err="1"/>
              <a:t>Voelcker</a:t>
            </a:r>
            <a:r>
              <a:rPr lang="en-US" sz="2800" b="1" i="1" dirty="0"/>
              <a:t> </a:t>
            </a:r>
          </a:p>
          <a:p>
            <a:pPr algn="l">
              <a:lnSpc>
                <a:spcPct val="120000"/>
              </a:lnSpc>
              <a:spcBef>
                <a:spcPts val="0"/>
              </a:spcBef>
            </a:pPr>
            <a:r>
              <a:rPr lang="en-US" dirty="0"/>
              <a:t>Dean, Institutional Effectiveness, Library &amp; Learning Support Services, Santiago Canyon College </a:t>
            </a:r>
          </a:p>
          <a:p>
            <a:pPr algn="l"/>
            <a:endParaRPr lang="en-US" dirty="0"/>
          </a:p>
        </p:txBody>
      </p:sp>
      <p:sp>
        <p:nvSpPr>
          <p:cNvPr id="5" name="Slide Number Placeholder 4">
            <a:extLst>
              <a:ext uri="{FF2B5EF4-FFF2-40B4-BE49-F238E27FC236}">
                <a16:creationId xmlns:a16="http://schemas.microsoft.com/office/drawing/2014/main" id="{4FEA22C2-F62E-8E41-AFAB-88A84D33D4D2}"/>
              </a:ext>
            </a:extLst>
          </p:cNvPr>
          <p:cNvSpPr>
            <a:spLocks noGrp="1"/>
          </p:cNvSpPr>
          <p:nvPr>
            <p:ph type="sldNum" sz="quarter" idx="10"/>
          </p:nvPr>
        </p:nvSpPr>
        <p:spPr/>
        <p:txBody>
          <a:bodyPr/>
          <a:lstStyle/>
          <a:p>
            <a:pPr>
              <a:defRPr/>
            </a:pPr>
            <a:fld id="{BA612EA7-8AF5-6D4A-BB65-EDB273F44EC3}" type="slidenum">
              <a:rPr lang="en-US" altLang="en-US" smtClean="0"/>
              <a:pPr>
                <a:defRPr/>
              </a:pPr>
              <a:t>2</a:t>
            </a:fld>
            <a:endParaRPr lang="en-US" altLang="en-US"/>
          </a:p>
        </p:txBody>
      </p:sp>
    </p:spTree>
    <p:extLst>
      <p:ext uri="{BB962C8B-B14F-4D97-AF65-F5344CB8AC3E}">
        <p14:creationId xmlns:p14="http://schemas.microsoft.com/office/powerpoint/2010/main" val="2847488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2024-2094-CF43-9AF3-D64271B60B7A}"/>
              </a:ext>
            </a:extLst>
          </p:cNvPr>
          <p:cNvSpPr>
            <a:spLocks noGrp="1"/>
          </p:cNvSpPr>
          <p:nvPr>
            <p:ph type="title"/>
          </p:nvPr>
        </p:nvSpPr>
        <p:spPr/>
        <p:txBody>
          <a:bodyPr anchor="ctr"/>
          <a:lstStyle/>
          <a:p>
            <a:pPr algn="ctr"/>
            <a:r>
              <a:rPr lang="en-US" b="1" dirty="0"/>
              <a:t>Q and A | Sharing</a:t>
            </a:r>
          </a:p>
        </p:txBody>
      </p:sp>
      <p:sp>
        <p:nvSpPr>
          <p:cNvPr id="3" name="Content Placeholder 2">
            <a:extLst>
              <a:ext uri="{FF2B5EF4-FFF2-40B4-BE49-F238E27FC236}">
                <a16:creationId xmlns:a16="http://schemas.microsoft.com/office/drawing/2014/main" id="{F130AB95-60A1-5F4E-840C-6EF05A1EE5F2}"/>
              </a:ext>
            </a:extLst>
          </p:cNvPr>
          <p:cNvSpPr>
            <a:spLocks noGrp="1"/>
          </p:cNvSpPr>
          <p:nvPr>
            <p:ph sz="half" idx="1"/>
          </p:nvPr>
        </p:nvSpPr>
        <p:spPr/>
        <p:txBody>
          <a:bodyPr anchor="t"/>
          <a:lstStyle/>
          <a:p>
            <a:pPr marL="0" indent="0" algn="ctr">
              <a:buNone/>
            </a:pPr>
            <a:endParaRPr lang="en-US" sz="6400" b="1" i="1" dirty="0">
              <a:solidFill>
                <a:schemeClr val="accent5"/>
              </a:solidFill>
              <a:latin typeface="Chalkboard" panose="03050602040202020205" pitchFamily="66" charset="77"/>
            </a:endParaRPr>
          </a:p>
          <a:p>
            <a:pPr marL="0" indent="0" algn="ctr">
              <a:buNone/>
            </a:pPr>
            <a:r>
              <a:rPr lang="en-US" sz="6400" b="1" i="1" dirty="0">
                <a:solidFill>
                  <a:schemeClr val="accent5"/>
                </a:solidFill>
                <a:latin typeface="Chalkboard" panose="03050602040202020205" pitchFamily="66" charset="77"/>
              </a:rPr>
              <a:t>Thank You!</a:t>
            </a:r>
          </a:p>
        </p:txBody>
      </p:sp>
      <p:sp>
        <p:nvSpPr>
          <p:cNvPr id="4" name="Slide Number Placeholder 3">
            <a:extLst>
              <a:ext uri="{FF2B5EF4-FFF2-40B4-BE49-F238E27FC236}">
                <a16:creationId xmlns:a16="http://schemas.microsoft.com/office/drawing/2014/main" id="{BCAC1FAF-E489-7D49-A4CF-9F689D687278}"/>
              </a:ext>
            </a:extLst>
          </p:cNvPr>
          <p:cNvSpPr>
            <a:spLocks noGrp="1"/>
          </p:cNvSpPr>
          <p:nvPr>
            <p:ph type="sldNum" sz="quarter" idx="10"/>
          </p:nvPr>
        </p:nvSpPr>
        <p:spPr/>
        <p:txBody>
          <a:bodyPr/>
          <a:lstStyle/>
          <a:p>
            <a:pPr>
              <a:defRPr/>
            </a:pPr>
            <a:fld id="{B3DECD38-FFDC-B946-A4F7-DDE361C58630}" type="slidenum">
              <a:rPr lang="en-US" altLang="en-US" smtClean="0"/>
              <a:pPr>
                <a:defRPr/>
              </a:pPr>
              <a:t>20</a:t>
            </a:fld>
            <a:endParaRPr lang="en-US" altLang="en-US"/>
          </a:p>
        </p:txBody>
      </p:sp>
    </p:spTree>
    <p:extLst>
      <p:ext uri="{BB962C8B-B14F-4D97-AF65-F5344CB8AC3E}">
        <p14:creationId xmlns:p14="http://schemas.microsoft.com/office/powerpoint/2010/main" val="2487921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E0BAF-1F3E-E14A-A1E8-9D13C630D24B}"/>
              </a:ext>
            </a:extLst>
          </p:cNvPr>
          <p:cNvSpPr>
            <a:spLocks noGrp="1"/>
          </p:cNvSpPr>
          <p:nvPr>
            <p:ph type="title"/>
          </p:nvPr>
        </p:nvSpPr>
        <p:spPr/>
        <p:txBody>
          <a:bodyPr anchor="ctr"/>
          <a:lstStyle/>
          <a:p>
            <a:pPr algn="ctr"/>
            <a:r>
              <a:rPr lang="en-US" b="1" dirty="0"/>
              <a:t>Resources</a:t>
            </a:r>
          </a:p>
        </p:txBody>
      </p:sp>
      <p:sp>
        <p:nvSpPr>
          <p:cNvPr id="3" name="Content Placeholder 2">
            <a:extLst>
              <a:ext uri="{FF2B5EF4-FFF2-40B4-BE49-F238E27FC236}">
                <a16:creationId xmlns:a16="http://schemas.microsoft.com/office/drawing/2014/main" id="{6F071A4D-A94D-E448-A647-4F671A72866E}"/>
              </a:ext>
            </a:extLst>
          </p:cNvPr>
          <p:cNvSpPr>
            <a:spLocks noGrp="1"/>
          </p:cNvSpPr>
          <p:nvPr>
            <p:ph sz="half" idx="1"/>
          </p:nvPr>
        </p:nvSpPr>
        <p:spPr/>
        <p:txBody>
          <a:bodyPr/>
          <a:lstStyle/>
          <a:p>
            <a:r>
              <a:rPr lang="en-US" dirty="0"/>
              <a:t>ACCJC: </a:t>
            </a:r>
            <a:r>
              <a:rPr lang="en-US" dirty="0">
                <a:hlinkClick r:id="rId2"/>
              </a:rPr>
              <a:t>https://accjc.org</a:t>
            </a:r>
            <a:endParaRPr lang="en-US" dirty="0"/>
          </a:p>
          <a:p>
            <a:r>
              <a:rPr lang="en-US" dirty="0"/>
              <a:t>ASCCC Accreditation Resource Teams: </a:t>
            </a:r>
            <a:r>
              <a:rPr lang="en-US" dirty="0">
                <a:hlinkClick r:id="rId3"/>
              </a:rPr>
              <a:t>https://www.asccc.org/services/accreditation-resource-teams</a:t>
            </a:r>
            <a:endParaRPr lang="en-US" dirty="0"/>
          </a:p>
          <a:p>
            <a:r>
              <a:rPr lang="en-US" dirty="0"/>
              <a:t>ASCCC information email: </a:t>
            </a:r>
            <a:r>
              <a:rPr lang="en-US" dirty="0">
                <a:hlinkClick r:id="rId4"/>
              </a:rPr>
              <a:t>info@asccc.org</a:t>
            </a:r>
            <a:endParaRPr lang="en-US" dirty="0"/>
          </a:p>
          <a:p>
            <a:r>
              <a:rPr lang="en-US" dirty="0"/>
              <a:t>Santiago Canyon College planning: </a:t>
            </a:r>
            <a:r>
              <a:rPr lang="en-US" dirty="0">
                <a:hlinkClick r:id="rId5"/>
              </a:rPr>
              <a:t>https://sccollege.edu/Departments/outcomesassessment/Pages/Planning.aspx</a:t>
            </a:r>
            <a:endParaRPr lang="en-US" dirty="0"/>
          </a:p>
          <a:p>
            <a:endParaRPr lang="en-US" dirty="0"/>
          </a:p>
        </p:txBody>
      </p:sp>
      <p:sp>
        <p:nvSpPr>
          <p:cNvPr id="4" name="Slide Number Placeholder 3">
            <a:extLst>
              <a:ext uri="{FF2B5EF4-FFF2-40B4-BE49-F238E27FC236}">
                <a16:creationId xmlns:a16="http://schemas.microsoft.com/office/drawing/2014/main" id="{550811F3-7A01-534C-84B5-F1EEF5DEEAF9}"/>
              </a:ext>
            </a:extLst>
          </p:cNvPr>
          <p:cNvSpPr>
            <a:spLocks noGrp="1"/>
          </p:cNvSpPr>
          <p:nvPr>
            <p:ph type="sldNum" sz="quarter" idx="10"/>
          </p:nvPr>
        </p:nvSpPr>
        <p:spPr/>
        <p:txBody>
          <a:bodyPr/>
          <a:lstStyle/>
          <a:p>
            <a:pPr>
              <a:defRPr/>
            </a:pPr>
            <a:fld id="{B3DECD38-FFDC-B946-A4F7-DDE361C58630}" type="slidenum">
              <a:rPr lang="en-US" altLang="en-US" smtClean="0"/>
              <a:pPr>
                <a:defRPr/>
              </a:pPr>
              <a:t>21</a:t>
            </a:fld>
            <a:endParaRPr lang="en-US" altLang="en-US"/>
          </a:p>
        </p:txBody>
      </p:sp>
    </p:spTree>
    <p:extLst>
      <p:ext uri="{BB962C8B-B14F-4D97-AF65-F5344CB8AC3E}">
        <p14:creationId xmlns:p14="http://schemas.microsoft.com/office/powerpoint/2010/main" val="2209224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9FDC4-70EC-B743-BAAC-B1ECC05E41ED}"/>
              </a:ext>
            </a:extLst>
          </p:cNvPr>
          <p:cNvSpPr>
            <a:spLocks noGrp="1"/>
          </p:cNvSpPr>
          <p:nvPr>
            <p:ph type="title"/>
          </p:nvPr>
        </p:nvSpPr>
        <p:spPr/>
        <p:txBody>
          <a:bodyPr anchor="ctr">
            <a:normAutofit/>
          </a:bodyPr>
          <a:lstStyle/>
          <a:p>
            <a:pPr algn="ctr"/>
            <a:r>
              <a:rPr lang="en-US" sz="5400" b="1" dirty="0"/>
              <a:t>Overview</a:t>
            </a:r>
          </a:p>
        </p:txBody>
      </p:sp>
      <p:sp>
        <p:nvSpPr>
          <p:cNvPr id="3" name="Content Placeholder 2">
            <a:extLst>
              <a:ext uri="{FF2B5EF4-FFF2-40B4-BE49-F238E27FC236}">
                <a16:creationId xmlns:a16="http://schemas.microsoft.com/office/drawing/2014/main" id="{E901225C-7D95-AC44-893D-B5B4C80DA3CF}"/>
              </a:ext>
            </a:extLst>
          </p:cNvPr>
          <p:cNvSpPr>
            <a:spLocks noGrp="1"/>
          </p:cNvSpPr>
          <p:nvPr>
            <p:ph sz="half" idx="1"/>
          </p:nvPr>
        </p:nvSpPr>
        <p:spPr>
          <a:xfrm>
            <a:off x="1814512" y="1510145"/>
            <a:ext cx="9823305" cy="4662055"/>
          </a:xfrm>
        </p:spPr>
        <p:txBody>
          <a:bodyPr/>
          <a:lstStyle/>
          <a:p>
            <a:pPr>
              <a:buClr>
                <a:schemeClr val="tx2"/>
              </a:buClr>
            </a:pPr>
            <a:r>
              <a:rPr lang="en-US" dirty="0"/>
              <a:t>Introductions</a:t>
            </a:r>
          </a:p>
          <a:p>
            <a:pPr>
              <a:buClr>
                <a:schemeClr val="tx2"/>
              </a:buClr>
            </a:pPr>
            <a:r>
              <a:rPr lang="en-US" dirty="0"/>
              <a:t>Accreditation Standards: Data and Resource Allocation</a:t>
            </a:r>
          </a:p>
          <a:p>
            <a:pPr>
              <a:buClr>
                <a:schemeClr val="tx2"/>
              </a:buClr>
            </a:pPr>
            <a:r>
              <a:rPr lang="en-US" dirty="0"/>
              <a:t>Making Data Accessible and Meaningful</a:t>
            </a:r>
          </a:p>
          <a:p>
            <a:pPr>
              <a:buClr>
                <a:schemeClr val="tx2"/>
              </a:buClr>
            </a:pPr>
            <a:r>
              <a:rPr lang="en-US" dirty="0"/>
              <a:t>Resource Allocation Informed by Planning and Data</a:t>
            </a:r>
          </a:p>
          <a:p>
            <a:pPr lvl="1">
              <a:buClr>
                <a:schemeClr val="tx2"/>
              </a:buClr>
            </a:pPr>
            <a:r>
              <a:rPr lang="en-US" dirty="0"/>
              <a:t>Challenges</a:t>
            </a:r>
          </a:p>
          <a:p>
            <a:pPr lvl="1">
              <a:buClr>
                <a:schemeClr val="tx2"/>
              </a:buClr>
            </a:pPr>
            <a:r>
              <a:rPr lang="en-US" dirty="0"/>
              <a:t>Solutions</a:t>
            </a:r>
          </a:p>
          <a:p>
            <a:pPr>
              <a:buClr>
                <a:schemeClr val="tx2"/>
              </a:buClr>
            </a:pPr>
            <a:r>
              <a:rPr lang="en-US" dirty="0"/>
              <a:t>Working Together: Faculty; Institutional Research, Planning, and Effectiveness (IRPE) Professionals; and Accreditation Liaison Officers (ALO)</a:t>
            </a:r>
          </a:p>
          <a:p>
            <a:pPr>
              <a:buClr>
                <a:schemeClr val="tx2"/>
              </a:buClr>
            </a:pPr>
            <a:r>
              <a:rPr lang="en-US" dirty="0"/>
              <a:t>Communicating Processes and Evidence to the Visiting Team</a:t>
            </a:r>
          </a:p>
          <a:p>
            <a:pPr>
              <a:buClr>
                <a:schemeClr val="tx2"/>
              </a:buClr>
            </a:pPr>
            <a:r>
              <a:rPr lang="en-US" dirty="0"/>
              <a:t>Q and A, sharing (as time permits)</a:t>
            </a:r>
          </a:p>
          <a:p>
            <a:pPr>
              <a:buClr>
                <a:schemeClr val="tx2"/>
              </a:buClr>
            </a:pPr>
            <a:r>
              <a:rPr lang="en-US" dirty="0"/>
              <a:t>Resources</a:t>
            </a:r>
          </a:p>
          <a:p>
            <a:pPr marL="0" indent="0">
              <a:buNone/>
            </a:pPr>
            <a:endParaRPr lang="en-US" dirty="0"/>
          </a:p>
        </p:txBody>
      </p:sp>
      <p:sp>
        <p:nvSpPr>
          <p:cNvPr id="4" name="Slide Number Placeholder 3">
            <a:extLst>
              <a:ext uri="{FF2B5EF4-FFF2-40B4-BE49-F238E27FC236}">
                <a16:creationId xmlns:a16="http://schemas.microsoft.com/office/drawing/2014/main" id="{0CA0234E-4FF0-8D44-AD47-6856450F6B16}"/>
              </a:ext>
            </a:extLst>
          </p:cNvPr>
          <p:cNvSpPr>
            <a:spLocks noGrp="1"/>
          </p:cNvSpPr>
          <p:nvPr>
            <p:ph type="sldNum" sz="quarter" idx="10"/>
          </p:nvPr>
        </p:nvSpPr>
        <p:spPr/>
        <p:txBody>
          <a:bodyPr/>
          <a:lstStyle/>
          <a:p>
            <a:pPr>
              <a:defRPr/>
            </a:pPr>
            <a:fld id="{B3DECD38-FFDC-B946-A4F7-DDE361C58630}" type="slidenum">
              <a:rPr lang="en-US" altLang="en-US" smtClean="0"/>
              <a:pPr>
                <a:defRPr/>
              </a:pPr>
              <a:t>3</a:t>
            </a:fld>
            <a:endParaRPr lang="en-US" altLang="en-US"/>
          </a:p>
        </p:txBody>
      </p:sp>
    </p:spTree>
    <p:extLst>
      <p:ext uri="{BB962C8B-B14F-4D97-AF65-F5344CB8AC3E}">
        <p14:creationId xmlns:p14="http://schemas.microsoft.com/office/powerpoint/2010/main" val="1866949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6374C-1BCC-B543-9CC0-79666A0BBB40}"/>
              </a:ext>
            </a:extLst>
          </p:cNvPr>
          <p:cNvSpPr>
            <a:spLocks noGrp="1"/>
          </p:cNvSpPr>
          <p:nvPr>
            <p:ph type="title"/>
          </p:nvPr>
        </p:nvSpPr>
        <p:spPr>
          <a:xfrm>
            <a:off x="1277650" y="365126"/>
            <a:ext cx="10046043" cy="840220"/>
          </a:xfrm>
        </p:spPr>
        <p:txBody>
          <a:bodyPr anchor="ctr">
            <a:normAutofit/>
          </a:bodyPr>
          <a:lstStyle/>
          <a:p>
            <a:pPr algn="ctr"/>
            <a:r>
              <a:rPr lang="en-US" b="1" dirty="0"/>
              <a:t>Using the </a:t>
            </a:r>
            <a:r>
              <a:rPr lang="en-US" b="1" dirty="0" err="1"/>
              <a:t>Pathable</a:t>
            </a:r>
            <a:r>
              <a:rPr lang="en-US" b="1" dirty="0"/>
              <a:t> Chat…</a:t>
            </a:r>
          </a:p>
        </p:txBody>
      </p:sp>
      <p:pic>
        <p:nvPicPr>
          <p:cNvPr id="5" name="Content Placeholder 4">
            <a:extLst>
              <a:ext uri="{FF2B5EF4-FFF2-40B4-BE49-F238E27FC236}">
                <a16:creationId xmlns:a16="http://schemas.microsoft.com/office/drawing/2014/main" id="{B3839C94-169D-3245-AB29-6BC61E897ADF}"/>
              </a:ext>
            </a:extLst>
          </p:cNvPr>
          <p:cNvPicPr>
            <a:picLocks noGrp="1" noChangeAspect="1"/>
          </p:cNvPicPr>
          <p:nvPr>
            <p:ph sz="half" idx="1"/>
          </p:nvPr>
        </p:nvPicPr>
        <p:blipFill>
          <a:blip r:embed="rId3"/>
          <a:stretch>
            <a:fillRect/>
          </a:stretch>
        </p:blipFill>
        <p:spPr>
          <a:xfrm>
            <a:off x="1681977" y="1074171"/>
            <a:ext cx="9671823" cy="5282179"/>
          </a:xfrm>
          <a:prstGeom prst="rect">
            <a:avLst/>
          </a:prstGeom>
        </p:spPr>
      </p:pic>
      <p:sp>
        <p:nvSpPr>
          <p:cNvPr id="4" name="Slide Number Placeholder 3">
            <a:extLst>
              <a:ext uri="{FF2B5EF4-FFF2-40B4-BE49-F238E27FC236}">
                <a16:creationId xmlns:a16="http://schemas.microsoft.com/office/drawing/2014/main" id="{6EB8D190-8611-DD4E-8337-0BB1536E0B43}"/>
              </a:ext>
            </a:extLst>
          </p:cNvPr>
          <p:cNvSpPr>
            <a:spLocks noGrp="1"/>
          </p:cNvSpPr>
          <p:nvPr>
            <p:ph type="sldNum" sz="quarter" idx="10"/>
          </p:nvPr>
        </p:nvSpPr>
        <p:spPr/>
        <p:txBody>
          <a:bodyPr/>
          <a:lstStyle/>
          <a:p>
            <a:pPr>
              <a:defRPr/>
            </a:pPr>
            <a:fld id="{B3DECD38-FFDC-B946-A4F7-DDE361C58630}" type="slidenum">
              <a:rPr lang="en-US" altLang="en-US" smtClean="0"/>
              <a:pPr>
                <a:defRPr/>
              </a:pPr>
              <a:t>4</a:t>
            </a:fld>
            <a:endParaRPr lang="en-US" altLang="en-US"/>
          </a:p>
        </p:txBody>
      </p:sp>
    </p:spTree>
    <p:extLst>
      <p:ext uri="{BB962C8B-B14F-4D97-AF65-F5344CB8AC3E}">
        <p14:creationId xmlns:p14="http://schemas.microsoft.com/office/powerpoint/2010/main" val="2936495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02A61-6CC6-8C4F-8847-45744ABBEB67}"/>
              </a:ext>
            </a:extLst>
          </p:cNvPr>
          <p:cNvSpPr>
            <a:spLocks noGrp="1"/>
          </p:cNvSpPr>
          <p:nvPr>
            <p:ph type="title"/>
          </p:nvPr>
        </p:nvSpPr>
        <p:spPr/>
        <p:txBody>
          <a:bodyPr anchor="ctr">
            <a:normAutofit/>
          </a:bodyPr>
          <a:lstStyle/>
          <a:p>
            <a:pPr algn="ctr"/>
            <a:r>
              <a:rPr lang="en-US" sz="4600" b="1" dirty="0"/>
              <a:t>Introductions</a:t>
            </a:r>
          </a:p>
        </p:txBody>
      </p:sp>
      <p:sp>
        <p:nvSpPr>
          <p:cNvPr id="3" name="Content Placeholder 2">
            <a:extLst>
              <a:ext uri="{FF2B5EF4-FFF2-40B4-BE49-F238E27FC236}">
                <a16:creationId xmlns:a16="http://schemas.microsoft.com/office/drawing/2014/main" id="{349B48F6-3D69-0842-9105-9D4AC9DD34BA}"/>
              </a:ext>
            </a:extLst>
          </p:cNvPr>
          <p:cNvSpPr>
            <a:spLocks noGrp="1"/>
          </p:cNvSpPr>
          <p:nvPr>
            <p:ph sz="half" idx="1"/>
          </p:nvPr>
        </p:nvSpPr>
        <p:spPr>
          <a:xfrm>
            <a:off x="1277650" y="1551709"/>
            <a:ext cx="10058400" cy="4666211"/>
          </a:xfrm>
        </p:spPr>
        <p:txBody>
          <a:bodyPr/>
          <a:lstStyle/>
          <a:p>
            <a:pPr marL="0" indent="0" algn="ctr">
              <a:buNone/>
            </a:pPr>
            <a:r>
              <a:rPr lang="en-US" sz="2800" b="1" dirty="0">
                <a:solidFill>
                  <a:schemeClr val="accent5"/>
                </a:solidFill>
              </a:rPr>
              <a:t>Who are you?</a:t>
            </a:r>
          </a:p>
          <a:p>
            <a:r>
              <a:rPr lang="en-US" dirty="0"/>
              <a:t>In the </a:t>
            </a:r>
            <a:r>
              <a:rPr lang="en-US" dirty="0" err="1"/>
              <a:t>Pathable</a:t>
            </a:r>
            <a:r>
              <a:rPr lang="en-US" dirty="0"/>
              <a:t> Chat share:</a:t>
            </a:r>
          </a:p>
          <a:p>
            <a:pPr lvl="1"/>
            <a:r>
              <a:rPr lang="en-US" dirty="0"/>
              <a:t>Your name</a:t>
            </a:r>
          </a:p>
          <a:p>
            <a:pPr lvl="1"/>
            <a:r>
              <a:rPr lang="en-US" dirty="0"/>
              <a:t>College/Organization</a:t>
            </a:r>
          </a:p>
          <a:p>
            <a:pPr lvl="1"/>
            <a:r>
              <a:rPr lang="en-US" dirty="0"/>
              <a:t>Position</a:t>
            </a:r>
          </a:p>
          <a:p>
            <a:pPr lvl="1"/>
            <a:r>
              <a:rPr lang="en-US" dirty="0"/>
              <a:t>Challenge/Solution you have experienced or encountered regarding Resource Allocation Informed by Planning and Data</a:t>
            </a:r>
          </a:p>
          <a:p>
            <a:pPr marL="0" indent="0">
              <a:buNone/>
            </a:pPr>
            <a:endParaRPr lang="en-US" dirty="0"/>
          </a:p>
          <a:p>
            <a:pPr marL="0" indent="0" algn="ctr">
              <a:buNone/>
            </a:pPr>
            <a:r>
              <a:rPr lang="en-US" sz="2800" b="1" dirty="0">
                <a:solidFill>
                  <a:schemeClr val="accent5"/>
                </a:solidFill>
              </a:rPr>
              <a:t>Who are we?</a:t>
            </a:r>
          </a:p>
          <a:p>
            <a:r>
              <a:rPr lang="en-US" dirty="0"/>
              <a:t>The presenters will introduce themselves…</a:t>
            </a:r>
          </a:p>
        </p:txBody>
      </p:sp>
      <p:sp>
        <p:nvSpPr>
          <p:cNvPr id="4" name="Slide Number Placeholder 3">
            <a:extLst>
              <a:ext uri="{FF2B5EF4-FFF2-40B4-BE49-F238E27FC236}">
                <a16:creationId xmlns:a16="http://schemas.microsoft.com/office/drawing/2014/main" id="{1501CD5E-73A1-6C4B-B18A-125E031C721C}"/>
              </a:ext>
            </a:extLst>
          </p:cNvPr>
          <p:cNvSpPr>
            <a:spLocks noGrp="1"/>
          </p:cNvSpPr>
          <p:nvPr>
            <p:ph type="sldNum" sz="quarter" idx="10"/>
          </p:nvPr>
        </p:nvSpPr>
        <p:spPr/>
        <p:txBody>
          <a:bodyPr/>
          <a:lstStyle/>
          <a:p>
            <a:pPr>
              <a:defRPr/>
            </a:pPr>
            <a:fld id="{B3DECD38-FFDC-B946-A4F7-DDE361C58630}" type="slidenum">
              <a:rPr lang="en-US" altLang="en-US" smtClean="0"/>
              <a:pPr>
                <a:defRPr/>
              </a:pPr>
              <a:t>5</a:t>
            </a:fld>
            <a:endParaRPr lang="en-US" altLang="en-US"/>
          </a:p>
        </p:txBody>
      </p:sp>
    </p:spTree>
    <p:extLst>
      <p:ext uri="{BB962C8B-B14F-4D97-AF65-F5344CB8AC3E}">
        <p14:creationId xmlns:p14="http://schemas.microsoft.com/office/powerpoint/2010/main" val="1860300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D5499-BD29-FA45-B6C9-1AE71197599E}"/>
              </a:ext>
            </a:extLst>
          </p:cNvPr>
          <p:cNvSpPr>
            <a:spLocks noGrp="1"/>
          </p:cNvSpPr>
          <p:nvPr>
            <p:ph type="title"/>
          </p:nvPr>
        </p:nvSpPr>
        <p:spPr/>
        <p:txBody>
          <a:bodyPr/>
          <a:lstStyle/>
          <a:p>
            <a:pPr algn="ctr"/>
            <a:r>
              <a:rPr lang="en-US" b="1" dirty="0"/>
              <a:t>Accreditation Standards: </a:t>
            </a:r>
            <a:br>
              <a:rPr lang="en-US" b="1" dirty="0"/>
            </a:br>
            <a:r>
              <a:rPr lang="en-US" i="1" dirty="0"/>
              <a:t>Using Data</a:t>
            </a:r>
          </a:p>
        </p:txBody>
      </p:sp>
      <p:sp>
        <p:nvSpPr>
          <p:cNvPr id="3" name="Content Placeholder 2">
            <a:extLst>
              <a:ext uri="{FF2B5EF4-FFF2-40B4-BE49-F238E27FC236}">
                <a16:creationId xmlns:a16="http://schemas.microsoft.com/office/drawing/2014/main" id="{EC204CB3-B803-5543-820E-B375A55D2BD6}"/>
              </a:ext>
            </a:extLst>
          </p:cNvPr>
          <p:cNvSpPr>
            <a:spLocks noGrp="1"/>
          </p:cNvSpPr>
          <p:nvPr>
            <p:ph sz="half" idx="1"/>
          </p:nvPr>
        </p:nvSpPr>
        <p:spPr>
          <a:xfrm>
            <a:off x="2078182" y="2632364"/>
            <a:ext cx="8506691" cy="3723986"/>
          </a:xfrm>
        </p:spPr>
        <p:txBody>
          <a:bodyPr/>
          <a:lstStyle/>
          <a:p>
            <a:pPr marL="0" indent="0" algn="ctr">
              <a:buNone/>
            </a:pPr>
            <a:r>
              <a:rPr lang="en-US" b="1" dirty="0">
                <a:solidFill>
                  <a:schemeClr val="accent5"/>
                </a:solidFill>
              </a:rPr>
              <a:t>Standard I: </a:t>
            </a:r>
          </a:p>
          <a:p>
            <a:pPr marL="0" indent="0">
              <a:buNone/>
            </a:pPr>
            <a:r>
              <a:rPr lang="en-US" dirty="0">
                <a:solidFill>
                  <a:schemeClr val="tx1"/>
                </a:solidFill>
              </a:rPr>
              <a:t>…Using </a:t>
            </a:r>
            <a:r>
              <a:rPr lang="en-US" b="1" dirty="0">
                <a:solidFill>
                  <a:schemeClr val="tx2"/>
                </a:solidFill>
              </a:rPr>
              <a:t>analysis of quantitative and qualitative data</a:t>
            </a:r>
            <a:r>
              <a:rPr lang="en-US" dirty="0">
                <a:solidFill>
                  <a:schemeClr val="tx1"/>
                </a:solidFill>
              </a:rPr>
              <a:t>, the institution continuously and systematically evaluates, plans, implements, and improves the quality of its educational programs and services…</a:t>
            </a:r>
            <a:endParaRPr lang="en-US" dirty="0"/>
          </a:p>
        </p:txBody>
      </p:sp>
      <p:sp>
        <p:nvSpPr>
          <p:cNvPr id="4" name="Slide Number Placeholder 3">
            <a:extLst>
              <a:ext uri="{FF2B5EF4-FFF2-40B4-BE49-F238E27FC236}">
                <a16:creationId xmlns:a16="http://schemas.microsoft.com/office/drawing/2014/main" id="{5B4058C5-5200-FF49-B972-EF38CA4EBCC2}"/>
              </a:ext>
            </a:extLst>
          </p:cNvPr>
          <p:cNvSpPr>
            <a:spLocks noGrp="1"/>
          </p:cNvSpPr>
          <p:nvPr>
            <p:ph type="sldNum" sz="quarter" idx="10"/>
          </p:nvPr>
        </p:nvSpPr>
        <p:spPr/>
        <p:txBody>
          <a:bodyPr/>
          <a:lstStyle/>
          <a:p>
            <a:pPr>
              <a:defRPr/>
            </a:pPr>
            <a:fld id="{B3DECD38-FFDC-B946-A4F7-DDE361C58630}" type="slidenum">
              <a:rPr lang="en-US" altLang="en-US" smtClean="0"/>
              <a:pPr>
                <a:defRPr/>
              </a:pPr>
              <a:t>6</a:t>
            </a:fld>
            <a:endParaRPr lang="en-US" altLang="en-US"/>
          </a:p>
        </p:txBody>
      </p:sp>
    </p:spTree>
    <p:extLst>
      <p:ext uri="{BB962C8B-B14F-4D97-AF65-F5344CB8AC3E}">
        <p14:creationId xmlns:p14="http://schemas.microsoft.com/office/powerpoint/2010/main" val="2303301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3E9A1-2FD8-CA4A-B5C3-78E6DF2EE9B6}"/>
              </a:ext>
            </a:extLst>
          </p:cNvPr>
          <p:cNvSpPr>
            <a:spLocks noGrp="1"/>
          </p:cNvSpPr>
          <p:nvPr>
            <p:ph type="title"/>
          </p:nvPr>
        </p:nvSpPr>
        <p:spPr/>
        <p:txBody>
          <a:bodyPr anchor="ctr"/>
          <a:lstStyle/>
          <a:p>
            <a:pPr algn="ctr"/>
            <a:r>
              <a:rPr lang="en-US" b="1" dirty="0"/>
              <a:t>Question:</a:t>
            </a:r>
            <a:br>
              <a:rPr lang="en-US" b="1" dirty="0"/>
            </a:br>
            <a:r>
              <a:rPr lang="en-US" i="1" dirty="0"/>
              <a:t>How is Data used in Planning?</a:t>
            </a:r>
            <a:endParaRPr lang="en-US" dirty="0"/>
          </a:p>
        </p:txBody>
      </p:sp>
      <p:sp>
        <p:nvSpPr>
          <p:cNvPr id="3" name="Content Placeholder 2">
            <a:extLst>
              <a:ext uri="{FF2B5EF4-FFF2-40B4-BE49-F238E27FC236}">
                <a16:creationId xmlns:a16="http://schemas.microsoft.com/office/drawing/2014/main" id="{6946BB2C-F714-5046-A065-841A1D474292}"/>
              </a:ext>
            </a:extLst>
          </p:cNvPr>
          <p:cNvSpPr>
            <a:spLocks noGrp="1"/>
          </p:cNvSpPr>
          <p:nvPr>
            <p:ph sz="half" idx="1"/>
          </p:nvPr>
        </p:nvSpPr>
        <p:spPr/>
        <p:txBody>
          <a:bodyPr/>
          <a:lstStyle/>
          <a:p>
            <a:pPr marL="0" indent="0" algn="ctr">
              <a:buNone/>
            </a:pPr>
            <a:r>
              <a:rPr lang="en-US" sz="3200" b="1" i="1" dirty="0">
                <a:solidFill>
                  <a:schemeClr val="accent5"/>
                </a:solidFill>
              </a:rPr>
              <a:t>Respond in the </a:t>
            </a:r>
            <a:r>
              <a:rPr lang="en-US" sz="3200" b="1" i="1" dirty="0" err="1">
                <a:solidFill>
                  <a:schemeClr val="accent5"/>
                </a:solidFill>
              </a:rPr>
              <a:t>Pathable</a:t>
            </a:r>
            <a:r>
              <a:rPr lang="en-US" sz="3200" b="1" i="1" dirty="0">
                <a:solidFill>
                  <a:schemeClr val="accent5"/>
                </a:solidFill>
              </a:rPr>
              <a:t> Chat…</a:t>
            </a:r>
          </a:p>
          <a:p>
            <a:pPr marL="0" indent="0">
              <a:buClr>
                <a:schemeClr val="accent5"/>
              </a:buClr>
              <a:buNone/>
            </a:pPr>
            <a:endParaRPr lang="en-US" dirty="0"/>
          </a:p>
          <a:p>
            <a:pPr marL="2286000" indent="-457200">
              <a:buClr>
                <a:schemeClr val="accent5"/>
              </a:buClr>
              <a:buFont typeface="+mj-lt"/>
              <a:buAutoNum type="arabicPeriod"/>
            </a:pPr>
            <a:r>
              <a:rPr lang="en-US" dirty="0"/>
              <a:t>What data is needed?</a:t>
            </a:r>
          </a:p>
          <a:p>
            <a:pPr marL="2286000" indent="-457200">
              <a:buClr>
                <a:schemeClr val="accent5"/>
              </a:buClr>
              <a:buFont typeface="+mj-lt"/>
              <a:buAutoNum type="arabicPeriod"/>
            </a:pPr>
            <a:r>
              <a:rPr lang="en-US" dirty="0"/>
              <a:t>What are the sources for that data?</a:t>
            </a:r>
          </a:p>
          <a:p>
            <a:pPr marL="2286000" indent="-457200">
              <a:buClr>
                <a:schemeClr val="accent5"/>
              </a:buClr>
              <a:buFont typeface="+mj-lt"/>
              <a:buAutoNum type="arabicPeriod"/>
            </a:pPr>
            <a:r>
              <a:rPr lang="en-US" dirty="0"/>
              <a:t>How is the data collected and organized? Is it readily available or are there “request protocols”?</a:t>
            </a:r>
          </a:p>
          <a:p>
            <a:pPr marL="2286000" indent="-457200">
              <a:buClr>
                <a:schemeClr val="accent5"/>
              </a:buClr>
              <a:buFont typeface="+mj-lt"/>
              <a:buAutoNum type="arabicPeriod"/>
            </a:pPr>
            <a:r>
              <a:rPr lang="en-US" dirty="0"/>
              <a:t>Who performs the statistical analysis and draws conclusions?</a:t>
            </a:r>
          </a:p>
        </p:txBody>
      </p:sp>
      <p:sp>
        <p:nvSpPr>
          <p:cNvPr id="4" name="Slide Number Placeholder 3">
            <a:extLst>
              <a:ext uri="{FF2B5EF4-FFF2-40B4-BE49-F238E27FC236}">
                <a16:creationId xmlns:a16="http://schemas.microsoft.com/office/drawing/2014/main" id="{EB2459B6-1335-BE4B-880C-7D3AED25608D}"/>
              </a:ext>
            </a:extLst>
          </p:cNvPr>
          <p:cNvSpPr>
            <a:spLocks noGrp="1"/>
          </p:cNvSpPr>
          <p:nvPr>
            <p:ph type="sldNum" sz="quarter" idx="10"/>
          </p:nvPr>
        </p:nvSpPr>
        <p:spPr/>
        <p:txBody>
          <a:bodyPr/>
          <a:lstStyle/>
          <a:p>
            <a:pPr>
              <a:defRPr/>
            </a:pPr>
            <a:fld id="{B3DECD38-FFDC-B946-A4F7-DDE361C58630}" type="slidenum">
              <a:rPr lang="en-US" altLang="en-US" smtClean="0"/>
              <a:pPr>
                <a:defRPr/>
              </a:pPr>
              <a:t>7</a:t>
            </a:fld>
            <a:endParaRPr lang="en-US" altLang="en-US"/>
          </a:p>
        </p:txBody>
      </p:sp>
    </p:spTree>
    <p:extLst>
      <p:ext uri="{BB962C8B-B14F-4D97-AF65-F5344CB8AC3E}">
        <p14:creationId xmlns:p14="http://schemas.microsoft.com/office/powerpoint/2010/main" val="1613498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B9C92-F3EC-7B45-9E2D-224D472173F0}"/>
              </a:ext>
            </a:extLst>
          </p:cNvPr>
          <p:cNvSpPr>
            <a:spLocks noGrp="1"/>
          </p:cNvSpPr>
          <p:nvPr>
            <p:ph type="title"/>
          </p:nvPr>
        </p:nvSpPr>
        <p:spPr/>
        <p:txBody>
          <a:bodyPr anchor="ctr"/>
          <a:lstStyle/>
          <a:p>
            <a:pPr algn="ctr"/>
            <a:r>
              <a:rPr lang="en-US" b="1" dirty="0"/>
              <a:t>Making Data Accessible and Meaningful</a:t>
            </a:r>
          </a:p>
        </p:txBody>
      </p:sp>
      <p:sp>
        <p:nvSpPr>
          <p:cNvPr id="3" name="Content Placeholder 2">
            <a:extLst>
              <a:ext uri="{FF2B5EF4-FFF2-40B4-BE49-F238E27FC236}">
                <a16:creationId xmlns:a16="http://schemas.microsoft.com/office/drawing/2014/main" id="{2FB4C7AA-9BDD-A546-90B2-50B495CDA312}"/>
              </a:ext>
            </a:extLst>
          </p:cNvPr>
          <p:cNvSpPr>
            <a:spLocks noGrp="1"/>
          </p:cNvSpPr>
          <p:nvPr>
            <p:ph sz="half" idx="1"/>
          </p:nvPr>
        </p:nvSpPr>
        <p:spPr>
          <a:xfrm>
            <a:off x="1277650" y="1393982"/>
            <a:ext cx="4611085" cy="4806793"/>
          </a:xfrm>
        </p:spPr>
        <p:txBody>
          <a:bodyPr/>
          <a:lstStyle/>
          <a:p>
            <a:pPr marL="0" indent="0">
              <a:buClr>
                <a:schemeClr val="accent5"/>
              </a:buClr>
              <a:buNone/>
            </a:pPr>
            <a:r>
              <a:rPr lang="en-US" b="1" i="1" dirty="0">
                <a:solidFill>
                  <a:schemeClr val="accent5"/>
                </a:solidFill>
              </a:rPr>
              <a:t>Faculty and Researchers working together…</a:t>
            </a:r>
          </a:p>
          <a:p>
            <a:pPr>
              <a:buClr>
                <a:schemeClr val="accent5"/>
              </a:buClr>
            </a:pPr>
            <a:r>
              <a:rPr lang="en-US" dirty="0"/>
              <a:t>What data is needed?</a:t>
            </a:r>
          </a:p>
          <a:p>
            <a:pPr lvl="1">
              <a:buClr>
                <a:schemeClr val="accent5"/>
              </a:buClr>
            </a:pPr>
            <a:r>
              <a:rPr lang="en-US" dirty="0"/>
              <a:t>Aggregated vs Disaggregated</a:t>
            </a:r>
          </a:p>
          <a:p>
            <a:pPr lvl="1">
              <a:buClr>
                <a:schemeClr val="accent5"/>
              </a:buClr>
            </a:pPr>
            <a:r>
              <a:rPr lang="en-US" dirty="0"/>
              <a:t>Quantitative vs Qualitative</a:t>
            </a:r>
          </a:p>
          <a:p>
            <a:pPr>
              <a:buClr>
                <a:schemeClr val="accent5"/>
              </a:buClr>
            </a:pPr>
            <a:r>
              <a:rPr lang="en-US" dirty="0"/>
              <a:t>What is the data telling you? What is the data </a:t>
            </a:r>
            <a:r>
              <a:rPr lang="en-US" b="1" dirty="0">
                <a:solidFill>
                  <a:schemeClr val="tx2"/>
                </a:solidFill>
              </a:rPr>
              <a:t>not</a:t>
            </a:r>
            <a:r>
              <a:rPr lang="en-US" dirty="0"/>
              <a:t> telling you?</a:t>
            </a:r>
          </a:p>
          <a:p>
            <a:pPr lvl="1">
              <a:buClr>
                <a:schemeClr val="accent5"/>
              </a:buClr>
            </a:pPr>
            <a:r>
              <a:rPr lang="en-US" dirty="0"/>
              <a:t>Causal vs Correlation</a:t>
            </a:r>
          </a:p>
          <a:p>
            <a:pPr lvl="1">
              <a:buClr>
                <a:schemeClr val="accent5"/>
              </a:buClr>
            </a:pPr>
            <a:r>
              <a:rPr lang="en-US" dirty="0"/>
              <a:t>Bias</a:t>
            </a:r>
          </a:p>
          <a:p>
            <a:pPr>
              <a:buClr>
                <a:schemeClr val="accent5"/>
              </a:buClr>
            </a:pPr>
            <a:r>
              <a:rPr lang="en-US" dirty="0"/>
              <a:t>Availability</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5BF9D9E-4F5E-F842-BF1D-E799ED3C2CCD}"/>
              </a:ext>
            </a:extLst>
          </p:cNvPr>
          <p:cNvSpPr>
            <a:spLocks noGrp="1"/>
          </p:cNvSpPr>
          <p:nvPr>
            <p:ph type="sldNum" sz="quarter" idx="10"/>
          </p:nvPr>
        </p:nvSpPr>
        <p:spPr/>
        <p:txBody>
          <a:bodyPr/>
          <a:lstStyle/>
          <a:p>
            <a:pPr>
              <a:defRPr/>
            </a:pPr>
            <a:fld id="{B3DECD38-FFDC-B946-A4F7-DDE361C58630}" type="slidenum">
              <a:rPr lang="en-US" altLang="en-US" smtClean="0"/>
              <a:pPr>
                <a:defRPr/>
              </a:pPr>
              <a:t>8</a:t>
            </a:fld>
            <a:endParaRPr lang="en-US" altLang="en-US"/>
          </a:p>
        </p:txBody>
      </p:sp>
      <p:pic>
        <p:nvPicPr>
          <p:cNvPr id="5" name="Picture 4">
            <a:extLst>
              <a:ext uri="{FF2B5EF4-FFF2-40B4-BE49-F238E27FC236}">
                <a16:creationId xmlns:a16="http://schemas.microsoft.com/office/drawing/2014/main" id="{5D6189EF-1229-FC4A-8D8D-DA9E4379FF53}"/>
              </a:ext>
            </a:extLst>
          </p:cNvPr>
          <p:cNvPicPr>
            <a:picLocks noChangeAspect="1"/>
          </p:cNvPicPr>
          <p:nvPr/>
        </p:nvPicPr>
        <p:blipFill>
          <a:blip r:embed="rId3"/>
          <a:stretch>
            <a:fillRect/>
          </a:stretch>
        </p:blipFill>
        <p:spPr>
          <a:xfrm>
            <a:off x="5888734" y="2180746"/>
            <a:ext cx="5678130" cy="3283272"/>
          </a:xfrm>
          <a:prstGeom prst="rect">
            <a:avLst/>
          </a:prstGeom>
        </p:spPr>
      </p:pic>
    </p:spTree>
    <p:extLst>
      <p:ext uri="{BB962C8B-B14F-4D97-AF65-F5344CB8AC3E}">
        <p14:creationId xmlns:p14="http://schemas.microsoft.com/office/powerpoint/2010/main" val="351893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D5499-BD29-FA45-B6C9-1AE71197599E}"/>
              </a:ext>
            </a:extLst>
          </p:cNvPr>
          <p:cNvSpPr>
            <a:spLocks noGrp="1"/>
          </p:cNvSpPr>
          <p:nvPr>
            <p:ph type="title"/>
          </p:nvPr>
        </p:nvSpPr>
        <p:spPr/>
        <p:txBody>
          <a:bodyPr/>
          <a:lstStyle/>
          <a:p>
            <a:pPr algn="ctr"/>
            <a:r>
              <a:rPr lang="en-US" b="1" dirty="0"/>
              <a:t>Accreditation Standards: </a:t>
            </a:r>
            <a:br>
              <a:rPr lang="en-US" b="1" dirty="0"/>
            </a:br>
            <a:r>
              <a:rPr lang="en-US" i="1" dirty="0"/>
              <a:t>Resource Allocation and Planning</a:t>
            </a:r>
          </a:p>
        </p:txBody>
      </p:sp>
      <p:sp>
        <p:nvSpPr>
          <p:cNvPr id="3" name="Content Placeholder 2">
            <a:extLst>
              <a:ext uri="{FF2B5EF4-FFF2-40B4-BE49-F238E27FC236}">
                <a16:creationId xmlns:a16="http://schemas.microsoft.com/office/drawing/2014/main" id="{EC204CB3-B803-5543-820E-B375A55D2BD6}"/>
              </a:ext>
            </a:extLst>
          </p:cNvPr>
          <p:cNvSpPr>
            <a:spLocks noGrp="1"/>
          </p:cNvSpPr>
          <p:nvPr>
            <p:ph sz="half" idx="1"/>
          </p:nvPr>
        </p:nvSpPr>
        <p:spPr/>
        <p:txBody>
          <a:bodyPr/>
          <a:lstStyle/>
          <a:p>
            <a:pPr marL="0" indent="0">
              <a:buNone/>
            </a:pPr>
            <a:r>
              <a:rPr lang="en-US" dirty="0">
                <a:solidFill>
                  <a:schemeClr val="accent5"/>
                </a:solidFill>
              </a:rPr>
              <a:t>I.A.3.</a:t>
            </a:r>
            <a:r>
              <a:rPr lang="en-US" dirty="0"/>
              <a:t>	The institution’s programs and services are aligned with its mission. The </a:t>
            </a:r>
            <a:r>
              <a:rPr lang="en-US" b="1" dirty="0">
                <a:solidFill>
                  <a:schemeClr val="tx2"/>
                </a:solidFill>
              </a:rPr>
              <a:t>mission guides institutional decision-making, planning, and resource allocation </a:t>
            </a:r>
            <a:r>
              <a:rPr lang="en-US" dirty="0"/>
              <a:t>and informs institutional goals for student learning and achievement.</a:t>
            </a:r>
          </a:p>
          <a:p>
            <a:pPr marL="0" indent="0">
              <a:buNone/>
            </a:pPr>
            <a:endParaRPr lang="en-US" dirty="0"/>
          </a:p>
          <a:p>
            <a:pPr marL="0" indent="0">
              <a:buNone/>
            </a:pPr>
            <a:r>
              <a:rPr lang="en-US" dirty="0">
                <a:solidFill>
                  <a:schemeClr val="accent5"/>
                </a:solidFill>
              </a:rPr>
              <a:t>I.A.9.</a:t>
            </a:r>
            <a:r>
              <a:rPr lang="en-US" dirty="0"/>
              <a:t>	The institution engages in continuous, broad based, systematic evaluation and planning. The institution </a:t>
            </a:r>
            <a:r>
              <a:rPr lang="en-US" b="1" dirty="0">
                <a:solidFill>
                  <a:schemeClr val="tx2"/>
                </a:solidFill>
              </a:rPr>
              <a:t>integrates program review, planning and resource allocation</a:t>
            </a:r>
            <a:r>
              <a:rPr lang="en-US" dirty="0"/>
              <a:t> into a comprehensive process that leads to accomplishment of its mission and improvement of institutional effectiveness and academic quality. Institutional planning addresses short- and long-range needs for educational programs and services and for human, physical, technology, and financial resources.</a:t>
            </a:r>
          </a:p>
        </p:txBody>
      </p:sp>
      <p:sp>
        <p:nvSpPr>
          <p:cNvPr id="4" name="Slide Number Placeholder 3">
            <a:extLst>
              <a:ext uri="{FF2B5EF4-FFF2-40B4-BE49-F238E27FC236}">
                <a16:creationId xmlns:a16="http://schemas.microsoft.com/office/drawing/2014/main" id="{5B4058C5-5200-FF49-B972-EF38CA4EBCC2}"/>
              </a:ext>
            </a:extLst>
          </p:cNvPr>
          <p:cNvSpPr>
            <a:spLocks noGrp="1"/>
          </p:cNvSpPr>
          <p:nvPr>
            <p:ph type="sldNum" sz="quarter" idx="10"/>
          </p:nvPr>
        </p:nvSpPr>
        <p:spPr/>
        <p:txBody>
          <a:bodyPr/>
          <a:lstStyle/>
          <a:p>
            <a:pPr>
              <a:defRPr/>
            </a:pPr>
            <a:fld id="{B3DECD38-FFDC-B946-A4F7-DDE361C58630}" type="slidenum">
              <a:rPr lang="en-US" altLang="en-US" smtClean="0"/>
              <a:pPr>
                <a:defRPr/>
              </a:pPr>
              <a:t>9</a:t>
            </a:fld>
            <a:endParaRPr lang="en-US" altLang="en-US"/>
          </a:p>
        </p:txBody>
      </p:sp>
    </p:spTree>
    <p:extLst>
      <p:ext uri="{BB962C8B-B14F-4D97-AF65-F5344CB8AC3E}">
        <p14:creationId xmlns:p14="http://schemas.microsoft.com/office/powerpoint/2010/main" val="3980456181"/>
      </p:ext>
    </p:extLst>
  </p:cSld>
  <p:clrMapOvr>
    <a:masterClrMapping/>
  </p:clrMapOvr>
</p:sld>
</file>

<file path=ppt/theme/theme1.xml><?xml version="1.0" encoding="utf-8"?>
<a:theme xmlns:a="http://schemas.openxmlformats.org/drawingml/2006/main" name="ASCCC Curriculum Inst. 2020 Theme">
  <a:themeElements>
    <a:clrScheme name="Custom 1">
      <a:dk1>
        <a:srgbClr val="4C0061"/>
      </a:dk1>
      <a:lt1>
        <a:srgbClr val="FFFFFF"/>
      </a:lt1>
      <a:dk2>
        <a:srgbClr val="8A528C"/>
      </a:dk2>
      <a:lt2>
        <a:srgbClr val="48A6B3"/>
      </a:lt2>
      <a:accent1>
        <a:srgbClr val="EF6873"/>
      </a:accent1>
      <a:accent2>
        <a:srgbClr val="BF75E7"/>
      </a:accent2>
      <a:accent3>
        <a:srgbClr val="FBF39F"/>
      </a:accent3>
      <a:accent4>
        <a:srgbClr val="AEDA7E"/>
      </a:accent4>
      <a:accent5>
        <a:srgbClr val="007488"/>
      </a:accent5>
      <a:accent6>
        <a:srgbClr val="D0AAEE"/>
      </a:accent6>
      <a:hlink>
        <a:srgbClr val="8A528C"/>
      </a:hlink>
      <a:folHlink>
        <a:srgbClr val="A375B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AFCA6B0-7906-8E43-915E-A98602471B0A}" vid="{18B3FB7F-0182-C24E-B5E9-2B90EEB15CC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D51A262D0508E4FB8E1282EE9DB652B" ma:contentTypeVersion="14" ma:contentTypeDescription="Create a new document." ma:contentTypeScope="" ma:versionID="a9554ea7216a397f6a2fe7a3a5d45f6f">
  <xsd:schema xmlns:xsd="http://www.w3.org/2001/XMLSchema" xmlns:xs="http://www.w3.org/2001/XMLSchema" xmlns:p="http://schemas.microsoft.com/office/2006/metadata/properties" xmlns:ns3="0509bf5a-c820-4a6b-8c1f-2f148bf9feaf" xmlns:ns4="91839806-8e68-4eaf-980b-4e0f532bfb83" targetNamespace="http://schemas.microsoft.com/office/2006/metadata/properties" ma:root="true" ma:fieldsID="d12c5fe7d56a9baf5c2de339c9e69805" ns3:_="" ns4:_="">
    <xsd:import namespace="0509bf5a-c820-4a6b-8c1f-2f148bf9feaf"/>
    <xsd:import namespace="91839806-8e68-4eaf-980b-4e0f532bfb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09bf5a-c820-4a6b-8c1f-2f148bf9f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839806-8e68-4eaf-980b-4e0f532bfb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F5C4898-A93D-414F-A23D-8EFE38D4C52E}">
  <ds:schemaRefs>
    <ds:schemaRef ds:uri="http://schemas.microsoft.com/sharepoint/v3/contenttype/forms"/>
  </ds:schemaRefs>
</ds:datastoreItem>
</file>

<file path=customXml/itemProps2.xml><?xml version="1.0" encoding="utf-8"?>
<ds:datastoreItem xmlns:ds="http://schemas.openxmlformats.org/officeDocument/2006/customXml" ds:itemID="{7C3AAC75-F86F-4075-B331-C40EF97658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09bf5a-c820-4a6b-8c1f-2f148bf9feaf"/>
    <ds:schemaRef ds:uri="91839806-8e68-4eaf-980b-4e0f532bfb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E0820C-7DA1-4F09-9201-F5795A57D738}">
  <ds:schemaRefs>
    <ds:schemaRef ds:uri="0509bf5a-c820-4a6b-8c1f-2f148bf9feaf"/>
    <ds:schemaRef ds:uri="http://schemas.microsoft.com/office/2006/metadata/properties"/>
    <ds:schemaRef ds:uri="http://purl.org/dc/terms/"/>
    <ds:schemaRef ds:uri="http://www.w3.org/XML/1998/namespace"/>
    <ds:schemaRef ds:uri="http://purl.org/dc/dcmitype/"/>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91839806-8e68-4eaf-980b-4e0f532bfb83"/>
  </ds:schemaRefs>
</ds:datastoreItem>
</file>

<file path=docProps/app.xml><?xml version="1.0" encoding="utf-8"?>
<Properties xmlns="http://schemas.openxmlformats.org/officeDocument/2006/extended-properties" xmlns:vt="http://schemas.openxmlformats.org/officeDocument/2006/docPropsVTypes">
  <Template>ASCCC Curriculum Inst</Template>
  <TotalTime>364</TotalTime>
  <Words>1350</Words>
  <Application>Microsoft Macintosh PowerPoint</Application>
  <PresentationFormat>Widescreen</PresentationFormat>
  <Paragraphs>220</Paragraphs>
  <Slides>21</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Chalkboard</vt:lpstr>
      <vt:lpstr>Palatino</vt:lpstr>
      <vt:lpstr>ASCCC Curriculum Inst. 2020 Theme</vt:lpstr>
      <vt:lpstr>Integrated Planning and Some Best Practices for Using Data to Inform Continuous Quality Improvement  February 25 | 4:15-5:30 </vt:lpstr>
      <vt:lpstr>Presenters</vt:lpstr>
      <vt:lpstr>Overview</vt:lpstr>
      <vt:lpstr>Using the Pathable Chat…</vt:lpstr>
      <vt:lpstr>Introductions</vt:lpstr>
      <vt:lpstr>Accreditation Standards:  Using Data</vt:lpstr>
      <vt:lpstr>Question: How is Data used in Planning?</vt:lpstr>
      <vt:lpstr>Making Data Accessible and Meaningful</vt:lpstr>
      <vt:lpstr>Accreditation Standards:  Resource Allocation and Planning</vt:lpstr>
      <vt:lpstr>Question: Why should Planning inform Resource Allocation?</vt:lpstr>
      <vt:lpstr>Resource Allocation Informed by Planning and Data:  How it Works at Santiago Canyon College…</vt:lpstr>
      <vt:lpstr>Resource Allocation Informed by Planning and Data:  How it Works at Santiago Canyon College…</vt:lpstr>
      <vt:lpstr>Resource Allocation Informed by Planning and Data:  How it Works at Santiago Canyon College…</vt:lpstr>
      <vt:lpstr>Resource Allocation Informed by Planning and Data:  How it Works at Santiago Canyon College…</vt:lpstr>
      <vt:lpstr>Resource Allocation Informed by Planning and Data:  How it Works at Santiago Canyon College…</vt:lpstr>
      <vt:lpstr>Resource Allocation Informed by Planning and Data:  How it Works at Santiago Canyon College…</vt:lpstr>
      <vt:lpstr>Resource Allocation Informed by Planning and Data:  How it Works at Santiago Canyon College…</vt:lpstr>
      <vt:lpstr>Working Together:  Faculty; Institutional Research, Planning, and Effectiveness (IRPE) Professionals; and Accreditation Liaison Officers (ALO)</vt:lpstr>
      <vt:lpstr>Communicating Processes and Evidence  to the Visiting Team</vt:lpstr>
      <vt:lpstr>Q and A | Sharing</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Planning and Some Best Practices for Using Data to Inform Continuous Quality Improvement.</dc:title>
  <dc:creator>May, Virginia</dc:creator>
  <cp:lastModifiedBy>May, Virginia</cp:lastModifiedBy>
  <cp:revision>28</cp:revision>
  <cp:lastPrinted>2020-11-24T19:39:26Z</cp:lastPrinted>
  <dcterms:created xsi:type="dcterms:W3CDTF">2022-02-16T17:53:52Z</dcterms:created>
  <dcterms:modified xsi:type="dcterms:W3CDTF">2022-02-23T05:08:18Z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0x0101007D51A262D0508E4FB8E1282EE9DB652B</vt:lpwstr>
  </property>
</Properties>
</file>