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276" r:id="rId5"/>
    <p:sldId id="259" r:id="rId6"/>
    <p:sldId id="274" r:id="rId7"/>
    <p:sldId id="260" r:id="rId8"/>
    <p:sldId id="261" r:id="rId9"/>
    <p:sldId id="262" r:id="rId10"/>
    <p:sldId id="275" r:id="rId11"/>
    <p:sldId id="263" r:id="rId12"/>
    <p:sldId id="277" r:id="rId13"/>
    <p:sldId id="264" r:id="rId14"/>
    <p:sldId id="279" r:id="rId15"/>
    <p:sldId id="280" r:id="rId16"/>
    <p:sldId id="278" r:id="rId17"/>
    <p:sldId id="265" r:id="rId18"/>
    <p:sldId id="271" r:id="rId19"/>
    <p:sldId id="266" r:id="rId20"/>
    <p:sldId id="267" r:id="rId21"/>
    <p:sldId id="268" r:id="rId22"/>
    <p:sldId id="269" r:id="rId23"/>
    <p:sldId id="272" r:id="rId24"/>
    <p:sldId id="2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256"/>
    <a:srgbClr val="472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20" autoAdjust="0"/>
  </p:normalViewPr>
  <p:slideViewPr>
    <p:cSldViewPr snapToGrid="0">
      <p:cViewPr varScale="1">
        <p:scale>
          <a:sx n="86" d="100"/>
          <a:sy n="86" d="100"/>
        </p:scale>
        <p:origin x="48"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0F7D3-D04A-42EF-9A81-705E9D00A5FE}"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C42D1-8071-433F-81C4-7A7DE99FEBB8}" type="slidenum">
              <a:rPr lang="en-US" smtClean="0"/>
              <a:t>‹#›</a:t>
            </a:fld>
            <a:endParaRPr lang="en-US"/>
          </a:p>
        </p:txBody>
      </p:sp>
    </p:spTree>
    <p:extLst>
      <p:ext uri="{BB962C8B-B14F-4D97-AF65-F5344CB8AC3E}">
        <p14:creationId xmlns:p14="http://schemas.microsoft.com/office/powerpoint/2010/main" val="1273924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834012" y="4167921"/>
            <a:ext cx="10519788" cy="1593670"/>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834012" y="5853031"/>
            <a:ext cx="10519788" cy="894804"/>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97BE3AB-837A-ECDE-CE70-6EA0BE5B629B}"/>
              </a:ext>
            </a:extLst>
          </p:cNvPr>
          <p:cNvGrpSpPr/>
          <p:nvPr userDrawn="1"/>
        </p:nvGrpSpPr>
        <p:grpSpPr>
          <a:xfrm>
            <a:off x="0" y="0"/>
            <a:ext cx="12192000" cy="2272937"/>
            <a:chOff x="0" y="0"/>
            <a:chExt cx="12192000" cy="2272937"/>
          </a:xfrm>
        </p:grpSpPr>
        <p:sp>
          <p:nvSpPr>
            <p:cNvPr id="8" name="Rectangle 7">
              <a:extLst>
                <a:ext uri="{FF2B5EF4-FFF2-40B4-BE49-F238E27FC236}">
                  <a16:creationId xmlns:a16="http://schemas.microsoft.com/office/drawing/2014/main" id="{5D66B30A-974B-C6F1-93F6-3BC22DB20D8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rgbClr val="47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DCCCB5A-1530-5FF0-7EDB-C66302518F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75994" cy="2272935"/>
            </a:xfrm>
            <a:prstGeom prst="rect">
              <a:avLst/>
            </a:prstGeom>
            <a:ln>
              <a:noFill/>
            </a:ln>
          </p:spPr>
        </p:pic>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795450" y="365125"/>
            <a:ext cx="8558349" cy="1685744"/>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hasCustomPrompt="1"/>
          </p:nvPr>
        </p:nvSpPr>
        <p:spPr>
          <a:xfrm>
            <a:off x="838200" y="2494722"/>
            <a:ext cx="10515600" cy="3762386"/>
          </a:xfrm>
        </p:spPr>
        <p:txBody>
          <a:bodyPr/>
          <a:lstStyle>
            <a:lvl1pPr marL="0" indent="0">
              <a:buFont typeface="Arial" panose="020B0604020202020204" pitchFamily="34" charset="0"/>
              <a:buNone/>
              <a:defRPr/>
            </a:lvl1pPr>
            <a:lvl2pPr marL="457200" indent="0">
              <a:buNone/>
              <a:defRPr/>
            </a:lvl2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br>
              <a:rPr lang="en-US" dirty="0"/>
            </a:br>
            <a:r>
              <a:rPr lang="en-US" dirty="0"/>
              <a:t>Tips for accessible templates:</a:t>
            </a:r>
            <a:br>
              <a:rPr lang="en-US" dirty="0"/>
            </a:br>
            <a:r>
              <a:rPr lang="en-US" dirty="0"/>
              <a:t>- Avoid using actions if possible. </a:t>
            </a:r>
            <a:br>
              <a:rPr lang="en-US" dirty="0"/>
            </a:br>
            <a:r>
              <a:rPr lang="en-US" dirty="0"/>
              <a:t>- Each slide needs a heading. </a:t>
            </a:r>
            <a:br>
              <a:rPr lang="en-US" dirty="0"/>
            </a:br>
            <a:r>
              <a:rPr lang="en-US" dirty="0"/>
              <a:t>- Use the list buttons rather that text bullets or numbers. </a:t>
            </a:r>
            <a:br>
              <a:rPr lang="en-US" dirty="0"/>
            </a:br>
            <a:r>
              <a:rPr lang="en-US" dirty="0"/>
              <a:t>- Add alt text to images, shapes and smart art or mark them as ‘Decorative’.</a:t>
            </a:r>
            <a:br>
              <a:rPr lang="en-US" dirty="0"/>
            </a:br>
            <a:r>
              <a:rPr lang="en-US" dirty="0"/>
              <a:t>- To make an accessible pdf, use the Acrobat&gt;Create PDF function. </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FFC273A-33C1-ABDF-8F0D-9D754613227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7F56C3B6-52B3-F5B9-121B-9C09F4E74BDE}"/>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657" y="3808"/>
            <a:ext cx="821133"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ECF4CC9-0981-8750-D124-AE5ABFEC6F13}"/>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657" y="3808"/>
            <a:ext cx="821133"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6" name="Picture 5">
            <a:extLst>
              <a:ext uri="{FF2B5EF4-FFF2-40B4-BE49-F238E27FC236}">
                <a16:creationId xmlns:a16="http://schemas.microsoft.com/office/drawing/2014/main" id="{45945705-2325-61E5-8265-74A0A006B298}"/>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pic>
        <p:nvPicPr>
          <p:cNvPr id="2" name="Picture 1">
            <a:extLst>
              <a:ext uri="{FF2B5EF4-FFF2-40B4-BE49-F238E27FC236}">
                <a16:creationId xmlns:a16="http://schemas.microsoft.com/office/drawing/2014/main" id="{198D520E-85D5-DE0B-2678-A0BABEB44A93}"/>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657" y="3808"/>
            <a:ext cx="821133"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 uri="{C183D7F6-B498-43B3-948B-1728B52AA6E4}">
                <adec:decorative xmlns:adec="http://schemas.microsoft.com/office/drawing/2017/decorative" val="1"/>
              </a:ext>
            </a:extLst>
          </p:cNvPr>
          <p:cNvSpPr>
            <a:spLocks noGrp="1"/>
          </p:cNvSpPr>
          <p:nvPr>
            <p:ph type="sldNum" sz="quarter" idx="4"/>
          </p:nvPr>
        </p:nvSpPr>
        <p:spPr>
          <a:xfrm>
            <a:off x="8610600" y="6392046"/>
            <a:ext cx="2743200" cy="329429"/>
          </a:xfrm>
          <a:prstGeom prst="rect">
            <a:avLst/>
          </a:prstGeom>
        </p:spPr>
        <p:txBody>
          <a:bodyPr vert="horz" lIns="91440" tIns="45720" rIns="9144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ftr="0" dt="0"/>
  <p:txStyles>
    <p:titleStyle>
      <a:lvl1pPr algn="l" defTabSz="914400" rtl="0" eaLnBrk="1" latinLnBrk="0" hangingPunct="1">
        <a:lnSpc>
          <a:spcPct val="90000"/>
        </a:lnSpc>
        <a:spcBef>
          <a:spcPct val="0"/>
        </a:spcBef>
        <a:buNone/>
        <a:defRPr sz="36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s://www.asccc.org/" TargetMode="External"/><Relationship Id="rId3" Type="http://schemas.openxmlformats.org/officeDocument/2006/relationships/hyperlink" Target="https://accjc.org/wp-content/uploads/ACCJC-2024-Accreditation-Standards.pdf" TargetMode="External"/><Relationship Id="rId7" Type="http://schemas.openxmlformats.org/officeDocument/2006/relationships/hyperlink" Target="https://accjc.org/wp-content/uploads/Policy-on-Substantive-Change.pdf" TargetMode="External"/><Relationship Id="rId2" Type="http://schemas.openxmlformats.org/officeDocument/2006/relationships/hyperlink" Target="https://accjc.org/" TargetMode="External"/><Relationship Id="rId1" Type="http://schemas.openxmlformats.org/officeDocument/2006/relationships/slideLayout" Target="../slideLayouts/slideLayout2.xml"/><Relationship Id="rId6" Type="http://schemas.openxmlformats.org/officeDocument/2006/relationships/hyperlink" Target="https://accjc.org/wp-content/uploads/Policy-on-Distance-and-on-Correspondence-Education.pdf" TargetMode="External"/><Relationship Id="rId11" Type="http://schemas.openxmlformats.org/officeDocument/2006/relationships/hyperlink" Target="https://casetext.com/regulation/california-code-of-regulations/title-5-education/division-6-california-community-colleges/chapter-6-curriculum-and-instruction/subchapter-3-alternative-instructional-methodologies/article-1-distance-education/section-55200-definition-and-application" TargetMode="External"/><Relationship Id="rId5" Type="http://schemas.openxmlformats.org/officeDocument/2006/relationships/hyperlink" Target="https://accjc.org/wp-content/uploads/Guide-to-Institutional-Self-Evaluation-Improvement-and-Peer-Review.pdf" TargetMode="External"/><Relationship Id="rId10" Type="http://schemas.openxmlformats.org/officeDocument/2006/relationships/hyperlink" Target="https://www.customsmobile.com/regulations/expand/title34_chapterVI_part600_subpartA_section600.2" TargetMode="External"/><Relationship Id="rId4" Type="http://schemas.openxmlformats.org/officeDocument/2006/relationships/hyperlink" Target="https://accjc.org/wp-content/uploads/Accreditation-Standards_-Adopted-June-2014.pdf" TargetMode="External"/><Relationship Id="rId9" Type="http://schemas.openxmlformats.org/officeDocument/2006/relationships/hyperlink" Target="mailto:info@asccc.org"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mailto:info@ascc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a:xfrm>
            <a:off x="99753" y="4167921"/>
            <a:ext cx="11853949" cy="1335104"/>
          </a:xfrm>
        </p:spPr>
        <p:txBody>
          <a:bodyPr/>
          <a:lstStyle/>
          <a:p>
            <a:r>
              <a:rPr lang="en-US" b="1" dirty="0"/>
              <a:t>Distance Education: </a:t>
            </a:r>
            <a:br>
              <a:rPr lang="en-US" b="1" dirty="0"/>
            </a:br>
            <a:r>
              <a:rPr lang="en-US" b="1" dirty="0"/>
              <a:t>Faculty, Students, and Accreditation</a:t>
            </a:r>
            <a:endParaRPr lang="en-US" dirty="0"/>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p:txBody>
          <a:bodyPr/>
          <a:lstStyle/>
          <a:p>
            <a:r>
              <a:rPr lang="en-US" dirty="0"/>
              <a:t>Fourth General Session </a:t>
            </a:r>
          </a:p>
          <a:p>
            <a:r>
              <a:rPr lang="en-US" dirty="0"/>
              <a:t>2:30pm-3:30pm</a:t>
            </a:r>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8891-095E-52A9-60A5-A8DCEB45CBCE}"/>
              </a:ext>
            </a:extLst>
          </p:cNvPr>
          <p:cNvSpPr>
            <a:spLocks noGrp="1"/>
          </p:cNvSpPr>
          <p:nvPr>
            <p:ph type="title"/>
          </p:nvPr>
        </p:nvSpPr>
        <p:spPr/>
        <p:txBody>
          <a:bodyPr/>
          <a:lstStyle/>
          <a:p>
            <a:r>
              <a:rPr lang="en-US" dirty="0"/>
              <a:t>California Code of Regulations—Title 5</a:t>
            </a:r>
          </a:p>
        </p:txBody>
      </p:sp>
      <p:sp>
        <p:nvSpPr>
          <p:cNvPr id="4" name="Slide Number Placeholder 3">
            <a:extLst>
              <a:ext uri="{FF2B5EF4-FFF2-40B4-BE49-F238E27FC236}">
                <a16:creationId xmlns:a16="http://schemas.microsoft.com/office/drawing/2014/main" id="{54E8EBDF-27BF-2EFE-6210-F62A6A4A480F}"/>
              </a:ext>
            </a:extLst>
          </p:cNvPr>
          <p:cNvSpPr>
            <a:spLocks noGrp="1"/>
          </p:cNvSpPr>
          <p:nvPr>
            <p:ph type="sldNum" sz="quarter" idx="12"/>
          </p:nvPr>
        </p:nvSpPr>
        <p:spPr/>
        <p:txBody>
          <a:bodyPr/>
          <a:lstStyle/>
          <a:p>
            <a:fld id="{FC94C22D-D015-6649-B5C3-596F33FC97D2}" type="slidenum">
              <a:rPr lang="en-US" smtClean="0"/>
              <a:t>10</a:t>
            </a:fld>
            <a:endParaRPr lang="en-US"/>
          </a:p>
        </p:txBody>
      </p:sp>
    </p:spTree>
    <p:extLst>
      <p:ext uri="{BB962C8B-B14F-4D97-AF65-F5344CB8AC3E}">
        <p14:creationId xmlns:p14="http://schemas.microsoft.com/office/powerpoint/2010/main" val="1825803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4E37-C81C-4B71-BB4A-C3059A333387}"/>
              </a:ext>
            </a:extLst>
          </p:cNvPr>
          <p:cNvSpPr>
            <a:spLocks noGrp="1"/>
          </p:cNvSpPr>
          <p:nvPr>
            <p:ph type="title"/>
          </p:nvPr>
        </p:nvSpPr>
        <p:spPr/>
        <p:txBody>
          <a:bodyPr/>
          <a:lstStyle/>
          <a:p>
            <a:pPr algn="ctr"/>
            <a:r>
              <a:rPr lang="en-US" dirty="0"/>
              <a:t>Title 5 Section 55204  </a:t>
            </a:r>
            <a:br>
              <a:rPr lang="en-US" dirty="0"/>
            </a:br>
            <a:r>
              <a:rPr lang="en-US" dirty="0"/>
              <a:t>Instructor Contact</a:t>
            </a:r>
          </a:p>
        </p:txBody>
      </p:sp>
      <p:sp>
        <p:nvSpPr>
          <p:cNvPr id="3" name="Content Placeholder 2">
            <a:extLst>
              <a:ext uri="{FF2B5EF4-FFF2-40B4-BE49-F238E27FC236}">
                <a16:creationId xmlns:a16="http://schemas.microsoft.com/office/drawing/2014/main" id="{B72219AD-07AD-494B-AD4B-FEF40517B77D}"/>
              </a:ext>
            </a:extLst>
          </p:cNvPr>
          <p:cNvSpPr>
            <a:spLocks noGrp="1"/>
          </p:cNvSpPr>
          <p:nvPr>
            <p:ph idx="1"/>
          </p:nvPr>
        </p:nvSpPr>
        <p:spPr/>
        <p:txBody>
          <a:bodyPr/>
          <a:lstStyle/>
          <a:p>
            <a:pPr marL="25400" lvl="0">
              <a:lnSpc>
                <a:spcPct val="115000"/>
              </a:lnSpc>
              <a:spcBef>
                <a:spcPts val="0"/>
              </a:spcBef>
            </a:pPr>
            <a:r>
              <a:rPr lang="en-US" dirty="0">
                <a:solidFill>
                  <a:srgbClr val="545658"/>
                </a:solidFill>
              </a:rPr>
              <a:t>In addition to the requirements of section 55002 and any locally established requirements applicable to all courses, district governing boards shall ensure that:</a:t>
            </a:r>
          </a:p>
          <a:p>
            <a:pPr marL="482600" lvl="0" indent="-457200">
              <a:lnSpc>
                <a:spcPct val="115000"/>
              </a:lnSpc>
              <a:spcBef>
                <a:spcPts val="0"/>
              </a:spcBef>
              <a:buFont typeface="+mj-lt"/>
              <a:buAutoNum type="alphaLcPeriod"/>
            </a:pPr>
            <a:r>
              <a:rPr lang="en-US" dirty="0">
                <a:solidFill>
                  <a:srgbClr val="545658"/>
                </a:solidFill>
              </a:rPr>
              <a:t>Any portion of a course conducted through distance education includes regular </a:t>
            </a:r>
            <a:r>
              <a:rPr lang="en-US" dirty="0">
                <a:solidFill>
                  <a:srgbClr val="3B3256"/>
                </a:solidFill>
              </a:rPr>
              <a:t>effective contact </a:t>
            </a:r>
            <a:r>
              <a:rPr lang="en-US" dirty="0">
                <a:solidFill>
                  <a:srgbClr val="545658"/>
                </a:solidFill>
              </a:rPr>
              <a:t>and substantive interaction between the instructor(s) and students, (and among students where applicable), either synchronously or asynchronously, through group or individual meetings, orientation and review sessions, supplemental seminar or study sessions, field trips, library workshops, telephone contact, voice mail, e-mail, or other activities.</a:t>
            </a:r>
            <a:endParaRPr lang="en-US" dirty="0"/>
          </a:p>
        </p:txBody>
      </p:sp>
      <p:sp>
        <p:nvSpPr>
          <p:cNvPr id="4" name="Slide Number Placeholder 3">
            <a:extLst>
              <a:ext uri="{FF2B5EF4-FFF2-40B4-BE49-F238E27FC236}">
                <a16:creationId xmlns:a16="http://schemas.microsoft.com/office/drawing/2014/main" id="{CF1ED4F7-2B7C-4746-90CD-A9F0E60CD658}"/>
              </a:ext>
            </a:extLst>
          </p:cNvPr>
          <p:cNvSpPr>
            <a:spLocks noGrp="1"/>
          </p:cNvSpPr>
          <p:nvPr>
            <p:ph type="sldNum" sz="quarter" idx="12"/>
          </p:nvPr>
        </p:nvSpPr>
        <p:spPr/>
        <p:txBody>
          <a:bodyPr/>
          <a:lstStyle/>
          <a:p>
            <a:fld id="{FC94C22D-D015-6649-B5C3-596F33FC97D2}" type="slidenum">
              <a:rPr lang="en-US" smtClean="0"/>
              <a:t>11</a:t>
            </a:fld>
            <a:endParaRPr lang="en-US"/>
          </a:p>
        </p:txBody>
      </p:sp>
    </p:spTree>
    <p:extLst>
      <p:ext uri="{BB962C8B-B14F-4D97-AF65-F5344CB8AC3E}">
        <p14:creationId xmlns:p14="http://schemas.microsoft.com/office/powerpoint/2010/main" val="65645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777CF-F4F9-8168-3B1B-8ED063CC39F1}"/>
              </a:ext>
            </a:extLst>
          </p:cNvPr>
          <p:cNvSpPr>
            <a:spLocks noGrp="1"/>
          </p:cNvSpPr>
          <p:nvPr>
            <p:ph type="title"/>
          </p:nvPr>
        </p:nvSpPr>
        <p:spPr/>
        <p:txBody>
          <a:bodyPr/>
          <a:lstStyle/>
          <a:p>
            <a:r>
              <a:rPr lang="en-US" dirty="0"/>
              <a:t>ACCJC Peer Review</a:t>
            </a:r>
          </a:p>
        </p:txBody>
      </p:sp>
      <p:sp>
        <p:nvSpPr>
          <p:cNvPr id="4" name="Slide Number Placeholder 3">
            <a:extLst>
              <a:ext uri="{FF2B5EF4-FFF2-40B4-BE49-F238E27FC236}">
                <a16:creationId xmlns:a16="http://schemas.microsoft.com/office/drawing/2014/main" id="{E5C21252-4F2D-4CD0-F9F4-DF5FF468A166}"/>
              </a:ext>
            </a:extLst>
          </p:cNvPr>
          <p:cNvSpPr>
            <a:spLocks noGrp="1"/>
          </p:cNvSpPr>
          <p:nvPr>
            <p:ph type="sldNum" sz="quarter" idx="12"/>
          </p:nvPr>
        </p:nvSpPr>
        <p:spPr/>
        <p:txBody>
          <a:bodyPr/>
          <a:lstStyle/>
          <a:p>
            <a:fld id="{FC94C22D-D015-6649-B5C3-596F33FC97D2}" type="slidenum">
              <a:rPr lang="en-US" smtClean="0"/>
              <a:t>12</a:t>
            </a:fld>
            <a:endParaRPr lang="en-US"/>
          </a:p>
        </p:txBody>
      </p:sp>
    </p:spTree>
    <p:extLst>
      <p:ext uri="{BB962C8B-B14F-4D97-AF65-F5344CB8AC3E}">
        <p14:creationId xmlns:p14="http://schemas.microsoft.com/office/powerpoint/2010/main" val="1196696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44947-8C14-4AEF-92E6-9910C5C3CB45}"/>
              </a:ext>
            </a:extLst>
          </p:cNvPr>
          <p:cNvSpPr>
            <a:spLocks noGrp="1"/>
          </p:cNvSpPr>
          <p:nvPr>
            <p:ph type="title"/>
          </p:nvPr>
        </p:nvSpPr>
        <p:spPr/>
        <p:txBody>
          <a:bodyPr/>
          <a:lstStyle/>
          <a:p>
            <a:r>
              <a:rPr lang="en-US" dirty="0"/>
              <a:t>What Will ACCJC Look For?</a:t>
            </a:r>
          </a:p>
        </p:txBody>
      </p:sp>
      <p:sp>
        <p:nvSpPr>
          <p:cNvPr id="3" name="Content Placeholder 2">
            <a:extLst>
              <a:ext uri="{FF2B5EF4-FFF2-40B4-BE49-F238E27FC236}">
                <a16:creationId xmlns:a16="http://schemas.microsoft.com/office/drawing/2014/main" id="{245F73FF-BB84-4C13-A6F4-A52BC85491DA}"/>
              </a:ext>
            </a:extLst>
          </p:cNvPr>
          <p:cNvSpPr>
            <a:spLocks noGrp="1"/>
          </p:cNvSpPr>
          <p:nvPr>
            <p:ph idx="1"/>
          </p:nvPr>
        </p:nvSpPr>
        <p:spPr/>
        <p:txBody>
          <a:bodyPr/>
          <a:lstStyle/>
          <a:p>
            <a:pPr marL="342900" indent="-342900">
              <a:buFont typeface="Arial" panose="020B0604020202020204" pitchFamily="34" charset="0"/>
              <a:buChar char="•"/>
            </a:pPr>
            <a:r>
              <a:rPr lang="en-US" sz="3600" dirty="0"/>
              <a:t>Regular and Substantive Interaction</a:t>
            </a:r>
          </a:p>
          <a:p>
            <a:pPr marL="342900" indent="-342900">
              <a:buFont typeface="Arial" panose="020B0604020202020204" pitchFamily="34" charset="0"/>
              <a:buChar char="•"/>
            </a:pPr>
            <a:r>
              <a:rPr lang="en-US" sz="3600" dirty="0"/>
              <a:t>Accessibility</a:t>
            </a:r>
          </a:p>
          <a:p>
            <a:pPr marL="342900" indent="-342900">
              <a:buFont typeface="Arial" panose="020B0604020202020204" pitchFamily="34" charset="0"/>
              <a:buChar char="•"/>
            </a:pPr>
            <a:r>
              <a:rPr lang="en-US" sz="3600" dirty="0"/>
              <a:t>Comparability of Services</a:t>
            </a:r>
          </a:p>
          <a:p>
            <a:pPr marL="342900" indent="-342900">
              <a:buFont typeface="Arial" panose="020B0604020202020204" pitchFamily="34" charset="0"/>
              <a:buChar char="•"/>
            </a:pPr>
            <a:r>
              <a:rPr lang="en-US" sz="3600" dirty="0"/>
              <a:t>Authentication</a:t>
            </a:r>
          </a:p>
          <a:p>
            <a:endParaRPr lang="en-US" dirty="0"/>
          </a:p>
          <a:p>
            <a:endParaRPr lang="en-US" dirty="0"/>
          </a:p>
        </p:txBody>
      </p:sp>
      <p:sp>
        <p:nvSpPr>
          <p:cNvPr id="4" name="Slide Number Placeholder 3">
            <a:extLst>
              <a:ext uri="{FF2B5EF4-FFF2-40B4-BE49-F238E27FC236}">
                <a16:creationId xmlns:a16="http://schemas.microsoft.com/office/drawing/2014/main" id="{FBB952B1-C0D9-4058-817D-5916CE0EB7C5}"/>
              </a:ext>
            </a:extLst>
          </p:cNvPr>
          <p:cNvSpPr>
            <a:spLocks noGrp="1"/>
          </p:cNvSpPr>
          <p:nvPr>
            <p:ph type="sldNum" sz="quarter" idx="12"/>
          </p:nvPr>
        </p:nvSpPr>
        <p:spPr/>
        <p:txBody>
          <a:bodyPr/>
          <a:lstStyle/>
          <a:p>
            <a:fld id="{FC94C22D-D015-6649-B5C3-596F33FC97D2}" type="slidenum">
              <a:rPr lang="en-US" smtClean="0"/>
              <a:t>13</a:t>
            </a:fld>
            <a:endParaRPr lang="en-US"/>
          </a:p>
        </p:txBody>
      </p:sp>
    </p:spTree>
    <p:extLst>
      <p:ext uri="{BB962C8B-B14F-4D97-AF65-F5344CB8AC3E}">
        <p14:creationId xmlns:p14="http://schemas.microsoft.com/office/powerpoint/2010/main" val="2602755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D36CA-68E5-461E-CF3E-47DDE6059EA6}"/>
              </a:ext>
            </a:extLst>
          </p:cNvPr>
          <p:cNvSpPr>
            <a:spLocks noGrp="1"/>
          </p:cNvSpPr>
          <p:nvPr>
            <p:ph type="title"/>
          </p:nvPr>
        </p:nvSpPr>
        <p:spPr/>
        <p:txBody>
          <a:bodyPr/>
          <a:lstStyle/>
          <a:p>
            <a:r>
              <a:rPr lang="en-US" dirty="0"/>
              <a:t>Observation of Distance Education Courses	</a:t>
            </a:r>
          </a:p>
        </p:txBody>
      </p:sp>
      <p:sp>
        <p:nvSpPr>
          <p:cNvPr id="3" name="Content Placeholder 2">
            <a:extLst>
              <a:ext uri="{FF2B5EF4-FFF2-40B4-BE49-F238E27FC236}">
                <a16:creationId xmlns:a16="http://schemas.microsoft.com/office/drawing/2014/main" id="{88CC2571-C75A-0DAC-671B-5CCC3DA95B91}"/>
              </a:ext>
            </a:extLst>
          </p:cNvPr>
          <p:cNvSpPr>
            <a:spLocks noGrp="1"/>
          </p:cNvSpPr>
          <p:nvPr>
            <p:ph idx="1"/>
          </p:nvPr>
        </p:nvSpPr>
        <p:spPr/>
        <p:txBody>
          <a:bodyPr/>
          <a:lstStyle/>
          <a:p>
            <a:pPr marL="457200" indent="-457200">
              <a:buFont typeface="+mj-lt"/>
              <a:buAutoNum type="arabicPeriod"/>
            </a:pPr>
            <a:r>
              <a:rPr lang="en-US" dirty="0"/>
              <a:t>Peer review team will “observe” a random selection of distance education classes</a:t>
            </a:r>
          </a:p>
          <a:p>
            <a:pPr marL="457200" indent="-457200">
              <a:buFont typeface="+mj-lt"/>
              <a:buAutoNum type="arabicPeriod"/>
            </a:pPr>
            <a:r>
              <a:rPr lang="en-US" dirty="0"/>
              <a:t>College provides a random sample of fully online DE courses—5% of total number of DE sections offered (not to exceed 50)</a:t>
            </a:r>
          </a:p>
        </p:txBody>
      </p:sp>
      <p:sp>
        <p:nvSpPr>
          <p:cNvPr id="4" name="Slide Number Placeholder 3">
            <a:extLst>
              <a:ext uri="{FF2B5EF4-FFF2-40B4-BE49-F238E27FC236}">
                <a16:creationId xmlns:a16="http://schemas.microsoft.com/office/drawing/2014/main" id="{0691D9C0-62D3-B116-1CFC-97CB398A8563}"/>
              </a:ext>
            </a:extLst>
          </p:cNvPr>
          <p:cNvSpPr>
            <a:spLocks noGrp="1"/>
          </p:cNvSpPr>
          <p:nvPr>
            <p:ph type="sldNum" sz="quarter" idx="12"/>
          </p:nvPr>
        </p:nvSpPr>
        <p:spPr/>
        <p:txBody>
          <a:bodyPr/>
          <a:lstStyle/>
          <a:p>
            <a:fld id="{FC94C22D-D015-6649-B5C3-596F33FC97D2}" type="slidenum">
              <a:rPr lang="en-US" smtClean="0"/>
              <a:t>14</a:t>
            </a:fld>
            <a:endParaRPr lang="en-US"/>
          </a:p>
        </p:txBody>
      </p:sp>
    </p:spTree>
    <p:extLst>
      <p:ext uri="{BB962C8B-B14F-4D97-AF65-F5344CB8AC3E}">
        <p14:creationId xmlns:p14="http://schemas.microsoft.com/office/powerpoint/2010/main" val="741891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858B-D4E8-4E12-8566-332FD8120A3A}"/>
              </a:ext>
            </a:extLst>
          </p:cNvPr>
          <p:cNvSpPr>
            <a:spLocks noGrp="1"/>
          </p:cNvSpPr>
          <p:nvPr>
            <p:ph type="title"/>
          </p:nvPr>
        </p:nvSpPr>
        <p:spPr>
          <a:xfrm>
            <a:off x="2795450" y="365125"/>
            <a:ext cx="9291255" cy="1685744"/>
          </a:xfrm>
        </p:spPr>
        <p:txBody>
          <a:bodyPr/>
          <a:lstStyle/>
          <a:p>
            <a:r>
              <a:rPr lang="en-US" dirty="0"/>
              <a:t>Authentication, Substantive Change, Privacy</a:t>
            </a:r>
          </a:p>
        </p:txBody>
      </p:sp>
      <p:sp>
        <p:nvSpPr>
          <p:cNvPr id="3" name="Content Placeholder 2">
            <a:extLst>
              <a:ext uri="{FF2B5EF4-FFF2-40B4-BE49-F238E27FC236}">
                <a16:creationId xmlns:a16="http://schemas.microsoft.com/office/drawing/2014/main" id="{AF6EDC38-BE6F-45C8-B447-C547ECDFE16A}"/>
              </a:ext>
            </a:extLst>
          </p:cNvPr>
          <p:cNvSpPr>
            <a:spLocks noGrp="1"/>
          </p:cNvSpPr>
          <p:nvPr>
            <p:ph idx="1"/>
          </p:nvPr>
        </p:nvSpPr>
        <p:spPr>
          <a:xfrm>
            <a:off x="838200" y="2494722"/>
            <a:ext cx="10515600" cy="4687474"/>
          </a:xfrm>
        </p:spPr>
        <p:txBody>
          <a:bodyPr>
            <a:normAutofit/>
          </a:bodyPr>
          <a:lstStyle/>
          <a:p>
            <a:pPr marL="342900" indent="-342900">
              <a:buFont typeface="Arial" panose="020B0604020202020204" pitchFamily="34" charset="0"/>
              <a:buChar char="•"/>
            </a:pPr>
            <a:r>
              <a:rPr lang="en-US" dirty="0"/>
              <a:t>Institutions are expected to provide the Commission advance notice of intent to offer a program, degree or certificate in which 50% or more of the courses are via distance education or correspondence education, through the substantive change process. For purposes of this requirement, the institution is responsible for calculating the percentage of courses that may be offered through distance or correspondence education (Policy on Substantive Change). </a:t>
            </a:r>
          </a:p>
          <a:p>
            <a:pPr marL="342900" indent="-342900">
              <a:buFont typeface="Arial" panose="020B0604020202020204" pitchFamily="34" charset="0"/>
              <a:buChar char="•"/>
            </a:pPr>
            <a:r>
              <a:rPr lang="en-US" dirty="0"/>
              <a:t>Institutions must have processes in place establishing that a student who registers in any course offered via distance education or correspondence is the same student who academically engages in the course or program. </a:t>
            </a:r>
          </a:p>
          <a:p>
            <a:pPr marL="342900" indent="-342900">
              <a:buFont typeface="Arial" panose="020B0604020202020204" pitchFamily="34" charset="0"/>
              <a:buChar char="•"/>
            </a:pPr>
            <a:r>
              <a:rPr lang="en-US" dirty="0"/>
              <a:t>The institution must also publish policies that ensure the protection of student privacy and will notify students at the time of class registration of any charges associated with verification of student identity. </a:t>
            </a:r>
          </a:p>
        </p:txBody>
      </p:sp>
      <p:sp>
        <p:nvSpPr>
          <p:cNvPr id="4" name="Slide Number Placeholder 3">
            <a:extLst>
              <a:ext uri="{FF2B5EF4-FFF2-40B4-BE49-F238E27FC236}">
                <a16:creationId xmlns:a16="http://schemas.microsoft.com/office/drawing/2014/main" id="{309811BD-80D3-4ED7-9D4A-11FE42DE56AF}"/>
              </a:ext>
            </a:extLst>
          </p:cNvPr>
          <p:cNvSpPr>
            <a:spLocks noGrp="1"/>
          </p:cNvSpPr>
          <p:nvPr>
            <p:ph type="sldNum" sz="quarter" idx="12"/>
          </p:nvPr>
        </p:nvSpPr>
        <p:spPr/>
        <p:txBody>
          <a:bodyPr/>
          <a:lstStyle/>
          <a:p>
            <a:fld id="{FC94C22D-D015-6649-B5C3-596F33FC97D2}" type="slidenum">
              <a:rPr lang="en-US" smtClean="0"/>
              <a:t>15</a:t>
            </a:fld>
            <a:endParaRPr lang="en-US"/>
          </a:p>
        </p:txBody>
      </p:sp>
    </p:spTree>
    <p:extLst>
      <p:ext uri="{BB962C8B-B14F-4D97-AF65-F5344CB8AC3E}">
        <p14:creationId xmlns:p14="http://schemas.microsoft.com/office/powerpoint/2010/main" val="3174755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1257-C5D5-F767-4A09-C2FAA67AD631}"/>
              </a:ext>
            </a:extLst>
          </p:cNvPr>
          <p:cNvSpPr>
            <a:spLocks noGrp="1"/>
          </p:cNvSpPr>
          <p:nvPr>
            <p:ph type="title"/>
          </p:nvPr>
        </p:nvSpPr>
        <p:spPr/>
        <p:txBody>
          <a:bodyPr/>
          <a:lstStyle/>
          <a:p>
            <a:r>
              <a:rPr lang="en-US" dirty="0"/>
              <a:t>Some DE-Related Accreditation Standards</a:t>
            </a:r>
          </a:p>
        </p:txBody>
      </p:sp>
      <p:sp>
        <p:nvSpPr>
          <p:cNvPr id="4" name="Slide Number Placeholder 3">
            <a:extLst>
              <a:ext uri="{FF2B5EF4-FFF2-40B4-BE49-F238E27FC236}">
                <a16:creationId xmlns:a16="http://schemas.microsoft.com/office/drawing/2014/main" id="{6DA141BC-97B7-EF2E-0855-CBE80D040605}"/>
              </a:ext>
            </a:extLst>
          </p:cNvPr>
          <p:cNvSpPr>
            <a:spLocks noGrp="1"/>
          </p:cNvSpPr>
          <p:nvPr>
            <p:ph type="sldNum" sz="quarter" idx="12"/>
          </p:nvPr>
        </p:nvSpPr>
        <p:spPr/>
        <p:txBody>
          <a:bodyPr/>
          <a:lstStyle/>
          <a:p>
            <a:fld id="{FC94C22D-D015-6649-B5C3-596F33FC97D2}" type="slidenum">
              <a:rPr lang="en-US" smtClean="0"/>
              <a:t>16</a:t>
            </a:fld>
            <a:endParaRPr lang="en-US"/>
          </a:p>
        </p:txBody>
      </p:sp>
    </p:spTree>
    <p:extLst>
      <p:ext uri="{BB962C8B-B14F-4D97-AF65-F5344CB8AC3E}">
        <p14:creationId xmlns:p14="http://schemas.microsoft.com/office/powerpoint/2010/main" val="2874982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3DAA-245D-4FE9-89BC-4D2D121058CC}"/>
              </a:ext>
            </a:extLst>
          </p:cNvPr>
          <p:cNvSpPr>
            <a:spLocks noGrp="1"/>
          </p:cNvSpPr>
          <p:nvPr>
            <p:ph type="title"/>
          </p:nvPr>
        </p:nvSpPr>
        <p:spPr/>
        <p:txBody>
          <a:bodyPr/>
          <a:lstStyle/>
          <a:p>
            <a:r>
              <a:rPr lang="en-US" dirty="0"/>
              <a:t>Looking To the Accreditation Standards</a:t>
            </a:r>
          </a:p>
        </p:txBody>
      </p:sp>
      <p:sp>
        <p:nvSpPr>
          <p:cNvPr id="3" name="Content Placeholder 2">
            <a:extLst>
              <a:ext uri="{FF2B5EF4-FFF2-40B4-BE49-F238E27FC236}">
                <a16:creationId xmlns:a16="http://schemas.microsoft.com/office/drawing/2014/main" id="{A2D1D394-50C6-45C6-AC72-D045B9765955}"/>
              </a:ext>
            </a:extLst>
          </p:cNvPr>
          <p:cNvSpPr>
            <a:spLocks noGrp="1"/>
          </p:cNvSpPr>
          <p:nvPr>
            <p:ph idx="1"/>
          </p:nvPr>
        </p:nvSpPr>
        <p:spPr/>
        <p:txBody>
          <a:bodyPr>
            <a:normAutofit/>
          </a:bodyPr>
          <a:lstStyle/>
          <a:p>
            <a:pPr marL="342900" indent="-342900">
              <a:buFont typeface="Arial" panose="020B0604020202020204" pitchFamily="34" charset="0"/>
              <a:buChar char="•"/>
            </a:pPr>
            <a:r>
              <a:rPr lang="en-US" sz="3600" dirty="0"/>
              <a:t>Recently, the ACCJC updated its 2014 Accreditation Standards and adopted the “New” 2024 Accreditation Standards</a:t>
            </a:r>
          </a:p>
          <a:p>
            <a:pPr marL="342900" indent="-342900">
              <a:buFont typeface="Arial" panose="020B0604020202020204" pitchFamily="34" charset="0"/>
              <a:buChar char="•"/>
            </a:pPr>
            <a:r>
              <a:rPr lang="en-US" sz="3600" dirty="0"/>
              <a:t>Therefore, we will include both the old/current and new standards in our discussion</a:t>
            </a:r>
          </a:p>
        </p:txBody>
      </p:sp>
      <p:sp>
        <p:nvSpPr>
          <p:cNvPr id="4" name="Slide Number Placeholder 3">
            <a:extLst>
              <a:ext uri="{FF2B5EF4-FFF2-40B4-BE49-F238E27FC236}">
                <a16:creationId xmlns:a16="http://schemas.microsoft.com/office/drawing/2014/main" id="{541141E2-CC72-4618-AF39-69848D41A89A}"/>
              </a:ext>
            </a:extLst>
          </p:cNvPr>
          <p:cNvSpPr>
            <a:spLocks noGrp="1"/>
          </p:cNvSpPr>
          <p:nvPr>
            <p:ph type="sldNum" sz="quarter" idx="12"/>
          </p:nvPr>
        </p:nvSpPr>
        <p:spPr/>
        <p:txBody>
          <a:bodyPr/>
          <a:lstStyle/>
          <a:p>
            <a:fld id="{FC94C22D-D015-6649-B5C3-596F33FC97D2}" type="slidenum">
              <a:rPr lang="en-US" smtClean="0"/>
              <a:t>17</a:t>
            </a:fld>
            <a:endParaRPr lang="en-US"/>
          </a:p>
        </p:txBody>
      </p:sp>
    </p:spTree>
    <p:extLst>
      <p:ext uri="{BB962C8B-B14F-4D97-AF65-F5344CB8AC3E}">
        <p14:creationId xmlns:p14="http://schemas.microsoft.com/office/powerpoint/2010/main" val="718068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BB487-E56C-445E-81DF-E5F6CB8A0BE2}"/>
              </a:ext>
            </a:extLst>
          </p:cNvPr>
          <p:cNvSpPr>
            <a:spLocks noGrp="1"/>
          </p:cNvSpPr>
          <p:nvPr>
            <p:ph type="title"/>
          </p:nvPr>
        </p:nvSpPr>
        <p:spPr>
          <a:xfrm>
            <a:off x="1175657" y="392519"/>
            <a:ext cx="10178142" cy="1325563"/>
          </a:xfrm>
        </p:spPr>
        <p:txBody>
          <a:bodyPr/>
          <a:lstStyle/>
          <a:p>
            <a:r>
              <a:rPr lang="en-US" dirty="0"/>
              <a:t>Standard II (2014) &amp; Standard 2 (2024) </a:t>
            </a:r>
          </a:p>
        </p:txBody>
      </p:sp>
      <p:sp>
        <p:nvSpPr>
          <p:cNvPr id="3" name="Content Placeholder 2">
            <a:extLst>
              <a:ext uri="{FF2B5EF4-FFF2-40B4-BE49-F238E27FC236}">
                <a16:creationId xmlns:a16="http://schemas.microsoft.com/office/drawing/2014/main" id="{63C30886-80BA-42AE-9DF5-4D6A71D96C62}"/>
              </a:ext>
            </a:extLst>
          </p:cNvPr>
          <p:cNvSpPr>
            <a:spLocks noGrp="1"/>
          </p:cNvSpPr>
          <p:nvPr>
            <p:ph sz="half" idx="1"/>
          </p:nvPr>
        </p:nvSpPr>
        <p:spPr>
          <a:xfrm>
            <a:off x="1175656" y="1825624"/>
            <a:ext cx="4950824" cy="5173691"/>
          </a:xfrm>
        </p:spPr>
        <p:txBody>
          <a:bodyPr>
            <a:normAutofit fontScale="70000" lnSpcReduction="20000"/>
          </a:bodyPr>
          <a:lstStyle/>
          <a:p>
            <a:pPr marL="0" indent="0">
              <a:buNone/>
            </a:pPr>
            <a:r>
              <a:rPr lang="en-US" sz="3100" dirty="0"/>
              <a:t>2014 </a:t>
            </a:r>
          </a:p>
          <a:p>
            <a:r>
              <a:rPr lang="en-US" sz="2600" dirty="0"/>
              <a:t>The institution offers instructional programs, library and learning support services, and student support services aligned with its mission. The institution’s programs are conducted at levels of quality and rigor appropriate for higher education. The institution assesses its educational quality through methods accepted in higher education, makes the results of its assessments available to the public, and uses the results to improve educational quality and institutional effectiveness. The institution defines and incorporates into all of its degree programs a substantial component of general education designed to ensure breadth of knowledge and to promote intellectual inquiry. The provisions of this standard are broadly applicable to all instructional programs and student and learning support services offered in the name of the institution.</a:t>
            </a:r>
          </a:p>
        </p:txBody>
      </p:sp>
      <p:sp>
        <p:nvSpPr>
          <p:cNvPr id="4" name="Slide Number Placeholder 3">
            <a:extLst>
              <a:ext uri="{FF2B5EF4-FFF2-40B4-BE49-F238E27FC236}">
                <a16:creationId xmlns:a16="http://schemas.microsoft.com/office/drawing/2014/main" id="{EF80690C-0F3B-4C7F-A75F-DBB1C8F16B22}"/>
              </a:ext>
            </a:extLst>
          </p:cNvPr>
          <p:cNvSpPr>
            <a:spLocks noGrp="1"/>
          </p:cNvSpPr>
          <p:nvPr>
            <p:ph type="sldNum" sz="quarter" idx="12"/>
          </p:nvPr>
        </p:nvSpPr>
        <p:spPr/>
        <p:txBody>
          <a:bodyPr/>
          <a:lstStyle/>
          <a:p>
            <a:fld id="{FC94C22D-D015-6649-B5C3-596F33FC97D2}" type="slidenum">
              <a:rPr lang="en-US" smtClean="0"/>
              <a:t>18</a:t>
            </a:fld>
            <a:endParaRPr lang="en-US"/>
          </a:p>
        </p:txBody>
      </p:sp>
      <p:sp>
        <p:nvSpPr>
          <p:cNvPr id="5" name="Content Placeholder 4">
            <a:extLst>
              <a:ext uri="{FF2B5EF4-FFF2-40B4-BE49-F238E27FC236}">
                <a16:creationId xmlns:a16="http://schemas.microsoft.com/office/drawing/2014/main" id="{06AA8DFE-2704-4BD7-A272-4EAD45C97BF9}"/>
              </a:ext>
            </a:extLst>
          </p:cNvPr>
          <p:cNvSpPr>
            <a:spLocks noGrp="1"/>
          </p:cNvSpPr>
          <p:nvPr>
            <p:ph sz="half" idx="13"/>
          </p:nvPr>
        </p:nvSpPr>
        <p:spPr>
          <a:xfrm>
            <a:off x="6402975" y="1825624"/>
            <a:ext cx="4950824" cy="4351338"/>
          </a:xfrm>
        </p:spPr>
        <p:txBody>
          <a:bodyPr/>
          <a:lstStyle/>
          <a:p>
            <a:pPr marL="0" indent="0">
              <a:buNone/>
            </a:pPr>
            <a:r>
              <a:rPr lang="en-US" dirty="0"/>
              <a:t>2024</a:t>
            </a:r>
          </a:p>
          <a:p>
            <a:r>
              <a:rPr lang="en-US" dirty="0"/>
              <a:t>In alignment with its mission, the institution delivers high-quality academic and learning support programs that engage and support students through their unique educational journeys. Academic and learning support programs promote equitable student success, and the institution evaluates student learning and achievement data to inform improvements and advance equitable outcomes.</a:t>
            </a:r>
          </a:p>
        </p:txBody>
      </p:sp>
    </p:spTree>
    <p:extLst>
      <p:ext uri="{BB962C8B-B14F-4D97-AF65-F5344CB8AC3E}">
        <p14:creationId xmlns:p14="http://schemas.microsoft.com/office/powerpoint/2010/main" val="4271521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B260-7B62-4C83-84B7-FC4B56EB1777}"/>
              </a:ext>
            </a:extLst>
          </p:cNvPr>
          <p:cNvSpPr>
            <a:spLocks noGrp="1"/>
          </p:cNvSpPr>
          <p:nvPr>
            <p:ph type="title"/>
          </p:nvPr>
        </p:nvSpPr>
        <p:spPr/>
        <p:txBody>
          <a:bodyPr/>
          <a:lstStyle/>
          <a:p>
            <a:r>
              <a:rPr lang="en-US" dirty="0"/>
              <a:t>Standard II.A.1 (2014) &amp; Standard 2 (2024)</a:t>
            </a:r>
          </a:p>
        </p:txBody>
      </p:sp>
      <p:sp>
        <p:nvSpPr>
          <p:cNvPr id="5" name="Content Placeholder 4">
            <a:extLst>
              <a:ext uri="{FF2B5EF4-FFF2-40B4-BE49-F238E27FC236}">
                <a16:creationId xmlns:a16="http://schemas.microsoft.com/office/drawing/2014/main" id="{9E4E967D-6223-4B04-94AA-B15967C26B51}"/>
              </a:ext>
            </a:extLst>
          </p:cNvPr>
          <p:cNvSpPr>
            <a:spLocks noGrp="1"/>
          </p:cNvSpPr>
          <p:nvPr>
            <p:ph sz="half" idx="1"/>
          </p:nvPr>
        </p:nvSpPr>
        <p:spPr/>
        <p:txBody>
          <a:bodyPr>
            <a:normAutofit fontScale="92500"/>
          </a:bodyPr>
          <a:lstStyle/>
          <a:p>
            <a:r>
              <a:rPr lang="en" sz="2400" dirty="0"/>
              <a:t>(</a:t>
            </a:r>
            <a:r>
              <a:rPr lang="en-US" sz="2400" dirty="0"/>
              <a:t>II.A.1) </a:t>
            </a:r>
            <a:r>
              <a:rPr lang="en" sz="2400" dirty="0"/>
              <a:t>All instructional programs, </a:t>
            </a:r>
            <a:r>
              <a:rPr lang="en" sz="2400" b="1" dirty="0"/>
              <a:t>regardless of location or means of delivery, including distance education and correspondence education</a:t>
            </a:r>
            <a:r>
              <a:rPr lang="en" sz="2400" dirty="0"/>
              <a:t>, are offered in fields of study consistent with the institution’s mission, are appropriate to higher education, and culminate in student attainment of identified student learning outcomes, and achievement of degrees, certificates, employment, or transfer to other higher education programs.</a:t>
            </a:r>
            <a:endParaRPr lang="en-US" dirty="0"/>
          </a:p>
        </p:txBody>
      </p:sp>
      <p:sp>
        <p:nvSpPr>
          <p:cNvPr id="4" name="Slide Number Placeholder 3">
            <a:extLst>
              <a:ext uri="{FF2B5EF4-FFF2-40B4-BE49-F238E27FC236}">
                <a16:creationId xmlns:a16="http://schemas.microsoft.com/office/drawing/2014/main" id="{8CBD2025-5D64-45E4-B825-6D19977A7EB7}"/>
              </a:ext>
            </a:extLst>
          </p:cNvPr>
          <p:cNvSpPr>
            <a:spLocks noGrp="1"/>
          </p:cNvSpPr>
          <p:nvPr>
            <p:ph type="sldNum" sz="quarter" idx="12"/>
          </p:nvPr>
        </p:nvSpPr>
        <p:spPr/>
        <p:txBody>
          <a:bodyPr/>
          <a:lstStyle/>
          <a:p>
            <a:fld id="{FC94C22D-D015-6649-B5C3-596F33FC97D2}" type="slidenum">
              <a:rPr lang="en-US" smtClean="0"/>
              <a:t>19</a:t>
            </a:fld>
            <a:endParaRPr lang="en-US"/>
          </a:p>
        </p:txBody>
      </p:sp>
      <p:sp>
        <p:nvSpPr>
          <p:cNvPr id="6" name="Content Placeholder 5">
            <a:extLst>
              <a:ext uri="{FF2B5EF4-FFF2-40B4-BE49-F238E27FC236}">
                <a16:creationId xmlns:a16="http://schemas.microsoft.com/office/drawing/2014/main" id="{2158909B-DDED-40B1-842C-C4211F72B68A}"/>
              </a:ext>
            </a:extLst>
          </p:cNvPr>
          <p:cNvSpPr>
            <a:spLocks noGrp="1"/>
          </p:cNvSpPr>
          <p:nvPr>
            <p:ph sz="half" idx="13"/>
          </p:nvPr>
        </p:nvSpPr>
        <p:spPr/>
        <p:txBody>
          <a:bodyPr>
            <a:normAutofit/>
          </a:bodyPr>
          <a:lstStyle/>
          <a:p>
            <a:r>
              <a:rPr lang="en-US" dirty="0"/>
              <a:t>(2.2.1) Academic programs </a:t>
            </a:r>
            <a:r>
              <a:rPr lang="en-US" b="1" dirty="0"/>
              <a:t>at all locations and in all modes of delivery</a:t>
            </a:r>
            <a:r>
              <a:rPr lang="en-US" dirty="0"/>
              <a:t> are offered in fields of study consistent with the institution’s mission and reflect appropriate breadth, depth, and expected learning outcomes</a:t>
            </a:r>
          </a:p>
          <a:p>
            <a:r>
              <a:rPr lang="en-US" dirty="0"/>
              <a:t>(2.2.6) The institution uses </a:t>
            </a:r>
            <a:r>
              <a:rPr lang="en-US" b="1" dirty="0"/>
              <a:t>delivery modes</a:t>
            </a:r>
            <a:r>
              <a:rPr lang="en-US" dirty="0"/>
              <a:t> and teaching methodologies that meet student and curricular needs and promote equitable student learning and achievement</a:t>
            </a:r>
          </a:p>
        </p:txBody>
      </p:sp>
    </p:spTree>
    <p:extLst>
      <p:ext uri="{BB962C8B-B14F-4D97-AF65-F5344CB8AC3E}">
        <p14:creationId xmlns:p14="http://schemas.microsoft.com/office/powerpoint/2010/main" val="1220994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F7D8-88DD-4B65-8B70-B7C2028E5AD5}"/>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6BBB5E62-8C60-43ED-9C38-32C356C8C729}"/>
              </a:ext>
            </a:extLst>
          </p:cNvPr>
          <p:cNvSpPr>
            <a:spLocks noGrp="1"/>
          </p:cNvSpPr>
          <p:nvPr>
            <p:ph idx="1"/>
          </p:nvPr>
        </p:nvSpPr>
        <p:spPr/>
        <p:txBody>
          <a:bodyPr/>
          <a:lstStyle/>
          <a:p>
            <a:r>
              <a:rPr lang="en-US" dirty="0"/>
              <a:t>			</a:t>
            </a:r>
          </a:p>
          <a:p>
            <a:r>
              <a:rPr lang="en-US" dirty="0"/>
              <a:t>		</a:t>
            </a:r>
          </a:p>
          <a:p>
            <a:r>
              <a:rPr lang="en-US" dirty="0"/>
              <a:t>		</a:t>
            </a:r>
            <a:r>
              <a:rPr lang="en-US" b="1" dirty="0"/>
              <a:t>Erik Reese – ASCCC Area C Representative</a:t>
            </a:r>
          </a:p>
          <a:p>
            <a:r>
              <a:rPr lang="en-US" dirty="0"/>
              <a:t>			</a:t>
            </a:r>
          </a:p>
          <a:p>
            <a:endParaRPr lang="en-US" dirty="0"/>
          </a:p>
          <a:p>
            <a:endParaRPr lang="en-US" dirty="0"/>
          </a:p>
          <a:p>
            <a:r>
              <a:rPr lang="en-US" dirty="0"/>
              <a:t>		</a:t>
            </a:r>
            <a:r>
              <a:rPr lang="en-US" b="1" dirty="0"/>
              <a:t>Robert L Stewart Jr – ASCCC Treasurer</a:t>
            </a:r>
          </a:p>
        </p:txBody>
      </p:sp>
      <p:pic>
        <p:nvPicPr>
          <p:cNvPr id="1026" name="Picture 2" descr="This is a headshot photograph of Erik Reese, the Academic Senate for California Community Colleges' Area C Representative">
            <a:extLst>
              <a:ext uri="{FF2B5EF4-FFF2-40B4-BE49-F238E27FC236}">
                <a16:creationId xmlns:a16="http://schemas.microsoft.com/office/drawing/2014/main" id="{A3572FBE-FBF5-4A56-A217-6524653EB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524" y="2568893"/>
            <a:ext cx="11049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is is a headshot photograph of Robert L Stewart Jr, the Academic Senate for California Community Colleges' Treasurer">
            <a:extLst>
              <a:ext uri="{FF2B5EF4-FFF2-40B4-BE49-F238E27FC236}">
                <a16:creationId xmlns:a16="http://schemas.microsoft.com/office/drawing/2014/main" id="{A5841CBD-0781-4EB2-B0B1-4D0F6FF66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524" y="4303482"/>
            <a:ext cx="1104900" cy="14763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F95EFF3-A50B-436B-BDB6-229027EAD29D}"/>
              </a:ext>
            </a:extLst>
          </p:cNvPr>
          <p:cNvSpPr>
            <a:spLocks noGrp="1"/>
          </p:cNvSpPr>
          <p:nvPr>
            <p:ph type="sldNum" sz="quarter" idx="12"/>
          </p:nvPr>
        </p:nvSpPr>
        <p:spPr/>
        <p:txBody>
          <a:bodyPr/>
          <a:lstStyle/>
          <a:p>
            <a:fld id="{FC94C22D-D015-6649-B5C3-596F33FC97D2}" type="slidenum">
              <a:rPr lang="en-US" smtClean="0"/>
              <a:t>2</a:t>
            </a:fld>
            <a:endParaRPr lang="en-US"/>
          </a:p>
        </p:txBody>
      </p:sp>
    </p:spTree>
    <p:extLst>
      <p:ext uri="{BB962C8B-B14F-4D97-AF65-F5344CB8AC3E}">
        <p14:creationId xmlns:p14="http://schemas.microsoft.com/office/powerpoint/2010/main" val="637273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B260-7B62-4C83-84B7-FC4B56EB1777}"/>
              </a:ext>
            </a:extLst>
          </p:cNvPr>
          <p:cNvSpPr>
            <a:spLocks noGrp="1"/>
          </p:cNvSpPr>
          <p:nvPr>
            <p:ph type="title"/>
          </p:nvPr>
        </p:nvSpPr>
        <p:spPr/>
        <p:txBody>
          <a:bodyPr/>
          <a:lstStyle/>
          <a:p>
            <a:r>
              <a:rPr lang="en-US" dirty="0"/>
              <a:t>Standard II.B.1 (2014) &amp; Standard 2 (2024)</a:t>
            </a:r>
          </a:p>
        </p:txBody>
      </p:sp>
      <p:sp>
        <p:nvSpPr>
          <p:cNvPr id="5" name="Content Placeholder 4">
            <a:extLst>
              <a:ext uri="{FF2B5EF4-FFF2-40B4-BE49-F238E27FC236}">
                <a16:creationId xmlns:a16="http://schemas.microsoft.com/office/drawing/2014/main" id="{9E4E967D-6223-4B04-94AA-B15967C26B51}"/>
              </a:ext>
            </a:extLst>
          </p:cNvPr>
          <p:cNvSpPr>
            <a:spLocks noGrp="1"/>
          </p:cNvSpPr>
          <p:nvPr>
            <p:ph sz="half" idx="1"/>
          </p:nvPr>
        </p:nvSpPr>
        <p:spPr>
          <a:xfrm>
            <a:off x="1175656" y="1825624"/>
            <a:ext cx="4950824" cy="4566421"/>
          </a:xfrm>
          <a:noFill/>
        </p:spPr>
        <p:txBody>
          <a:bodyPr>
            <a:normAutofit fontScale="92500" lnSpcReduction="10000"/>
          </a:bodyPr>
          <a:lstStyle/>
          <a:p>
            <a:r>
              <a:rPr lang="en" sz="2400" dirty="0"/>
              <a:t>(</a:t>
            </a:r>
            <a:r>
              <a:rPr lang="en-US" sz="2400" dirty="0"/>
              <a:t>II.B.1) </a:t>
            </a:r>
            <a:r>
              <a:rPr lang="en-US" dirty="0"/>
              <a:t>The institution supports student learning and achievement by providing library, and other learning support services to students and to personnel responsible for student learning and support. These services are sufficient in quantity, currency, depth, and variety to support educational programs, </a:t>
            </a:r>
            <a:r>
              <a:rPr lang="en-US" b="1" dirty="0"/>
              <a:t>regardless of location or means of delivery, including distance education and correspondence education</a:t>
            </a:r>
            <a:r>
              <a:rPr lang="en-US" dirty="0"/>
              <a:t>. Learning support services include, but are not limited to, library collections, tutoring, learning centers, computer laboratories, learning technology, and ongoing instruction for users of library and other learning support services</a:t>
            </a:r>
          </a:p>
        </p:txBody>
      </p:sp>
      <p:sp>
        <p:nvSpPr>
          <p:cNvPr id="4" name="Slide Number Placeholder 3">
            <a:extLst>
              <a:ext uri="{FF2B5EF4-FFF2-40B4-BE49-F238E27FC236}">
                <a16:creationId xmlns:a16="http://schemas.microsoft.com/office/drawing/2014/main" id="{8CBD2025-5D64-45E4-B825-6D19977A7EB7}"/>
              </a:ext>
            </a:extLst>
          </p:cNvPr>
          <p:cNvSpPr>
            <a:spLocks noGrp="1"/>
          </p:cNvSpPr>
          <p:nvPr>
            <p:ph type="sldNum" sz="quarter" idx="12"/>
          </p:nvPr>
        </p:nvSpPr>
        <p:spPr/>
        <p:txBody>
          <a:bodyPr/>
          <a:lstStyle/>
          <a:p>
            <a:fld id="{FC94C22D-D015-6649-B5C3-596F33FC97D2}" type="slidenum">
              <a:rPr lang="en-US" smtClean="0"/>
              <a:t>20</a:t>
            </a:fld>
            <a:endParaRPr lang="en-US"/>
          </a:p>
        </p:txBody>
      </p:sp>
      <p:sp>
        <p:nvSpPr>
          <p:cNvPr id="6" name="Content Placeholder 5">
            <a:extLst>
              <a:ext uri="{FF2B5EF4-FFF2-40B4-BE49-F238E27FC236}">
                <a16:creationId xmlns:a16="http://schemas.microsoft.com/office/drawing/2014/main" id="{2158909B-DDED-40B1-842C-C4211F72B68A}"/>
              </a:ext>
            </a:extLst>
          </p:cNvPr>
          <p:cNvSpPr>
            <a:spLocks noGrp="1"/>
          </p:cNvSpPr>
          <p:nvPr>
            <p:ph sz="half" idx="13"/>
          </p:nvPr>
        </p:nvSpPr>
        <p:spPr/>
        <p:txBody>
          <a:bodyPr>
            <a:normAutofit/>
          </a:bodyPr>
          <a:lstStyle/>
          <a:p>
            <a:r>
              <a:rPr lang="en-US" dirty="0"/>
              <a:t>(2.2.1) Academic programs </a:t>
            </a:r>
            <a:r>
              <a:rPr lang="en-US" b="1" dirty="0"/>
              <a:t>at all locations and in all modes of delivery </a:t>
            </a:r>
            <a:r>
              <a:rPr lang="en-US" dirty="0"/>
              <a:t>are offered in fields of study consistent with the institution’s mission and reflect appropriate breadth, depth, and expected learning outcomes</a:t>
            </a:r>
          </a:p>
          <a:p>
            <a:r>
              <a:rPr lang="en-US" dirty="0"/>
              <a:t>(2.2.6) The institution uses </a:t>
            </a:r>
            <a:r>
              <a:rPr lang="en-US" b="1" dirty="0"/>
              <a:t>delivery modes</a:t>
            </a:r>
            <a:r>
              <a:rPr lang="en-US" dirty="0"/>
              <a:t> and teaching methodologies that meet student and curricular needs and promote equitable student learning and achievement</a:t>
            </a:r>
          </a:p>
        </p:txBody>
      </p:sp>
    </p:spTree>
    <p:extLst>
      <p:ext uri="{BB962C8B-B14F-4D97-AF65-F5344CB8AC3E}">
        <p14:creationId xmlns:p14="http://schemas.microsoft.com/office/powerpoint/2010/main" val="1181847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B260-7B62-4C83-84B7-FC4B56EB1777}"/>
              </a:ext>
            </a:extLst>
          </p:cNvPr>
          <p:cNvSpPr>
            <a:spLocks noGrp="1"/>
          </p:cNvSpPr>
          <p:nvPr>
            <p:ph type="title"/>
          </p:nvPr>
        </p:nvSpPr>
        <p:spPr/>
        <p:txBody>
          <a:bodyPr/>
          <a:lstStyle/>
          <a:p>
            <a:r>
              <a:rPr lang="en-US" dirty="0"/>
              <a:t>Standard II.C.3 (2014) &amp; Standard 2 (2024)</a:t>
            </a:r>
          </a:p>
        </p:txBody>
      </p:sp>
      <p:sp>
        <p:nvSpPr>
          <p:cNvPr id="5" name="Content Placeholder 4">
            <a:extLst>
              <a:ext uri="{FF2B5EF4-FFF2-40B4-BE49-F238E27FC236}">
                <a16:creationId xmlns:a16="http://schemas.microsoft.com/office/drawing/2014/main" id="{9E4E967D-6223-4B04-94AA-B15967C26B51}"/>
              </a:ext>
            </a:extLst>
          </p:cNvPr>
          <p:cNvSpPr>
            <a:spLocks noGrp="1"/>
          </p:cNvSpPr>
          <p:nvPr>
            <p:ph sz="half" idx="1"/>
          </p:nvPr>
        </p:nvSpPr>
        <p:spPr>
          <a:xfrm>
            <a:off x="1175656" y="1825624"/>
            <a:ext cx="4950824" cy="4566421"/>
          </a:xfrm>
          <a:noFill/>
        </p:spPr>
        <p:txBody>
          <a:bodyPr>
            <a:normAutofit/>
          </a:bodyPr>
          <a:lstStyle/>
          <a:p>
            <a:r>
              <a:rPr lang="en" sz="2400" dirty="0"/>
              <a:t>(</a:t>
            </a:r>
            <a:r>
              <a:rPr lang="en-US" sz="2400" dirty="0"/>
              <a:t>II.C.3)</a:t>
            </a:r>
            <a:r>
              <a:rPr lang="en-US" dirty="0"/>
              <a:t> The institution assures equitable access to all of its students by providing appropriate, comprehensive, and reliable services to students </a:t>
            </a:r>
            <a:r>
              <a:rPr lang="en-US" b="1" dirty="0"/>
              <a:t>regardless of service location or delivery method</a:t>
            </a:r>
          </a:p>
        </p:txBody>
      </p:sp>
      <p:sp>
        <p:nvSpPr>
          <p:cNvPr id="4" name="Slide Number Placeholder 3">
            <a:extLst>
              <a:ext uri="{FF2B5EF4-FFF2-40B4-BE49-F238E27FC236}">
                <a16:creationId xmlns:a16="http://schemas.microsoft.com/office/drawing/2014/main" id="{8CBD2025-5D64-45E4-B825-6D19977A7EB7}"/>
              </a:ext>
            </a:extLst>
          </p:cNvPr>
          <p:cNvSpPr>
            <a:spLocks noGrp="1"/>
          </p:cNvSpPr>
          <p:nvPr>
            <p:ph type="sldNum" sz="quarter" idx="12"/>
          </p:nvPr>
        </p:nvSpPr>
        <p:spPr/>
        <p:txBody>
          <a:bodyPr/>
          <a:lstStyle/>
          <a:p>
            <a:fld id="{FC94C22D-D015-6649-B5C3-596F33FC97D2}" type="slidenum">
              <a:rPr lang="en-US" smtClean="0"/>
              <a:t>21</a:t>
            </a:fld>
            <a:endParaRPr lang="en-US"/>
          </a:p>
        </p:txBody>
      </p:sp>
      <p:sp>
        <p:nvSpPr>
          <p:cNvPr id="6" name="Content Placeholder 5">
            <a:extLst>
              <a:ext uri="{FF2B5EF4-FFF2-40B4-BE49-F238E27FC236}">
                <a16:creationId xmlns:a16="http://schemas.microsoft.com/office/drawing/2014/main" id="{2158909B-DDED-40B1-842C-C4211F72B68A}"/>
              </a:ext>
            </a:extLst>
          </p:cNvPr>
          <p:cNvSpPr>
            <a:spLocks noGrp="1"/>
          </p:cNvSpPr>
          <p:nvPr>
            <p:ph sz="half" idx="13"/>
          </p:nvPr>
        </p:nvSpPr>
        <p:spPr/>
        <p:txBody>
          <a:bodyPr>
            <a:normAutofit/>
          </a:bodyPr>
          <a:lstStyle/>
          <a:p>
            <a:r>
              <a:rPr lang="en-US" dirty="0"/>
              <a:t>(2.2.1) Academic programs </a:t>
            </a:r>
            <a:r>
              <a:rPr lang="en-US" b="1" dirty="0"/>
              <a:t>at all locations and in all modes of delivery </a:t>
            </a:r>
            <a:r>
              <a:rPr lang="en-US" dirty="0"/>
              <a:t>are offered in fields of study consistent with the institution’s mission and reflect appropriate breadth, depth, and expected learning outcomes</a:t>
            </a:r>
          </a:p>
          <a:p>
            <a:r>
              <a:rPr lang="en-US" dirty="0"/>
              <a:t>(2.2.6) The institution uses </a:t>
            </a:r>
            <a:r>
              <a:rPr lang="en-US" b="1" dirty="0"/>
              <a:t>delivery modes </a:t>
            </a:r>
            <a:r>
              <a:rPr lang="en-US" dirty="0"/>
              <a:t>and teaching methodologies that meet student and curricular needs and promote equitable student learning and achievement</a:t>
            </a:r>
          </a:p>
        </p:txBody>
      </p:sp>
    </p:spTree>
    <p:extLst>
      <p:ext uri="{BB962C8B-B14F-4D97-AF65-F5344CB8AC3E}">
        <p14:creationId xmlns:p14="http://schemas.microsoft.com/office/powerpoint/2010/main" val="925566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B260-7B62-4C83-84B7-FC4B56EB1777}"/>
              </a:ext>
            </a:extLst>
          </p:cNvPr>
          <p:cNvSpPr>
            <a:spLocks noGrp="1"/>
          </p:cNvSpPr>
          <p:nvPr>
            <p:ph type="title"/>
          </p:nvPr>
        </p:nvSpPr>
        <p:spPr/>
        <p:txBody>
          <a:bodyPr/>
          <a:lstStyle/>
          <a:p>
            <a:r>
              <a:rPr lang="en-US" dirty="0"/>
              <a:t>Standard II.C.1 (2014) &amp; Standard 2 (2024)</a:t>
            </a:r>
          </a:p>
        </p:txBody>
      </p:sp>
      <p:sp>
        <p:nvSpPr>
          <p:cNvPr id="5" name="Content Placeholder 4">
            <a:extLst>
              <a:ext uri="{FF2B5EF4-FFF2-40B4-BE49-F238E27FC236}">
                <a16:creationId xmlns:a16="http://schemas.microsoft.com/office/drawing/2014/main" id="{9E4E967D-6223-4B04-94AA-B15967C26B51}"/>
              </a:ext>
            </a:extLst>
          </p:cNvPr>
          <p:cNvSpPr>
            <a:spLocks noGrp="1"/>
          </p:cNvSpPr>
          <p:nvPr>
            <p:ph sz="half" idx="1"/>
          </p:nvPr>
        </p:nvSpPr>
        <p:spPr>
          <a:xfrm>
            <a:off x="1175656" y="1825624"/>
            <a:ext cx="4950824" cy="4566421"/>
          </a:xfrm>
          <a:noFill/>
        </p:spPr>
        <p:txBody>
          <a:bodyPr>
            <a:normAutofit/>
          </a:bodyPr>
          <a:lstStyle/>
          <a:p>
            <a:r>
              <a:rPr lang="en" sz="2400" dirty="0"/>
              <a:t>(</a:t>
            </a:r>
            <a:r>
              <a:rPr lang="en-US" sz="2400" dirty="0"/>
              <a:t>II.C.1)</a:t>
            </a:r>
            <a:r>
              <a:rPr lang="en-US" dirty="0"/>
              <a:t> The institution regularly evaluates the quality of student support services and demonstrates that these services, </a:t>
            </a:r>
            <a:r>
              <a:rPr lang="en-US" b="1" dirty="0"/>
              <a:t>regardless of location or means of delivery, including distance education and correspondence education</a:t>
            </a:r>
            <a:r>
              <a:rPr lang="en-US" dirty="0"/>
              <a:t>, support student learning, and enhance accomplishment of the mission of the institution.</a:t>
            </a:r>
            <a:endParaRPr lang="en-US" b="1" dirty="0"/>
          </a:p>
        </p:txBody>
      </p:sp>
      <p:sp>
        <p:nvSpPr>
          <p:cNvPr id="4" name="Slide Number Placeholder 3">
            <a:extLst>
              <a:ext uri="{FF2B5EF4-FFF2-40B4-BE49-F238E27FC236}">
                <a16:creationId xmlns:a16="http://schemas.microsoft.com/office/drawing/2014/main" id="{8CBD2025-5D64-45E4-B825-6D19977A7EB7}"/>
              </a:ext>
            </a:extLst>
          </p:cNvPr>
          <p:cNvSpPr>
            <a:spLocks noGrp="1"/>
          </p:cNvSpPr>
          <p:nvPr>
            <p:ph type="sldNum" sz="quarter" idx="12"/>
          </p:nvPr>
        </p:nvSpPr>
        <p:spPr/>
        <p:txBody>
          <a:bodyPr/>
          <a:lstStyle/>
          <a:p>
            <a:fld id="{FC94C22D-D015-6649-B5C3-596F33FC97D2}" type="slidenum">
              <a:rPr lang="en-US" smtClean="0"/>
              <a:t>22</a:t>
            </a:fld>
            <a:endParaRPr lang="en-US"/>
          </a:p>
        </p:txBody>
      </p:sp>
      <p:sp>
        <p:nvSpPr>
          <p:cNvPr id="6" name="Content Placeholder 5">
            <a:extLst>
              <a:ext uri="{FF2B5EF4-FFF2-40B4-BE49-F238E27FC236}">
                <a16:creationId xmlns:a16="http://schemas.microsoft.com/office/drawing/2014/main" id="{2158909B-DDED-40B1-842C-C4211F72B68A}"/>
              </a:ext>
            </a:extLst>
          </p:cNvPr>
          <p:cNvSpPr>
            <a:spLocks noGrp="1"/>
          </p:cNvSpPr>
          <p:nvPr>
            <p:ph sz="half" idx="13"/>
          </p:nvPr>
        </p:nvSpPr>
        <p:spPr/>
        <p:txBody>
          <a:bodyPr>
            <a:normAutofit/>
          </a:bodyPr>
          <a:lstStyle/>
          <a:p>
            <a:r>
              <a:rPr lang="en-US" dirty="0"/>
              <a:t>(2.2.1) Academic programs </a:t>
            </a:r>
            <a:r>
              <a:rPr lang="en-US" b="1" dirty="0"/>
              <a:t>at all locations and in all modes of delivery</a:t>
            </a:r>
            <a:r>
              <a:rPr lang="en-US" dirty="0"/>
              <a:t> are offered in fields of study consistent with the institution’s mission and reflect appropriate breadth, depth, and expected learning outcomes</a:t>
            </a:r>
          </a:p>
          <a:p>
            <a:r>
              <a:rPr lang="en-US" dirty="0"/>
              <a:t>(2.2.6) The institution uses </a:t>
            </a:r>
            <a:r>
              <a:rPr lang="en-US" b="1" dirty="0"/>
              <a:t>delivery modes</a:t>
            </a:r>
            <a:r>
              <a:rPr lang="en-US" dirty="0"/>
              <a:t> and teaching methodologies that meet student and curricular needs and promote equitable student learning and achievement</a:t>
            </a:r>
          </a:p>
        </p:txBody>
      </p:sp>
    </p:spTree>
    <p:extLst>
      <p:ext uri="{BB962C8B-B14F-4D97-AF65-F5344CB8AC3E}">
        <p14:creationId xmlns:p14="http://schemas.microsoft.com/office/powerpoint/2010/main" val="3493237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5E1E-C6BE-4202-8A4F-4AE91850739A}"/>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A39677D4-D280-4F17-9136-30AD5869A1B0}"/>
              </a:ext>
            </a:extLst>
          </p:cNvPr>
          <p:cNvSpPr>
            <a:spLocks noGrp="1"/>
          </p:cNvSpPr>
          <p:nvPr>
            <p:ph idx="1"/>
          </p:nvPr>
        </p:nvSpPr>
        <p:spPr/>
        <p:txBody>
          <a:bodyPr>
            <a:normAutofit/>
          </a:bodyPr>
          <a:lstStyle/>
          <a:p>
            <a:pPr marL="457200" indent="-457200">
              <a:buFont typeface="+mj-lt"/>
              <a:buAutoNum type="arabicPeriod"/>
            </a:pPr>
            <a:r>
              <a:rPr lang="en-US" dirty="0">
                <a:hlinkClick r:id="rId2"/>
              </a:rPr>
              <a:t>ACCJC website</a:t>
            </a:r>
            <a:endParaRPr lang="en-US" dirty="0"/>
          </a:p>
          <a:p>
            <a:pPr marL="914400" lvl="1" indent="-457200">
              <a:buFont typeface="+mj-lt"/>
              <a:buAutoNum type="arabicPeriod"/>
            </a:pPr>
            <a:r>
              <a:rPr lang="en-US" dirty="0">
                <a:hlinkClick r:id="rId3"/>
              </a:rPr>
              <a:t>2024 Accreditation Standards</a:t>
            </a:r>
            <a:endParaRPr lang="en-US" dirty="0"/>
          </a:p>
          <a:p>
            <a:pPr marL="914400" lvl="1" indent="-457200">
              <a:buFont typeface="+mj-lt"/>
              <a:buAutoNum type="arabicPeriod"/>
            </a:pPr>
            <a:r>
              <a:rPr lang="en-US" dirty="0">
                <a:hlinkClick r:id="rId4"/>
              </a:rPr>
              <a:t>2014 Accreditation Standards</a:t>
            </a:r>
            <a:r>
              <a:rPr lang="en-US" dirty="0"/>
              <a:t> &amp; </a:t>
            </a:r>
            <a:r>
              <a:rPr lang="en-US" dirty="0">
                <a:hlinkClick r:id="rId5"/>
              </a:rPr>
              <a:t>Guide to Institutional Self Evaluation, Improvement, and Peer Review</a:t>
            </a:r>
            <a:endParaRPr lang="en-US" dirty="0"/>
          </a:p>
          <a:p>
            <a:pPr marL="914400" lvl="1" indent="-457200">
              <a:buFont typeface="+mj-lt"/>
              <a:buAutoNum type="arabicPeriod"/>
            </a:pPr>
            <a:r>
              <a:rPr lang="en-US" dirty="0">
                <a:hlinkClick r:id="rId6"/>
              </a:rPr>
              <a:t>Policy on Distance Education and on Correspondence Education</a:t>
            </a:r>
            <a:endParaRPr lang="en-US" dirty="0"/>
          </a:p>
          <a:p>
            <a:pPr marL="914400" lvl="1" indent="-457200">
              <a:buFont typeface="+mj-lt"/>
              <a:buAutoNum type="arabicPeriod"/>
            </a:pPr>
            <a:r>
              <a:rPr lang="en-US" dirty="0">
                <a:hlinkClick r:id="rId7"/>
              </a:rPr>
              <a:t>Policy on Substantive Change</a:t>
            </a:r>
            <a:endParaRPr lang="en-US" dirty="0"/>
          </a:p>
          <a:p>
            <a:pPr marL="457200" indent="-457200">
              <a:buFont typeface="+mj-lt"/>
              <a:buAutoNum type="arabicPeriod"/>
            </a:pPr>
            <a:r>
              <a:rPr lang="en-US" dirty="0">
                <a:hlinkClick r:id="rId8"/>
              </a:rPr>
              <a:t>ASCCC website</a:t>
            </a:r>
            <a:endParaRPr lang="en-US" dirty="0"/>
          </a:p>
          <a:p>
            <a:pPr marL="457200" indent="-457200">
              <a:buFont typeface="+mj-lt"/>
              <a:buAutoNum type="arabicPeriod"/>
            </a:pPr>
            <a:r>
              <a:rPr lang="en-US" dirty="0">
                <a:hlinkClick r:id="rId9"/>
              </a:rPr>
              <a:t>info@asccc.org</a:t>
            </a:r>
            <a:r>
              <a:rPr lang="en-US" dirty="0"/>
              <a:t> </a:t>
            </a:r>
          </a:p>
          <a:p>
            <a:pPr marL="457200" indent="-457200">
              <a:buFont typeface="+mj-lt"/>
              <a:buAutoNum type="arabicPeriod"/>
            </a:pPr>
            <a:r>
              <a:rPr lang="en-US" dirty="0">
                <a:hlinkClick r:id="rId10"/>
              </a:rPr>
              <a:t>34 CFR 600.2</a:t>
            </a:r>
            <a:endParaRPr lang="en-US" dirty="0"/>
          </a:p>
          <a:p>
            <a:pPr marL="457200" indent="-457200">
              <a:buFont typeface="+mj-lt"/>
              <a:buAutoNum type="arabicPeriod"/>
            </a:pPr>
            <a:r>
              <a:rPr lang="en-US" dirty="0">
                <a:hlinkClick r:id="rId11"/>
              </a:rPr>
              <a:t>CCR Title 5 Section 55200</a:t>
            </a: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E72C484E-E8D1-4DBA-92A1-016B66E71E47}"/>
              </a:ext>
            </a:extLst>
          </p:cNvPr>
          <p:cNvSpPr>
            <a:spLocks noGrp="1"/>
          </p:cNvSpPr>
          <p:nvPr>
            <p:ph type="sldNum" sz="quarter" idx="12"/>
          </p:nvPr>
        </p:nvSpPr>
        <p:spPr/>
        <p:txBody>
          <a:bodyPr/>
          <a:lstStyle/>
          <a:p>
            <a:fld id="{FC94C22D-D015-6649-B5C3-596F33FC97D2}" type="slidenum">
              <a:rPr lang="en-US" smtClean="0"/>
              <a:t>23</a:t>
            </a:fld>
            <a:endParaRPr lang="en-US"/>
          </a:p>
        </p:txBody>
      </p:sp>
    </p:spTree>
    <p:extLst>
      <p:ext uri="{BB962C8B-B14F-4D97-AF65-F5344CB8AC3E}">
        <p14:creationId xmlns:p14="http://schemas.microsoft.com/office/powerpoint/2010/main" val="462417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4FB2B-9D06-45BA-B38B-FE60E7E33348}"/>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7C89BFA-36C0-4574-BDBF-E8426EF2962A}"/>
              </a:ext>
            </a:extLst>
          </p:cNvPr>
          <p:cNvSpPr>
            <a:spLocks noGrp="1"/>
          </p:cNvSpPr>
          <p:nvPr>
            <p:ph idx="1"/>
          </p:nvPr>
        </p:nvSpPr>
        <p:spPr/>
        <p:txBody>
          <a:bodyPr>
            <a:normAutofit/>
          </a:bodyPr>
          <a:lstStyle/>
          <a:p>
            <a:r>
              <a:rPr lang="en-US" sz="4400" dirty="0"/>
              <a:t>Thank you for joining us today!</a:t>
            </a:r>
          </a:p>
          <a:p>
            <a:endParaRPr lang="en-US" sz="4400" dirty="0"/>
          </a:p>
          <a:p>
            <a:r>
              <a:rPr lang="en-US" sz="2800" dirty="0"/>
              <a:t>Any questions can also be directed to </a:t>
            </a:r>
            <a:r>
              <a:rPr lang="en-US" sz="2800" dirty="0">
                <a:hlinkClick r:id="rId2"/>
              </a:rPr>
              <a:t>info@asccc.org</a:t>
            </a:r>
            <a:endParaRPr lang="en-US" sz="2800" dirty="0"/>
          </a:p>
          <a:p>
            <a:endParaRPr lang="en-US" sz="2800" dirty="0"/>
          </a:p>
        </p:txBody>
      </p:sp>
      <p:sp>
        <p:nvSpPr>
          <p:cNvPr id="4" name="Slide Number Placeholder 3">
            <a:extLst>
              <a:ext uri="{FF2B5EF4-FFF2-40B4-BE49-F238E27FC236}">
                <a16:creationId xmlns:a16="http://schemas.microsoft.com/office/drawing/2014/main" id="{359CA7DD-886E-481D-8430-18BC7E1D9D67}"/>
              </a:ext>
            </a:extLst>
          </p:cNvPr>
          <p:cNvSpPr>
            <a:spLocks noGrp="1"/>
          </p:cNvSpPr>
          <p:nvPr>
            <p:ph type="sldNum" sz="quarter" idx="12"/>
          </p:nvPr>
        </p:nvSpPr>
        <p:spPr/>
        <p:txBody>
          <a:bodyPr/>
          <a:lstStyle/>
          <a:p>
            <a:fld id="{FC94C22D-D015-6649-B5C3-596F33FC97D2}" type="slidenum">
              <a:rPr lang="en-US" smtClean="0"/>
              <a:t>24</a:t>
            </a:fld>
            <a:endParaRPr lang="en-US"/>
          </a:p>
        </p:txBody>
      </p:sp>
    </p:spTree>
    <p:extLst>
      <p:ext uri="{BB962C8B-B14F-4D97-AF65-F5344CB8AC3E}">
        <p14:creationId xmlns:p14="http://schemas.microsoft.com/office/powerpoint/2010/main" val="915878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A4431-BD78-4430-BB83-23D31DF19D83}"/>
              </a:ext>
            </a:extLst>
          </p:cNvPr>
          <p:cNvSpPr>
            <a:spLocks noGrp="1"/>
          </p:cNvSpPr>
          <p:nvPr>
            <p:ph type="title"/>
          </p:nvPr>
        </p:nvSpPr>
        <p:spPr/>
        <p:txBody>
          <a:bodyPr/>
          <a:lstStyle/>
          <a:p>
            <a:r>
              <a:rPr lang="en-US" dirty="0"/>
              <a:t>Session Description</a:t>
            </a:r>
          </a:p>
        </p:txBody>
      </p:sp>
      <p:sp>
        <p:nvSpPr>
          <p:cNvPr id="3" name="Content Placeholder 2">
            <a:extLst>
              <a:ext uri="{FF2B5EF4-FFF2-40B4-BE49-F238E27FC236}">
                <a16:creationId xmlns:a16="http://schemas.microsoft.com/office/drawing/2014/main" id="{EC182281-881F-47AB-ADE7-1FF4FCBF81C0}"/>
              </a:ext>
            </a:extLst>
          </p:cNvPr>
          <p:cNvSpPr>
            <a:spLocks noGrp="1"/>
          </p:cNvSpPr>
          <p:nvPr>
            <p:ph idx="1"/>
          </p:nvPr>
        </p:nvSpPr>
        <p:spPr>
          <a:xfrm>
            <a:off x="838200" y="2494722"/>
            <a:ext cx="10515600" cy="3897324"/>
          </a:xfrm>
        </p:spPr>
        <p:txBody>
          <a:bodyPr>
            <a:normAutofit lnSpcReduction="10000"/>
          </a:bodyPr>
          <a:lstStyle/>
          <a:p>
            <a:r>
              <a:rPr lang="en-US" sz="2800" dirty="0"/>
              <a:t>Most California community colleges have increased the number of courses and programs offered online. The Accrediting Commission for Community and Junior Colleges </a:t>
            </a:r>
            <a:r>
              <a:rPr lang="en-US" sz="2800" b="1" dirty="0"/>
              <a:t>(ACCJC) </a:t>
            </a:r>
            <a:r>
              <a:rPr lang="en-US" sz="2800" dirty="0"/>
              <a:t>is required by federal regulations to review the quality of distance education as well as correspondence education. Join us for a discussion about what constitutes quality distance education, and how to ensure that your courses and programs meet the standards. Together we will explore successful strategies being used to ensure the expected rigor and compliance to the standards as it relates to this instructional modality. </a:t>
            </a:r>
          </a:p>
          <a:p>
            <a:endParaRPr lang="en-US" dirty="0"/>
          </a:p>
        </p:txBody>
      </p:sp>
      <p:sp>
        <p:nvSpPr>
          <p:cNvPr id="4" name="Slide Number Placeholder 3">
            <a:extLst>
              <a:ext uri="{FF2B5EF4-FFF2-40B4-BE49-F238E27FC236}">
                <a16:creationId xmlns:a16="http://schemas.microsoft.com/office/drawing/2014/main" id="{343C7960-FE32-4CC4-948B-98AA860FD962}"/>
              </a:ext>
            </a:extLst>
          </p:cNvPr>
          <p:cNvSpPr>
            <a:spLocks noGrp="1"/>
          </p:cNvSpPr>
          <p:nvPr>
            <p:ph type="sldNum" sz="quarter" idx="12"/>
          </p:nvPr>
        </p:nvSpPr>
        <p:spPr/>
        <p:txBody>
          <a:bodyPr/>
          <a:lstStyle/>
          <a:p>
            <a:fld id="{FC94C22D-D015-6649-B5C3-596F33FC97D2}" type="slidenum">
              <a:rPr lang="en-US" smtClean="0"/>
              <a:t>3</a:t>
            </a:fld>
            <a:endParaRPr lang="en-US"/>
          </a:p>
        </p:txBody>
      </p:sp>
    </p:spTree>
    <p:extLst>
      <p:ext uri="{BB962C8B-B14F-4D97-AF65-F5344CB8AC3E}">
        <p14:creationId xmlns:p14="http://schemas.microsoft.com/office/powerpoint/2010/main" val="1350121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C622-9551-DED3-3039-AC3E7128AE1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DDD0950-E0A4-4940-5B5E-DE56719844DC}"/>
              </a:ext>
            </a:extLst>
          </p:cNvPr>
          <p:cNvSpPr>
            <a:spLocks noGrp="1"/>
          </p:cNvSpPr>
          <p:nvPr>
            <p:ph idx="1"/>
          </p:nvPr>
        </p:nvSpPr>
        <p:spPr/>
        <p:txBody>
          <a:bodyPr/>
          <a:lstStyle/>
          <a:p>
            <a:pPr marL="457200" indent="-457200">
              <a:buFont typeface="+mj-lt"/>
              <a:buAutoNum type="arabicPeriod"/>
            </a:pPr>
            <a:r>
              <a:rPr lang="en-US" dirty="0"/>
              <a:t>ACCJC/Department of Education</a:t>
            </a:r>
          </a:p>
          <a:p>
            <a:pPr marL="457200" indent="-457200">
              <a:buFont typeface="+mj-lt"/>
              <a:buAutoNum type="arabicPeriod"/>
            </a:pPr>
            <a:r>
              <a:rPr lang="en-US" dirty="0"/>
              <a:t>California Code of Regulations—Title 5</a:t>
            </a:r>
          </a:p>
          <a:p>
            <a:pPr marL="457200" indent="-457200">
              <a:buFont typeface="+mj-lt"/>
              <a:buAutoNum type="arabicPeriod"/>
            </a:pPr>
            <a:r>
              <a:rPr lang="en-US" dirty="0"/>
              <a:t>ACCJC Peer Review</a:t>
            </a:r>
          </a:p>
          <a:p>
            <a:pPr marL="457200" indent="-457200">
              <a:buFont typeface="+mj-lt"/>
              <a:buAutoNum type="arabicPeriod"/>
            </a:pPr>
            <a:r>
              <a:rPr lang="en-US" dirty="0"/>
              <a:t>Some DE-Related Accreditation Standards—2014 &amp; 2024</a:t>
            </a:r>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FADAEA6-DE5B-BFE8-4643-7BCF371265B9}"/>
              </a:ext>
            </a:extLst>
          </p:cNvPr>
          <p:cNvSpPr>
            <a:spLocks noGrp="1"/>
          </p:cNvSpPr>
          <p:nvPr>
            <p:ph type="sldNum" sz="quarter" idx="12"/>
          </p:nvPr>
        </p:nvSpPr>
        <p:spPr/>
        <p:txBody>
          <a:bodyPr/>
          <a:lstStyle/>
          <a:p>
            <a:fld id="{FC94C22D-D015-6649-B5C3-596F33FC97D2}" type="slidenum">
              <a:rPr lang="en-US" smtClean="0"/>
              <a:t>4</a:t>
            </a:fld>
            <a:endParaRPr lang="en-US"/>
          </a:p>
        </p:txBody>
      </p:sp>
    </p:spTree>
    <p:extLst>
      <p:ext uri="{BB962C8B-B14F-4D97-AF65-F5344CB8AC3E}">
        <p14:creationId xmlns:p14="http://schemas.microsoft.com/office/powerpoint/2010/main" val="508854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3DC4-AE80-4159-A8CC-EF6DAF14CD59}"/>
              </a:ext>
            </a:extLst>
          </p:cNvPr>
          <p:cNvSpPr>
            <a:spLocks noGrp="1"/>
          </p:cNvSpPr>
          <p:nvPr>
            <p:ph type="title"/>
          </p:nvPr>
        </p:nvSpPr>
        <p:spPr/>
        <p:txBody>
          <a:bodyPr/>
          <a:lstStyle/>
          <a:p>
            <a:r>
              <a:rPr lang="en-US" dirty="0"/>
              <a:t>Regulations and Accreditation</a:t>
            </a:r>
          </a:p>
        </p:txBody>
      </p:sp>
      <p:sp>
        <p:nvSpPr>
          <p:cNvPr id="3" name="Content Placeholder 2">
            <a:extLst>
              <a:ext uri="{FF2B5EF4-FFF2-40B4-BE49-F238E27FC236}">
                <a16:creationId xmlns:a16="http://schemas.microsoft.com/office/drawing/2014/main" id="{1351A5FF-E8EA-49B5-926C-894969F22227}"/>
              </a:ext>
            </a:extLst>
          </p:cNvPr>
          <p:cNvSpPr>
            <a:spLocks noGrp="1"/>
          </p:cNvSpPr>
          <p:nvPr>
            <p:ph idx="1"/>
          </p:nvPr>
        </p:nvSpPr>
        <p:spPr>
          <a:xfrm>
            <a:off x="271549" y="2494722"/>
            <a:ext cx="11610109" cy="3762386"/>
          </a:xfrm>
        </p:spPr>
        <p:txBody>
          <a:bodyPr>
            <a:noAutofit/>
          </a:bodyPr>
          <a:lstStyle/>
          <a:p>
            <a:pPr algn="ctr"/>
            <a:r>
              <a:rPr lang="en-US" sz="4000" b="1" dirty="0"/>
              <a:t>California Code of Regulations (CCR) – Title 5</a:t>
            </a:r>
          </a:p>
          <a:p>
            <a:pPr algn="ctr"/>
            <a:endParaRPr lang="en-US" sz="4000" b="1" dirty="0"/>
          </a:p>
          <a:p>
            <a:pPr algn="ctr"/>
            <a:r>
              <a:rPr lang="en-US" sz="4000" b="1" dirty="0"/>
              <a:t>VS</a:t>
            </a:r>
          </a:p>
          <a:p>
            <a:pPr algn="ctr"/>
            <a:endParaRPr lang="en-US" sz="4000" b="1" dirty="0"/>
          </a:p>
          <a:p>
            <a:pPr algn="ctr"/>
            <a:r>
              <a:rPr lang="en-US" sz="4000" b="1" dirty="0"/>
              <a:t>ACCJC/Department of Education</a:t>
            </a:r>
          </a:p>
        </p:txBody>
      </p:sp>
      <p:sp>
        <p:nvSpPr>
          <p:cNvPr id="4" name="Slide Number Placeholder 3">
            <a:extLst>
              <a:ext uri="{FF2B5EF4-FFF2-40B4-BE49-F238E27FC236}">
                <a16:creationId xmlns:a16="http://schemas.microsoft.com/office/drawing/2014/main" id="{E8E3C3EB-97F1-4E9D-922C-6D385DD623E0}"/>
              </a:ext>
            </a:extLst>
          </p:cNvPr>
          <p:cNvSpPr>
            <a:spLocks noGrp="1"/>
          </p:cNvSpPr>
          <p:nvPr>
            <p:ph type="sldNum" sz="quarter" idx="12"/>
          </p:nvPr>
        </p:nvSpPr>
        <p:spPr/>
        <p:txBody>
          <a:bodyPr/>
          <a:lstStyle/>
          <a:p>
            <a:fld id="{FC94C22D-D015-6649-B5C3-596F33FC97D2}" type="slidenum">
              <a:rPr lang="en-US" smtClean="0"/>
              <a:t>5</a:t>
            </a:fld>
            <a:endParaRPr lang="en-US" dirty="0"/>
          </a:p>
        </p:txBody>
      </p:sp>
    </p:spTree>
    <p:extLst>
      <p:ext uri="{BB962C8B-B14F-4D97-AF65-F5344CB8AC3E}">
        <p14:creationId xmlns:p14="http://schemas.microsoft.com/office/powerpoint/2010/main" val="1050068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E1452E-4695-80EB-B586-6374198B3877}"/>
              </a:ext>
            </a:extLst>
          </p:cNvPr>
          <p:cNvSpPr>
            <a:spLocks noGrp="1"/>
          </p:cNvSpPr>
          <p:nvPr>
            <p:ph type="title"/>
          </p:nvPr>
        </p:nvSpPr>
        <p:spPr/>
        <p:txBody>
          <a:bodyPr/>
          <a:lstStyle/>
          <a:p>
            <a:r>
              <a:rPr lang="en-US" dirty="0"/>
              <a:t>ACCJC/Department of Education</a:t>
            </a:r>
          </a:p>
        </p:txBody>
      </p:sp>
      <p:sp>
        <p:nvSpPr>
          <p:cNvPr id="4" name="Slide Number Placeholder 3">
            <a:extLst>
              <a:ext uri="{FF2B5EF4-FFF2-40B4-BE49-F238E27FC236}">
                <a16:creationId xmlns:a16="http://schemas.microsoft.com/office/drawing/2014/main" id="{68415987-DA0A-E4C5-1AA3-73B1A2FFA9E6}"/>
              </a:ext>
            </a:extLst>
          </p:cNvPr>
          <p:cNvSpPr>
            <a:spLocks noGrp="1"/>
          </p:cNvSpPr>
          <p:nvPr>
            <p:ph type="sldNum" sz="quarter" idx="12"/>
          </p:nvPr>
        </p:nvSpPr>
        <p:spPr/>
        <p:txBody>
          <a:bodyPr/>
          <a:lstStyle/>
          <a:p>
            <a:fld id="{FC94C22D-D015-6649-B5C3-596F33FC97D2}" type="slidenum">
              <a:rPr lang="en-US" smtClean="0"/>
              <a:t>6</a:t>
            </a:fld>
            <a:endParaRPr lang="en-US"/>
          </a:p>
        </p:txBody>
      </p:sp>
    </p:spTree>
    <p:extLst>
      <p:ext uri="{BB962C8B-B14F-4D97-AF65-F5344CB8AC3E}">
        <p14:creationId xmlns:p14="http://schemas.microsoft.com/office/powerpoint/2010/main" val="769457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55D4C-264D-4AFD-8031-4244E290D1B6}"/>
              </a:ext>
            </a:extLst>
          </p:cNvPr>
          <p:cNvSpPr>
            <a:spLocks noGrp="1"/>
          </p:cNvSpPr>
          <p:nvPr>
            <p:ph type="title"/>
          </p:nvPr>
        </p:nvSpPr>
        <p:spPr>
          <a:xfrm>
            <a:off x="2795450" y="365125"/>
            <a:ext cx="8753699" cy="1685744"/>
          </a:xfrm>
        </p:spPr>
        <p:txBody>
          <a:bodyPr/>
          <a:lstStyle/>
          <a:p>
            <a:r>
              <a:rPr lang="en-US" dirty="0"/>
              <a:t>2021 CFR Updates on Distance Education</a:t>
            </a:r>
          </a:p>
        </p:txBody>
      </p:sp>
      <p:sp>
        <p:nvSpPr>
          <p:cNvPr id="3" name="Content Placeholder 2">
            <a:extLst>
              <a:ext uri="{FF2B5EF4-FFF2-40B4-BE49-F238E27FC236}">
                <a16:creationId xmlns:a16="http://schemas.microsoft.com/office/drawing/2014/main" id="{005EF4BA-BB26-447F-A90A-BAF46DE5BB14}"/>
              </a:ext>
            </a:extLst>
          </p:cNvPr>
          <p:cNvSpPr>
            <a:spLocks noGrp="1"/>
          </p:cNvSpPr>
          <p:nvPr>
            <p:ph idx="1"/>
          </p:nvPr>
        </p:nvSpPr>
        <p:spPr>
          <a:xfrm>
            <a:off x="526473" y="2494722"/>
            <a:ext cx="10827327" cy="3762386"/>
          </a:xfrm>
        </p:spPr>
        <p:txBody>
          <a:bodyPr>
            <a:normAutofit fontScale="92500"/>
          </a:bodyPr>
          <a:lstStyle/>
          <a:p>
            <a:pPr marL="342900" indent="-342900">
              <a:buFont typeface="Arial" panose="020B0604020202020204" pitchFamily="34" charset="0"/>
              <a:buChar char="•"/>
            </a:pPr>
            <a:r>
              <a:rPr lang="en-US" dirty="0"/>
              <a:t>Updates to the Code of Federal Regulations (Department of Education) Defined Regular and Substantive Interaction - 34 CFR 600.2</a:t>
            </a:r>
          </a:p>
          <a:p>
            <a:pPr marL="342900" indent="-342900">
              <a:buFont typeface="Arial" panose="020B0604020202020204" pitchFamily="34" charset="0"/>
              <a:buChar char="•"/>
            </a:pPr>
            <a:r>
              <a:rPr lang="en-US" dirty="0"/>
              <a:t>Defined an instructor as an individual responsible for delivering course content and who meets the qualifications for instruction established by an institution's </a:t>
            </a:r>
            <a:r>
              <a:rPr lang="en-US" b="1" dirty="0"/>
              <a:t>accrediting</a:t>
            </a:r>
            <a:r>
              <a:rPr lang="en-US" dirty="0"/>
              <a:t> agency</a:t>
            </a:r>
          </a:p>
          <a:p>
            <a:pPr marL="342900" indent="-342900">
              <a:buFont typeface="Arial" panose="020B0604020202020204" pitchFamily="34" charset="0"/>
              <a:buChar char="•"/>
            </a:pPr>
            <a:r>
              <a:rPr lang="en-US" dirty="0"/>
              <a:t>In 2022, CCR (Title 5) was updated to align with 34 CFR 600.2. </a:t>
            </a:r>
          </a:p>
          <a:p>
            <a:pPr marL="342900" indent="-342900">
              <a:buFont typeface="Arial" panose="020B0604020202020204" pitchFamily="34" charset="0"/>
              <a:buChar char="•"/>
            </a:pPr>
            <a:r>
              <a:rPr lang="en-US" dirty="0"/>
              <a:t>Regular Effective Contact became Regular and Substantive Interaction in Title 5 Section 55200 (and other areas of Title 5 where Regular Effective Contact was found)</a:t>
            </a:r>
          </a:p>
          <a:p>
            <a:pPr marL="342900" indent="-342900">
              <a:buFont typeface="Arial" panose="020B0604020202020204" pitchFamily="34" charset="0"/>
              <a:buChar char="•"/>
            </a:pPr>
            <a:r>
              <a:rPr lang="en-US" dirty="0"/>
              <a:t>ACCJC’s Policy on Distance Education and on Correspondence Education states</a:t>
            </a:r>
            <a:r>
              <a:rPr lang="en-US" i="1" dirty="0"/>
              <a:t>: “This policy reflects the federal regulatory requirements regarding distance education and correspondence education in accordance with the following definitions…”</a:t>
            </a:r>
            <a:r>
              <a:rPr lang="en-US" dirty="0"/>
              <a:t> (34 CFR 600.2)</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E15CC6D-1A05-4E3A-B42C-C3B52C9642C9}"/>
              </a:ext>
            </a:extLst>
          </p:cNvPr>
          <p:cNvSpPr>
            <a:spLocks noGrp="1"/>
          </p:cNvSpPr>
          <p:nvPr>
            <p:ph type="sldNum" sz="quarter" idx="12"/>
          </p:nvPr>
        </p:nvSpPr>
        <p:spPr/>
        <p:txBody>
          <a:bodyPr/>
          <a:lstStyle/>
          <a:p>
            <a:fld id="{FC94C22D-D015-6649-B5C3-596F33FC97D2}" type="slidenum">
              <a:rPr lang="en-US" smtClean="0"/>
              <a:t>7</a:t>
            </a:fld>
            <a:endParaRPr lang="en-US"/>
          </a:p>
        </p:txBody>
      </p:sp>
    </p:spTree>
    <p:extLst>
      <p:ext uri="{BB962C8B-B14F-4D97-AF65-F5344CB8AC3E}">
        <p14:creationId xmlns:p14="http://schemas.microsoft.com/office/powerpoint/2010/main" val="3944956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340D7-9502-48C3-8448-105BC7953D87}"/>
              </a:ext>
            </a:extLst>
          </p:cNvPr>
          <p:cNvSpPr>
            <a:spLocks noGrp="1"/>
          </p:cNvSpPr>
          <p:nvPr>
            <p:ph type="title"/>
          </p:nvPr>
        </p:nvSpPr>
        <p:spPr/>
        <p:txBody>
          <a:bodyPr/>
          <a:lstStyle/>
          <a:p>
            <a:r>
              <a:rPr lang="en-US" dirty="0"/>
              <a:t>Regular and Substantive Interaction</a:t>
            </a:r>
          </a:p>
        </p:txBody>
      </p:sp>
      <p:sp>
        <p:nvSpPr>
          <p:cNvPr id="3" name="Content Placeholder 2">
            <a:extLst>
              <a:ext uri="{FF2B5EF4-FFF2-40B4-BE49-F238E27FC236}">
                <a16:creationId xmlns:a16="http://schemas.microsoft.com/office/drawing/2014/main" id="{C7C8F33B-BDC5-421E-A178-B681E09AA919}"/>
              </a:ext>
            </a:extLst>
          </p:cNvPr>
          <p:cNvSpPr>
            <a:spLocks noGrp="1"/>
          </p:cNvSpPr>
          <p:nvPr>
            <p:ph idx="1"/>
          </p:nvPr>
        </p:nvSpPr>
        <p:spPr/>
        <p:txBody>
          <a:bodyPr>
            <a:normAutofit fontScale="85000" lnSpcReduction="10000"/>
          </a:bodyPr>
          <a:lstStyle/>
          <a:p>
            <a:pPr marL="25400" lvl="0">
              <a:lnSpc>
                <a:spcPct val="115000"/>
              </a:lnSpc>
              <a:spcBef>
                <a:spcPts val="0"/>
              </a:spcBef>
            </a:pPr>
            <a:r>
              <a:rPr lang="en-US" sz="2400" dirty="0">
                <a:solidFill>
                  <a:srgbClr val="545658"/>
                </a:solidFill>
              </a:rPr>
              <a:t>“Substantive interaction” means engaging students in teaching, learning, and assessment, consistent with the content under discussion, and also </a:t>
            </a:r>
            <a:r>
              <a:rPr lang="en-US" sz="2400" b="1" dirty="0">
                <a:solidFill>
                  <a:srgbClr val="545658"/>
                </a:solidFill>
              </a:rPr>
              <a:t>includes at least two </a:t>
            </a:r>
            <a:r>
              <a:rPr lang="en-US" sz="2400" dirty="0">
                <a:solidFill>
                  <a:srgbClr val="545658"/>
                </a:solidFill>
              </a:rPr>
              <a:t>of the following:</a:t>
            </a:r>
          </a:p>
          <a:p>
            <a:pPr marL="25400" lvl="0">
              <a:lnSpc>
                <a:spcPct val="115000"/>
              </a:lnSpc>
              <a:spcBef>
                <a:spcPts val="0"/>
              </a:spcBef>
            </a:pPr>
            <a:endParaRPr lang="en-US" sz="2400" dirty="0">
              <a:solidFill>
                <a:srgbClr val="545658"/>
              </a:solidFill>
            </a:endParaRPr>
          </a:p>
          <a:p>
            <a:pPr marL="482600" lvl="0" indent="-457200">
              <a:lnSpc>
                <a:spcPct val="115000"/>
              </a:lnSpc>
              <a:spcBef>
                <a:spcPts val="0"/>
              </a:spcBef>
              <a:buFont typeface="+mj-lt"/>
              <a:buAutoNum type="arabicPeriod"/>
            </a:pPr>
            <a:r>
              <a:rPr lang="en-US" sz="2400" dirty="0">
                <a:solidFill>
                  <a:srgbClr val="545658"/>
                </a:solidFill>
              </a:rPr>
              <a:t>Providing direct instruction;</a:t>
            </a:r>
          </a:p>
          <a:p>
            <a:pPr marL="482600" lvl="0" indent="-457200">
              <a:lnSpc>
                <a:spcPct val="115000"/>
              </a:lnSpc>
              <a:spcBef>
                <a:spcPts val="0"/>
              </a:spcBef>
              <a:buFont typeface="+mj-lt"/>
              <a:buAutoNum type="arabicPeriod"/>
            </a:pPr>
            <a:r>
              <a:rPr lang="en-US" sz="2400" dirty="0">
                <a:solidFill>
                  <a:srgbClr val="545658"/>
                </a:solidFill>
              </a:rPr>
              <a:t>Assessing or providing feedback on a student’s coursework;</a:t>
            </a:r>
          </a:p>
          <a:p>
            <a:pPr marL="482600" lvl="0" indent="-457200">
              <a:lnSpc>
                <a:spcPct val="115000"/>
              </a:lnSpc>
              <a:spcBef>
                <a:spcPts val="0"/>
              </a:spcBef>
              <a:buFont typeface="+mj-lt"/>
              <a:buAutoNum type="arabicPeriod"/>
            </a:pPr>
            <a:r>
              <a:rPr lang="en-US" sz="2400" dirty="0">
                <a:solidFill>
                  <a:srgbClr val="545658"/>
                </a:solidFill>
              </a:rPr>
              <a:t>Providing information or responding to questions about the content of a course or competency;</a:t>
            </a:r>
          </a:p>
          <a:p>
            <a:pPr marL="482600" lvl="0" indent="-457200">
              <a:lnSpc>
                <a:spcPct val="115000"/>
              </a:lnSpc>
              <a:spcBef>
                <a:spcPts val="0"/>
              </a:spcBef>
              <a:buFont typeface="+mj-lt"/>
              <a:buAutoNum type="arabicPeriod"/>
            </a:pPr>
            <a:r>
              <a:rPr lang="en-US" sz="2400" dirty="0">
                <a:solidFill>
                  <a:srgbClr val="545658"/>
                </a:solidFill>
              </a:rPr>
              <a:t>Facilitating a group discussion regarding the content of a course or competency; or </a:t>
            </a:r>
          </a:p>
          <a:p>
            <a:pPr marL="482600" lvl="0" indent="-457200">
              <a:lnSpc>
                <a:spcPct val="115000"/>
              </a:lnSpc>
              <a:spcBef>
                <a:spcPts val="0"/>
              </a:spcBef>
              <a:buFont typeface="+mj-lt"/>
              <a:buAutoNum type="arabicPeriod"/>
            </a:pPr>
            <a:r>
              <a:rPr lang="en-US" sz="2400" dirty="0">
                <a:solidFill>
                  <a:srgbClr val="545658"/>
                </a:solidFill>
              </a:rPr>
              <a:t>Other instructional activities approved by the institution’s or program’s accrediting agency.</a:t>
            </a:r>
          </a:p>
          <a:p>
            <a:endParaRPr lang="en-US" dirty="0"/>
          </a:p>
        </p:txBody>
      </p:sp>
      <p:sp>
        <p:nvSpPr>
          <p:cNvPr id="4" name="Slide Number Placeholder 3">
            <a:extLst>
              <a:ext uri="{FF2B5EF4-FFF2-40B4-BE49-F238E27FC236}">
                <a16:creationId xmlns:a16="http://schemas.microsoft.com/office/drawing/2014/main" id="{C53542A6-3EF0-4E81-8E4D-E64E85C090B1}"/>
              </a:ext>
            </a:extLst>
          </p:cNvPr>
          <p:cNvSpPr>
            <a:spLocks noGrp="1"/>
          </p:cNvSpPr>
          <p:nvPr>
            <p:ph type="sldNum" sz="quarter" idx="12"/>
          </p:nvPr>
        </p:nvSpPr>
        <p:spPr/>
        <p:txBody>
          <a:bodyPr/>
          <a:lstStyle/>
          <a:p>
            <a:fld id="{FC94C22D-D015-6649-B5C3-596F33FC97D2}" type="slidenum">
              <a:rPr lang="en-US" smtClean="0"/>
              <a:t>8</a:t>
            </a:fld>
            <a:endParaRPr lang="en-US"/>
          </a:p>
        </p:txBody>
      </p:sp>
    </p:spTree>
    <p:extLst>
      <p:ext uri="{BB962C8B-B14F-4D97-AF65-F5344CB8AC3E}">
        <p14:creationId xmlns:p14="http://schemas.microsoft.com/office/powerpoint/2010/main" val="2220715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DC47-5FAF-4AB7-B425-A2C3AFFED052}"/>
              </a:ext>
            </a:extLst>
          </p:cNvPr>
          <p:cNvSpPr>
            <a:spLocks noGrp="1"/>
          </p:cNvSpPr>
          <p:nvPr>
            <p:ph type="title"/>
          </p:nvPr>
        </p:nvSpPr>
        <p:spPr/>
        <p:txBody>
          <a:bodyPr/>
          <a:lstStyle/>
          <a:p>
            <a:r>
              <a:rPr lang="en-US" dirty="0"/>
              <a:t>Regular and Substantive Interaction (Cont.)</a:t>
            </a:r>
          </a:p>
        </p:txBody>
      </p:sp>
      <p:sp>
        <p:nvSpPr>
          <p:cNvPr id="3" name="Content Placeholder 2">
            <a:extLst>
              <a:ext uri="{FF2B5EF4-FFF2-40B4-BE49-F238E27FC236}">
                <a16:creationId xmlns:a16="http://schemas.microsoft.com/office/drawing/2014/main" id="{2B013842-1791-481B-80B5-2D726954392A}"/>
              </a:ext>
            </a:extLst>
          </p:cNvPr>
          <p:cNvSpPr>
            <a:spLocks noGrp="1"/>
          </p:cNvSpPr>
          <p:nvPr>
            <p:ph idx="1"/>
          </p:nvPr>
        </p:nvSpPr>
        <p:spPr/>
        <p:txBody>
          <a:bodyPr>
            <a:normAutofit fontScale="92500" lnSpcReduction="20000"/>
          </a:bodyPr>
          <a:lstStyle/>
          <a:p>
            <a:pPr marL="25400" lvl="0">
              <a:lnSpc>
                <a:spcPct val="115000"/>
              </a:lnSpc>
              <a:spcBef>
                <a:spcPts val="0"/>
              </a:spcBef>
            </a:pPr>
            <a:r>
              <a:rPr lang="en-US" sz="2400" dirty="0">
                <a:solidFill>
                  <a:srgbClr val="545658"/>
                </a:solidFill>
              </a:rPr>
              <a:t>“Regular interaction” between a student and instructor(s) is ensured by, prior to the student’s completion of a course or competency:</a:t>
            </a:r>
          </a:p>
          <a:p>
            <a:pPr marL="25400" lvl="0">
              <a:lnSpc>
                <a:spcPct val="115000"/>
              </a:lnSpc>
              <a:spcBef>
                <a:spcPts val="0"/>
              </a:spcBef>
            </a:pPr>
            <a:endParaRPr lang="en-US" sz="2400" dirty="0">
              <a:solidFill>
                <a:srgbClr val="545658"/>
              </a:solidFill>
            </a:endParaRPr>
          </a:p>
          <a:p>
            <a:pPr marL="482600" lvl="0" indent="-457200">
              <a:lnSpc>
                <a:spcPct val="115000"/>
              </a:lnSpc>
              <a:spcBef>
                <a:spcPts val="0"/>
              </a:spcBef>
              <a:buFont typeface="+mj-lt"/>
              <a:buAutoNum type="arabicPeriod"/>
            </a:pPr>
            <a:r>
              <a:rPr lang="en-US" sz="2400" dirty="0">
                <a:solidFill>
                  <a:srgbClr val="545658"/>
                </a:solidFill>
              </a:rPr>
              <a:t>Providing the opportunity for substantive interactions with the student on a predictable and scheduled basis commensurate with the length of time and the amount of content in the course or competency; and</a:t>
            </a:r>
          </a:p>
          <a:p>
            <a:pPr marL="482600" lvl="0" indent="-457200">
              <a:lnSpc>
                <a:spcPct val="115000"/>
              </a:lnSpc>
              <a:spcBef>
                <a:spcPts val="0"/>
              </a:spcBef>
              <a:buFont typeface="+mj-lt"/>
              <a:buAutoNum type="arabicPeriod"/>
            </a:pPr>
            <a:endParaRPr lang="en-US" sz="2400" dirty="0">
              <a:solidFill>
                <a:srgbClr val="545658"/>
              </a:solidFill>
            </a:endParaRPr>
          </a:p>
          <a:p>
            <a:pPr marL="482600" lvl="0" indent="-457200">
              <a:lnSpc>
                <a:spcPct val="115000"/>
              </a:lnSpc>
              <a:spcBef>
                <a:spcPts val="0"/>
              </a:spcBef>
              <a:buFont typeface="+mj-lt"/>
              <a:buAutoNum type="arabicPeriod"/>
            </a:pPr>
            <a:r>
              <a:rPr lang="en-US" sz="2400" dirty="0">
                <a:solidFill>
                  <a:srgbClr val="545658"/>
                </a:solidFill>
              </a:rPr>
              <a:t>Monitoring the student’s academic engagement and success and ensuring that an instructor is responsible for promptly and proactively engaging in substantive interaction with the student when needed on the basis of such monitoring, or upon request by the student.</a:t>
            </a:r>
          </a:p>
          <a:p>
            <a:endParaRPr lang="en-US" dirty="0"/>
          </a:p>
        </p:txBody>
      </p:sp>
      <p:sp>
        <p:nvSpPr>
          <p:cNvPr id="4" name="Slide Number Placeholder 3">
            <a:extLst>
              <a:ext uri="{FF2B5EF4-FFF2-40B4-BE49-F238E27FC236}">
                <a16:creationId xmlns:a16="http://schemas.microsoft.com/office/drawing/2014/main" id="{BD121A79-F14F-4C13-A0FC-60BD37B3948A}"/>
              </a:ext>
            </a:extLst>
          </p:cNvPr>
          <p:cNvSpPr>
            <a:spLocks noGrp="1"/>
          </p:cNvSpPr>
          <p:nvPr>
            <p:ph type="sldNum" sz="quarter" idx="12"/>
          </p:nvPr>
        </p:nvSpPr>
        <p:spPr/>
        <p:txBody>
          <a:bodyPr/>
          <a:lstStyle/>
          <a:p>
            <a:fld id="{FC94C22D-D015-6649-B5C3-596F33FC97D2}" type="slidenum">
              <a:rPr lang="en-US" smtClean="0"/>
              <a:t>9</a:t>
            </a:fld>
            <a:endParaRPr lang="en-US"/>
          </a:p>
        </p:txBody>
      </p:sp>
    </p:spTree>
    <p:extLst>
      <p:ext uri="{BB962C8B-B14F-4D97-AF65-F5344CB8AC3E}">
        <p14:creationId xmlns:p14="http://schemas.microsoft.com/office/powerpoint/2010/main" val="32564157"/>
      </p:ext>
    </p:extLst>
  </p:cSld>
  <p:clrMapOvr>
    <a:masterClrMapping/>
  </p:clrMapOvr>
</p:sld>
</file>

<file path=ppt/theme/theme1.xml><?xml version="1.0" encoding="utf-8"?>
<a:theme xmlns:a="http://schemas.openxmlformats.org/drawingml/2006/main" name="Office Theme">
  <a:themeElements>
    <a:clrScheme name="ASCCC AI event 2023 c">
      <a:dk1>
        <a:srgbClr val="000000"/>
      </a:dk1>
      <a:lt1>
        <a:srgbClr val="FFFFFF"/>
      </a:lt1>
      <a:dk2>
        <a:srgbClr val="053856"/>
      </a:dk2>
      <a:lt2>
        <a:srgbClr val="DDD8CD"/>
      </a:lt2>
      <a:accent1>
        <a:srgbClr val="00756C"/>
      </a:accent1>
      <a:accent2>
        <a:srgbClr val="4DD0BA"/>
      </a:accent2>
      <a:accent3>
        <a:srgbClr val="3BBAFF"/>
      </a:accent3>
      <a:accent4>
        <a:srgbClr val="0B64A8"/>
      </a:accent4>
      <a:accent5>
        <a:srgbClr val="5F3F77"/>
      </a:accent5>
      <a:accent6>
        <a:srgbClr val="E3D0F1"/>
      </a:accent6>
      <a:hlink>
        <a:srgbClr val="155B9D"/>
      </a:hlink>
      <a:folHlink>
        <a:srgbClr val="155B9D"/>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AI 2023 ppt template 1.pptx" id="{3C4E95BC-E836-C441-B8DE-FB9EDA25F766}" vid="{7447B391-16CB-E549-AB7B-CFA58D0ECD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AI 2023 ppt template 1</Template>
  <TotalTime>222</TotalTime>
  <Words>1589</Words>
  <Application>Microsoft Office PowerPoint</Application>
  <PresentationFormat>Widescreen</PresentationFormat>
  <Paragraphs>129</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Georgia</vt:lpstr>
      <vt:lpstr>Office Theme</vt:lpstr>
      <vt:lpstr>Distance Education:  Faculty, Students, and Accreditation</vt:lpstr>
      <vt:lpstr>PRESENTERS</vt:lpstr>
      <vt:lpstr>Session Description</vt:lpstr>
      <vt:lpstr>Outline</vt:lpstr>
      <vt:lpstr>Regulations and Accreditation</vt:lpstr>
      <vt:lpstr>ACCJC/Department of Education</vt:lpstr>
      <vt:lpstr>2021 CFR Updates on Distance Education</vt:lpstr>
      <vt:lpstr>Regular and Substantive Interaction</vt:lpstr>
      <vt:lpstr>Regular and Substantive Interaction (Cont.)</vt:lpstr>
      <vt:lpstr>California Code of Regulations—Title 5</vt:lpstr>
      <vt:lpstr>Title 5 Section 55204   Instructor Contact</vt:lpstr>
      <vt:lpstr>ACCJC Peer Review</vt:lpstr>
      <vt:lpstr>What Will ACCJC Look For?</vt:lpstr>
      <vt:lpstr>Observation of Distance Education Courses </vt:lpstr>
      <vt:lpstr>Authentication, Substantive Change, Privacy</vt:lpstr>
      <vt:lpstr>Some DE-Related Accreditation Standards</vt:lpstr>
      <vt:lpstr>Looking To the Accreditation Standards</vt:lpstr>
      <vt:lpstr>Standard II (2014) &amp; Standard 2 (2024) </vt:lpstr>
      <vt:lpstr>Standard II.A.1 (2014) &amp; Standard 2 (2024)</vt:lpstr>
      <vt:lpstr>Standard II.B.1 (2014) &amp; Standard 2 (2024)</vt:lpstr>
      <vt:lpstr>Standard II.C.3 (2014) &amp; Standard 2 (2024)</vt:lpstr>
      <vt:lpstr>Standard II.C.1 (2014) &amp; Standard 2 (2024)</vt:lpstr>
      <vt:lpstr>Resources</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Stewart, Robert L</dc:creator>
  <cp:keywords/>
  <dc:description/>
  <cp:lastModifiedBy>Stewart, Robert L</cp:lastModifiedBy>
  <cp:revision>39</cp:revision>
  <dcterms:created xsi:type="dcterms:W3CDTF">2023-09-26T17:10:05Z</dcterms:created>
  <dcterms:modified xsi:type="dcterms:W3CDTF">2023-09-27T15:40:16Z</dcterms:modified>
  <cp:category/>
</cp:coreProperties>
</file>