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2A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6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825ece2b1e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825ece2b1e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Carlos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825ece2b1e_0_4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825ece2b1e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Eric</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825ece2b1e_0_4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825ece2b1e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Eric</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825ece2b1e_0_5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825ece2b1e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825ece2b1e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825ece2b1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Carlos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825ece2b1e_0_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825ece2b1e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Carlos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825ece2b1e_0_1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825ece2b1e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Carlos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825ece2b1e_0_1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825ece2b1e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Eric</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825ece2b1e_0_2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825ece2b1e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Eric</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825ece2b1e_0_2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825ece2b1e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Carlos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825ece2b1e_0_3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825ece2b1e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Eric</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825ece2b1e_0_3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825ece2b1e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Carlos</a:t>
            </a: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834012" y="4167921"/>
            <a:ext cx="10519788" cy="159367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4000"/>
              <a:buFont typeface="Georgia"/>
              <a:buNone/>
              <a:defRPr sz="4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 name="Google Shape;11;p2"/>
          <p:cNvSpPr txBox="1">
            <a:spLocks noGrp="1"/>
          </p:cNvSpPr>
          <p:nvPr>
            <p:ph type="subTitle" idx="1"/>
          </p:nvPr>
        </p:nvSpPr>
        <p:spPr>
          <a:xfrm>
            <a:off x="834012" y="5853031"/>
            <a:ext cx="10519788" cy="894804"/>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lt2"/>
              </a:buClr>
              <a:buSzPts val="2000"/>
              <a:buNone/>
              <a:defRPr sz="2000">
                <a:solidFill>
                  <a:schemeClr val="lt2"/>
                </a:solidFill>
              </a:defRPr>
            </a:lvl1pPr>
            <a:lvl2pPr lvl="1" algn="ctr">
              <a:lnSpc>
                <a:spcPct val="90000"/>
              </a:lnSpc>
              <a:spcBef>
                <a:spcPts val="500"/>
              </a:spcBef>
              <a:spcAft>
                <a:spcPts val="0"/>
              </a:spcAft>
              <a:buClr>
                <a:srgbClr val="262626"/>
              </a:buClr>
              <a:buSzPts val="2000"/>
              <a:buNone/>
              <a:defRPr sz="2000"/>
            </a:lvl2pPr>
            <a:lvl3pPr lvl="2" algn="ctr">
              <a:lnSpc>
                <a:spcPct val="90000"/>
              </a:lnSpc>
              <a:spcBef>
                <a:spcPts val="500"/>
              </a:spcBef>
              <a:spcAft>
                <a:spcPts val="0"/>
              </a:spcAft>
              <a:buClr>
                <a:srgbClr val="262626"/>
              </a:buClr>
              <a:buSzPts val="1800"/>
              <a:buNone/>
              <a:defRPr sz="1800"/>
            </a:lvl3pPr>
            <a:lvl4pPr lvl="3" algn="ctr">
              <a:lnSpc>
                <a:spcPct val="90000"/>
              </a:lnSpc>
              <a:spcBef>
                <a:spcPts val="500"/>
              </a:spcBef>
              <a:spcAft>
                <a:spcPts val="0"/>
              </a:spcAft>
              <a:buClr>
                <a:srgbClr val="262626"/>
              </a:buClr>
              <a:buSzPts val="1600"/>
              <a:buNone/>
              <a:defRPr sz="1600"/>
            </a:lvl4pPr>
            <a:lvl5pPr lvl="4" algn="ctr">
              <a:lnSpc>
                <a:spcPct val="90000"/>
              </a:lnSpc>
              <a:spcBef>
                <a:spcPts val="500"/>
              </a:spcBef>
              <a:spcAft>
                <a:spcPts val="0"/>
              </a:spcAft>
              <a:buClr>
                <a:srgbClr val="262626"/>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2"/>
        <p:cNvGrpSpPr/>
        <p:nvPr/>
      </p:nvGrpSpPr>
      <p:grpSpPr>
        <a:xfrm>
          <a:off x="0" y="0"/>
          <a:ext cx="0" cy="0"/>
          <a:chOff x="0" y="0"/>
          <a:chExt cx="0" cy="0"/>
        </a:xfrm>
      </p:grpSpPr>
      <p:grpSp>
        <p:nvGrpSpPr>
          <p:cNvPr id="13" name="Google Shape;13;p3"/>
          <p:cNvGrpSpPr/>
          <p:nvPr/>
        </p:nvGrpSpPr>
        <p:grpSpPr>
          <a:xfrm>
            <a:off x="0" y="0"/>
            <a:ext cx="12192000" cy="2272937"/>
            <a:chOff x="0" y="0"/>
            <a:chExt cx="12192000" cy="2272937"/>
          </a:xfrm>
        </p:grpSpPr>
        <p:sp>
          <p:nvSpPr>
            <p:cNvPr id="14" name="Google Shape;14;p3"/>
            <p:cNvSpPr/>
            <p:nvPr/>
          </p:nvSpPr>
          <p:spPr>
            <a:xfrm>
              <a:off x="0" y="0"/>
              <a:ext cx="12192000" cy="2272937"/>
            </a:xfrm>
            <a:prstGeom prst="rect">
              <a:avLst/>
            </a:prstGeom>
            <a:solidFill>
              <a:srgbClr val="472A5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5" name="Google Shape;15;p3"/>
            <p:cNvPicPr preferRelativeResize="0"/>
            <p:nvPr/>
          </p:nvPicPr>
          <p:blipFill rotWithShape="1">
            <a:blip r:embed="rId2">
              <a:alphaModFix/>
            </a:blip>
            <a:srcRect/>
            <a:stretch/>
          </p:blipFill>
          <p:spPr>
            <a:xfrm>
              <a:off x="0" y="1"/>
              <a:ext cx="2575994" cy="2272935"/>
            </a:xfrm>
            <a:prstGeom prst="rect">
              <a:avLst/>
            </a:prstGeom>
            <a:noFill/>
            <a:ln>
              <a:noFill/>
            </a:ln>
          </p:spPr>
        </p:pic>
      </p:grpSp>
      <p:sp>
        <p:nvSpPr>
          <p:cNvPr id="16" name="Google Shape;16;p3"/>
          <p:cNvSpPr txBox="1">
            <a:spLocks noGrp="1"/>
          </p:cNvSpPr>
          <p:nvPr>
            <p:ph type="title"/>
          </p:nvPr>
        </p:nvSpPr>
        <p:spPr>
          <a:xfrm>
            <a:off x="2795450" y="365125"/>
            <a:ext cx="8558349" cy="168574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600"/>
              <a:buFont typeface="Georgia"/>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
          <p:cNvSpPr txBox="1">
            <a:spLocks noGrp="1"/>
          </p:cNvSpPr>
          <p:nvPr>
            <p:ph type="body" idx="1"/>
          </p:nvPr>
        </p:nvSpPr>
        <p:spPr>
          <a:xfrm>
            <a:off x="838200" y="2494722"/>
            <a:ext cx="10515600" cy="376238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262626"/>
              </a:buClr>
              <a:buSzPts val="2200"/>
              <a:buFont typeface="Arial"/>
              <a:buNone/>
              <a:defRPr/>
            </a:lvl1pPr>
            <a:lvl2pPr marL="914400" lvl="1" indent="-228600" algn="l">
              <a:lnSpc>
                <a:spcPct val="90000"/>
              </a:lnSpc>
              <a:spcBef>
                <a:spcPts val="500"/>
              </a:spcBef>
              <a:spcAft>
                <a:spcPts val="0"/>
              </a:spcAft>
              <a:buClr>
                <a:srgbClr val="262626"/>
              </a:buClr>
              <a:buSzPts val="2000"/>
              <a:buNone/>
              <a:defRPr/>
            </a:lvl2pPr>
            <a:lvl3pPr marL="1371600" lvl="2" indent="-342900" algn="l">
              <a:lnSpc>
                <a:spcPct val="90000"/>
              </a:lnSpc>
              <a:spcBef>
                <a:spcPts val="500"/>
              </a:spcBef>
              <a:spcAft>
                <a:spcPts val="0"/>
              </a:spcAft>
              <a:buClr>
                <a:srgbClr val="262626"/>
              </a:buClr>
              <a:buSzPts val="1800"/>
              <a:buChar char="•"/>
              <a:defRPr/>
            </a:lvl3pPr>
            <a:lvl4pPr marL="1828800" lvl="3" indent="-342900" algn="l">
              <a:lnSpc>
                <a:spcPct val="90000"/>
              </a:lnSpc>
              <a:spcBef>
                <a:spcPts val="500"/>
              </a:spcBef>
              <a:spcAft>
                <a:spcPts val="0"/>
              </a:spcAft>
              <a:buClr>
                <a:srgbClr val="262626"/>
              </a:buClr>
              <a:buSzPts val="1800"/>
              <a:buChar char="•"/>
              <a:defRPr/>
            </a:lvl4pPr>
            <a:lvl5pPr marL="2286000" lvl="4" indent="-330200" algn="l">
              <a:lnSpc>
                <a:spcPct val="90000"/>
              </a:lnSpc>
              <a:spcBef>
                <a:spcPts val="500"/>
              </a:spcBef>
              <a:spcAft>
                <a:spcPts val="0"/>
              </a:spcAft>
              <a:buClr>
                <a:srgbClr val="262626"/>
              </a:buClr>
              <a:buSzPts val="1600"/>
              <a:buChar char="•"/>
              <a:defRPr sz="16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3"/>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9" name="Google Shape;19;p3"/>
          <p:cNvPicPr preferRelativeResize="0"/>
          <p:nvPr/>
        </p:nvPicPr>
        <p:blipFill rotWithShape="1">
          <a:blip r:embed="rId3">
            <a:alphaModFix/>
          </a:blip>
          <a:srcRect/>
          <a:stretch/>
        </p:blipFill>
        <p:spPr>
          <a:xfrm>
            <a:off x="834012" y="6343650"/>
            <a:ext cx="377825" cy="37782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1175657" y="365125"/>
            <a:ext cx="10178142"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4"/>
          <p:cNvSpPr txBox="1">
            <a:spLocks noGrp="1"/>
          </p:cNvSpPr>
          <p:nvPr>
            <p:ph type="body" idx="1"/>
          </p:nvPr>
        </p:nvSpPr>
        <p:spPr>
          <a:xfrm>
            <a:off x="1175656" y="1825625"/>
            <a:ext cx="4950824"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62626"/>
              </a:buClr>
              <a:buSzPts val="1800"/>
              <a:buChar char="•"/>
              <a:defRPr/>
            </a:lvl1pPr>
            <a:lvl2pPr marL="914400" lvl="1" indent="-342900" algn="l">
              <a:lnSpc>
                <a:spcPct val="90000"/>
              </a:lnSpc>
              <a:spcBef>
                <a:spcPts val="500"/>
              </a:spcBef>
              <a:spcAft>
                <a:spcPts val="0"/>
              </a:spcAft>
              <a:buClr>
                <a:srgbClr val="262626"/>
              </a:buClr>
              <a:buSzPts val="1800"/>
              <a:buChar char="•"/>
              <a:defRPr/>
            </a:lvl2pPr>
            <a:lvl3pPr marL="1371600" lvl="2" indent="-342900" algn="l">
              <a:lnSpc>
                <a:spcPct val="90000"/>
              </a:lnSpc>
              <a:spcBef>
                <a:spcPts val="500"/>
              </a:spcBef>
              <a:spcAft>
                <a:spcPts val="0"/>
              </a:spcAft>
              <a:buClr>
                <a:srgbClr val="262626"/>
              </a:buClr>
              <a:buSzPts val="1800"/>
              <a:buChar char="•"/>
              <a:defRPr/>
            </a:lvl3pPr>
            <a:lvl4pPr marL="1828800" lvl="3" indent="-342900" algn="l">
              <a:lnSpc>
                <a:spcPct val="90000"/>
              </a:lnSpc>
              <a:spcBef>
                <a:spcPts val="500"/>
              </a:spcBef>
              <a:spcAft>
                <a:spcPts val="0"/>
              </a:spcAft>
              <a:buClr>
                <a:srgbClr val="262626"/>
              </a:buClr>
              <a:buSzPts val="1800"/>
              <a:buChar char="•"/>
              <a:defRPr/>
            </a:lvl4pPr>
            <a:lvl5pPr marL="2286000" lvl="4" indent="-342900" algn="l">
              <a:lnSpc>
                <a:spcPct val="90000"/>
              </a:lnSpc>
              <a:spcBef>
                <a:spcPts val="500"/>
              </a:spcBef>
              <a:spcAft>
                <a:spcPts val="0"/>
              </a:spcAft>
              <a:buClr>
                <a:srgbClr val="262626"/>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4"/>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4"/>
          <p:cNvPicPr preferRelativeResize="0"/>
          <p:nvPr/>
        </p:nvPicPr>
        <p:blipFill rotWithShape="1">
          <a:blip r:embed="rId2">
            <a:alphaModFix/>
          </a:blip>
          <a:srcRect/>
          <a:stretch/>
        </p:blipFill>
        <p:spPr>
          <a:xfrm>
            <a:off x="1175656" y="6343650"/>
            <a:ext cx="377825" cy="377825"/>
          </a:xfrm>
          <a:prstGeom prst="rect">
            <a:avLst/>
          </a:prstGeom>
          <a:noFill/>
          <a:ln>
            <a:noFill/>
          </a:ln>
        </p:spPr>
      </p:pic>
      <p:sp>
        <p:nvSpPr>
          <p:cNvPr id="25" name="Google Shape;25;p4"/>
          <p:cNvSpPr txBox="1">
            <a:spLocks noGrp="1"/>
          </p:cNvSpPr>
          <p:nvPr>
            <p:ph type="body" idx="2"/>
          </p:nvPr>
        </p:nvSpPr>
        <p:spPr>
          <a:xfrm>
            <a:off x="6402975" y="1825625"/>
            <a:ext cx="4950824"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62626"/>
              </a:buClr>
              <a:buSzPts val="1800"/>
              <a:buChar char="•"/>
              <a:defRPr/>
            </a:lvl1pPr>
            <a:lvl2pPr marL="914400" lvl="1" indent="-342900" algn="l">
              <a:lnSpc>
                <a:spcPct val="90000"/>
              </a:lnSpc>
              <a:spcBef>
                <a:spcPts val="500"/>
              </a:spcBef>
              <a:spcAft>
                <a:spcPts val="0"/>
              </a:spcAft>
              <a:buClr>
                <a:srgbClr val="262626"/>
              </a:buClr>
              <a:buSzPts val="1800"/>
              <a:buChar char="•"/>
              <a:defRPr/>
            </a:lvl2pPr>
            <a:lvl3pPr marL="1371600" lvl="2" indent="-342900" algn="l">
              <a:lnSpc>
                <a:spcPct val="90000"/>
              </a:lnSpc>
              <a:spcBef>
                <a:spcPts val="500"/>
              </a:spcBef>
              <a:spcAft>
                <a:spcPts val="0"/>
              </a:spcAft>
              <a:buClr>
                <a:srgbClr val="262626"/>
              </a:buClr>
              <a:buSzPts val="1800"/>
              <a:buChar char="•"/>
              <a:defRPr/>
            </a:lvl3pPr>
            <a:lvl4pPr marL="1828800" lvl="3" indent="-342900" algn="l">
              <a:lnSpc>
                <a:spcPct val="90000"/>
              </a:lnSpc>
              <a:spcBef>
                <a:spcPts val="500"/>
              </a:spcBef>
              <a:spcAft>
                <a:spcPts val="0"/>
              </a:spcAft>
              <a:buClr>
                <a:srgbClr val="262626"/>
              </a:buClr>
              <a:buSzPts val="1800"/>
              <a:buChar char="•"/>
              <a:defRPr/>
            </a:lvl4pPr>
            <a:lvl5pPr marL="2286000" lvl="4" indent="-342900" algn="l">
              <a:lnSpc>
                <a:spcPct val="90000"/>
              </a:lnSpc>
              <a:spcBef>
                <a:spcPts val="500"/>
              </a:spcBef>
              <a:spcAft>
                <a:spcPts val="0"/>
              </a:spcAft>
              <a:buClr>
                <a:srgbClr val="262626"/>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6" name="Google Shape;26;p4"/>
          <p:cNvPicPr preferRelativeResize="0"/>
          <p:nvPr/>
        </p:nvPicPr>
        <p:blipFill rotWithShape="1">
          <a:blip r:embed="rId3">
            <a:alphaModFix/>
          </a:blip>
          <a:srcRect/>
          <a:stretch/>
        </p:blipFill>
        <p:spPr>
          <a:xfrm>
            <a:off x="-6657" y="3808"/>
            <a:ext cx="821133" cy="6850383"/>
          </a:xfrm>
          <a:prstGeom prst="rect">
            <a:avLst/>
          </a:prstGeom>
          <a:noFill/>
          <a:ln>
            <a:noFill/>
          </a:ln>
          <a:effectLst>
            <a:outerShdw blurRad="190500" dist="50800" algn="ctr" rotWithShape="0">
              <a:srgbClr val="000000">
                <a:alpha val="40000"/>
              </a:srgbClr>
            </a:outerShdw>
          </a:effec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1175657" y="365125"/>
            <a:ext cx="10178142"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1179488" y="1720352"/>
            <a:ext cx="494871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3F3F3F"/>
              </a:buClr>
              <a:buSzPts val="2400"/>
              <a:buNone/>
              <a:defRPr sz="2400" b="1">
                <a:solidFill>
                  <a:srgbClr val="3F3F3F"/>
                </a:solidFill>
              </a:defRPr>
            </a:lvl1pPr>
            <a:lvl2pPr marL="914400" lvl="1" indent="-228600" algn="l">
              <a:lnSpc>
                <a:spcPct val="90000"/>
              </a:lnSpc>
              <a:spcBef>
                <a:spcPts val="500"/>
              </a:spcBef>
              <a:spcAft>
                <a:spcPts val="0"/>
              </a:spcAft>
              <a:buClr>
                <a:srgbClr val="262626"/>
              </a:buClr>
              <a:buSzPts val="2000"/>
              <a:buNone/>
              <a:defRPr sz="2000" b="1"/>
            </a:lvl2pPr>
            <a:lvl3pPr marL="1371600" lvl="2" indent="-228600" algn="l">
              <a:lnSpc>
                <a:spcPct val="90000"/>
              </a:lnSpc>
              <a:spcBef>
                <a:spcPts val="500"/>
              </a:spcBef>
              <a:spcAft>
                <a:spcPts val="0"/>
              </a:spcAft>
              <a:buClr>
                <a:srgbClr val="262626"/>
              </a:buClr>
              <a:buSzPts val="1800"/>
              <a:buNone/>
              <a:defRPr sz="1800" b="1"/>
            </a:lvl3pPr>
            <a:lvl4pPr marL="1828800" lvl="3" indent="-228600" algn="l">
              <a:lnSpc>
                <a:spcPct val="90000"/>
              </a:lnSpc>
              <a:spcBef>
                <a:spcPts val="500"/>
              </a:spcBef>
              <a:spcAft>
                <a:spcPts val="0"/>
              </a:spcAft>
              <a:buClr>
                <a:srgbClr val="262626"/>
              </a:buClr>
              <a:buSzPts val="1600"/>
              <a:buNone/>
              <a:defRPr sz="1600" b="1"/>
            </a:lvl4pPr>
            <a:lvl5pPr marL="2286000" lvl="4" indent="-228600" algn="l">
              <a:lnSpc>
                <a:spcPct val="90000"/>
              </a:lnSpc>
              <a:spcBef>
                <a:spcPts val="500"/>
              </a:spcBef>
              <a:spcAft>
                <a:spcPts val="0"/>
              </a:spcAft>
              <a:buClr>
                <a:srgbClr val="262626"/>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0" name="Google Shape;30;p5"/>
          <p:cNvSpPr txBox="1">
            <a:spLocks noGrp="1"/>
          </p:cNvSpPr>
          <p:nvPr>
            <p:ph type="body" idx="2"/>
          </p:nvPr>
        </p:nvSpPr>
        <p:spPr>
          <a:xfrm>
            <a:off x="1179488" y="2544264"/>
            <a:ext cx="494871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62626"/>
              </a:buClr>
              <a:buSzPts val="1800"/>
              <a:buChar char="•"/>
              <a:defRPr/>
            </a:lvl1pPr>
            <a:lvl2pPr marL="914400" lvl="1" indent="-342900" algn="l">
              <a:lnSpc>
                <a:spcPct val="90000"/>
              </a:lnSpc>
              <a:spcBef>
                <a:spcPts val="500"/>
              </a:spcBef>
              <a:spcAft>
                <a:spcPts val="0"/>
              </a:spcAft>
              <a:buClr>
                <a:srgbClr val="262626"/>
              </a:buClr>
              <a:buSzPts val="1800"/>
              <a:buChar char="•"/>
              <a:defRPr/>
            </a:lvl2pPr>
            <a:lvl3pPr marL="1371600" lvl="2" indent="-342900" algn="l">
              <a:lnSpc>
                <a:spcPct val="90000"/>
              </a:lnSpc>
              <a:spcBef>
                <a:spcPts val="500"/>
              </a:spcBef>
              <a:spcAft>
                <a:spcPts val="0"/>
              </a:spcAft>
              <a:buClr>
                <a:srgbClr val="262626"/>
              </a:buClr>
              <a:buSzPts val="1800"/>
              <a:buChar char="•"/>
              <a:defRPr/>
            </a:lvl3pPr>
            <a:lvl4pPr marL="1828800" lvl="3" indent="-342900" algn="l">
              <a:lnSpc>
                <a:spcPct val="90000"/>
              </a:lnSpc>
              <a:spcBef>
                <a:spcPts val="500"/>
              </a:spcBef>
              <a:spcAft>
                <a:spcPts val="0"/>
              </a:spcAft>
              <a:buClr>
                <a:srgbClr val="262626"/>
              </a:buClr>
              <a:buSzPts val="1800"/>
              <a:buChar char="•"/>
              <a:defRPr/>
            </a:lvl4pPr>
            <a:lvl5pPr marL="2286000" lvl="4" indent="-342900" algn="l">
              <a:lnSpc>
                <a:spcPct val="90000"/>
              </a:lnSpc>
              <a:spcBef>
                <a:spcPts val="500"/>
              </a:spcBef>
              <a:spcAft>
                <a:spcPts val="0"/>
              </a:spcAft>
              <a:buClr>
                <a:srgbClr val="262626"/>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5"/>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2" name="Google Shape;32;p5"/>
          <p:cNvSpPr txBox="1">
            <a:spLocks noGrp="1"/>
          </p:cNvSpPr>
          <p:nvPr>
            <p:ph type="body" idx="3"/>
          </p:nvPr>
        </p:nvSpPr>
        <p:spPr>
          <a:xfrm>
            <a:off x="6405083" y="1720352"/>
            <a:ext cx="494871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3F3F3F"/>
              </a:buClr>
              <a:buSzPts val="2400"/>
              <a:buNone/>
              <a:defRPr sz="2400" b="1">
                <a:solidFill>
                  <a:srgbClr val="3F3F3F"/>
                </a:solidFill>
              </a:defRPr>
            </a:lvl1pPr>
            <a:lvl2pPr marL="914400" lvl="1" indent="-228600" algn="l">
              <a:lnSpc>
                <a:spcPct val="90000"/>
              </a:lnSpc>
              <a:spcBef>
                <a:spcPts val="500"/>
              </a:spcBef>
              <a:spcAft>
                <a:spcPts val="0"/>
              </a:spcAft>
              <a:buClr>
                <a:srgbClr val="262626"/>
              </a:buClr>
              <a:buSzPts val="2000"/>
              <a:buNone/>
              <a:defRPr sz="2000" b="1"/>
            </a:lvl2pPr>
            <a:lvl3pPr marL="1371600" lvl="2" indent="-228600" algn="l">
              <a:lnSpc>
                <a:spcPct val="90000"/>
              </a:lnSpc>
              <a:spcBef>
                <a:spcPts val="500"/>
              </a:spcBef>
              <a:spcAft>
                <a:spcPts val="0"/>
              </a:spcAft>
              <a:buClr>
                <a:srgbClr val="262626"/>
              </a:buClr>
              <a:buSzPts val="1800"/>
              <a:buNone/>
              <a:defRPr sz="1800" b="1"/>
            </a:lvl3pPr>
            <a:lvl4pPr marL="1828800" lvl="3" indent="-228600" algn="l">
              <a:lnSpc>
                <a:spcPct val="90000"/>
              </a:lnSpc>
              <a:spcBef>
                <a:spcPts val="500"/>
              </a:spcBef>
              <a:spcAft>
                <a:spcPts val="0"/>
              </a:spcAft>
              <a:buClr>
                <a:srgbClr val="262626"/>
              </a:buClr>
              <a:buSzPts val="1600"/>
              <a:buNone/>
              <a:defRPr sz="1600" b="1"/>
            </a:lvl4pPr>
            <a:lvl5pPr marL="2286000" lvl="4" indent="-228600" algn="l">
              <a:lnSpc>
                <a:spcPct val="90000"/>
              </a:lnSpc>
              <a:spcBef>
                <a:spcPts val="500"/>
              </a:spcBef>
              <a:spcAft>
                <a:spcPts val="0"/>
              </a:spcAft>
              <a:buClr>
                <a:srgbClr val="262626"/>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3" name="Google Shape;33;p5"/>
          <p:cNvSpPr txBox="1">
            <a:spLocks noGrp="1"/>
          </p:cNvSpPr>
          <p:nvPr>
            <p:ph type="body" idx="4"/>
          </p:nvPr>
        </p:nvSpPr>
        <p:spPr>
          <a:xfrm>
            <a:off x="6405083" y="2544264"/>
            <a:ext cx="494871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262626"/>
              </a:buClr>
              <a:buSzPts val="1800"/>
              <a:buChar char="•"/>
              <a:defRPr/>
            </a:lvl1pPr>
            <a:lvl2pPr marL="914400" lvl="1" indent="-342900" algn="l">
              <a:lnSpc>
                <a:spcPct val="90000"/>
              </a:lnSpc>
              <a:spcBef>
                <a:spcPts val="500"/>
              </a:spcBef>
              <a:spcAft>
                <a:spcPts val="0"/>
              </a:spcAft>
              <a:buClr>
                <a:srgbClr val="262626"/>
              </a:buClr>
              <a:buSzPts val="1800"/>
              <a:buChar char="•"/>
              <a:defRPr/>
            </a:lvl2pPr>
            <a:lvl3pPr marL="1371600" lvl="2" indent="-342900" algn="l">
              <a:lnSpc>
                <a:spcPct val="90000"/>
              </a:lnSpc>
              <a:spcBef>
                <a:spcPts val="500"/>
              </a:spcBef>
              <a:spcAft>
                <a:spcPts val="0"/>
              </a:spcAft>
              <a:buClr>
                <a:srgbClr val="262626"/>
              </a:buClr>
              <a:buSzPts val="1800"/>
              <a:buChar char="•"/>
              <a:defRPr/>
            </a:lvl3pPr>
            <a:lvl4pPr marL="1828800" lvl="3" indent="-342900" algn="l">
              <a:lnSpc>
                <a:spcPct val="90000"/>
              </a:lnSpc>
              <a:spcBef>
                <a:spcPts val="500"/>
              </a:spcBef>
              <a:spcAft>
                <a:spcPts val="0"/>
              </a:spcAft>
              <a:buClr>
                <a:srgbClr val="262626"/>
              </a:buClr>
              <a:buSzPts val="1800"/>
              <a:buChar char="•"/>
              <a:defRPr/>
            </a:lvl4pPr>
            <a:lvl5pPr marL="2286000" lvl="4" indent="-342900" algn="l">
              <a:lnSpc>
                <a:spcPct val="90000"/>
              </a:lnSpc>
              <a:spcBef>
                <a:spcPts val="500"/>
              </a:spcBef>
              <a:spcAft>
                <a:spcPts val="0"/>
              </a:spcAft>
              <a:buClr>
                <a:srgbClr val="262626"/>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4" name="Google Shape;34;p5"/>
          <p:cNvPicPr preferRelativeResize="0"/>
          <p:nvPr/>
        </p:nvPicPr>
        <p:blipFill rotWithShape="1">
          <a:blip r:embed="rId2">
            <a:alphaModFix/>
          </a:blip>
          <a:srcRect/>
          <a:stretch/>
        </p:blipFill>
        <p:spPr>
          <a:xfrm>
            <a:off x="1175657" y="6343650"/>
            <a:ext cx="377825" cy="377825"/>
          </a:xfrm>
          <a:prstGeom prst="rect">
            <a:avLst/>
          </a:prstGeom>
          <a:noFill/>
          <a:ln>
            <a:noFill/>
          </a:ln>
        </p:spPr>
      </p:pic>
      <p:pic>
        <p:nvPicPr>
          <p:cNvPr id="35" name="Google Shape;35;p5"/>
          <p:cNvPicPr preferRelativeResize="0"/>
          <p:nvPr/>
        </p:nvPicPr>
        <p:blipFill rotWithShape="1">
          <a:blip r:embed="rId3">
            <a:alphaModFix/>
          </a:blip>
          <a:srcRect/>
          <a:stretch/>
        </p:blipFill>
        <p:spPr>
          <a:xfrm>
            <a:off x="-6657" y="3808"/>
            <a:ext cx="821133" cy="6850383"/>
          </a:xfrm>
          <a:prstGeom prst="rect">
            <a:avLst/>
          </a:prstGeom>
          <a:noFill/>
          <a:ln>
            <a:noFill/>
          </a:ln>
          <a:effectLst>
            <a:outerShdw blurRad="190500" dist="50800" algn="ctr" rotWithShape="0">
              <a:srgbClr val="000000">
                <a:alpha val="40000"/>
              </a:srgb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6"/>
        <p:cNvGrpSpPr/>
        <p:nvPr/>
      </p:nvGrpSpPr>
      <p:grpSpPr>
        <a:xfrm>
          <a:off x="0" y="0"/>
          <a:ext cx="0" cy="0"/>
          <a:chOff x="0" y="0"/>
          <a:chExt cx="0" cy="0"/>
        </a:xfrm>
      </p:grpSpPr>
      <p:sp>
        <p:nvSpPr>
          <p:cNvPr id="37" name="Google Shape;37;p6"/>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38" name="Google Shape;38;p6"/>
          <p:cNvPicPr preferRelativeResize="0"/>
          <p:nvPr/>
        </p:nvPicPr>
        <p:blipFill rotWithShape="1">
          <a:blip r:embed="rId2">
            <a:alphaModFix/>
          </a:blip>
          <a:srcRect/>
          <a:stretch/>
        </p:blipFill>
        <p:spPr>
          <a:xfrm>
            <a:off x="1175657" y="6343650"/>
            <a:ext cx="377825" cy="377825"/>
          </a:xfrm>
          <a:prstGeom prst="rect">
            <a:avLst/>
          </a:prstGeom>
          <a:noFill/>
          <a:ln>
            <a:noFill/>
          </a:ln>
        </p:spPr>
      </p:pic>
      <p:sp>
        <p:nvSpPr>
          <p:cNvPr id="39" name="Google Shape;39;p6"/>
          <p:cNvSpPr txBox="1">
            <a:spLocks noGrp="1"/>
          </p:cNvSpPr>
          <p:nvPr>
            <p:ph type="title"/>
          </p:nvPr>
        </p:nvSpPr>
        <p:spPr>
          <a:xfrm>
            <a:off x="1175657" y="365125"/>
            <a:ext cx="10178142"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40" name="Google Shape;40;p6"/>
          <p:cNvPicPr preferRelativeResize="0"/>
          <p:nvPr/>
        </p:nvPicPr>
        <p:blipFill rotWithShape="1">
          <a:blip r:embed="rId3">
            <a:alphaModFix/>
          </a:blip>
          <a:srcRect/>
          <a:stretch/>
        </p:blipFill>
        <p:spPr>
          <a:xfrm>
            <a:off x="-6657" y="3808"/>
            <a:ext cx="821133" cy="6850383"/>
          </a:xfrm>
          <a:prstGeom prst="rect">
            <a:avLst/>
          </a:prstGeom>
          <a:noFill/>
          <a:ln>
            <a:noFill/>
          </a:ln>
          <a:effectLst>
            <a:outerShdw blurRad="190500" dist="50800" algn="ctr" rotWithShape="0">
              <a:srgbClr val="000000">
                <a:alpha val="40000"/>
              </a:srgb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1"/>
        <p:cNvGrpSpPr/>
        <p:nvPr/>
      </p:nvGrpSpPr>
      <p:grpSpPr>
        <a:xfrm>
          <a:off x="0" y="0"/>
          <a:ext cx="0" cy="0"/>
          <a:chOff x="0" y="0"/>
          <a:chExt cx="0" cy="0"/>
        </a:xfrm>
      </p:grpSpPr>
      <p:sp>
        <p:nvSpPr>
          <p:cNvPr id="42" name="Google Shape;42;p7"/>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43" name="Google Shape;43;p7"/>
          <p:cNvPicPr preferRelativeResize="0"/>
          <p:nvPr/>
        </p:nvPicPr>
        <p:blipFill rotWithShape="1">
          <a:blip r:embed="rId2">
            <a:alphaModFix/>
          </a:blip>
          <a:srcRect/>
          <a:stretch/>
        </p:blipFill>
        <p:spPr>
          <a:xfrm>
            <a:off x="834012" y="6343650"/>
            <a:ext cx="377825" cy="37782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accent4"/>
              </a:buClr>
              <a:buSzPts val="3600"/>
              <a:buFont typeface="Georgia"/>
              <a:buNone/>
              <a:defRPr sz="3600" b="0" i="0" u="none" strike="noStrike" cap="none">
                <a:solidFill>
                  <a:schemeClr val="accent4"/>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431484"/>
          </a:xfrm>
          <a:prstGeom prst="rect">
            <a:avLst/>
          </a:prstGeom>
          <a:noFill/>
          <a:ln>
            <a:noFill/>
          </a:ln>
        </p:spPr>
        <p:txBody>
          <a:bodyPr spcFirstLastPara="1" wrap="square" lIns="91425" tIns="45700" rIns="91425" bIns="45700" anchor="t" anchorCtr="0">
            <a:normAutofit/>
          </a:bodyPr>
          <a:lstStyle>
            <a:lvl1pPr marL="457200" marR="0" lvl="0" indent="-368300" algn="l" rtl="0">
              <a:lnSpc>
                <a:spcPct val="90000"/>
              </a:lnSpc>
              <a:spcBef>
                <a:spcPts val="1000"/>
              </a:spcBef>
              <a:spcAft>
                <a:spcPts val="0"/>
              </a:spcAft>
              <a:buClr>
                <a:srgbClr val="262626"/>
              </a:buClr>
              <a:buSzPts val="2200"/>
              <a:buFont typeface="Arial"/>
              <a:buChar char="•"/>
              <a:defRPr sz="2200" b="0" i="0" u="none" strike="noStrike" cap="none">
                <a:solidFill>
                  <a:srgbClr val="262626"/>
                </a:solidFill>
                <a:latin typeface="Arial"/>
                <a:ea typeface="Arial"/>
                <a:cs typeface="Arial"/>
                <a:sym typeface="Arial"/>
              </a:defRPr>
            </a:lvl1pPr>
            <a:lvl2pPr marL="914400" marR="0" lvl="1" indent="-355600" algn="l" rtl="0">
              <a:lnSpc>
                <a:spcPct val="90000"/>
              </a:lnSpc>
              <a:spcBef>
                <a:spcPts val="500"/>
              </a:spcBef>
              <a:spcAft>
                <a:spcPts val="0"/>
              </a:spcAft>
              <a:buClr>
                <a:srgbClr val="262626"/>
              </a:buClr>
              <a:buSzPts val="2000"/>
              <a:buFont typeface="Arial"/>
              <a:buChar char="•"/>
              <a:defRPr sz="2000" b="0" i="0" u="none" strike="noStrike" cap="none">
                <a:solidFill>
                  <a:srgbClr val="262626"/>
                </a:solidFill>
                <a:latin typeface="Arial"/>
                <a:ea typeface="Arial"/>
                <a:cs typeface="Arial"/>
                <a:sym typeface="Arial"/>
              </a:defRPr>
            </a:lvl2pPr>
            <a:lvl3pPr marL="1371600" marR="0" lvl="2" indent="-342900" algn="l" rtl="0">
              <a:lnSpc>
                <a:spcPct val="90000"/>
              </a:lnSpc>
              <a:spcBef>
                <a:spcPts val="500"/>
              </a:spcBef>
              <a:spcAft>
                <a:spcPts val="0"/>
              </a:spcAft>
              <a:buClr>
                <a:srgbClr val="262626"/>
              </a:buClr>
              <a:buSzPts val="1800"/>
              <a:buFont typeface="Arial"/>
              <a:buChar char="•"/>
              <a:defRPr sz="1800" b="0" i="0" u="none" strike="noStrike" cap="none">
                <a:solidFill>
                  <a:srgbClr val="262626"/>
                </a:solidFill>
                <a:latin typeface="Arial"/>
                <a:ea typeface="Arial"/>
                <a:cs typeface="Arial"/>
                <a:sym typeface="Arial"/>
              </a:defRPr>
            </a:lvl3pPr>
            <a:lvl4pPr marL="1828800" marR="0" lvl="3" indent="-330200" algn="l" rtl="0">
              <a:lnSpc>
                <a:spcPct val="90000"/>
              </a:lnSpc>
              <a:spcBef>
                <a:spcPts val="500"/>
              </a:spcBef>
              <a:spcAft>
                <a:spcPts val="0"/>
              </a:spcAft>
              <a:buClr>
                <a:srgbClr val="262626"/>
              </a:buClr>
              <a:buSzPts val="1600"/>
              <a:buFont typeface="Arial"/>
              <a:buChar char="•"/>
              <a:defRPr sz="1600" b="0" i="0" u="none" strike="noStrike" cap="none">
                <a:solidFill>
                  <a:srgbClr val="262626"/>
                </a:solidFill>
                <a:latin typeface="Arial"/>
                <a:ea typeface="Arial"/>
                <a:cs typeface="Arial"/>
                <a:sym typeface="Arial"/>
              </a:defRPr>
            </a:lvl4pPr>
            <a:lvl5pPr marL="2286000" marR="0" lvl="4" indent="-317500" algn="l" rtl="0">
              <a:lnSpc>
                <a:spcPct val="90000"/>
              </a:lnSpc>
              <a:spcBef>
                <a:spcPts val="500"/>
              </a:spcBef>
              <a:spcAft>
                <a:spcPts val="0"/>
              </a:spcAft>
              <a:buClr>
                <a:srgbClr val="262626"/>
              </a:buClr>
              <a:buSzPts val="1400"/>
              <a:buFont typeface="Arial"/>
              <a:buChar char="•"/>
              <a:defRPr sz="1400" b="0" i="0" u="none" strike="noStrike" cap="none">
                <a:solidFill>
                  <a:srgbClr val="262626"/>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info@asccc.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8"/>
          <p:cNvSpPr txBox="1">
            <a:spLocks noGrp="1"/>
          </p:cNvSpPr>
          <p:nvPr>
            <p:ph type="ctrTitle"/>
          </p:nvPr>
        </p:nvSpPr>
        <p:spPr>
          <a:xfrm>
            <a:off x="834012" y="4037721"/>
            <a:ext cx="10519800" cy="1593600"/>
          </a:xfrm>
          <a:prstGeom prst="rect">
            <a:avLst/>
          </a:prstGeom>
          <a:noFill/>
          <a:ln>
            <a:noFill/>
          </a:ln>
        </p:spPr>
        <p:txBody>
          <a:bodyPr spcFirstLastPara="1" wrap="square" lIns="91425" tIns="45700" rIns="91425" bIns="45700" anchor="b" anchorCtr="0">
            <a:noAutofit/>
          </a:bodyPr>
          <a:lstStyle/>
          <a:p>
            <a:pPr marL="0" lvl="0" indent="0" algn="ctr" rtl="0">
              <a:lnSpc>
                <a:spcPct val="140000"/>
              </a:lnSpc>
              <a:spcBef>
                <a:spcPts val="0"/>
              </a:spcBef>
              <a:spcAft>
                <a:spcPts val="0"/>
              </a:spcAft>
              <a:buClr>
                <a:schemeClr val="dk1"/>
              </a:buClr>
              <a:buSzPts val="1100"/>
              <a:buFont typeface="Arial"/>
              <a:buNone/>
            </a:pPr>
            <a:r>
              <a:rPr lang="en-US" sz="3100" b="1">
                <a:latin typeface="Arial"/>
                <a:ea typeface="Arial"/>
                <a:cs typeface="Arial"/>
                <a:sym typeface="Arial"/>
              </a:rPr>
              <a:t>Effective Strategies in Presenting Disaggregated Data</a:t>
            </a:r>
            <a:endParaRPr sz="3100" b="1">
              <a:latin typeface="Arial"/>
              <a:ea typeface="Arial"/>
              <a:cs typeface="Arial"/>
              <a:sym typeface="Arial"/>
            </a:endParaRPr>
          </a:p>
          <a:p>
            <a:pPr marL="0" lvl="0" indent="0" algn="ctr" rtl="0">
              <a:lnSpc>
                <a:spcPct val="140000"/>
              </a:lnSpc>
              <a:spcBef>
                <a:spcPts val="0"/>
              </a:spcBef>
              <a:spcAft>
                <a:spcPts val="0"/>
              </a:spcAft>
              <a:buClr>
                <a:schemeClr val="dk1"/>
              </a:buClr>
              <a:buSzPts val="1100"/>
              <a:buFont typeface="Arial"/>
              <a:buNone/>
            </a:pPr>
            <a:r>
              <a:rPr lang="en-US" sz="3100" b="1">
                <a:latin typeface="Arial"/>
                <a:ea typeface="Arial"/>
                <a:cs typeface="Arial"/>
                <a:sym typeface="Arial"/>
              </a:rPr>
              <a:t>to Tell the Story of Your Institution</a:t>
            </a:r>
            <a:endParaRPr sz="3100">
              <a:latin typeface="Arial"/>
              <a:ea typeface="Arial"/>
              <a:cs typeface="Arial"/>
              <a:sym typeface="Arial"/>
            </a:endParaRPr>
          </a:p>
        </p:txBody>
      </p:sp>
      <p:sp>
        <p:nvSpPr>
          <p:cNvPr id="49" name="Google Shape;49;p8"/>
          <p:cNvSpPr txBox="1">
            <a:spLocks noGrp="1"/>
          </p:cNvSpPr>
          <p:nvPr>
            <p:ph type="subTitle" idx="1"/>
          </p:nvPr>
        </p:nvSpPr>
        <p:spPr>
          <a:xfrm>
            <a:off x="834012" y="5766231"/>
            <a:ext cx="10519800" cy="8949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2"/>
              </a:buClr>
              <a:buSzPts val="2000"/>
              <a:buNone/>
            </a:pPr>
            <a:r>
              <a:rPr lang="en-US"/>
              <a:t>Carlos Guerrero - ASCCC South Representative</a:t>
            </a:r>
            <a:endParaRPr/>
          </a:p>
          <a:p>
            <a:pPr marL="0" lvl="0" indent="0" algn="ctr" rtl="0">
              <a:lnSpc>
                <a:spcPct val="90000"/>
              </a:lnSpc>
              <a:spcBef>
                <a:spcPts val="0"/>
              </a:spcBef>
              <a:spcAft>
                <a:spcPts val="0"/>
              </a:spcAft>
              <a:buClr>
                <a:schemeClr val="lt2"/>
              </a:buClr>
              <a:buSzPts val="2000"/>
              <a:buNone/>
            </a:pPr>
            <a:r>
              <a:rPr lang="en-US"/>
              <a:t>Eric Wada - ASCCC North Representative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7"/>
          <p:cNvSpPr txBox="1">
            <a:spLocks noGrp="1"/>
          </p:cNvSpPr>
          <p:nvPr>
            <p:ph type="title"/>
          </p:nvPr>
        </p:nvSpPr>
        <p:spPr>
          <a:xfrm>
            <a:off x="2795450" y="365125"/>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dirty="0"/>
              <a:t>Student and Community Voices </a:t>
            </a:r>
            <a:r>
              <a:rPr lang="en-US" dirty="0">
                <a:solidFill>
                  <a:srgbClr val="472A5B"/>
                </a:solidFill>
              </a:rPr>
              <a:t>2</a:t>
            </a:r>
            <a:endParaRPr dirty="0">
              <a:solidFill>
                <a:srgbClr val="472A5B"/>
              </a:solidFill>
            </a:endParaRPr>
          </a:p>
        </p:txBody>
      </p:sp>
      <p:sp>
        <p:nvSpPr>
          <p:cNvPr id="103" name="Google Shape;103;p17"/>
          <p:cNvSpPr txBox="1">
            <a:spLocks noGrp="1"/>
          </p:cNvSpPr>
          <p:nvPr>
            <p:ph type="body" idx="1"/>
          </p:nvPr>
        </p:nvSpPr>
        <p:spPr>
          <a:xfrm>
            <a:off x="838200" y="2494722"/>
            <a:ext cx="10515600" cy="37623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en-US"/>
              <a:t>Examples of where these are reflected in the standards?</a:t>
            </a:r>
            <a:endParaRPr/>
          </a:p>
          <a:p>
            <a:pPr marL="0" lvl="0" indent="0" algn="l" rtl="0">
              <a:spcBef>
                <a:spcPts val="1000"/>
              </a:spcBef>
              <a:spcAft>
                <a:spcPts val="0"/>
              </a:spcAft>
              <a:buNone/>
            </a:pPr>
            <a:r>
              <a:rPr lang="en-US"/>
              <a:t>Standard 3:</a:t>
            </a:r>
            <a:endParaRPr/>
          </a:p>
          <a:p>
            <a:pPr marL="457200" lvl="0" indent="-368300" algn="l" rtl="0">
              <a:spcBef>
                <a:spcPts val="1000"/>
              </a:spcBef>
              <a:spcAft>
                <a:spcPts val="0"/>
              </a:spcAft>
              <a:buSzPts val="2200"/>
              <a:buChar char="●"/>
            </a:pPr>
            <a:r>
              <a:rPr lang="en-US"/>
              <a:t>Evaluation of support for students and staff (professional development)</a:t>
            </a:r>
            <a:endParaRPr/>
          </a:p>
          <a:p>
            <a:pPr marL="457200" lvl="0" indent="-368300" algn="l" rtl="0">
              <a:spcBef>
                <a:spcPts val="0"/>
              </a:spcBef>
              <a:spcAft>
                <a:spcPts val="0"/>
              </a:spcAft>
              <a:buSzPts val="2200"/>
              <a:buChar char="●"/>
            </a:pPr>
            <a:r>
              <a:rPr lang="en-US"/>
              <a:t>Participation in budget processes; budgets align with mission.</a:t>
            </a:r>
            <a:endParaRPr/>
          </a:p>
          <a:p>
            <a:pPr marL="457200" lvl="0" indent="-368300" algn="l" rtl="0">
              <a:spcBef>
                <a:spcPts val="0"/>
              </a:spcBef>
              <a:spcAft>
                <a:spcPts val="0"/>
              </a:spcAft>
              <a:buSzPts val="2200"/>
              <a:buChar char="●"/>
            </a:pPr>
            <a:r>
              <a:rPr lang="en-US"/>
              <a:t>Technology and facility planning and use.</a:t>
            </a:r>
            <a:endParaRPr/>
          </a:p>
          <a:p>
            <a:pPr marL="0" lvl="0" indent="0" algn="l" rtl="0">
              <a:spcBef>
                <a:spcPts val="1000"/>
              </a:spcBef>
              <a:spcAft>
                <a:spcPts val="0"/>
              </a:spcAft>
              <a:buNone/>
            </a:pPr>
            <a:r>
              <a:rPr lang="en-US"/>
              <a:t>Standard 4:</a:t>
            </a:r>
            <a:endParaRPr/>
          </a:p>
          <a:p>
            <a:pPr marL="457200" lvl="0" indent="-368300" algn="l" rtl="0">
              <a:spcBef>
                <a:spcPts val="1000"/>
              </a:spcBef>
              <a:spcAft>
                <a:spcPts val="0"/>
              </a:spcAft>
              <a:buSzPts val="2200"/>
              <a:buChar char="●"/>
            </a:pPr>
            <a:r>
              <a:rPr lang="en-US"/>
              <a:t>Evidence of inclusion in decision-making processes</a:t>
            </a:r>
            <a:endParaRPr/>
          </a:p>
          <a:p>
            <a:pPr marL="0" lvl="0" indent="0" algn="l" rtl="0">
              <a:spcBef>
                <a:spcPts val="1000"/>
              </a:spcBef>
              <a:spcAft>
                <a:spcPts val="0"/>
              </a:spcAft>
              <a:buNone/>
            </a:pPr>
            <a:r>
              <a:rPr lang="en-US"/>
              <a:t>	</a:t>
            </a:r>
            <a:endParaRPr/>
          </a:p>
          <a:p>
            <a:pPr marL="0" lvl="0" indent="0" algn="l" rtl="0">
              <a:spcBef>
                <a:spcPts val="100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8"/>
          <p:cNvSpPr txBox="1">
            <a:spLocks noGrp="1"/>
          </p:cNvSpPr>
          <p:nvPr>
            <p:ph type="title"/>
          </p:nvPr>
        </p:nvSpPr>
        <p:spPr>
          <a:xfrm>
            <a:off x="2795450" y="365125"/>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Student and Community Voices in the ISER</a:t>
            </a:r>
            <a:endParaRPr/>
          </a:p>
        </p:txBody>
      </p:sp>
      <p:sp>
        <p:nvSpPr>
          <p:cNvPr id="109" name="Google Shape;109;p18"/>
          <p:cNvSpPr txBox="1">
            <a:spLocks noGrp="1"/>
          </p:cNvSpPr>
          <p:nvPr>
            <p:ph type="body" idx="1"/>
          </p:nvPr>
        </p:nvSpPr>
        <p:spPr>
          <a:xfrm>
            <a:off x="838200" y="2494722"/>
            <a:ext cx="10515600" cy="3762300"/>
          </a:xfrm>
          <a:prstGeom prst="rect">
            <a:avLst/>
          </a:prstGeom>
        </p:spPr>
        <p:txBody>
          <a:bodyPr spcFirstLastPara="1" wrap="square" lIns="91425" tIns="45700" rIns="91425" bIns="45700" anchor="t" anchorCtr="0">
            <a:normAutofit lnSpcReduction="20000"/>
          </a:bodyPr>
          <a:lstStyle/>
          <a:p>
            <a:pPr marL="0" lvl="0" indent="0" algn="l" rtl="0">
              <a:spcBef>
                <a:spcPts val="1000"/>
              </a:spcBef>
              <a:spcAft>
                <a:spcPts val="0"/>
              </a:spcAft>
              <a:buNone/>
            </a:pPr>
            <a:r>
              <a:rPr lang="en-US"/>
              <a:t>The ISER - how are stakeholders involved?</a:t>
            </a:r>
            <a:endParaRPr/>
          </a:p>
          <a:p>
            <a:pPr marL="457200" lvl="0" indent="-368300" algn="l" rtl="0">
              <a:spcBef>
                <a:spcPts val="1000"/>
              </a:spcBef>
              <a:spcAft>
                <a:spcPts val="0"/>
              </a:spcAft>
              <a:buSzPts val="2200"/>
              <a:buChar char="●"/>
            </a:pPr>
            <a:r>
              <a:rPr lang="en-US"/>
              <a:t>Faculty roles in accreditation is a 10+1 matter</a:t>
            </a:r>
            <a:endParaRPr/>
          </a:p>
          <a:p>
            <a:pPr marL="457200" lvl="0" indent="-368300" algn="l" rtl="0">
              <a:spcBef>
                <a:spcPts val="0"/>
              </a:spcBef>
              <a:spcAft>
                <a:spcPts val="0"/>
              </a:spcAft>
              <a:buSzPts val="2200"/>
              <a:buChar char="●"/>
            </a:pPr>
            <a:r>
              <a:rPr lang="en-US"/>
              <a:t>What does your ISER writing/planning look like?  Who is involved and how are they involved?</a:t>
            </a:r>
            <a:endParaRPr/>
          </a:p>
          <a:p>
            <a:pPr marL="457200" lvl="0" indent="-368300" algn="l" rtl="0">
              <a:spcBef>
                <a:spcPts val="0"/>
              </a:spcBef>
              <a:spcAft>
                <a:spcPts val="0"/>
              </a:spcAft>
              <a:buSzPts val="2200"/>
              <a:buChar char="●"/>
            </a:pPr>
            <a:r>
              <a:rPr lang="en-US"/>
              <a:t>How widely is the ISER vetted?</a:t>
            </a:r>
            <a:endParaRPr/>
          </a:p>
          <a:p>
            <a:pPr marL="457200" lvl="0" indent="-368300" algn="l" rtl="0">
              <a:spcBef>
                <a:spcPts val="0"/>
              </a:spcBef>
              <a:spcAft>
                <a:spcPts val="0"/>
              </a:spcAft>
              <a:buSzPts val="2200"/>
              <a:buChar char="●"/>
            </a:pPr>
            <a:r>
              <a:rPr lang="en-US"/>
              <a:t>Including student voices:</a:t>
            </a:r>
            <a:endParaRPr/>
          </a:p>
          <a:p>
            <a:pPr marL="914400" lvl="0" indent="-368300" algn="l" rtl="0">
              <a:spcBef>
                <a:spcPts val="0"/>
              </a:spcBef>
              <a:spcAft>
                <a:spcPts val="0"/>
              </a:spcAft>
              <a:buSzPts val="2200"/>
              <a:buChar char="●"/>
            </a:pPr>
            <a:r>
              <a:rPr lang="en-US"/>
              <a:t>Efforts to inform students of the accreditation process, why they should care, and how their voice matters.</a:t>
            </a:r>
            <a:endParaRPr/>
          </a:p>
          <a:p>
            <a:pPr marL="914400" lvl="0" indent="-368300" algn="l" rtl="0">
              <a:spcBef>
                <a:spcPts val="0"/>
              </a:spcBef>
              <a:spcAft>
                <a:spcPts val="0"/>
              </a:spcAft>
              <a:buSzPts val="2200"/>
              <a:buChar char="●"/>
            </a:pPr>
            <a:r>
              <a:rPr lang="en-US"/>
              <a:t>Student government and clubs participation - indirectly measure student belonging</a:t>
            </a:r>
            <a:endParaRPr/>
          </a:p>
          <a:p>
            <a:pPr marL="914400" lvl="0" indent="-368300" algn="l" rtl="0">
              <a:spcBef>
                <a:spcPts val="0"/>
              </a:spcBef>
              <a:spcAft>
                <a:spcPts val="0"/>
              </a:spcAft>
              <a:buSzPts val="2200"/>
              <a:buChar char="●"/>
            </a:pPr>
            <a:r>
              <a:rPr lang="en-US"/>
              <a:t>Note that most students are part-time, how are they included?</a:t>
            </a:r>
            <a:endParaRPr/>
          </a:p>
          <a:p>
            <a:pPr marL="0" lvl="0" indent="0" algn="l" rtl="0">
              <a:spcBef>
                <a:spcPts val="1000"/>
              </a:spcBef>
              <a:spcAft>
                <a:spcPts val="0"/>
              </a:spcAft>
              <a:buNone/>
            </a:pPr>
            <a:r>
              <a:rPr lang="en-US"/>
              <a:t>Philanthropy as an indirect data source - how connected do people/groups feel?  What programs do donors build/support (as a measure of efforts to advance equity)?</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9"/>
          <p:cNvSpPr txBox="1">
            <a:spLocks noGrp="1"/>
          </p:cNvSpPr>
          <p:nvPr>
            <p:ph type="title"/>
          </p:nvPr>
        </p:nvSpPr>
        <p:spPr>
          <a:xfrm>
            <a:off x="2795450" y="365125"/>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Student and Community Voices in the Focused Site Visit</a:t>
            </a:r>
            <a:endParaRPr/>
          </a:p>
        </p:txBody>
      </p:sp>
      <p:sp>
        <p:nvSpPr>
          <p:cNvPr id="115" name="Google Shape;115;p19"/>
          <p:cNvSpPr txBox="1">
            <a:spLocks noGrp="1"/>
          </p:cNvSpPr>
          <p:nvPr>
            <p:ph type="body" idx="1"/>
          </p:nvPr>
        </p:nvSpPr>
        <p:spPr>
          <a:xfrm>
            <a:off x="838200" y="2494722"/>
            <a:ext cx="10515600" cy="3762300"/>
          </a:xfrm>
          <a:prstGeom prst="rect">
            <a:avLst/>
          </a:prstGeom>
        </p:spPr>
        <p:txBody>
          <a:bodyPr spcFirstLastPara="1" wrap="square" lIns="91425" tIns="45700" rIns="91425" bIns="45700" anchor="t" anchorCtr="0">
            <a:normAutofit/>
          </a:bodyPr>
          <a:lstStyle/>
          <a:p>
            <a:pPr marL="457200" lvl="0" indent="-368300" algn="l" rtl="0">
              <a:spcBef>
                <a:spcPts val="1000"/>
              </a:spcBef>
              <a:spcAft>
                <a:spcPts val="0"/>
              </a:spcAft>
              <a:buSzPts val="2200"/>
              <a:buChar char="●"/>
            </a:pPr>
            <a:r>
              <a:rPr lang="en-US"/>
              <a:t>Opportunities to engage:</a:t>
            </a:r>
            <a:endParaRPr/>
          </a:p>
          <a:p>
            <a:pPr marL="457200" lvl="0" indent="-368300" algn="l" rtl="0">
              <a:spcBef>
                <a:spcPts val="0"/>
              </a:spcBef>
              <a:spcAft>
                <a:spcPts val="0"/>
              </a:spcAft>
              <a:buSzPts val="2200"/>
              <a:buChar char="●"/>
            </a:pPr>
            <a:r>
              <a:rPr lang="en-US"/>
              <a:t>Open forum:</a:t>
            </a:r>
            <a:endParaRPr/>
          </a:p>
          <a:p>
            <a:pPr marL="914400" lvl="1" indent="-368300" algn="l" rtl="0">
              <a:spcBef>
                <a:spcPts val="0"/>
              </a:spcBef>
              <a:spcAft>
                <a:spcPts val="0"/>
              </a:spcAft>
              <a:buSzPts val="2200"/>
              <a:buChar char="○"/>
            </a:pPr>
            <a:r>
              <a:rPr lang="en-US" sz="2200"/>
              <a:t>When is this scheduled, how is it communicated?</a:t>
            </a:r>
            <a:endParaRPr sz="2200"/>
          </a:p>
          <a:p>
            <a:pPr marL="914400" lvl="1" indent="-368300" algn="l" rtl="0">
              <a:spcBef>
                <a:spcPts val="0"/>
              </a:spcBef>
              <a:spcAft>
                <a:spcPts val="0"/>
              </a:spcAft>
              <a:buSzPts val="2200"/>
              <a:buChar char="○"/>
            </a:pPr>
            <a:r>
              <a:rPr lang="en-US" sz="2200"/>
              <a:t>Encourage stakeholders to speak authentically, while being informed of the accreditation process.</a:t>
            </a:r>
            <a:endParaRPr sz="2200"/>
          </a:p>
          <a:p>
            <a:pPr marL="1371600" lvl="2" indent="-368300" algn="l" rtl="0">
              <a:spcBef>
                <a:spcPts val="0"/>
              </a:spcBef>
              <a:spcAft>
                <a:spcPts val="0"/>
              </a:spcAft>
              <a:buSzPts val="2200"/>
              <a:buChar char="■"/>
            </a:pPr>
            <a:r>
              <a:rPr lang="en-US" sz="2200"/>
              <a:t>In light of what the accreditation team already reviewed and done, what more could be shared?	</a:t>
            </a:r>
            <a:endParaRPr sz="2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0"/>
          <p:cNvSpPr txBox="1">
            <a:spLocks noGrp="1"/>
          </p:cNvSpPr>
          <p:nvPr>
            <p:ph type="title"/>
          </p:nvPr>
        </p:nvSpPr>
        <p:spPr>
          <a:xfrm>
            <a:off x="2795450" y="365125"/>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Discussion and Questions</a:t>
            </a:r>
            <a:endParaRPr/>
          </a:p>
        </p:txBody>
      </p:sp>
      <p:sp>
        <p:nvSpPr>
          <p:cNvPr id="121" name="Google Shape;121;p20"/>
          <p:cNvSpPr txBox="1">
            <a:spLocks noGrp="1"/>
          </p:cNvSpPr>
          <p:nvPr>
            <p:ph type="body" idx="1"/>
          </p:nvPr>
        </p:nvSpPr>
        <p:spPr>
          <a:xfrm>
            <a:off x="838200" y="2494722"/>
            <a:ext cx="10515600" cy="37623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en-US"/>
              <a:t>Thank you for attending.  We hope to see you at other ASCCC events.</a:t>
            </a:r>
            <a:endParaRPr/>
          </a:p>
          <a:p>
            <a:pPr marL="0" lvl="0" indent="0" algn="l" rtl="0">
              <a:spcBef>
                <a:spcPts val="1000"/>
              </a:spcBef>
              <a:spcAft>
                <a:spcPts val="0"/>
              </a:spcAft>
              <a:buNone/>
            </a:pPr>
            <a:endParaRPr/>
          </a:p>
          <a:p>
            <a:pPr marL="0" lvl="0" indent="0" algn="l" rtl="0">
              <a:spcBef>
                <a:spcPts val="1000"/>
              </a:spcBef>
              <a:spcAft>
                <a:spcPts val="0"/>
              </a:spcAft>
              <a:buNone/>
            </a:pPr>
            <a:r>
              <a:rPr lang="en-US"/>
              <a:t>Further questions and support from </a:t>
            </a:r>
            <a:r>
              <a:rPr lang="en-US" u="sng">
                <a:solidFill>
                  <a:schemeClr val="hlink"/>
                </a:solidFill>
                <a:hlinkClick r:id="rId3"/>
              </a:rPr>
              <a:t>info@asccc.org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9"/>
          <p:cNvSpPr txBox="1">
            <a:spLocks noGrp="1"/>
          </p:cNvSpPr>
          <p:nvPr>
            <p:ph type="title"/>
          </p:nvPr>
        </p:nvSpPr>
        <p:spPr>
          <a:xfrm>
            <a:off x="2795450" y="365125"/>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Session Description</a:t>
            </a:r>
            <a:endParaRPr/>
          </a:p>
        </p:txBody>
      </p:sp>
      <p:sp>
        <p:nvSpPr>
          <p:cNvPr id="55" name="Google Shape;55;p9"/>
          <p:cNvSpPr txBox="1">
            <a:spLocks noGrp="1"/>
          </p:cNvSpPr>
          <p:nvPr>
            <p:ph type="body" idx="1"/>
          </p:nvPr>
        </p:nvSpPr>
        <p:spPr>
          <a:xfrm>
            <a:off x="838200" y="2494722"/>
            <a:ext cx="10515600" cy="37623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sz="2400">
                <a:solidFill>
                  <a:srgbClr val="333333"/>
                </a:solidFill>
              </a:rPr>
              <a:t>As each college engages in the self-evaluation process, we reflect on our ability to meet our institution’s mission of serving our communities and supporting our students. Where do we have the student and community voice in the accreditation process? Join this session where we will collectively explore various creative and engaging strategies to get our students and our communities authentically involved in our local accreditation work.</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0"/>
          <p:cNvSpPr txBox="1">
            <a:spLocks noGrp="1"/>
          </p:cNvSpPr>
          <p:nvPr>
            <p:ph type="title"/>
          </p:nvPr>
        </p:nvSpPr>
        <p:spPr>
          <a:xfrm>
            <a:off x="2795450" y="365125"/>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Outline</a:t>
            </a:r>
            <a:endParaRPr/>
          </a:p>
        </p:txBody>
      </p:sp>
      <p:sp>
        <p:nvSpPr>
          <p:cNvPr id="61" name="Google Shape;61;p10"/>
          <p:cNvSpPr txBox="1">
            <a:spLocks noGrp="1"/>
          </p:cNvSpPr>
          <p:nvPr>
            <p:ph type="body" idx="1"/>
          </p:nvPr>
        </p:nvSpPr>
        <p:spPr>
          <a:xfrm>
            <a:off x="838200" y="2494722"/>
            <a:ext cx="10515600" cy="3762300"/>
          </a:xfrm>
          <a:prstGeom prst="rect">
            <a:avLst/>
          </a:prstGeom>
        </p:spPr>
        <p:txBody>
          <a:bodyPr spcFirstLastPara="1" wrap="square" lIns="91425" tIns="45700" rIns="91425" bIns="45700" anchor="t" anchorCtr="0">
            <a:normAutofit/>
          </a:bodyPr>
          <a:lstStyle/>
          <a:p>
            <a:pPr marL="457200" lvl="0" indent="-368300" algn="l" rtl="0">
              <a:spcBef>
                <a:spcPts val="1000"/>
              </a:spcBef>
              <a:spcAft>
                <a:spcPts val="0"/>
              </a:spcAft>
              <a:buSzPts val="2200"/>
              <a:buAutoNum type="arabicPeriod"/>
            </a:pPr>
            <a:r>
              <a:rPr lang="en-US"/>
              <a:t>Data in the Accreditation Standards</a:t>
            </a:r>
            <a:endParaRPr/>
          </a:p>
          <a:p>
            <a:pPr marL="914400" lvl="1" indent="-368300" algn="l" rtl="0">
              <a:spcBef>
                <a:spcPts val="0"/>
              </a:spcBef>
              <a:spcAft>
                <a:spcPts val="0"/>
              </a:spcAft>
              <a:buSzPts val="2200"/>
              <a:buAutoNum type="alphaLcPeriod"/>
            </a:pPr>
            <a:r>
              <a:rPr lang="en-US" sz="2200"/>
              <a:t>Disaggregating data</a:t>
            </a:r>
            <a:endParaRPr sz="2200"/>
          </a:p>
          <a:p>
            <a:pPr marL="914400" lvl="1" indent="-368300" algn="l" rtl="0">
              <a:spcBef>
                <a:spcPts val="0"/>
              </a:spcBef>
              <a:spcAft>
                <a:spcPts val="0"/>
              </a:spcAft>
              <a:buSzPts val="2200"/>
              <a:buAutoNum type="alphaLcPeriod"/>
            </a:pPr>
            <a:r>
              <a:rPr lang="en-US" sz="2200"/>
              <a:t>Sources of quantitative data</a:t>
            </a:r>
            <a:endParaRPr sz="2200"/>
          </a:p>
          <a:p>
            <a:pPr marL="914400" lvl="1" indent="-368300" algn="l" rtl="0">
              <a:spcBef>
                <a:spcPts val="0"/>
              </a:spcBef>
              <a:spcAft>
                <a:spcPts val="0"/>
              </a:spcAft>
              <a:buSzPts val="2200"/>
              <a:buAutoNum type="alphaLcPeriod"/>
            </a:pPr>
            <a:r>
              <a:rPr lang="en-US" sz="2200"/>
              <a:t>Sources of qualitative data</a:t>
            </a:r>
            <a:endParaRPr sz="2200"/>
          </a:p>
          <a:p>
            <a:pPr marL="914400" lvl="1" indent="-368300" algn="l" rtl="0">
              <a:spcBef>
                <a:spcPts val="0"/>
              </a:spcBef>
              <a:spcAft>
                <a:spcPts val="0"/>
              </a:spcAft>
              <a:buSzPts val="2200"/>
              <a:buAutoNum type="alphaLcPeriod"/>
            </a:pPr>
            <a:r>
              <a:rPr lang="en-US" sz="2200"/>
              <a:t>Using both data sets effectively</a:t>
            </a:r>
            <a:endParaRPr sz="2200"/>
          </a:p>
          <a:p>
            <a:pPr marL="457200" lvl="0" indent="-368300" algn="l" rtl="0">
              <a:spcBef>
                <a:spcPts val="0"/>
              </a:spcBef>
              <a:spcAft>
                <a:spcPts val="0"/>
              </a:spcAft>
              <a:buSzPts val="2200"/>
              <a:buAutoNum type="arabicPeriod"/>
            </a:pPr>
            <a:r>
              <a:rPr lang="en-US"/>
              <a:t>Student and Community Voices</a:t>
            </a:r>
            <a:endParaRPr/>
          </a:p>
          <a:p>
            <a:pPr marL="914400" lvl="1" indent="-368300" algn="l" rtl="0">
              <a:spcBef>
                <a:spcPts val="0"/>
              </a:spcBef>
              <a:spcAft>
                <a:spcPts val="0"/>
              </a:spcAft>
              <a:buSzPts val="2200"/>
              <a:buAutoNum type="alphaLcPeriod"/>
            </a:pPr>
            <a:r>
              <a:rPr lang="en-US" sz="2200"/>
              <a:t>In your Institutional Self Evaluation Report (ISER)</a:t>
            </a:r>
            <a:endParaRPr sz="2200"/>
          </a:p>
          <a:p>
            <a:pPr marL="914400" lvl="1" indent="-368300" algn="l" rtl="0">
              <a:spcBef>
                <a:spcPts val="0"/>
              </a:spcBef>
              <a:spcAft>
                <a:spcPts val="0"/>
              </a:spcAft>
              <a:buSzPts val="2200"/>
              <a:buAutoNum type="alphaLcPeriod"/>
            </a:pPr>
            <a:r>
              <a:rPr lang="en-US" sz="2200"/>
              <a:t>Focused site visit</a:t>
            </a:r>
            <a:endParaRPr sz="2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2795450" y="365125"/>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Data in the Accreditation Standards</a:t>
            </a:r>
            <a:endParaRPr/>
          </a:p>
        </p:txBody>
      </p:sp>
      <p:sp>
        <p:nvSpPr>
          <p:cNvPr id="67" name="Google Shape;67;p11"/>
          <p:cNvSpPr txBox="1">
            <a:spLocks noGrp="1"/>
          </p:cNvSpPr>
          <p:nvPr>
            <p:ph type="body" idx="1"/>
          </p:nvPr>
        </p:nvSpPr>
        <p:spPr>
          <a:xfrm>
            <a:off x="838200" y="2494722"/>
            <a:ext cx="10515600" cy="37623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en-US"/>
              <a:t>High reliance on quality data sources to show evidence of meeting standards - some choice phrases are highlighted below:</a:t>
            </a:r>
            <a:endParaRPr/>
          </a:p>
          <a:p>
            <a:pPr marL="0" lvl="0" indent="0" algn="l" rtl="0">
              <a:spcBef>
                <a:spcPts val="1000"/>
              </a:spcBef>
              <a:spcAft>
                <a:spcPts val="0"/>
              </a:spcAft>
              <a:buNone/>
            </a:pPr>
            <a:r>
              <a:rPr lang="en-US" b="1"/>
              <a:t>Standard 1:</a:t>
            </a:r>
            <a:endParaRPr b="1"/>
          </a:p>
          <a:p>
            <a:pPr marL="457200" lvl="0" indent="-368300" algn="l" rtl="0">
              <a:spcBef>
                <a:spcPts val="1000"/>
              </a:spcBef>
              <a:spcAft>
                <a:spcPts val="0"/>
              </a:spcAft>
              <a:buSzPts val="2200"/>
              <a:buChar char="●"/>
            </a:pPr>
            <a:r>
              <a:rPr lang="en-US"/>
              <a:t>“equitable student outcomes”</a:t>
            </a:r>
            <a:endParaRPr/>
          </a:p>
          <a:p>
            <a:pPr marL="457200" lvl="0" indent="-368300" algn="l" rtl="0">
              <a:spcBef>
                <a:spcPts val="0"/>
              </a:spcBef>
              <a:spcAft>
                <a:spcPts val="0"/>
              </a:spcAft>
              <a:buSzPts val="2200"/>
              <a:buChar char="●"/>
            </a:pPr>
            <a:r>
              <a:rPr lang="en-US"/>
              <a:t>“meaningfully disaggregated data”</a:t>
            </a:r>
            <a:endParaRPr/>
          </a:p>
          <a:p>
            <a:pPr marL="0" lvl="0" indent="0" algn="l" rtl="0">
              <a:spcBef>
                <a:spcPts val="1000"/>
              </a:spcBef>
              <a:spcAft>
                <a:spcPts val="0"/>
              </a:spcAft>
              <a:buNone/>
            </a:pPr>
            <a:r>
              <a:rPr lang="en-US" b="1"/>
              <a:t>Standard 2:  </a:t>
            </a:r>
            <a:r>
              <a:rPr lang="en-US"/>
              <a:t>Centers student success</a:t>
            </a:r>
            <a:endParaRPr/>
          </a:p>
          <a:p>
            <a:pPr marL="457200" lvl="0" indent="-368300" algn="l" rtl="0">
              <a:spcBef>
                <a:spcPts val="1000"/>
              </a:spcBef>
              <a:spcAft>
                <a:spcPts val="0"/>
              </a:spcAft>
              <a:buSzPts val="2200"/>
              <a:buChar char="●"/>
            </a:pPr>
            <a:r>
              <a:rPr lang="en-US"/>
              <a:t>“Equitable attainment of student learning outcomes and educational goal(s) achievement”</a:t>
            </a:r>
            <a:endParaRPr/>
          </a:p>
          <a:p>
            <a:pPr marL="457200" lvl="0" indent="-368300" algn="l" rtl="0">
              <a:spcBef>
                <a:spcPts val="0"/>
              </a:spcBef>
              <a:spcAft>
                <a:spcPts val="0"/>
              </a:spcAft>
              <a:buSzPts val="2200"/>
              <a:buChar char="●"/>
            </a:pPr>
            <a:r>
              <a:rPr lang="en-US"/>
              <a:t>“Unique educational journeys”</a:t>
            </a:r>
            <a:endParaRPr/>
          </a:p>
          <a:p>
            <a:pPr marL="914400" lvl="1" indent="-368300" algn="l" rtl="0">
              <a:spcBef>
                <a:spcPts val="0"/>
              </a:spcBef>
              <a:spcAft>
                <a:spcPts val="0"/>
              </a:spcAft>
              <a:buSzPts val="2200"/>
              <a:buChar char="○"/>
            </a:pPr>
            <a:r>
              <a:rPr lang="en-US" sz="2200"/>
              <a:t>Speaks to diversity of our students and the need to disaggregate data</a:t>
            </a:r>
            <a:endParaRPr sz="2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2"/>
          <p:cNvSpPr txBox="1">
            <a:spLocks noGrp="1"/>
          </p:cNvSpPr>
          <p:nvPr>
            <p:ph type="title"/>
          </p:nvPr>
        </p:nvSpPr>
        <p:spPr>
          <a:xfrm>
            <a:off x="2795450" y="365125"/>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Disaggregating Data</a:t>
            </a:r>
            <a:endParaRPr/>
          </a:p>
        </p:txBody>
      </p:sp>
      <p:sp>
        <p:nvSpPr>
          <p:cNvPr id="73" name="Google Shape;73;p12"/>
          <p:cNvSpPr txBox="1">
            <a:spLocks noGrp="1"/>
          </p:cNvSpPr>
          <p:nvPr>
            <p:ph type="body" idx="1"/>
          </p:nvPr>
        </p:nvSpPr>
        <p:spPr>
          <a:xfrm>
            <a:off x="838200" y="2494722"/>
            <a:ext cx="10515600" cy="37623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en-US"/>
              <a:t>How do we disaggregate data?  Are there needs to have local flexibility in how data are disaggregated?  Some examples</a:t>
            </a:r>
            <a:endParaRPr/>
          </a:p>
          <a:p>
            <a:pPr marL="457200" lvl="0" indent="-368300" algn="l" rtl="0">
              <a:spcBef>
                <a:spcPts val="1000"/>
              </a:spcBef>
              <a:spcAft>
                <a:spcPts val="0"/>
              </a:spcAft>
              <a:buSzPts val="2200"/>
              <a:buChar char="●"/>
            </a:pPr>
            <a:r>
              <a:rPr lang="en-US"/>
              <a:t>Race/ethnicity, Pell, EOPS, CARE, Veteran, DSPS</a:t>
            </a:r>
            <a:endParaRPr/>
          </a:p>
          <a:p>
            <a:pPr marL="457200" lvl="0" indent="-368300" algn="l" rtl="0">
              <a:spcBef>
                <a:spcPts val="0"/>
              </a:spcBef>
              <a:spcAft>
                <a:spcPts val="0"/>
              </a:spcAft>
              <a:buSzPts val="2200"/>
              <a:buChar char="●"/>
            </a:pPr>
            <a:r>
              <a:rPr lang="en-US"/>
              <a:t>Students in learning communities</a:t>
            </a:r>
            <a:endParaRPr/>
          </a:p>
          <a:p>
            <a:pPr marL="457200" lvl="0" indent="-368300" algn="l" rtl="0">
              <a:spcBef>
                <a:spcPts val="0"/>
              </a:spcBef>
              <a:spcAft>
                <a:spcPts val="0"/>
              </a:spcAft>
              <a:buSzPts val="2200"/>
              <a:buChar char="●"/>
            </a:pPr>
            <a:r>
              <a:rPr lang="en-US"/>
              <a:t>Current/former justice-involved students</a:t>
            </a:r>
            <a:endParaRPr/>
          </a:p>
          <a:p>
            <a:pPr marL="457200" lvl="0" indent="-368300" algn="l" rtl="0">
              <a:spcBef>
                <a:spcPts val="0"/>
              </a:spcBef>
              <a:spcAft>
                <a:spcPts val="0"/>
              </a:spcAft>
              <a:buSzPts val="2200"/>
              <a:buChar char="●"/>
            </a:pPr>
            <a:r>
              <a:rPr lang="en-US"/>
              <a:t>Native American students</a:t>
            </a:r>
            <a:endParaRPr/>
          </a:p>
          <a:p>
            <a:pPr marL="457200" lvl="0" indent="-368300" algn="l" rtl="0">
              <a:spcBef>
                <a:spcPts val="0"/>
              </a:spcBef>
              <a:spcAft>
                <a:spcPts val="0"/>
              </a:spcAft>
              <a:buSzPts val="2200"/>
              <a:buChar char="●"/>
            </a:pPr>
            <a:r>
              <a:rPr lang="en-US"/>
              <a:t>Asian / Pacific Islander students</a:t>
            </a:r>
            <a:endParaRPr/>
          </a:p>
          <a:p>
            <a:pPr marL="457200" lvl="0" indent="-368300" algn="l" rtl="0">
              <a:spcBef>
                <a:spcPts val="0"/>
              </a:spcBef>
              <a:spcAft>
                <a:spcPts val="0"/>
              </a:spcAft>
              <a:buSzPts val="2200"/>
              <a:buChar char="●"/>
            </a:pPr>
            <a:r>
              <a:rPr lang="en-US"/>
              <a:t>Refugee students</a:t>
            </a:r>
            <a:endParaRPr/>
          </a:p>
          <a:p>
            <a:pPr marL="457200" lvl="0" indent="-368300" algn="l" rtl="0">
              <a:spcBef>
                <a:spcPts val="0"/>
              </a:spcBef>
              <a:spcAft>
                <a:spcPts val="0"/>
              </a:spcAft>
              <a:buSzPts val="2200"/>
              <a:buChar char="●"/>
            </a:pPr>
            <a:r>
              <a:rPr lang="en-US"/>
              <a:t>DACA / undocumented students</a:t>
            </a:r>
            <a:endParaRPr/>
          </a:p>
          <a:p>
            <a:pPr marL="457200" lvl="0" indent="-368300" algn="l" rtl="0">
              <a:spcBef>
                <a:spcPts val="0"/>
              </a:spcBef>
              <a:spcAft>
                <a:spcPts val="0"/>
              </a:spcAft>
              <a:buSzPts val="2200"/>
              <a:buChar char="●"/>
            </a:pPr>
            <a:r>
              <a:rPr lang="en-US"/>
              <a:t>First generation students</a:t>
            </a:r>
            <a:endParaRPr/>
          </a:p>
          <a:p>
            <a:pPr marL="914400" lvl="1" indent="-368300" algn="l" rtl="0">
              <a:spcBef>
                <a:spcPts val="0"/>
              </a:spcBef>
              <a:spcAft>
                <a:spcPts val="0"/>
              </a:spcAft>
              <a:buSzPts val="2200"/>
              <a:buChar char="○"/>
            </a:pPr>
            <a:r>
              <a:rPr lang="en-US" sz="2200"/>
              <a:t>Defining “first generation” students in the CCC</a:t>
            </a:r>
            <a:endParaRPr sz="2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title"/>
          </p:nvPr>
        </p:nvSpPr>
        <p:spPr>
          <a:xfrm>
            <a:off x="2795450" y="365125"/>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Sources of Quantitative Data</a:t>
            </a:r>
            <a:endParaRPr/>
          </a:p>
        </p:txBody>
      </p:sp>
      <p:sp>
        <p:nvSpPr>
          <p:cNvPr id="79" name="Google Shape;79;p13"/>
          <p:cNvSpPr txBox="1">
            <a:spLocks noGrp="1"/>
          </p:cNvSpPr>
          <p:nvPr>
            <p:ph type="body" idx="1"/>
          </p:nvPr>
        </p:nvSpPr>
        <p:spPr>
          <a:xfrm>
            <a:off x="838200" y="2494722"/>
            <a:ext cx="10515600" cy="3762300"/>
          </a:xfrm>
          <a:prstGeom prst="rect">
            <a:avLst/>
          </a:prstGeom>
        </p:spPr>
        <p:txBody>
          <a:bodyPr spcFirstLastPara="1" wrap="square" lIns="91425" tIns="45700" rIns="91425" bIns="45700" anchor="t" anchorCtr="0">
            <a:normAutofit lnSpcReduction="10000"/>
          </a:bodyPr>
          <a:lstStyle/>
          <a:p>
            <a:pPr marL="457200" lvl="0" indent="-368300" algn="l" rtl="0">
              <a:spcBef>
                <a:spcPts val="1000"/>
              </a:spcBef>
              <a:spcAft>
                <a:spcPts val="0"/>
              </a:spcAft>
              <a:buSzPts val="2200"/>
              <a:buChar char="●"/>
            </a:pPr>
            <a:r>
              <a:rPr lang="en-US"/>
              <a:t>Statewide dashboards and databases</a:t>
            </a:r>
            <a:endParaRPr/>
          </a:p>
          <a:p>
            <a:pPr marL="457200" lvl="0" indent="-368300" algn="l" rtl="0">
              <a:spcBef>
                <a:spcPts val="0"/>
              </a:spcBef>
              <a:spcAft>
                <a:spcPts val="0"/>
              </a:spcAft>
              <a:buSzPts val="2200"/>
              <a:buChar char="●"/>
            </a:pPr>
            <a:r>
              <a:rPr lang="en-US"/>
              <a:t>Office of Institutional Research</a:t>
            </a:r>
            <a:endParaRPr/>
          </a:p>
          <a:p>
            <a:pPr marL="457200" lvl="0" indent="-368300" algn="l" rtl="0">
              <a:spcBef>
                <a:spcPts val="0"/>
              </a:spcBef>
              <a:spcAft>
                <a:spcPts val="0"/>
              </a:spcAft>
              <a:buSzPts val="2200"/>
              <a:buChar char="●"/>
            </a:pPr>
            <a:r>
              <a:rPr lang="en-US"/>
              <a:t>Student learning outcomes reports</a:t>
            </a:r>
            <a:endParaRPr/>
          </a:p>
          <a:p>
            <a:pPr marL="457200" lvl="0" indent="-368300" algn="l" rtl="0">
              <a:spcBef>
                <a:spcPts val="0"/>
              </a:spcBef>
              <a:spcAft>
                <a:spcPts val="0"/>
              </a:spcAft>
              <a:buSzPts val="2200"/>
              <a:buChar char="●"/>
            </a:pPr>
            <a:r>
              <a:rPr lang="en-US"/>
              <a:t>Other local reports and surveys</a:t>
            </a:r>
            <a:endParaRPr/>
          </a:p>
          <a:p>
            <a:pPr marL="0" lvl="0" indent="0" algn="l" rtl="0">
              <a:spcBef>
                <a:spcPts val="1000"/>
              </a:spcBef>
              <a:spcAft>
                <a:spcPts val="0"/>
              </a:spcAft>
              <a:buNone/>
            </a:pPr>
            <a:r>
              <a:rPr lang="en-US"/>
              <a:t>Advantages of quantitative data:</a:t>
            </a:r>
            <a:endParaRPr/>
          </a:p>
          <a:p>
            <a:pPr marL="457200" lvl="0" indent="-368300" algn="l" rtl="0">
              <a:spcBef>
                <a:spcPts val="1000"/>
              </a:spcBef>
              <a:spcAft>
                <a:spcPts val="0"/>
              </a:spcAft>
              <a:buSzPts val="2200"/>
              <a:buChar char="●"/>
            </a:pPr>
            <a:r>
              <a:rPr lang="en-US"/>
              <a:t>Readily available</a:t>
            </a:r>
            <a:endParaRPr/>
          </a:p>
          <a:p>
            <a:pPr marL="457200" lvl="0" indent="-368300" algn="l" rtl="0">
              <a:spcBef>
                <a:spcPts val="0"/>
              </a:spcBef>
              <a:spcAft>
                <a:spcPts val="0"/>
              </a:spcAft>
              <a:buSzPts val="2200"/>
              <a:buChar char="●"/>
            </a:pPr>
            <a:r>
              <a:rPr lang="en-US"/>
              <a:t>Speed/ease of processing and interpretation</a:t>
            </a:r>
            <a:endParaRPr/>
          </a:p>
          <a:p>
            <a:pPr marL="457200" lvl="0" indent="-368300" algn="l" rtl="0">
              <a:spcBef>
                <a:spcPts val="0"/>
              </a:spcBef>
              <a:spcAft>
                <a:spcPts val="0"/>
              </a:spcAft>
              <a:buSzPts val="2200"/>
              <a:buChar char="●"/>
            </a:pPr>
            <a:r>
              <a:rPr lang="en-US"/>
              <a:t>Fairly easy to disaggregate</a:t>
            </a:r>
            <a:endParaRPr/>
          </a:p>
          <a:p>
            <a:pPr marL="457200" lvl="0" indent="-368300" algn="l" rtl="0">
              <a:spcBef>
                <a:spcPts val="0"/>
              </a:spcBef>
              <a:spcAft>
                <a:spcPts val="0"/>
              </a:spcAft>
              <a:buSzPts val="2200"/>
              <a:buChar char="●"/>
            </a:pPr>
            <a:r>
              <a:rPr lang="en-US"/>
              <a:t>Aligned with other reports and system/statewide priorities</a:t>
            </a:r>
            <a:endParaRPr/>
          </a:p>
          <a:p>
            <a:pPr marL="0" lvl="0" indent="0" algn="l" rtl="0">
              <a:spcBef>
                <a:spcPts val="1000"/>
              </a:spcBef>
              <a:spcAft>
                <a:spcPts val="0"/>
              </a:spcAft>
              <a:buNone/>
            </a:pPr>
            <a:r>
              <a:rPr lang="en-US"/>
              <a:t>Limitation:  quantitative data do not tell a whole story</a:t>
            </a:r>
            <a:endParaRPr/>
          </a:p>
          <a:p>
            <a:pPr marL="457200" lvl="0" indent="-368300" algn="l" rtl="0">
              <a:spcBef>
                <a:spcPts val="1000"/>
              </a:spcBef>
              <a:spcAft>
                <a:spcPts val="0"/>
              </a:spcAft>
              <a:buSzPts val="2200"/>
              <a:buChar char="●"/>
            </a:pPr>
            <a:r>
              <a:rPr lang="en-US"/>
              <a:t>Systematic inequities and differences are not fully captured.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4"/>
          <p:cNvSpPr txBox="1">
            <a:spLocks noGrp="1"/>
          </p:cNvSpPr>
          <p:nvPr>
            <p:ph type="title"/>
          </p:nvPr>
        </p:nvSpPr>
        <p:spPr>
          <a:xfrm>
            <a:off x="2795450" y="365125"/>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Sources of Qualitative Data</a:t>
            </a:r>
            <a:endParaRPr/>
          </a:p>
        </p:txBody>
      </p:sp>
      <p:sp>
        <p:nvSpPr>
          <p:cNvPr id="85" name="Google Shape;85;p14"/>
          <p:cNvSpPr txBox="1">
            <a:spLocks noGrp="1"/>
          </p:cNvSpPr>
          <p:nvPr>
            <p:ph type="body" idx="1"/>
          </p:nvPr>
        </p:nvSpPr>
        <p:spPr>
          <a:xfrm>
            <a:off x="838200" y="2494722"/>
            <a:ext cx="10515600" cy="3762300"/>
          </a:xfrm>
          <a:prstGeom prst="rect">
            <a:avLst/>
          </a:prstGeom>
        </p:spPr>
        <p:txBody>
          <a:bodyPr spcFirstLastPara="1" wrap="square" lIns="91425" tIns="45700" rIns="91425" bIns="45700" anchor="t" anchorCtr="0">
            <a:normAutofit lnSpcReduction="20000"/>
          </a:bodyPr>
          <a:lstStyle/>
          <a:p>
            <a:pPr marL="457200" lvl="0" indent="-368300" algn="l" rtl="0">
              <a:spcBef>
                <a:spcPts val="1000"/>
              </a:spcBef>
              <a:spcAft>
                <a:spcPts val="0"/>
              </a:spcAft>
              <a:buSzPts val="2200"/>
              <a:buChar char="●"/>
            </a:pPr>
            <a:r>
              <a:rPr lang="en-US"/>
              <a:t>Surveys with open-ended responses</a:t>
            </a:r>
            <a:endParaRPr/>
          </a:p>
          <a:p>
            <a:pPr marL="457200" lvl="0" indent="-368300" algn="l" rtl="0">
              <a:spcBef>
                <a:spcPts val="0"/>
              </a:spcBef>
              <a:spcAft>
                <a:spcPts val="0"/>
              </a:spcAft>
              <a:buSzPts val="2200"/>
              <a:buChar char="●"/>
            </a:pPr>
            <a:r>
              <a:rPr lang="en-US"/>
              <a:t>Structured conversations with individuals</a:t>
            </a:r>
            <a:endParaRPr/>
          </a:p>
          <a:p>
            <a:pPr marL="457200" lvl="0" indent="-368300" algn="l" rtl="0">
              <a:spcBef>
                <a:spcPts val="0"/>
              </a:spcBef>
              <a:spcAft>
                <a:spcPts val="0"/>
              </a:spcAft>
              <a:buSzPts val="2200"/>
              <a:buChar char="●"/>
            </a:pPr>
            <a:r>
              <a:rPr lang="en-US"/>
              <a:t>Focus groups or community forums, town hall meetings</a:t>
            </a:r>
            <a:endParaRPr/>
          </a:p>
          <a:p>
            <a:pPr marL="457200" lvl="0" indent="-368300" algn="l" rtl="0">
              <a:spcBef>
                <a:spcPts val="0"/>
              </a:spcBef>
              <a:spcAft>
                <a:spcPts val="0"/>
              </a:spcAft>
              <a:buSzPts val="2200"/>
              <a:buChar char="●"/>
            </a:pPr>
            <a:r>
              <a:rPr lang="en-US"/>
              <a:t>Meeting minutes</a:t>
            </a:r>
            <a:endParaRPr/>
          </a:p>
          <a:p>
            <a:pPr marL="0" lvl="0" indent="0" algn="l" rtl="0">
              <a:spcBef>
                <a:spcPts val="1000"/>
              </a:spcBef>
              <a:spcAft>
                <a:spcPts val="0"/>
              </a:spcAft>
              <a:buNone/>
            </a:pPr>
            <a:r>
              <a:rPr lang="en-US"/>
              <a:t>Advantages:</a:t>
            </a:r>
            <a:endParaRPr/>
          </a:p>
          <a:p>
            <a:pPr marL="457200" lvl="0" indent="-368300" algn="l" rtl="0">
              <a:spcBef>
                <a:spcPts val="1000"/>
              </a:spcBef>
              <a:spcAft>
                <a:spcPts val="0"/>
              </a:spcAft>
              <a:buSzPts val="2200"/>
              <a:buChar char="●"/>
            </a:pPr>
            <a:r>
              <a:rPr lang="en-US"/>
              <a:t>Provide context for quantitative data.</a:t>
            </a:r>
            <a:endParaRPr/>
          </a:p>
          <a:p>
            <a:pPr marL="457200" lvl="0" indent="-368300" algn="l" rtl="0">
              <a:spcBef>
                <a:spcPts val="0"/>
              </a:spcBef>
              <a:spcAft>
                <a:spcPts val="0"/>
              </a:spcAft>
              <a:buSzPts val="2200"/>
              <a:buChar char="●"/>
            </a:pPr>
            <a:r>
              <a:rPr lang="en-US"/>
              <a:t>Often can answer tougher “how” or “why” questions when there are inequities</a:t>
            </a:r>
            <a:endParaRPr/>
          </a:p>
          <a:p>
            <a:pPr marL="0" lvl="0" indent="0" algn="l" rtl="0">
              <a:spcBef>
                <a:spcPts val="1000"/>
              </a:spcBef>
              <a:spcAft>
                <a:spcPts val="0"/>
              </a:spcAft>
              <a:buNone/>
            </a:pPr>
            <a:r>
              <a:rPr lang="en-US"/>
              <a:t>Limitations:</a:t>
            </a:r>
            <a:endParaRPr/>
          </a:p>
          <a:p>
            <a:pPr marL="457200" lvl="0" indent="-368300" algn="l" rtl="0">
              <a:spcBef>
                <a:spcPts val="1000"/>
              </a:spcBef>
              <a:spcAft>
                <a:spcPts val="0"/>
              </a:spcAft>
              <a:buSzPts val="2200"/>
              <a:buChar char="●"/>
            </a:pPr>
            <a:r>
              <a:rPr lang="en-US"/>
              <a:t>Require time and resources to collect and process data</a:t>
            </a:r>
            <a:endParaRPr/>
          </a:p>
          <a:p>
            <a:pPr marL="457200" lvl="0" indent="-368300" algn="l" rtl="0">
              <a:spcBef>
                <a:spcPts val="0"/>
              </a:spcBef>
              <a:spcAft>
                <a:spcPts val="0"/>
              </a:spcAft>
              <a:buSzPts val="2200"/>
              <a:buChar char="●"/>
            </a:pPr>
            <a:r>
              <a:rPr lang="en-US"/>
              <a:t>Sampling bias with small sample sizes - ensuring the sample is representative of the whole population</a:t>
            </a:r>
            <a:endParaRPr/>
          </a:p>
          <a:p>
            <a:pPr marL="457200" lvl="0" indent="-368300" algn="l" rtl="0">
              <a:spcBef>
                <a:spcPts val="0"/>
              </a:spcBef>
              <a:spcAft>
                <a:spcPts val="0"/>
              </a:spcAft>
              <a:buSzPts val="2200"/>
              <a:buChar char="●"/>
            </a:pPr>
            <a:r>
              <a:rPr lang="en-US"/>
              <a:t>Documenting these studies so there is an evidence trail</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5"/>
          <p:cNvSpPr txBox="1">
            <a:spLocks noGrp="1"/>
          </p:cNvSpPr>
          <p:nvPr>
            <p:ph type="title"/>
          </p:nvPr>
        </p:nvSpPr>
        <p:spPr>
          <a:xfrm>
            <a:off x="2795450" y="365125"/>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Using Both Data Sets Effectively</a:t>
            </a:r>
            <a:endParaRPr/>
          </a:p>
        </p:txBody>
      </p:sp>
      <p:sp>
        <p:nvSpPr>
          <p:cNvPr id="91" name="Google Shape;91;p15"/>
          <p:cNvSpPr txBox="1">
            <a:spLocks noGrp="1"/>
          </p:cNvSpPr>
          <p:nvPr>
            <p:ph type="body" idx="1"/>
          </p:nvPr>
        </p:nvSpPr>
        <p:spPr>
          <a:xfrm>
            <a:off x="838200" y="2494722"/>
            <a:ext cx="10515600" cy="37623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en-US"/>
              <a:t>Clearly there is space and a need for both data sets in accreditation processes.  Data collection, analysis, and evidence-based change require buy-in of the college community.</a:t>
            </a:r>
            <a:endParaRPr/>
          </a:p>
          <a:p>
            <a:pPr marL="457200" lvl="0" indent="-368300" algn="l" rtl="0">
              <a:spcBef>
                <a:spcPts val="1000"/>
              </a:spcBef>
              <a:spcAft>
                <a:spcPts val="0"/>
              </a:spcAft>
              <a:buSzPts val="2200"/>
              <a:buChar char="●"/>
            </a:pPr>
            <a:r>
              <a:rPr lang="en-US"/>
              <a:t>How aware is the college community of the types of data collected, their availability to use individually, as departments, and/or as an institution?</a:t>
            </a:r>
            <a:endParaRPr/>
          </a:p>
          <a:p>
            <a:pPr marL="457200" lvl="0" indent="-368300" algn="l" rtl="0">
              <a:spcBef>
                <a:spcPts val="0"/>
              </a:spcBef>
              <a:spcAft>
                <a:spcPts val="0"/>
              </a:spcAft>
              <a:buSzPts val="2200"/>
              <a:buChar char="●"/>
            </a:pPr>
            <a:r>
              <a:rPr lang="en-US"/>
              <a:t>What efforts exist to ensure there is college-wide awareness of data’s importance?</a:t>
            </a:r>
            <a:endParaRPr/>
          </a:p>
          <a:p>
            <a:pPr marL="914400" lvl="1" indent="-355600" algn="l" rtl="0">
              <a:spcBef>
                <a:spcPts val="0"/>
              </a:spcBef>
              <a:spcAft>
                <a:spcPts val="0"/>
              </a:spcAft>
              <a:buSzPts val="2000"/>
              <a:buChar char="○"/>
            </a:pPr>
            <a:r>
              <a:rPr lang="en-US"/>
              <a:t>Data coaching</a:t>
            </a:r>
            <a:endParaRPr/>
          </a:p>
          <a:p>
            <a:pPr marL="914400" lvl="1" indent="-355600" algn="l" rtl="0">
              <a:spcBef>
                <a:spcPts val="0"/>
              </a:spcBef>
              <a:spcAft>
                <a:spcPts val="0"/>
              </a:spcAft>
              <a:buSzPts val="2000"/>
              <a:buChar char="○"/>
            </a:pPr>
            <a:r>
              <a:rPr lang="en-US"/>
              <a:t>Research committees</a:t>
            </a:r>
            <a:endParaRPr/>
          </a:p>
          <a:p>
            <a:pPr marL="914400" lvl="1" indent="-355600" algn="l" rtl="0">
              <a:spcBef>
                <a:spcPts val="0"/>
              </a:spcBef>
              <a:spcAft>
                <a:spcPts val="0"/>
              </a:spcAft>
              <a:buSzPts val="2000"/>
              <a:buChar char="○"/>
            </a:pPr>
            <a:r>
              <a:rPr lang="en-US"/>
              <a:t>Processes to evaluate innovative approaches and new programs to ensure that decisions are not only equity-focused but also fiscally sound</a:t>
            </a:r>
            <a:endParaRPr/>
          </a:p>
          <a:p>
            <a:pPr marL="457200" lvl="0" indent="-368300" algn="l" rtl="0">
              <a:spcBef>
                <a:spcPts val="0"/>
              </a:spcBef>
              <a:spcAft>
                <a:spcPts val="0"/>
              </a:spcAft>
              <a:buSzPts val="2200"/>
              <a:buChar char="●"/>
            </a:pPr>
            <a:r>
              <a:rPr lang="en-US"/>
              <a:t>In which spaces are data being centered?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6"/>
          <p:cNvSpPr txBox="1">
            <a:spLocks noGrp="1"/>
          </p:cNvSpPr>
          <p:nvPr>
            <p:ph type="title"/>
          </p:nvPr>
        </p:nvSpPr>
        <p:spPr>
          <a:xfrm>
            <a:off x="2795450" y="365125"/>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Student and Community Voices</a:t>
            </a:r>
            <a:endParaRPr/>
          </a:p>
        </p:txBody>
      </p:sp>
      <p:sp>
        <p:nvSpPr>
          <p:cNvPr id="97" name="Google Shape;97;p16"/>
          <p:cNvSpPr txBox="1">
            <a:spLocks noGrp="1"/>
          </p:cNvSpPr>
          <p:nvPr>
            <p:ph type="body" idx="1"/>
          </p:nvPr>
        </p:nvSpPr>
        <p:spPr>
          <a:xfrm>
            <a:off x="838200" y="2494722"/>
            <a:ext cx="10515600" cy="37623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en-US"/>
              <a:t>Examples of where these are reflected in the standards?</a:t>
            </a:r>
            <a:endParaRPr/>
          </a:p>
          <a:p>
            <a:pPr marL="0" lvl="0" indent="0" algn="l" rtl="0">
              <a:spcBef>
                <a:spcPts val="1000"/>
              </a:spcBef>
              <a:spcAft>
                <a:spcPts val="0"/>
              </a:spcAft>
              <a:buNone/>
            </a:pPr>
            <a:r>
              <a:rPr lang="en-US"/>
              <a:t>Standard 1:</a:t>
            </a:r>
            <a:endParaRPr/>
          </a:p>
          <a:p>
            <a:pPr marL="457200" lvl="0" indent="-368300" algn="l" rtl="0">
              <a:spcBef>
                <a:spcPts val="1000"/>
              </a:spcBef>
              <a:spcAft>
                <a:spcPts val="0"/>
              </a:spcAft>
              <a:buSzPts val="2200"/>
              <a:buChar char="●"/>
            </a:pPr>
            <a:r>
              <a:rPr lang="en-US"/>
              <a:t>Communicate progress to internal/external stakeholders</a:t>
            </a:r>
            <a:endParaRPr/>
          </a:p>
          <a:p>
            <a:pPr marL="0" lvl="0" indent="0" algn="l" rtl="0">
              <a:spcBef>
                <a:spcPts val="1000"/>
              </a:spcBef>
              <a:spcAft>
                <a:spcPts val="0"/>
              </a:spcAft>
              <a:buNone/>
            </a:pPr>
            <a:r>
              <a:rPr lang="en-US"/>
              <a:t>Standard 2:</a:t>
            </a:r>
            <a:endParaRPr/>
          </a:p>
          <a:p>
            <a:pPr marL="457200" lvl="0" indent="-368300" algn="l" rtl="0">
              <a:spcBef>
                <a:spcPts val="1000"/>
              </a:spcBef>
              <a:spcAft>
                <a:spcPts val="0"/>
              </a:spcAft>
              <a:buSzPts val="2200"/>
              <a:buChar char="●"/>
            </a:pPr>
            <a:r>
              <a:rPr lang="en-US"/>
              <a:t>Student success - how do “we” define it vs. how students define it.</a:t>
            </a:r>
            <a:endParaRPr/>
          </a:p>
          <a:p>
            <a:pPr marL="457200" lvl="0" indent="-368300" algn="l" rtl="0">
              <a:spcBef>
                <a:spcPts val="0"/>
              </a:spcBef>
              <a:spcAft>
                <a:spcPts val="0"/>
              </a:spcAft>
              <a:buSzPts val="2200"/>
              <a:buChar char="●"/>
            </a:pPr>
            <a:r>
              <a:rPr lang="en-US"/>
              <a:t>Reliance on faculty [on curriculum]</a:t>
            </a:r>
            <a:endParaRPr/>
          </a:p>
          <a:p>
            <a:pPr marL="457200" lvl="0" indent="-368300" algn="l" rtl="0">
              <a:spcBef>
                <a:spcPts val="0"/>
              </a:spcBef>
              <a:spcAft>
                <a:spcPts val="0"/>
              </a:spcAft>
              <a:buSzPts val="2200"/>
              <a:buChar char="●"/>
            </a:pPr>
            <a:r>
              <a:rPr lang="en-US"/>
              <a:t>Communicate program information</a:t>
            </a:r>
            <a:endParaRPr/>
          </a:p>
          <a:p>
            <a:pPr marL="457200" lvl="0" indent="-368300" algn="l" rtl="0">
              <a:spcBef>
                <a:spcPts val="0"/>
              </a:spcBef>
              <a:spcAft>
                <a:spcPts val="0"/>
              </a:spcAft>
              <a:buSzPts val="2200"/>
              <a:buChar char="●"/>
            </a:pPr>
            <a:r>
              <a:rPr lang="en-US"/>
              <a:t>Delivery modes and teaching methods that meet student needs</a:t>
            </a:r>
            <a:endParaRPr/>
          </a:p>
          <a:p>
            <a:pPr marL="457200" lvl="0" indent="-368300" algn="l" rtl="0">
              <a:spcBef>
                <a:spcPts val="0"/>
              </a:spcBef>
              <a:spcAft>
                <a:spcPts val="0"/>
              </a:spcAft>
              <a:buSzPts val="2200"/>
              <a:buChar char="●"/>
            </a:pPr>
            <a:r>
              <a:rPr lang="en-US"/>
              <a:t>Student services like libraries, learning centers, and counseling services</a:t>
            </a:r>
            <a:endParaRPr/>
          </a:p>
          <a:p>
            <a:pPr marL="457200" lvl="0" indent="-368300" algn="l" rtl="0">
              <a:spcBef>
                <a:spcPts val="0"/>
              </a:spcBef>
              <a:spcAft>
                <a:spcPts val="0"/>
              </a:spcAft>
              <a:buSzPts val="2200"/>
              <a:buChar char="●"/>
            </a:pPr>
            <a:r>
              <a:rPr lang="en-US"/>
              <a:t>Students feel community and belonging </a:t>
            </a:r>
            <a:endParaRPr/>
          </a:p>
        </p:txBody>
      </p:sp>
    </p:spTree>
  </p:cSld>
  <p:clrMapOvr>
    <a:masterClrMapping/>
  </p:clrMapOvr>
</p:sld>
</file>

<file path=ppt/theme/theme1.xml><?xml version="1.0" encoding="utf-8"?>
<a:theme xmlns:a="http://schemas.openxmlformats.org/drawingml/2006/main" name="Office Theme">
  <a:themeElements>
    <a:clrScheme name="ASCCC AI event 2023 c">
      <a:dk1>
        <a:srgbClr val="000000"/>
      </a:dk1>
      <a:lt1>
        <a:srgbClr val="FFFFFF"/>
      </a:lt1>
      <a:dk2>
        <a:srgbClr val="053856"/>
      </a:dk2>
      <a:lt2>
        <a:srgbClr val="DDD8CD"/>
      </a:lt2>
      <a:accent1>
        <a:srgbClr val="00756C"/>
      </a:accent1>
      <a:accent2>
        <a:srgbClr val="4DD0BA"/>
      </a:accent2>
      <a:accent3>
        <a:srgbClr val="3BBAFF"/>
      </a:accent3>
      <a:accent4>
        <a:srgbClr val="0B64A8"/>
      </a:accent4>
      <a:accent5>
        <a:srgbClr val="5F3F77"/>
      </a:accent5>
      <a:accent6>
        <a:srgbClr val="E3D0F1"/>
      </a:accent6>
      <a:hlink>
        <a:srgbClr val="155B9D"/>
      </a:hlink>
      <a:folHlink>
        <a:srgbClr val="155B9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900</Words>
  <Application>Microsoft Office PowerPoint</Application>
  <PresentationFormat>Widescreen</PresentationFormat>
  <Paragraphs>118</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Georgia</vt:lpstr>
      <vt:lpstr>Office Theme</vt:lpstr>
      <vt:lpstr>Effective Strategies in Presenting Disaggregated Data to Tell the Story of Your Institution</vt:lpstr>
      <vt:lpstr>Session Description</vt:lpstr>
      <vt:lpstr>Outline</vt:lpstr>
      <vt:lpstr>Data in the Accreditation Standards</vt:lpstr>
      <vt:lpstr>Disaggregating Data</vt:lpstr>
      <vt:lpstr>Sources of Quantitative Data</vt:lpstr>
      <vt:lpstr>Sources of Qualitative Data</vt:lpstr>
      <vt:lpstr>Using Both Data Sets Effectively</vt:lpstr>
      <vt:lpstr>Student and Community Voices</vt:lpstr>
      <vt:lpstr>Student and Community Voices 2</vt:lpstr>
      <vt:lpstr>Student and Community Voices in the ISER</vt:lpstr>
      <vt:lpstr>Student and Community Voices in the Focused Site Visit</vt:lpstr>
      <vt:lpstr>Discussion and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Strategies in Presenting Disaggregated Data to Tell the Story of Your Institution</dc:title>
  <cp:lastModifiedBy>Kyoko Hatano</cp:lastModifiedBy>
  <cp:revision>1</cp:revision>
  <dcterms:modified xsi:type="dcterms:W3CDTF">2023-09-28T15:28:53Z</dcterms:modified>
</cp:coreProperties>
</file>