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86" r:id="rId3"/>
    <p:sldId id="257" r:id="rId4"/>
    <p:sldId id="258" r:id="rId5"/>
    <p:sldId id="289" r:id="rId6"/>
    <p:sldId id="259" r:id="rId7"/>
    <p:sldId id="260" r:id="rId8"/>
    <p:sldId id="261" r:id="rId9"/>
    <p:sldId id="262" r:id="rId10"/>
    <p:sldId id="263" r:id="rId11"/>
    <p:sldId id="264" r:id="rId12"/>
    <p:sldId id="268" r:id="rId13"/>
    <p:sldId id="269" r:id="rId14"/>
    <p:sldId id="274" r:id="rId15"/>
    <p:sldId id="275" r:id="rId16"/>
    <p:sldId id="276" r:id="rId17"/>
    <p:sldId id="288" r:id="rId18"/>
    <p:sldId id="277" r:id="rId19"/>
    <p:sldId id="278" r:id="rId20"/>
    <p:sldId id="290" r:id="rId21"/>
    <p:sldId id="287" r:id="rId22"/>
    <p:sldId id="279" r:id="rId23"/>
    <p:sldId id="280" r:id="rId24"/>
    <p:sldId id="281" r:id="rId25"/>
    <p:sldId id="282" r:id="rId26"/>
    <p:sldId id="283" r:id="rId27"/>
    <p:sldId id="284" r:id="rId28"/>
    <p:sldId id="270" r:id="rId29"/>
    <p:sldId id="271" r:id="rId30"/>
    <p:sldId id="272"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hiller" panose="04020404031007020602" pitchFamily="82" charset="0"/>
      <p:regular r:id="rId37"/>
    </p:embeddedFont>
    <p:embeddedFont>
      <p:font typeface="Gill Sans"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wwjSq++zpaLONabFBFjqH2Pef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endParaRPr dirty="0"/>
          </a:p>
        </p:txBody>
      </p:sp>
      <p:sp>
        <p:nvSpPr>
          <p:cNvPr id="108" name="Google Shape;1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endParaRPr dirty="0"/>
          </a:p>
        </p:txBody>
      </p:sp>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endParaRPr dirty="0"/>
          </a:p>
        </p:txBody>
      </p:sp>
      <p:sp>
        <p:nvSpPr>
          <p:cNvPr id="146" name="Google Shape;1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181" name="Google Shape;1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188" name="Google Shape;1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196" name="Google Shape;1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531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203" name="Google Shape;20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endParaRPr dirty="0"/>
          </a:p>
        </p:txBody>
      </p:sp>
      <p:sp>
        <p:nvSpPr>
          <p:cNvPr id="210" name="Google Shape;2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32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914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6e4527dff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6e4527dff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endParaRPr dirty="0"/>
          </a:p>
        </p:txBody>
      </p:sp>
      <p:sp>
        <p:nvSpPr>
          <p:cNvPr id="218" name="Google Shape;218;g16e4527dff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225" name="Google Shape;2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233" name="Google Shape;23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endParaRPr dirty="0"/>
          </a:p>
        </p:txBody>
      </p:sp>
      <p:sp>
        <p:nvSpPr>
          <p:cNvPr id="240" name="Google Shape;2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endParaRPr dirty="0"/>
          </a:p>
        </p:txBody>
      </p:sp>
      <p:sp>
        <p:nvSpPr>
          <p:cNvPr id="248" name="Google Shape;24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Both!</a:t>
            </a:r>
            <a:endParaRPr dirty="0"/>
          </a:p>
        </p:txBody>
      </p:sp>
      <p:sp>
        <p:nvSpPr>
          <p:cNvPr id="255" name="Google Shape;25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p>
          <a:p>
            <a:pPr marL="0" lvl="0" indent="0" algn="l" rtl="0">
              <a:spcBef>
                <a:spcPts val="0"/>
              </a:spcBef>
              <a:spcAft>
                <a:spcPts val="0"/>
              </a:spcAft>
              <a:buNone/>
            </a:pPr>
            <a:endParaRPr dirty="0"/>
          </a:p>
        </p:txBody>
      </p:sp>
      <p:sp>
        <p:nvSpPr>
          <p:cNvPr id="64" name="Google Shape;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248" name="Google Shape;24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78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endParaRPr dirty="0"/>
          </a:p>
        </p:txBody>
      </p:sp>
      <p:sp>
        <p:nvSpPr>
          <p:cNvPr id="71" name="Google Shape;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a:t>
            </a:r>
            <a:endParaRPr dirty="0"/>
          </a:p>
        </p:txBody>
      </p:sp>
      <p:sp>
        <p:nvSpPr>
          <p:cNvPr id="79" name="Google Shape;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86" name="Google Shape;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93" name="Google Shape;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Erik</a:t>
            </a:r>
            <a:endParaRPr dirty="0"/>
          </a:p>
        </p:txBody>
      </p:sp>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13"/>
        <p:cNvGrpSpPr/>
        <p:nvPr/>
      </p:nvGrpSpPr>
      <p:grpSpPr>
        <a:xfrm>
          <a:off x="0" y="0"/>
          <a:ext cx="0" cy="0"/>
          <a:chOff x="0" y="0"/>
          <a:chExt cx="0" cy="0"/>
        </a:xfrm>
      </p:grpSpPr>
      <p:grpSp>
        <p:nvGrpSpPr>
          <p:cNvPr id="14" name="Google Shape;14;p28"/>
          <p:cNvGrpSpPr/>
          <p:nvPr/>
        </p:nvGrpSpPr>
        <p:grpSpPr>
          <a:xfrm>
            <a:off x="0" y="2834565"/>
            <a:ext cx="12192000" cy="4023435"/>
            <a:chOff x="0" y="2834565"/>
            <a:chExt cx="12192000" cy="4023435"/>
          </a:xfrm>
        </p:grpSpPr>
        <p:sp>
          <p:nvSpPr>
            <p:cNvPr id="15" name="Google Shape;15;p28"/>
            <p:cNvSpPr/>
            <p:nvPr/>
          </p:nvSpPr>
          <p:spPr>
            <a:xfrm rot="10800000">
              <a:off x="0" y="2911869"/>
              <a:ext cx="12192000" cy="3946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8"/>
            <p:cNvSpPr/>
            <p:nvPr/>
          </p:nvSpPr>
          <p:spPr>
            <a:xfrm rot="10800000">
              <a:off x="0" y="2834565"/>
              <a:ext cx="12192000" cy="9960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7" name="Google Shape;17;p28"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18" name="Google Shape;18;p28"/>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8"/>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20" name="Google Shape;20;p28"/>
          <p:cNvPicPr preferRelativeResize="0"/>
          <p:nvPr/>
        </p:nvPicPr>
        <p:blipFill rotWithShape="1">
          <a:blip r:embed="rId3">
            <a:alphaModFix/>
          </a:blip>
          <a:srcRect/>
          <a:stretch/>
        </p:blipFill>
        <p:spPr>
          <a:xfrm>
            <a:off x="-184572" y="0"/>
            <a:ext cx="1251370" cy="6858000"/>
          </a:xfrm>
          <a:prstGeom prst="rect">
            <a:avLst/>
          </a:prstGeom>
          <a:noFill/>
          <a:ln>
            <a:noFill/>
          </a:ln>
          <a:effectLst>
            <a:outerShdw blurRad="88900" dist="76200" sx="101000" sy="101000" algn="l" rotWithShape="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21"/>
        <p:cNvGrpSpPr/>
        <p:nvPr/>
      </p:nvGrpSpPr>
      <p:grpSpPr>
        <a:xfrm>
          <a:off x="0" y="0"/>
          <a:ext cx="0" cy="0"/>
          <a:chOff x="0" y="0"/>
          <a:chExt cx="0" cy="0"/>
        </a:xfrm>
      </p:grpSpPr>
      <p:grpSp>
        <p:nvGrpSpPr>
          <p:cNvPr id="22" name="Google Shape;22;p29"/>
          <p:cNvGrpSpPr/>
          <p:nvPr/>
        </p:nvGrpSpPr>
        <p:grpSpPr>
          <a:xfrm>
            <a:off x="-22225" y="-36513"/>
            <a:ext cx="12214225" cy="6942138"/>
            <a:chOff x="-22225" y="-36513"/>
            <a:chExt cx="12214225" cy="6942138"/>
          </a:xfrm>
        </p:grpSpPr>
        <p:pic>
          <p:nvPicPr>
            <p:cNvPr id="23" name="Google Shape;23;p29"/>
            <p:cNvPicPr preferRelativeResize="0"/>
            <p:nvPr/>
          </p:nvPicPr>
          <p:blipFill rotWithShape="1">
            <a:blip r:embed="rId2">
              <a:alphaModFix/>
            </a:blip>
            <a:srcRect/>
            <a:stretch/>
          </p:blipFill>
          <p:spPr>
            <a:xfrm>
              <a:off x="-22225" y="0"/>
              <a:ext cx="4071938" cy="6905625"/>
            </a:xfrm>
            <a:prstGeom prst="rect">
              <a:avLst/>
            </a:prstGeom>
            <a:noFill/>
            <a:ln>
              <a:noFill/>
            </a:ln>
            <a:effectLst>
              <a:outerShdw blurRad="190500" dist="76200" algn="l" rotWithShape="0">
                <a:srgbClr val="000000">
                  <a:alpha val="40000"/>
                </a:srgbClr>
              </a:outerShdw>
            </a:effectLst>
          </p:spPr>
        </p:pic>
        <p:sp>
          <p:nvSpPr>
            <p:cNvPr id="24" name="Google Shape;24;p29"/>
            <p:cNvSpPr/>
            <p:nvPr/>
          </p:nvSpPr>
          <p:spPr>
            <a:xfrm>
              <a:off x="-22225" y="1365827"/>
              <a:ext cx="4071938" cy="4392609"/>
            </a:xfrm>
            <a:prstGeom prst="rect">
              <a:avLst/>
            </a:prstGeom>
            <a:solidFill>
              <a:schemeClr val="accent2"/>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9"/>
            <p:cNvSpPr/>
            <p:nvPr/>
          </p:nvSpPr>
          <p:spPr>
            <a:xfrm>
              <a:off x="11510963" y="-36513"/>
              <a:ext cx="681037" cy="6894513"/>
            </a:xfrm>
            <a:prstGeom prst="rect">
              <a:avLst/>
            </a:prstGeom>
            <a:solidFill>
              <a:schemeClr val="dk2"/>
            </a:solidFill>
            <a:ln>
              <a:noFill/>
            </a:ln>
            <a:effectLst>
              <a:outerShdw blurRad="190500" dist="635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6" name="Google Shape;26;p29"/>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600"/>
              <a:buNone/>
              <a:defRPr sz="2600">
                <a:solidFill>
                  <a:schemeClr val="lt1"/>
                </a:solidFill>
              </a:defRPr>
            </a:lvl1pPr>
            <a:lvl2pPr marL="914400" lvl="1" indent="-228600" algn="l">
              <a:lnSpc>
                <a:spcPct val="90000"/>
              </a:lnSpc>
              <a:spcBef>
                <a:spcPts val="500"/>
              </a:spcBef>
              <a:spcAft>
                <a:spcPts val="0"/>
              </a:spcAft>
              <a:buClr>
                <a:srgbClr val="3A3838"/>
              </a:buClr>
              <a:buSzPts val="1400"/>
              <a:buNone/>
              <a:defRPr sz="1400"/>
            </a:lvl2pPr>
            <a:lvl3pPr marL="1371600" lvl="2" indent="-228600" algn="l">
              <a:lnSpc>
                <a:spcPct val="90000"/>
              </a:lnSpc>
              <a:spcBef>
                <a:spcPts val="500"/>
              </a:spcBef>
              <a:spcAft>
                <a:spcPts val="0"/>
              </a:spcAft>
              <a:buClr>
                <a:srgbClr val="3A3838"/>
              </a:buClr>
              <a:buSzPts val="1200"/>
              <a:buNone/>
              <a:defRPr sz="1200"/>
            </a:lvl3pPr>
            <a:lvl4pPr marL="1828800" lvl="3" indent="-228600" algn="l">
              <a:lnSpc>
                <a:spcPct val="90000"/>
              </a:lnSpc>
              <a:spcBef>
                <a:spcPts val="500"/>
              </a:spcBef>
              <a:spcAft>
                <a:spcPts val="0"/>
              </a:spcAft>
              <a:buClr>
                <a:srgbClr val="3A3838"/>
              </a:buClr>
              <a:buSzPts val="1000"/>
              <a:buNone/>
              <a:defRPr sz="1000"/>
            </a:lvl4pPr>
            <a:lvl5pPr marL="2286000" lvl="4" indent="-228600" algn="l">
              <a:lnSpc>
                <a:spcPct val="90000"/>
              </a:lnSpc>
              <a:spcBef>
                <a:spcPts val="500"/>
              </a:spcBef>
              <a:spcAft>
                <a:spcPts val="0"/>
              </a:spcAft>
              <a:buClr>
                <a:srgbClr val="3A383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 name="Google Shape;28;p29"/>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A3838"/>
              </a:buClr>
              <a:buSzPts val="2400"/>
              <a:buFont typeface="Arial"/>
              <a:buNone/>
              <a:defRPr sz="2400"/>
            </a:lvl1pPr>
            <a:lvl2pPr marL="914400" lvl="1" indent="-368300" algn="l">
              <a:lnSpc>
                <a:spcPct val="90000"/>
              </a:lnSpc>
              <a:spcBef>
                <a:spcPts val="500"/>
              </a:spcBef>
              <a:spcAft>
                <a:spcPts val="0"/>
              </a:spcAft>
              <a:buClr>
                <a:srgbClr val="3A3838"/>
              </a:buClr>
              <a:buSzPts val="2200"/>
              <a:buChar char="•"/>
              <a:defRPr sz="22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 name="Google Shape;29;p29"/>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0" name="Google Shape;30;p29"/>
          <p:cNvCxnSpPr/>
          <p:nvPr/>
        </p:nvCxnSpPr>
        <p:spPr>
          <a:xfrm>
            <a:off x="247135" y="3210323"/>
            <a:ext cx="3583461" cy="0"/>
          </a:xfrm>
          <a:prstGeom prst="straightConnector1">
            <a:avLst/>
          </a:prstGeom>
          <a:noFill/>
          <a:ln w="38100" cap="flat" cmpd="sng">
            <a:solidFill>
              <a:schemeClr val="dk1"/>
            </a:solidFill>
            <a:prstDash val="solid"/>
            <a:miter lim="800000"/>
            <a:headEnd type="none" w="sm" len="sm"/>
            <a:tailEnd type="none" w="sm" len="sm"/>
          </a:ln>
        </p:spPr>
      </p:cxnSp>
      <p:pic>
        <p:nvPicPr>
          <p:cNvPr id="31" name="Google Shape;31;p29" descr="Icon&#10;&#10;Description automatically generated"/>
          <p:cNvPicPr preferRelativeResize="0"/>
          <p:nvPr/>
        </p:nvPicPr>
        <p:blipFill rotWithShape="1">
          <a:blip r:embed="rId3">
            <a:alphaModFix/>
          </a:blip>
          <a:srcRect/>
          <a:stretch/>
        </p:blipFill>
        <p:spPr>
          <a:xfrm>
            <a:off x="10641520" y="6376988"/>
            <a:ext cx="391886" cy="3918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0"/>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30"/>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30"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1212273" y="1967787"/>
            <a:ext cx="5077690" cy="41939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body" idx="2"/>
          </p:nvPr>
        </p:nvSpPr>
        <p:spPr>
          <a:xfrm>
            <a:off x="6449291" y="1967786"/>
            <a:ext cx="5077690"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31"/>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1"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32"/>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32"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27"/>
          <p:cNvSpPr txBox="1">
            <a:spLocks noGrp="1"/>
          </p:cNvSpPr>
          <p:nvPr>
            <p:ph type="sldNum" idx="12"/>
          </p:nvPr>
        </p:nvSpPr>
        <p:spPr>
          <a:xfrm>
            <a:off x="10047513" y="6476093"/>
            <a:ext cx="881743" cy="2552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ca.gov/2022/10/17/governor-newsom-to-end-the-covid-19-state-of-emergency/#:~:text=SACRAMENTO%20%E2%80%93%20Today%2C%20Governor%20Gavin%20Newsom,used%20to%20combat%20COVID%2D19"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ereese@vcccd.edu" TargetMode="External"/><Relationship Id="rId4" Type="http://schemas.openxmlformats.org/officeDocument/2006/relationships/hyperlink" Target="mailto:caschenbach@lassencollege.ed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Palatino"/>
              <a:buNone/>
            </a:pPr>
            <a:r>
              <a:rPr lang="en-US" dirty="0"/>
              <a:t>The Brown Act and Recent Legislation</a:t>
            </a:r>
            <a:endParaRPr dirty="0"/>
          </a:p>
        </p:txBody>
      </p:sp>
      <p:sp>
        <p:nvSpPr>
          <p:cNvPr id="53" name="Google Shape;53;p1"/>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600"/>
              <a:buNone/>
            </a:pPr>
            <a:r>
              <a:rPr lang="en-US" dirty="0"/>
              <a:t>Cheryl Aschenbach, ASCCC Vice President</a:t>
            </a:r>
            <a:endParaRPr dirty="0"/>
          </a:p>
          <a:p>
            <a:pPr marL="0" lvl="0" indent="0" algn="l" rtl="0">
              <a:lnSpc>
                <a:spcPct val="90000"/>
              </a:lnSpc>
              <a:spcBef>
                <a:spcPts val="1000"/>
              </a:spcBef>
              <a:spcAft>
                <a:spcPts val="0"/>
              </a:spcAft>
              <a:buClr>
                <a:schemeClr val="lt1"/>
              </a:buClr>
              <a:buSzPts val="2600"/>
              <a:buNone/>
            </a:pPr>
            <a:r>
              <a:rPr lang="en-US" dirty="0"/>
              <a:t>Erik Reese, ASCCC Area C Representative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8"/>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Legislative Body (Gov Code §54952)</a:t>
            </a:r>
            <a:endParaRPr/>
          </a:p>
        </p:txBody>
      </p:sp>
      <p:sp>
        <p:nvSpPr>
          <p:cNvPr id="104" name="Google Shape;104;p8"/>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Local body created by state or federal statute</a:t>
            </a:r>
            <a:endParaRPr dirty="0"/>
          </a:p>
          <a:p>
            <a:pPr marL="228600" lvl="0" indent="-228600" algn="l" rtl="0">
              <a:lnSpc>
                <a:spcPct val="90000"/>
              </a:lnSpc>
              <a:spcBef>
                <a:spcPts val="1000"/>
              </a:spcBef>
              <a:spcAft>
                <a:spcPts val="0"/>
              </a:spcAft>
              <a:buClr>
                <a:srgbClr val="3A3838"/>
              </a:buClr>
              <a:buSzPts val="2600"/>
              <a:buChar char="•"/>
            </a:pPr>
            <a:r>
              <a:rPr lang="en-US" dirty="0"/>
              <a:t>Committee (decision-making or advisory) created through formal action of a legislative body</a:t>
            </a:r>
            <a:endParaRPr dirty="0"/>
          </a:p>
          <a:p>
            <a:pPr marL="228600" lvl="0" indent="-228600" algn="l" rtl="0">
              <a:lnSpc>
                <a:spcPct val="90000"/>
              </a:lnSpc>
              <a:spcBef>
                <a:spcPts val="1000"/>
              </a:spcBef>
              <a:spcAft>
                <a:spcPts val="0"/>
              </a:spcAft>
              <a:buClr>
                <a:srgbClr val="3A3838"/>
              </a:buClr>
              <a:buSzPts val="2600"/>
              <a:buChar char="•"/>
            </a:pPr>
            <a:r>
              <a:rPr lang="en-US" dirty="0"/>
              <a:t>Standing committees with a continuing subject matter jurisdiction </a:t>
            </a:r>
            <a:r>
              <a:rPr lang="en-US" b="1" dirty="0"/>
              <a:t>OR</a:t>
            </a:r>
            <a:r>
              <a:rPr lang="en-US" dirty="0"/>
              <a:t> a fixed meeting schedule by formal action</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105" name="Google Shape;105;p8"/>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9"/>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What About Local Academic Senates?</a:t>
            </a:r>
            <a:endParaRPr/>
          </a:p>
        </p:txBody>
      </p:sp>
      <p:sp>
        <p:nvSpPr>
          <p:cNvPr id="111" name="Google Shape;111;p9"/>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Joint action by faculty of a community college and district board is required to establish an academic senate</a:t>
            </a:r>
            <a:endParaRPr/>
          </a:p>
          <a:p>
            <a:pPr marL="228600" lvl="0" indent="-228600" algn="l" rtl="0">
              <a:lnSpc>
                <a:spcPct val="90000"/>
              </a:lnSpc>
              <a:spcBef>
                <a:spcPts val="1000"/>
              </a:spcBef>
              <a:spcAft>
                <a:spcPts val="0"/>
              </a:spcAft>
              <a:buClr>
                <a:srgbClr val="3A3838"/>
              </a:buClr>
              <a:buSzPts val="2600"/>
              <a:buChar char="•"/>
            </a:pPr>
            <a:r>
              <a:rPr lang="en-US"/>
              <a:t>This constitutes a formal action</a:t>
            </a:r>
            <a:endParaRPr/>
          </a:p>
          <a:p>
            <a:pPr marL="228600" lvl="0" indent="-63500" algn="l" rtl="0">
              <a:lnSpc>
                <a:spcPct val="90000"/>
              </a:lnSpc>
              <a:spcBef>
                <a:spcPts val="1000"/>
              </a:spcBef>
              <a:spcAft>
                <a:spcPts val="0"/>
              </a:spcAft>
              <a:buClr>
                <a:srgbClr val="3A3838"/>
              </a:buClr>
              <a:buSzPts val="2600"/>
              <a:buNone/>
            </a:pPr>
            <a:endParaRPr/>
          </a:p>
          <a:p>
            <a:pPr marL="228600" lvl="0" indent="-228600" algn="l" rtl="0">
              <a:lnSpc>
                <a:spcPct val="90000"/>
              </a:lnSpc>
              <a:spcBef>
                <a:spcPts val="1000"/>
              </a:spcBef>
              <a:spcAft>
                <a:spcPts val="0"/>
              </a:spcAft>
              <a:buClr>
                <a:srgbClr val="3A3838"/>
              </a:buClr>
              <a:buSzPts val="2600"/>
              <a:buChar char="•"/>
            </a:pPr>
            <a:r>
              <a:rPr lang="en-US"/>
              <a:t>Attorney General Opinion 83-304 (1983)</a:t>
            </a:r>
            <a:endParaRPr/>
          </a:p>
          <a:p>
            <a:pPr marL="228600" lvl="0" indent="-63500" algn="l" rtl="0">
              <a:lnSpc>
                <a:spcPct val="90000"/>
              </a:lnSpc>
              <a:spcBef>
                <a:spcPts val="1000"/>
              </a:spcBef>
              <a:spcAft>
                <a:spcPts val="0"/>
              </a:spcAft>
              <a:buClr>
                <a:srgbClr val="3A3838"/>
              </a:buClr>
              <a:buSzPts val="2600"/>
              <a:buNone/>
            </a:pPr>
            <a:endParaRPr/>
          </a:p>
        </p:txBody>
      </p:sp>
      <p:sp>
        <p:nvSpPr>
          <p:cNvPr id="112" name="Google Shape;112;p9"/>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2"/>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Basic Requirements</a:t>
            </a:r>
            <a:endParaRPr/>
          </a:p>
        </p:txBody>
      </p:sp>
      <p:sp>
        <p:nvSpPr>
          <p:cNvPr id="141" name="Google Shape;141;p12"/>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600"/>
              <a:buNone/>
            </a:pPr>
            <a:endParaRPr/>
          </a:p>
        </p:txBody>
      </p:sp>
      <p:sp>
        <p:nvSpPr>
          <p:cNvPr id="142" name="Google Shape;142;p12"/>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2400"/>
              <a:buFont typeface="Arial"/>
              <a:buNone/>
            </a:pPr>
            <a:endParaRPr/>
          </a:p>
        </p:txBody>
      </p:sp>
      <p:sp>
        <p:nvSpPr>
          <p:cNvPr id="143" name="Google Shape;143;p12"/>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3"/>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Brown Act Key Requirements</a:t>
            </a:r>
            <a:endParaRPr/>
          </a:p>
        </p:txBody>
      </p:sp>
      <p:sp>
        <p:nvSpPr>
          <p:cNvPr id="149" name="Google Shape;149;p13"/>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Agenda posted 72 hours in advance</a:t>
            </a:r>
            <a:endParaRPr dirty="0"/>
          </a:p>
          <a:p>
            <a:pPr marL="228600" lvl="0" indent="-228600" algn="l" rtl="0">
              <a:lnSpc>
                <a:spcPct val="90000"/>
              </a:lnSpc>
              <a:spcBef>
                <a:spcPts val="1000"/>
              </a:spcBef>
              <a:spcAft>
                <a:spcPts val="0"/>
              </a:spcAft>
              <a:buClr>
                <a:srgbClr val="3A3838"/>
              </a:buClr>
              <a:buSzPts val="2600"/>
              <a:buChar char="•"/>
            </a:pPr>
            <a:r>
              <a:rPr lang="en-US" dirty="0"/>
              <a:t>Specify time and location of meeting</a:t>
            </a:r>
            <a:endParaRPr dirty="0"/>
          </a:p>
          <a:p>
            <a:pPr marL="228600" lvl="0" indent="-228600" algn="l" rtl="0">
              <a:lnSpc>
                <a:spcPct val="90000"/>
              </a:lnSpc>
              <a:spcBef>
                <a:spcPts val="1000"/>
              </a:spcBef>
              <a:spcAft>
                <a:spcPts val="0"/>
              </a:spcAft>
              <a:buClr>
                <a:srgbClr val="3A3838"/>
              </a:buClr>
              <a:buSzPts val="2600"/>
              <a:buChar char="•"/>
            </a:pPr>
            <a:r>
              <a:rPr lang="en-US" dirty="0"/>
              <a:t>Posted in a location that is freely accessible to members of the public and on committee website (if there is one)</a:t>
            </a:r>
            <a:endParaRPr dirty="0"/>
          </a:p>
          <a:p>
            <a:pPr marL="228600" lvl="0" indent="-228600" algn="l" rtl="0">
              <a:lnSpc>
                <a:spcPct val="90000"/>
              </a:lnSpc>
              <a:spcBef>
                <a:spcPts val="1000"/>
              </a:spcBef>
              <a:spcAft>
                <a:spcPts val="0"/>
              </a:spcAft>
              <a:buClr>
                <a:srgbClr val="3A3838"/>
              </a:buClr>
              <a:buSzPts val="2600"/>
              <a:buChar char="•"/>
            </a:pPr>
            <a:r>
              <a:rPr lang="en-US" dirty="0"/>
              <a:t>Provide opportunity for members of the public to attend and address the legislative body</a:t>
            </a:r>
            <a:endParaRPr dirty="0"/>
          </a:p>
          <a:p>
            <a:pPr marL="228600" lvl="0" indent="-228600" algn="l" rtl="0">
              <a:lnSpc>
                <a:spcPct val="90000"/>
              </a:lnSpc>
              <a:spcBef>
                <a:spcPts val="1000"/>
              </a:spcBef>
              <a:spcAft>
                <a:spcPts val="0"/>
              </a:spcAft>
              <a:buClr>
                <a:srgbClr val="3A3838"/>
              </a:buClr>
              <a:buSzPts val="2600"/>
              <a:buChar char="•"/>
            </a:pPr>
            <a:r>
              <a:rPr lang="en-US" dirty="0"/>
              <a:t>Only deliberate on items on the agenda</a:t>
            </a:r>
            <a:endParaRPr dirty="0"/>
          </a:p>
          <a:p>
            <a:pPr marL="228600" lvl="0" indent="-228600" algn="l" rtl="0">
              <a:lnSpc>
                <a:spcPct val="90000"/>
              </a:lnSpc>
              <a:spcBef>
                <a:spcPts val="1000"/>
              </a:spcBef>
              <a:spcAft>
                <a:spcPts val="0"/>
              </a:spcAft>
              <a:buClr>
                <a:srgbClr val="3A3838"/>
              </a:buClr>
              <a:buSzPts val="2600"/>
              <a:buChar char="•"/>
            </a:pPr>
            <a:r>
              <a:rPr lang="en-US" dirty="0"/>
              <a:t>Publicly report any action taken and vote of each member present</a:t>
            </a:r>
            <a:endParaRPr dirty="0"/>
          </a:p>
          <a:p>
            <a:pPr marL="685800" lvl="1" indent="-228600" algn="l" rtl="0">
              <a:lnSpc>
                <a:spcPct val="90000"/>
              </a:lnSpc>
              <a:spcBef>
                <a:spcPts val="500"/>
              </a:spcBef>
              <a:spcAft>
                <a:spcPts val="0"/>
              </a:spcAft>
              <a:buClr>
                <a:srgbClr val="3A3838"/>
              </a:buClr>
              <a:buSzPts val="2400"/>
              <a:buChar char="•"/>
            </a:pPr>
            <a:r>
              <a:rPr lang="en-US" dirty="0"/>
              <a:t>No secret ballots for actions</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150" name="Google Shape;150;p13"/>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Public Deliberations</a:t>
            </a:r>
            <a:endParaRPr dirty="0"/>
          </a:p>
        </p:txBody>
      </p:sp>
      <p:sp>
        <p:nvSpPr>
          <p:cNvPr id="184" name="Google Shape;184;p17"/>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Business of the legislative body must be performed in public</a:t>
            </a:r>
            <a:endParaRPr dirty="0"/>
          </a:p>
          <a:p>
            <a:pPr marL="228600" lvl="0" indent="-228600" algn="l" rtl="0">
              <a:lnSpc>
                <a:spcPct val="90000"/>
              </a:lnSpc>
              <a:spcBef>
                <a:spcPts val="1000"/>
              </a:spcBef>
              <a:spcAft>
                <a:spcPts val="0"/>
              </a:spcAft>
              <a:buClr>
                <a:srgbClr val="3A3838"/>
              </a:buClr>
              <a:buSzPts val="2600"/>
              <a:buChar char="•"/>
            </a:pPr>
            <a:r>
              <a:rPr lang="en-US" dirty="0"/>
              <a:t>Careful:</a:t>
            </a:r>
            <a:endParaRPr dirty="0"/>
          </a:p>
          <a:p>
            <a:pPr marL="685800" lvl="1" indent="-228600" algn="l" rtl="0">
              <a:lnSpc>
                <a:spcPct val="90000"/>
              </a:lnSpc>
              <a:spcBef>
                <a:spcPts val="500"/>
              </a:spcBef>
              <a:spcAft>
                <a:spcPts val="0"/>
              </a:spcAft>
              <a:buClr>
                <a:srgbClr val="3A3838"/>
              </a:buClr>
              <a:buSzPts val="2400"/>
              <a:buChar char="•"/>
            </a:pPr>
            <a:r>
              <a:rPr lang="en-US" dirty="0"/>
              <a:t>A series of contacts that lead to a discussion with a majority of members</a:t>
            </a:r>
            <a:endParaRPr dirty="0"/>
          </a:p>
          <a:p>
            <a:pPr marL="685800" lvl="1" indent="-228600" algn="l" rtl="0">
              <a:lnSpc>
                <a:spcPct val="90000"/>
              </a:lnSpc>
              <a:spcBef>
                <a:spcPts val="500"/>
              </a:spcBef>
              <a:spcAft>
                <a:spcPts val="0"/>
              </a:spcAft>
              <a:buClr>
                <a:srgbClr val="3A3838"/>
              </a:buClr>
              <a:buSzPts val="2400"/>
              <a:buChar char="•"/>
            </a:pPr>
            <a:r>
              <a:rPr lang="en-US" dirty="0"/>
              <a:t>Communications that reveal positions of other members of the body</a:t>
            </a:r>
            <a:endParaRPr dirty="0"/>
          </a:p>
          <a:p>
            <a:pPr marL="228600" lvl="0" indent="-228600" algn="l" rtl="0">
              <a:lnSpc>
                <a:spcPct val="90000"/>
              </a:lnSpc>
              <a:spcBef>
                <a:spcPts val="1000"/>
              </a:spcBef>
              <a:spcAft>
                <a:spcPts val="0"/>
              </a:spcAft>
              <a:buClr>
                <a:srgbClr val="3A3838"/>
              </a:buClr>
              <a:buSzPts val="2600"/>
              <a:buChar char="•"/>
            </a:pPr>
            <a:r>
              <a:rPr lang="en-US" dirty="0"/>
              <a:t>Members may congregate</a:t>
            </a:r>
            <a:endParaRPr dirty="0"/>
          </a:p>
          <a:p>
            <a:pPr marL="685800" lvl="1" indent="-228600" algn="l" rtl="0">
              <a:lnSpc>
                <a:spcPct val="90000"/>
              </a:lnSpc>
              <a:spcBef>
                <a:spcPts val="500"/>
              </a:spcBef>
              <a:spcAft>
                <a:spcPts val="0"/>
              </a:spcAft>
              <a:buClr>
                <a:srgbClr val="3A3838"/>
              </a:buClr>
              <a:buSzPts val="2400"/>
              <a:buChar char="•"/>
            </a:pPr>
            <a:r>
              <a:rPr lang="en-US" dirty="0"/>
              <a:t>Simply do not discuss items within the bodies subject matter</a:t>
            </a:r>
            <a:endParaRPr dirty="0"/>
          </a:p>
        </p:txBody>
      </p:sp>
      <p:sp>
        <p:nvSpPr>
          <p:cNvPr id="185" name="Google Shape;185;p17"/>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a:spLocks noGrp="1"/>
          </p:cNvSpPr>
          <p:nvPr>
            <p:ph type="title"/>
          </p:nvPr>
        </p:nvSpPr>
        <p:spPr>
          <a:xfrm>
            <a:off x="129541" y="1570618"/>
            <a:ext cx="3764280"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dirty="0"/>
              <a:t>Teleconferencing</a:t>
            </a:r>
            <a:endParaRPr dirty="0"/>
          </a:p>
        </p:txBody>
      </p:sp>
      <p:sp>
        <p:nvSpPr>
          <p:cNvPr id="191" name="Google Shape;191;p18"/>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600"/>
              <a:buNone/>
            </a:pPr>
            <a:endParaRPr/>
          </a:p>
        </p:txBody>
      </p:sp>
      <p:sp>
        <p:nvSpPr>
          <p:cNvPr id="192" name="Google Shape;192;p18"/>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2400"/>
              <a:buFont typeface="Arial"/>
              <a:buNone/>
            </a:pPr>
            <a:endParaRPr/>
          </a:p>
        </p:txBody>
      </p:sp>
      <p:sp>
        <p:nvSpPr>
          <p:cNvPr id="193" name="Google Shape;193;p18"/>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Ever wonder why legislative bodies largely meet in person?</a:t>
            </a:r>
            <a:endParaRPr/>
          </a:p>
        </p:txBody>
      </p:sp>
      <p:sp>
        <p:nvSpPr>
          <p:cNvPr id="199" name="Google Shape;199;p19"/>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Teleconferencing requires (§54953b):</a:t>
            </a:r>
            <a:endParaRPr dirty="0"/>
          </a:p>
          <a:p>
            <a:pPr marL="685800" lvl="1" indent="-228600" algn="l" rtl="0">
              <a:lnSpc>
                <a:spcPct val="90000"/>
              </a:lnSpc>
              <a:spcBef>
                <a:spcPts val="500"/>
              </a:spcBef>
              <a:spcAft>
                <a:spcPts val="0"/>
              </a:spcAft>
              <a:buClr>
                <a:srgbClr val="3A3838"/>
              </a:buClr>
              <a:buSzPts val="2400"/>
              <a:buChar char="•"/>
            </a:pPr>
            <a:r>
              <a:rPr lang="en-US" dirty="0"/>
              <a:t>All votes by roll call</a:t>
            </a:r>
            <a:endParaRPr dirty="0"/>
          </a:p>
          <a:p>
            <a:pPr marL="685800" lvl="1" indent="-228600" algn="l" rtl="0">
              <a:lnSpc>
                <a:spcPct val="90000"/>
              </a:lnSpc>
              <a:spcBef>
                <a:spcPts val="500"/>
              </a:spcBef>
              <a:spcAft>
                <a:spcPts val="0"/>
              </a:spcAft>
              <a:buClr>
                <a:srgbClr val="3A3838"/>
              </a:buClr>
              <a:buSzPts val="2400"/>
              <a:buChar char="•"/>
            </a:pPr>
            <a:r>
              <a:rPr lang="en-US" dirty="0"/>
              <a:t>Agendas posted at all teleconference locations</a:t>
            </a:r>
            <a:endParaRPr dirty="0"/>
          </a:p>
          <a:p>
            <a:pPr marL="685800" lvl="1" indent="-228600" algn="l" rtl="0">
              <a:lnSpc>
                <a:spcPct val="90000"/>
              </a:lnSpc>
              <a:spcBef>
                <a:spcPts val="500"/>
              </a:spcBef>
              <a:spcAft>
                <a:spcPts val="0"/>
              </a:spcAft>
              <a:buClr>
                <a:srgbClr val="3A3838"/>
              </a:buClr>
              <a:buSzPts val="2400"/>
              <a:buChar char="•"/>
            </a:pPr>
            <a:r>
              <a:rPr lang="en-US" dirty="0"/>
              <a:t>Each teleconference location is identified in the agenda and notice of meeting</a:t>
            </a:r>
            <a:endParaRPr dirty="0"/>
          </a:p>
          <a:p>
            <a:pPr marL="685800" lvl="1" indent="-228600" algn="l" rtl="0">
              <a:lnSpc>
                <a:spcPct val="90000"/>
              </a:lnSpc>
              <a:spcBef>
                <a:spcPts val="500"/>
              </a:spcBef>
              <a:spcAft>
                <a:spcPts val="0"/>
              </a:spcAft>
              <a:buClr>
                <a:srgbClr val="3A3838"/>
              </a:buClr>
              <a:buSzPts val="2400"/>
              <a:buChar char="•"/>
            </a:pPr>
            <a:r>
              <a:rPr lang="en-US" dirty="0"/>
              <a:t>Each teleconference location is accessible to the public</a:t>
            </a:r>
            <a:endParaRPr dirty="0"/>
          </a:p>
          <a:p>
            <a:pPr marL="1143000" lvl="2" indent="-228600" algn="l" rtl="0">
              <a:lnSpc>
                <a:spcPct val="90000"/>
              </a:lnSpc>
              <a:spcBef>
                <a:spcPts val="500"/>
              </a:spcBef>
              <a:spcAft>
                <a:spcPts val="0"/>
              </a:spcAft>
              <a:buClr>
                <a:srgbClr val="3A3838"/>
              </a:buClr>
              <a:buSzPts val="2000"/>
              <a:buChar char="•"/>
            </a:pPr>
            <a:r>
              <a:rPr lang="en-US" dirty="0"/>
              <a:t>Members of public may address the legislative body at each teleconference location</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200" name="Google Shape;200;p19"/>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72F335-A54C-731E-44EF-A638CAC01A09}"/>
              </a:ext>
            </a:extLst>
          </p:cNvPr>
          <p:cNvSpPr>
            <a:spLocks noGrp="1"/>
          </p:cNvSpPr>
          <p:nvPr>
            <p:ph type="title"/>
          </p:nvPr>
        </p:nvSpPr>
        <p:spPr>
          <a:xfrm>
            <a:off x="175261" y="1570618"/>
            <a:ext cx="3771900" cy="1611995"/>
          </a:xfrm>
        </p:spPr>
        <p:txBody>
          <a:bodyPr/>
          <a:lstStyle/>
          <a:p>
            <a:r>
              <a:rPr lang="en-US" dirty="0"/>
              <a:t>Legislation &amp; Teleconferencing</a:t>
            </a:r>
          </a:p>
        </p:txBody>
      </p:sp>
      <p:sp>
        <p:nvSpPr>
          <p:cNvPr id="6" name="Text Placeholder 5">
            <a:extLst>
              <a:ext uri="{FF2B5EF4-FFF2-40B4-BE49-F238E27FC236}">
                <a16:creationId xmlns:a16="http://schemas.microsoft.com/office/drawing/2014/main" id="{A1742FDD-F92F-D38A-6D75-165F10992B46}"/>
              </a:ext>
            </a:extLst>
          </p:cNvPr>
          <p:cNvSpPr>
            <a:spLocks noGrp="1"/>
          </p:cNvSpPr>
          <p:nvPr>
            <p:ph type="body" idx="1"/>
          </p:nvPr>
        </p:nvSpPr>
        <p:spPr/>
        <p:txBody>
          <a:bodyPr/>
          <a:lstStyle/>
          <a:p>
            <a:endParaRPr lang="en-US" dirty="0"/>
          </a:p>
        </p:txBody>
      </p:sp>
      <p:sp>
        <p:nvSpPr>
          <p:cNvPr id="7" name="Text Placeholder 6">
            <a:extLst>
              <a:ext uri="{FF2B5EF4-FFF2-40B4-BE49-F238E27FC236}">
                <a16:creationId xmlns:a16="http://schemas.microsoft.com/office/drawing/2014/main" id="{7A0933C3-32DD-E3D2-DAD4-3DA8F35293DF}"/>
              </a:ext>
            </a:extLst>
          </p:cNvPr>
          <p:cNvSpPr>
            <a:spLocks noGrp="1"/>
          </p:cNvSpPr>
          <p:nvPr>
            <p:ph type="body" idx="2"/>
          </p:nvPr>
        </p:nvSpPr>
        <p:spPr/>
        <p:txBody>
          <a:bodyPr/>
          <a:lstStyle/>
          <a:p>
            <a:endParaRPr lang="en-US"/>
          </a:p>
        </p:txBody>
      </p:sp>
      <p:sp>
        <p:nvSpPr>
          <p:cNvPr id="4" name="Slide Number Placeholder 3">
            <a:extLst>
              <a:ext uri="{FF2B5EF4-FFF2-40B4-BE49-F238E27FC236}">
                <a16:creationId xmlns:a16="http://schemas.microsoft.com/office/drawing/2014/main" id="{B485737F-5349-3DF9-0540-BC7597D8E8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98013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State of Emergency Options: AB 361 (Rivas)</a:t>
            </a:r>
            <a:endParaRPr dirty="0"/>
          </a:p>
        </p:txBody>
      </p:sp>
      <p:sp>
        <p:nvSpPr>
          <p:cNvPr id="206" name="Google Shape;206;p20"/>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First executive orders and then AB 361 (Rivas) suspends some teleconference restrictions</a:t>
            </a:r>
            <a:endParaRPr dirty="0"/>
          </a:p>
          <a:p>
            <a:pPr marL="228600" lvl="0" indent="-228600" algn="l" rtl="0">
              <a:lnSpc>
                <a:spcPct val="90000"/>
              </a:lnSpc>
              <a:spcBef>
                <a:spcPts val="1000"/>
              </a:spcBef>
              <a:spcAft>
                <a:spcPts val="0"/>
              </a:spcAft>
              <a:buClr>
                <a:srgbClr val="3A3838"/>
              </a:buClr>
              <a:buSzPts val="2600"/>
              <a:buChar char="•"/>
            </a:pPr>
            <a:r>
              <a:rPr lang="en-US" dirty="0"/>
              <a:t>All votes still by roll call</a:t>
            </a:r>
          </a:p>
          <a:p>
            <a:pPr marL="228600" lvl="0" indent="-228600" algn="l" rtl="0">
              <a:lnSpc>
                <a:spcPct val="90000"/>
              </a:lnSpc>
              <a:spcBef>
                <a:spcPts val="1000"/>
              </a:spcBef>
              <a:spcAft>
                <a:spcPts val="0"/>
              </a:spcAft>
              <a:buClr>
                <a:srgbClr val="3A3838"/>
              </a:buClr>
              <a:buSzPts val="2600"/>
              <a:buChar char="•"/>
            </a:pPr>
            <a:r>
              <a:rPr lang="en-US" dirty="0"/>
              <a:t>Teleconference disruption precludes taking any action</a:t>
            </a:r>
          </a:p>
          <a:p>
            <a:pPr marL="228600" lvl="0" indent="-228600" algn="l" rtl="0">
              <a:lnSpc>
                <a:spcPct val="90000"/>
              </a:lnSpc>
              <a:spcBef>
                <a:spcPts val="1000"/>
              </a:spcBef>
              <a:spcAft>
                <a:spcPts val="0"/>
              </a:spcAft>
              <a:buClr>
                <a:srgbClr val="3A3838"/>
              </a:buClr>
              <a:buSzPts val="2600"/>
              <a:buChar char="•"/>
            </a:pPr>
            <a:r>
              <a:rPr lang="en-US" dirty="0"/>
              <a:t>Reconsider health and safety concerns every 30 days (majority vote)</a:t>
            </a:r>
          </a:p>
          <a:p>
            <a:pPr marL="228600" lvl="0" indent="-228600" algn="l" rtl="0">
              <a:lnSpc>
                <a:spcPct val="90000"/>
              </a:lnSpc>
              <a:spcBef>
                <a:spcPts val="1000"/>
              </a:spcBef>
              <a:spcAft>
                <a:spcPts val="0"/>
              </a:spcAft>
              <a:buClr>
                <a:srgbClr val="3A3838"/>
              </a:buClr>
              <a:buSzPts val="2600"/>
              <a:buChar char="•"/>
            </a:pPr>
            <a:endParaRPr dirty="0"/>
          </a:p>
          <a:p>
            <a:pPr marL="228600" lvl="0" indent="-228600" algn="l" rtl="0">
              <a:lnSpc>
                <a:spcPct val="90000"/>
              </a:lnSpc>
              <a:spcBef>
                <a:spcPts val="1000"/>
              </a:spcBef>
              <a:spcAft>
                <a:spcPts val="0"/>
              </a:spcAft>
              <a:buClr>
                <a:srgbClr val="3A3838"/>
              </a:buClr>
              <a:buSzPts val="2600"/>
              <a:buChar char="•"/>
            </a:pPr>
            <a:r>
              <a:rPr lang="en-US" dirty="0"/>
              <a:t>In effect until Jan 1, 2024</a:t>
            </a:r>
          </a:p>
          <a:p>
            <a:pPr marL="228600" lvl="0" indent="-228600" algn="l" rtl="0">
              <a:lnSpc>
                <a:spcPct val="90000"/>
              </a:lnSpc>
              <a:spcBef>
                <a:spcPts val="1000"/>
              </a:spcBef>
              <a:spcAft>
                <a:spcPts val="0"/>
              </a:spcAft>
              <a:buClr>
                <a:srgbClr val="3A3838"/>
              </a:buClr>
              <a:buSzPts val="2600"/>
              <a:buChar char="•"/>
            </a:pPr>
            <a:r>
              <a:rPr lang="en-US" dirty="0"/>
              <a:t>State of emergency is declared by the Governor per Gov Code </a:t>
            </a:r>
            <a:r>
              <a:rPr lang="en-US" dirty="0">
                <a:latin typeface="Chiller" panose="04020404031007020602" pitchFamily="82" charset="0"/>
              </a:rPr>
              <a:t>§</a:t>
            </a:r>
            <a:r>
              <a:rPr lang="en-US" dirty="0"/>
              <a:t>8625</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207" name="Google Shape;207;p20"/>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1"/>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Recently Signed Legislation: AB 2449 (Rubio)</a:t>
            </a:r>
            <a:endParaRPr/>
          </a:p>
        </p:txBody>
      </p:sp>
      <p:sp>
        <p:nvSpPr>
          <p:cNvPr id="213" name="Google Shape;213;p21"/>
          <p:cNvSpPr txBox="1">
            <a:spLocks noGrp="1"/>
          </p:cNvSpPr>
          <p:nvPr>
            <p:ph type="body" idx="1"/>
          </p:nvPr>
        </p:nvSpPr>
        <p:spPr>
          <a:xfrm>
            <a:off x="1212273" y="1967787"/>
            <a:ext cx="10314708" cy="4585413"/>
          </a:xfrm>
          <a:prstGeom prst="rect">
            <a:avLst/>
          </a:prstGeom>
          <a:noFill/>
          <a:ln>
            <a:noFill/>
          </a:ln>
        </p:spPr>
        <p:txBody>
          <a:bodyPr spcFirstLastPara="1" wrap="square" lIns="91425" tIns="45700" rIns="91425" bIns="45700" anchor="t" anchorCtr="0">
            <a:normAutofit/>
          </a:bodyPr>
          <a:lstStyle/>
          <a:p>
            <a:pPr marL="228600" lvl="0" indent="-177800" algn="l" rtl="0">
              <a:lnSpc>
                <a:spcPct val="90000"/>
              </a:lnSpc>
              <a:spcBef>
                <a:spcPts val="0"/>
              </a:spcBef>
              <a:spcAft>
                <a:spcPts val="0"/>
              </a:spcAft>
              <a:buSzPct val="100000"/>
              <a:buChar char="•"/>
            </a:pPr>
            <a:r>
              <a:rPr lang="en-US" dirty="0"/>
              <a:t>If quorum of members at same location in person</a:t>
            </a:r>
            <a:endParaRPr dirty="0"/>
          </a:p>
          <a:p>
            <a:pPr marL="685800" lvl="1" indent="-228600" algn="l" rtl="0">
              <a:lnSpc>
                <a:spcPct val="90000"/>
              </a:lnSpc>
              <a:spcBef>
                <a:spcPts val="0"/>
              </a:spcBef>
              <a:spcAft>
                <a:spcPts val="0"/>
              </a:spcAft>
              <a:buSzPct val="100000"/>
              <a:buChar char="•"/>
            </a:pPr>
            <a:r>
              <a:rPr lang="en-US" dirty="0"/>
              <a:t>Then some may participate via teleconference</a:t>
            </a:r>
            <a:endParaRPr dirty="0"/>
          </a:p>
          <a:p>
            <a:pPr marL="685800" lvl="1" indent="-228600" algn="l" rtl="0">
              <a:lnSpc>
                <a:spcPct val="90000"/>
              </a:lnSpc>
              <a:spcBef>
                <a:spcPts val="0"/>
              </a:spcBef>
              <a:spcAft>
                <a:spcPts val="0"/>
              </a:spcAft>
              <a:buSzPct val="100000"/>
              <a:buChar char="•"/>
            </a:pPr>
            <a:r>
              <a:rPr lang="en-US" dirty="0"/>
              <a:t>Non-emergency: just cause and provides notice</a:t>
            </a:r>
            <a:endParaRPr dirty="0"/>
          </a:p>
          <a:p>
            <a:pPr marL="685800" lvl="1" indent="-228600" algn="l" rtl="0">
              <a:lnSpc>
                <a:spcPct val="90000"/>
              </a:lnSpc>
              <a:spcBef>
                <a:spcPts val="0"/>
              </a:spcBef>
              <a:spcAft>
                <a:spcPts val="0"/>
              </a:spcAft>
              <a:buSzPct val="100000"/>
              <a:buChar char="•"/>
            </a:pPr>
            <a:r>
              <a:rPr lang="en-US" dirty="0"/>
              <a:t>Emergency provisions as well</a:t>
            </a:r>
            <a:endParaRPr dirty="0"/>
          </a:p>
          <a:p>
            <a:pPr marL="685800" lvl="1" indent="-228600" algn="l" rtl="0">
              <a:lnSpc>
                <a:spcPct val="90000"/>
              </a:lnSpc>
              <a:spcBef>
                <a:spcPts val="0"/>
              </a:spcBef>
              <a:spcAft>
                <a:spcPts val="0"/>
              </a:spcAft>
              <a:buSzPct val="100000"/>
              <a:buChar char="•"/>
            </a:pPr>
            <a:r>
              <a:rPr lang="en-US" dirty="0"/>
              <a:t>Limited to 3 months or 20% of regular meetings</a:t>
            </a:r>
            <a:endParaRPr dirty="0"/>
          </a:p>
          <a:p>
            <a:pPr marL="228600" lvl="0" indent="-228600" algn="l" rtl="0">
              <a:lnSpc>
                <a:spcPct val="90000"/>
              </a:lnSpc>
              <a:spcBef>
                <a:spcPts val="0"/>
              </a:spcBef>
              <a:spcAft>
                <a:spcPts val="0"/>
              </a:spcAft>
              <a:buSzPct val="100000"/>
              <a:buChar char="•"/>
            </a:pPr>
            <a:r>
              <a:rPr lang="en-US" dirty="0"/>
              <a:t>Must have both video and sound</a:t>
            </a:r>
            <a:endParaRPr dirty="0"/>
          </a:p>
          <a:p>
            <a:pPr marL="228600" lvl="0" indent="-228600" algn="l" rtl="0">
              <a:lnSpc>
                <a:spcPct val="90000"/>
              </a:lnSpc>
              <a:spcBef>
                <a:spcPts val="0"/>
              </a:spcBef>
              <a:spcAft>
                <a:spcPts val="0"/>
              </a:spcAft>
              <a:buSzPct val="100000"/>
              <a:buChar char="•"/>
            </a:pPr>
            <a:r>
              <a:rPr lang="en-US" dirty="0"/>
              <a:t>Process for ADA compliance</a:t>
            </a:r>
          </a:p>
          <a:p>
            <a:pPr marL="228600" lvl="0" indent="-228600" algn="l" rtl="0">
              <a:lnSpc>
                <a:spcPct val="90000"/>
              </a:lnSpc>
              <a:spcBef>
                <a:spcPts val="0"/>
              </a:spcBef>
              <a:spcAft>
                <a:spcPts val="0"/>
              </a:spcAft>
              <a:buSzPct val="100000"/>
              <a:buChar char="•"/>
            </a:pPr>
            <a:r>
              <a:rPr lang="en-US" dirty="0"/>
              <a:t>All votes still by roll call</a:t>
            </a:r>
          </a:p>
          <a:p>
            <a:pPr marL="228600" lvl="0" indent="-228600" algn="l" rtl="0">
              <a:lnSpc>
                <a:spcPct val="90000"/>
              </a:lnSpc>
              <a:spcBef>
                <a:spcPts val="0"/>
              </a:spcBef>
              <a:spcAft>
                <a:spcPts val="0"/>
              </a:spcAft>
              <a:buSzPct val="100000"/>
              <a:buChar char="•"/>
            </a:pPr>
            <a:r>
              <a:rPr lang="en-US" dirty="0"/>
              <a:t>Teleconference disruption precludes taking any action</a:t>
            </a:r>
          </a:p>
          <a:p>
            <a:pPr marL="228600" lvl="0" indent="-228600" algn="l" rtl="0">
              <a:lnSpc>
                <a:spcPct val="90000"/>
              </a:lnSpc>
              <a:spcBef>
                <a:spcPts val="0"/>
              </a:spcBef>
              <a:spcAft>
                <a:spcPts val="0"/>
              </a:spcAft>
              <a:buSzPct val="100000"/>
              <a:buChar char="•"/>
            </a:pPr>
            <a:endParaRPr lang="en-US" dirty="0"/>
          </a:p>
          <a:p>
            <a:pPr marL="228600" lvl="0" indent="-228600" algn="l" rtl="0">
              <a:lnSpc>
                <a:spcPct val="90000"/>
              </a:lnSpc>
              <a:spcBef>
                <a:spcPts val="0"/>
              </a:spcBef>
              <a:spcAft>
                <a:spcPts val="0"/>
              </a:spcAft>
              <a:buSzPct val="100000"/>
              <a:buChar char="•"/>
            </a:pPr>
            <a:endParaRPr lang="en-US" dirty="0"/>
          </a:p>
          <a:p>
            <a:pPr marL="228600" indent="-228600">
              <a:spcBef>
                <a:spcPts val="0"/>
              </a:spcBef>
              <a:buSzPct val="100000"/>
            </a:pPr>
            <a:r>
              <a:rPr lang="en-US" dirty="0"/>
              <a:t>In effect until Jan 1, 2026</a:t>
            </a:r>
          </a:p>
          <a:p>
            <a:pPr marL="228600" lvl="0" indent="-228600" algn="l" rtl="0">
              <a:lnSpc>
                <a:spcPct val="90000"/>
              </a:lnSpc>
              <a:spcBef>
                <a:spcPts val="0"/>
              </a:spcBef>
              <a:spcAft>
                <a:spcPts val="0"/>
              </a:spcAft>
              <a:buSzPts val="1800"/>
              <a:buChar char="•"/>
            </a:pP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214" name="Google Shape;214;p21"/>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B0EDE8-9370-A46C-EA24-59110E8E67CD}"/>
              </a:ext>
            </a:extLst>
          </p:cNvPr>
          <p:cNvSpPr>
            <a:spLocks noGrp="1"/>
          </p:cNvSpPr>
          <p:nvPr>
            <p:ph type="title"/>
          </p:nvPr>
        </p:nvSpPr>
        <p:spPr/>
        <p:txBody>
          <a:bodyPr/>
          <a:lstStyle/>
          <a:p>
            <a:r>
              <a:rPr lang="en-US" dirty="0"/>
              <a:t>Session Description</a:t>
            </a:r>
          </a:p>
        </p:txBody>
      </p:sp>
      <p:sp>
        <p:nvSpPr>
          <p:cNvPr id="7" name="Text Placeholder 6">
            <a:extLst>
              <a:ext uri="{FF2B5EF4-FFF2-40B4-BE49-F238E27FC236}">
                <a16:creationId xmlns:a16="http://schemas.microsoft.com/office/drawing/2014/main" id="{5626AAE9-72AF-E7F7-A001-546C38D862B2}"/>
              </a:ext>
            </a:extLst>
          </p:cNvPr>
          <p:cNvSpPr>
            <a:spLocks noGrp="1"/>
          </p:cNvSpPr>
          <p:nvPr>
            <p:ph type="body" idx="1"/>
          </p:nvPr>
        </p:nvSpPr>
        <p:spPr/>
        <p:txBody>
          <a:bodyPr>
            <a:normAutofit fontScale="92500"/>
          </a:bodyPr>
          <a:lstStyle/>
          <a:p>
            <a:pPr marL="114300" indent="0">
              <a:buNone/>
            </a:pPr>
            <a:r>
              <a:rPr lang="en-US" dirty="0"/>
              <a:t>Academic Senates have the opportunity to promote transparency and inclusion by complying with the Brown Open Meeting Act, as well as a legal obligation to do so.  Actions taken by the Governor and legislature during the pandemic enabled remote meetings. The latest bill focused on open meetings, AB 2449 (Rubio, 2022), was signed into law in September and will take effect January 1, 2023. Its provisions impact the Brown Open Meeting Act, and interact with the pre-pandemic version of the Brown Act as well as AB 361 (Rivas, 2021). Join the chairs of the ASCCC Legislation and Advocacy and ASCCC Standards and Practices Committees for a webinar focused on helping local senate leaders understand the basics of each bill, how the bills interact with provisions of the Brown Open Meeting Act, and whether remote or hybrid meetings will be possible in the spring.</a:t>
            </a:r>
          </a:p>
        </p:txBody>
      </p:sp>
      <p:sp>
        <p:nvSpPr>
          <p:cNvPr id="5" name="Slide Number Placeholder 4">
            <a:extLst>
              <a:ext uri="{FF2B5EF4-FFF2-40B4-BE49-F238E27FC236}">
                <a16:creationId xmlns:a16="http://schemas.microsoft.com/office/drawing/2014/main" id="{74F956ED-875C-7F65-889C-737C75A58A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84225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1A31-2A18-492B-2789-9410494D8E00}"/>
              </a:ext>
            </a:extLst>
          </p:cNvPr>
          <p:cNvSpPr>
            <a:spLocks noGrp="1"/>
          </p:cNvSpPr>
          <p:nvPr>
            <p:ph type="title"/>
          </p:nvPr>
        </p:nvSpPr>
        <p:spPr/>
        <p:txBody>
          <a:bodyPr/>
          <a:lstStyle/>
          <a:p>
            <a:r>
              <a:rPr lang="en-US" dirty="0"/>
              <a:t>AB 2449 (Rubio) Cont.</a:t>
            </a:r>
          </a:p>
        </p:txBody>
      </p:sp>
      <p:sp>
        <p:nvSpPr>
          <p:cNvPr id="3" name="Text Placeholder 2">
            <a:extLst>
              <a:ext uri="{FF2B5EF4-FFF2-40B4-BE49-F238E27FC236}">
                <a16:creationId xmlns:a16="http://schemas.microsoft.com/office/drawing/2014/main" id="{8DE62CD9-BE4C-41ED-E44C-8EDF72433D90}"/>
              </a:ext>
            </a:extLst>
          </p:cNvPr>
          <p:cNvSpPr>
            <a:spLocks noGrp="1"/>
          </p:cNvSpPr>
          <p:nvPr>
            <p:ph type="body" idx="1"/>
          </p:nvPr>
        </p:nvSpPr>
        <p:spPr/>
        <p:txBody>
          <a:bodyPr/>
          <a:lstStyle/>
          <a:p>
            <a:pPr>
              <a:buSzPct val="100000"/>
            </a:pPr>
            <a:r>
              <a:rPr lang="en-US" dirty="0"/>
              <a:t>Emergency circumstances: physical or family medical emergency</a:t>
            </a:r>
          </a:p>
          <a:p>
            <a:pPr>
              <a:buSzPct val="100000"/>
            </a:pPr>
            <a:r>
              <a:rPr lang="en-US" dirty="0"/>
              <a:t>Just cause:</a:t>
            </a:r>
          </a:p>
          <a:p>
            <a:pPr lvl="1">
              <a:buSzPct val="100000"/>
            </a:pPr>
            <a:r>
              <a:rPr lang="en-US" dirty="0"/>
              <a:t>Childcare or caregiving need of a child, parent, grandparent, grandchild, sibling, spouse, or domestic partner</a:t>
            </a:r>
          </a:p>
          <a:p>
            <a:pPr lvl="1">
              <a:buSzPct val="100000"/>
            </a:pPr>
            <a:r>
              <a:rPr lang="en-US" dirty="0"/>
              <a:t>Contagious illness</a:t>
            </a:r>
          </a:p>
          <a:p>
            <a:pPr lvl="1">
              <a:buSzPct val="100000"/>
            </a:pPr>
            <a:r>
              <a:rPr lang="en-US" dirty="0"/>
              <a:t>Physical or mental disability not otherwise accommodated</a:t>
            </a:r>
          </a:p>
          <a:p>
            <a:pPr lvl="1">
              <a:buSzPct val="100000"/>
            </a:pPr>
            <a:r>
              <a:rPr lang="en-US" dirty="0"/>
              <a:t>Travel while on official business of the legislative body or another state or local agency</a:t>
            </a:r>
          </a:p>
        </p:txBody>
      </p:sp>
      <p:sp>
        <p:nvSpPr>
          <p:cNvPr id="4" name="Slide Number Placeholder 3">
            <a:extLst>
              <a:ext uri="{FF2B5EF4-FFF2-40B4-BE49-F238E27FC236}">
                <a16:creationId xmlns:a16="http://schemas.microsoft.com/office/drawing/2014/main" id="{FA21754A-B4CA-83B1-16AB-5B844AD8C7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82876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9591-1B98-FB44-6D00-35E77917330A}"/>
              </a:ext>
            </a:extLst>
          </p:cNvPr>
          <p:cNvSpPr>
            <a:spLocks noGrp="1"/>
          </p:cNvSpPr>
          <p:nvPr>
            <p:ph type="title"/>
          </p:nvPr>
        </p:nvSpPr>
        <p:spPr/>
        <p:txBody>
          <a:bodyPr/>
          <a:lstStyle/>
          <a:p>
            <a:r>
              <a:rPr lang="en-US" dirty="0"/>
              <a:t>Brown Act “Eras”</a:t>
            </a:r>
          </a:p>
        </p:txBody>
      </p:sp>
      <p:sp>
        <p:nvSpPr>
          <p:cNvPr id="3" name="Text Placeholder 2">
            <a:extLst>
              <a:ext uri="{FF2B5EF4-FFF2-40B4-BE49-F238E27FC236}">
                <a16:creationId xmlns:a16="http://schemas.microsoft.com/office/drawing/2014/main" id="{481B505F-E8EC-523C-195C-340A8C5B27A6}"/>
              </a:ext>
            </a:extLst>
          </p:cNvPr>
          <p:cNvSpPr>
            <a:spLocks noGrp="1"/>
          </p:cNvSpPr>
          <p:nvPr>
            <p:ph type="body" idx="1"/>
          </p:nvPr>
        </p:nvSpPr>
        <p:spPr/>
        <p:txBody>
          <a:bodyPr/>
          <a:lstStyle/>
          <a:p>
            <a:pPr>
              <a:buSzPct val="100000"/>
            </a:pPr>
            <a:r>
              <a:rPr lang="en-US" dirty="0"/>
              <a:t>Now through Dec 31, 2022</a:t>
            </a:r>
          </a:p>
          <a:p>
            <a:pPr lvl="1">
              <a:buSzPct val="100000"/>
            </a:pPr>
            <a:r>
              <a:rPr lang="en-US" dirty="0"/>
              <a:t>Traditional Brown Act and AB 361</a:t>
            </a:r>
          </a:p>
          <a:p>
            <a:pPr>
              <a:buSzPct val="100000"/>
            </a:pPr>
            <a:r>
              <a:rPr lang="en-US" dirty="0"/>
              <a:t>Jan 1, 2023 – Dec 31, 2023</a:t>
            </a:r>
          </a:p>
          <a:p>
            <a:pPr lvl="1">
              <a:buSzPct val="100000"/>
            </a:pPr>
            <a:r>
              <a:rPr lang="en-US" dirty="0"/>
              <a:t>Traditional Brown Act, AB 361, and AB 2449</a:t>
            </a:r>
          </a:p>
          <a:p>
            <a:pPr>
              <a:buSzPct val="100000"/>
            </a:pPr>
            <a:r>
              <a:rPr lang="en-US" dirty="0"/>
              <a:t>Jan 1, 2024 – Dec 31, 2025</a:t>
            </a:r>
          </a:p>
          <a:p>
            <a:pPr lvl="1">
              <a:buSzPct val="100000"/>
            </a:pPr>
            <a:r>
              <a:rPr lang="en-US" dirty="0"/>
              <a:t>Traditional Brown Act and AB 2449</a:t>
            </a:r>
          </a:p>
          <a:p>
            <a:pPr>
              <a:buSzPct val="100000"/>
            </a:pPr>
            <a:r>
              <a:rPr lang="en-US" dirty="0"/>
              <a:t>Jan 1, 2026 – ?</a:t>
            </a:r>
          </a:p>
          <a:p>
            <a:pPr lvl="1">
              <a:buSzPct val="100000"/>
            </a:pPr>
            <a:r>
              <a:rPr lang="en-US" dirty="0"/>
              <a:t>Traditional Brown Act</a:t>
            </a:r>
          </a:p>
          <a:p>
            <a:pPr>
              <a:buSzPct val="100000"/>
            </a:pPr>
            <a:r>
              <a:rPr lang="en-US" dirty="0"/>
              <a:t>Unless more legislation comes</a:t>
            </a:r>
          </a:p>
        </p:txBody>
      </p:sp>
      <p:sp>
        <p:nvSpPr>
          <p:cNvPr id="4" name="Slide Number Placeholder 3">
            <a:extLst>
              <a:ext uri="{FF2B5EF4-FFF2-40B4-BE49-F238E27FC236}">
                <a16:creationId xmlns:a16="http://schemas.microsoft.com/office/drawing/2014/main" id="{952276AC-70DC-9F86-0E7F-7E3867604A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207633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6e4527dff7_0_0"/>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Even More Recently</a:t>
            </a:r>
            <a:endParaRPr/>
          </a:p>
        </p:txBody>
      </p:sp>
      <p:sp>
        <p:nvSpPr>
          <p:cNvPr id="221" name="Google Shape;221;g16e4527dff7_0_0"/>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Governor will </a:t>
            </a:r>
            <a:r>
              <a:rPr lang="en-US" u="sng">
                <a:solidFill>
                  <a:schemeClr val="hlink"/>
                </a:solidFill>
                <a:hlinkClick r:id="rId3"/>
              </a:rPr>
              <a:t>end state of emergency</a:t>
            </a:r>
            <a:r>
              <a:rPr lang="en-US"/>
              <a:t> on Feb 28, 2023</a:t>
            </a:r>
            <a:endParaRPr/>
          </a:p>
        </p:txBody>
      </p:sp>
      <p:sp>
        <p:nvSpPr>
          <p:cNvPr id="222" name="Google Shape;222;g16e4527dff7_0_0"/>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2"/>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Parliamentary Procedure</a:t>
            </a:r>
            <a:endParaRPr/>
          </a:p>
        </p:txBody>
      </p:sp>
      <p:sp>
        <p:nvSpPr>
          <p:cNvPr id="228" name="Google Shape;228;p22"/>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600"/>
              <a:buNone/>
            </a:pPr>
            <a:endParaRPr/>
          </a:p>
        </p:txBody>
      </p:sp>
      <p:sp>
        <p:nvSpPr>
          <p:cNvPr id="229" name="Google Shape;229;p22"/>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2400"/>
              <a:buFont typeface="Arial"/>
              <a:buNone/>
            </a:pPr>
            <a:endParaRPr/>
          </a:p>
        </p:txBody>
      </p:sp>
      <p:sp>
        <p:nvSpPr>
          <p:cNvPr id="230" name="Google Shape;230;p22"/>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Parliamentary Procedure</a:t>
            </a:r>
            <a:endParaRPr/>
          </a:p>
        </p:txBody>
      </p:sp>
      <p:sp>
        <p:nvSpPr>
          <p:cNvPr id="236" name="Google Shape;236;p23"/>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How meetings are conducted is up to Senate</a:t>
            </a:r>
            <a:endParaRPr/>
          </a:p>
          <a:p>
            <a:pPr marL="228600" lvl="0" indent="-228600" algn="l" rtl="0">
              <a:lnSpc>
                <a:spcPct val="90000"/>
              </a:lnSpc>
              <a:spcBef>
                <a:spcPts val="1000"/>
              </a:spcBef>
              <a:spcAft>
                <a:spcPts val="0"/>
              </a:spcAft>
              <a:buClr>
                <a:srgbClr val="3A3838"/>
              </a:buClr>
              <a:buSzPts val="2600"/>
              <a:buChar char="•"/>
            </a:pPr>
            <a:r>
              <a:rPr lang="en-US"/>
              <a:t>Robert’s Rules is not the only guide</a:t>
            </a:r>
            <a:endParaRPr/>
          </a:p>
          <a:p>
            <a:pPr marL="228600" lvl="0" indent="-228600" algn="l" rtl="0">
              <a:lnSpc>
                <a:spcPct val="90000"/>
              </a:lnSpc>
              <a:spcBef>
                <a:spcPts val="1000"/>
              </a:spcBef>
              <a:spcAft>
                <a:spcPts val="0"/>
              </a:spcAft>
              <a:buClr>
                <a:srgbClr val="3A3838"/>
              </a:buClr>
              <a:buSzPts val="2600"/>
              <a:buChar char="•"/>
            </a:pPr>
            <a:r>
              <a:rPr lang="en-US"/>
              <a:t>Consistency and transparency are key</a:t>
            </a:r>
            <a:endParaRPr/>
          </a:p>
          <a:p>
            <a:pPr marL="228600" lvl="0" indent="-63500" algn="l" rtl="0">
              <a:lnSpc>
                <a:spcPct val="90000"/>
              </a:lnSpc>
              <a:spcBef>
                <a:spcPts val="1000"/>
              </a:spcBef>
              <a:spcAft>
                <a:spcPts val="0"/>
              </a:spcAft>
              <a:buClr>
                <a:srgbClr val="3A3838"/>
              </a:buClr>
              <a:buSzPts val="2600"/>
              <a:buNone/>
            </a:pPr>
            <a:endParaRPr/>
          </a:p>
        </p:txBody>
      </p:sp>
      <p:sp>
        <p:nvSpPr>
          <p:cNvPr id="237" name="Google Shape;237;p23"/>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Critical Information</a:t>
            </a:r>
            <a:endParaRPr/>
          </a:p>
        </p:txBody>
      </p:sp>
      <p:sp>
        <p:nvSpPr>
          <p:cNvPr id="243" name="Google Shape;243;p24"/>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600"/>
              <a:buNone/>
            </a:pPr>
            <a:endParaRPr/>
          </a:p>
        </p:txBody>
      </p:sp>
      <p:sp>
        <p:nvSpPr>
          <p:cNvPr id="244" name="Google Shape;244;p24"/>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2400"/>
              <a:buFont typeface="Arial"/>
              <a:buNone/>
            </a:pPr>
            <a:endParaRPr/>
          </a:p>
        </p:txBody>
      </p:sp>
      <p:sp>
        <p:nvSpPr>
          <p:cNvPr id="245" name="Google Shape;245;p24"/>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5"/>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Caveat</a:t>
            </a:r>
            <a:endParaRPr/>
          </a:p>
        </p:txBody>
      </p:sp>
      <p:sp>
        <p:nvSpPr>
          <p:cNvPr id="251" name="Google Shape;251;p25"/>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We are not lawyers</a:t>
            </a:r>
            <a:endParaRPr/>
          </a:p>
          <a:p>
            <a:pPr marL="228600" lvl="0" indent="-228600" algn="l" rtl="0">
              <a:lnSpc>
                <a:spcPct val="90000"/>
              </a:lnSpc>
              <a:spcBef>
                <a:spcPts val="1000"/>
              </a:spcBef>
              <a:spcAft>
                <a:spcPts val="0"/>
              </a:spcAft>
              <a:buClr>
                <a:srgbClr val="3A3838"/>
              </a:buClr>
              <a:buSzPts val="2600"/>
              <a:buChar char="•"/>
            </a:pPr>
            <a:r>
              <a:rPr lang="en-US"/>
              <a:t>Seek advice from a trained professional</a:t>
            </a:r>
            <a:endParaRPr/>
          </a:p>
          <a:p>
            <a:pPr marL="228600" lvl="0" indent="-63500" algn="l" rtl="0">
              <a:lnSpc>
                <a:spcPct val="90000"/>
              </a:lnSpc>
              <a:spcBef>
                <a:spcPts val="1000"/>
              </a:spcBef>
              <a:spcAft>
                <a:spcPts val="0"/>
              </a:spcAft>
              <a:buClr>
                <a:srgbClr val="3A3838"/>
              </a:buClr>
              <a:buSzPts val="2600"/>
              <a:buNone/>
            </a:pPr>
            <a:endParaRPr/>
          </a:p>
        </p:txBody>
      </p:sp>
      <p:sp>
        <p:nvSpPr>
          <p:cNvPr id="252" name="Google Shape;252;p25"/>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Brown Act</a:t>
            </a:r>
            <a:endParaRPr/>
          </a:p>
        </p:txBody>
      </p:sp>
      <p:sp>
        <p:nvSpPr>
          <p:cNvPr id="258" name="Google Shape;258;p26"/>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600"/>
              <a:buNone/>
            </a:pPr>
            <a:r>
              <a:rPr lang="en-US"/>
              <a:t>Transparency</a:t>
            </a:r>
            <a:endParaRPr/>
          </a:p>
          <a:p>
            <a:pPr marL="0" lvl="0" indent="0" algn="ctr" rtl="0">
              <a:lnSpc>
                <a:spcPct val="90000"/>
              </a:lnSpc>
              <a:spcBef>
                <a:spcPts val="1000"/>
              </a:spcBef>
              <a:spcAft>
                <a:spcPts val="0"/>
              </a:spcAft>
              <a:buClr>
                <a:schemeClr val="lt1"/>
              </a:buClr>
              <a:buSzPts val="2600"/>
              <a:buNone/>
            </a:pPr>
            <a:r>
              <a:rPr lang="en-US"/>
              <a:t>Inclusion</a:t>
            </a:r>
            <a:endParaRPr/>
          </a:p>
        </p:txBody>
      </p:sp>
      <p:sp>
        <p:nvSpPr>
          <p:cNvPr id="259" name="Google Shape;259;p26"/>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A3838"/>
              </a:buClr>
              <a:buSzPts val="2400"/>
              <a:buNone/>
            </a:pPr>
            <a:r>
              <a:rPr lang="en-US" dirty="0"/>
              <a:t>Send questions to </a:t>
            </a:r>
            <a:r>
              <a:rPr lang="en-US" u="sng" dirty="0">
                <a:solidFill>
                  <a:schemeClr val="hlink"/>
                </a:solidFill>
                <a:hlinkClick r:id="rId3"/>
              </a:rPr>
              <a:t>info@asccc.org</a:t>
            </a:r>
            <a:r>
              <a:rPr lang="en-US" dirty="0"/>
              <a:t> </a:t>
            </a:r>
            <a:endParaRPr dirty="0"/>
          </a:p>
          <a:p>
            <a:pPr marL="0" lvl="0" indent="0" algn="ctr" rtl="0">
              <a:lnSpc>
                <a:spcPct val="90000"/>
              </a:lnSpc>
              <a:spcBef>
                <a:spcPts val="1000"/>
              </a:spcBef>
              <a:spcAft>
                <a:spcPts val="0"/>
              </a:spcAft>
              <a:buClr>
                <a:srgbClr val="3A3838"/>
              </a:buClr>
              <a:buSzPts val="2400"/>
              <a:buNone/>
            </a:pPr>
            <a:endParaRPr dirty="0"/>
          </a:p>
          <a:p>
            <a:pPr marL="0" lvl="0" indent="0" algn="ctr" rtl="0">
              <a:lnSpc>
                <a:spcPct val="90000"/>
              </a:lnSpc>
              <a:spcBef>
                <a:spcPts val="1000"/>
              </a:spcBef>
              <a:spcAft>
                <a:spcPts val="0"/>
              </a:spcAft>
              <a:buClr>
                <a:srgbClr val="3A3838"/>
              </a:buClr>
              <a:buSzPts val="2400"/>
              <a:buNone/>
            </a:pPr>
            <a:r>
              <a:rPr lang="en-US" dirty="0"/>
              <a:t> </a:t>
            </a:r>
            <a:endParaRPr dirty="0"/>
          </a:p>
          <a:p>
            <a:pPr marL="0" lvl="0" indent="0" algn="ctr" rtl="0">
              <a:lnSpc>
                <a:spcPct val="90000"/>
              </a:lnSpc>
              <a:spcBef>
                <a:spcPts val="1000"/>
              </a:spcBef>
              <a:spcAft>
                <a:spcPts val="0"/>
              </a:spcAft>
              <a:buClr>
                <a:srgbClr val="3A3838"/>
              </a:buClr>
              <a:buSzPts val="2400"/>
              <a:buNone/>
            </a:pPr>
            <a:r>
              <a:rPr lang="en-US" dirty="0"/>
              <a:t>Cheryl Aschenbach</a:t>
            </a:r>
            <a:endParaRPr dirty="0"/>
          </a:p>
          <a:p>
            <a:pPr marL="0" lvl="0" indent="0" algn="ctr" rtl="0">
              <a:lnSpc>
                <a:spcPct val="90000"/>
              </a:lnSpc>
              <a:spcBef>
                <a:spcPts val="1000"/>
              </a:spcBef>
              <a:spcAft>
                <a:spcPts val="0"/>
              </a:spcAft>
              <a:buClr>
                <a:srgbClr val="3A3838"/>
              </a:buClr>
              <a:buSzPts val="2400"/>
              <a:buNone/>
            </a:pPr>
            <a:r>
              <a:rPr lang="en-US" dirty="0">
                <a:hlinkClick r:id="rId4"/>
              </a:rPr>
              <a:t>caschenbach@lassencollege.edu</a:t>
            </a:r>
            <a:endParaRPr lang="en-US" dirty="0"/>
          </a:p>
          <a:p>
            <a:pPr marL="0" lvl="0" indent="0" algn="ctr" rtl="0">
              <a:lnSpc>
                <a:spcPct val="90000"/>
              </a:lnSpc>
              <a:spcBef>
                <a:spcPts val="1000"/>
              </a:spcBef>
              <a:spcAft>
                <a:spcPts val="0"/>
              </a:spcAft>
              <a:buClr>
                <a:srgbClr val="3A3838"/>
              </a:buClr>
              <a:buSzPts val="2400"/>
              <a:buNone/>
            </a:pPr>
            <a:endParaRPr dirty="0"/>
          </a:p>
          <a:p>
            <a:pPr marL="0" lvl="0" indent="0" algn="ctr" rtl="0">
              <a:lnSpc>
                <a:spcPct val="90000"/>
              </a:lnSpc>
              <a:spcBef>
                <a:spcPts val="1000"/>
              </a:spcBef>
              <a:spcAft>
                <a:spcPts val="0"/>
              </a:spcAft>
              <a:buClr>
                <a:srgbClr val="3A3838"/>
              </a:buClr>
              <a:buSzPts val="2400"/>
              <a:buNone/>
            </a:pPr>
            <a:r>
              <a:rPr lang="en-US" dirty="0"/>
              <a:t>Erik Reese</a:t>
            </a:r>
            <a:endParaRPr dirty="0"/>
          </a:p>
          <a:p>
            <a:pPr marL="0" lvl="0" indent="0" algn="ctr" rtl="0">
              <a:lnSpc>
                <a:spcPct val="90000"/>
              </a:lnSpc>
              <a:spcBef>
                <a:spcPts val="1000"/>
              </a:spcBef>
              <a:spcAft>
                <a:spcPts val="0"/>
              </a:spcAft>
              <a:buClr>
                <a:srgbClr val="3A3838"/>
              </a:buClr>
              <a:buSzPts val="2400"/>
              <a:buNone/>
            </a:pPr>
            <a:r>
              <a:rPr lang="en-US" u="sng" dirty="0">
                <a:solidFill>
                  <a:schemeClr val="hlink"/>
                </a:solidFill>
                <a:hlinkClick r:id="rId5"/>
              </a:rPr>
              <a:t>ereese@vcccd.edu</a:t>
            </a:r>
            <a:r>
              <a:rPr lang="en-US" dirty="0"/>
              <a:t> </a:t>
            </a:r>
            <a:endParaRPr dirty="0"/>
          </a:p>
        </p:txBody>
      </p:sp>
      <p:sp>
        <p:nvSpPr>
          <p:cNvPr id="260" name="Google Shape;260;p26"/>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54"/>
        <p:cNvGrpSpPr/>
        <p:nvPr/>
      </p:nvGrpSpPr>
      <p:grpSpPr>
        <a:xfrm>
          <a:off x="0" y="0"/>
          <a:ext cx="0" cy="0"/>
          <a:chOff x="0" y="0"/>
          <a:chExt cx="0" cy="0"/>
        </a:xfrm>
      </p:grpSpPr>
      <p:sp>
        <p:nvSpPr>
          <p:cNvPr id="155" name="Google Shape;155;p14"/>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Special Meetings (Gov Code §54956)</a:t>
            </a:r>
            <a:endParaRPr/>
          </a:p>
        </p:txBody>
      </p:sp>
      <p:sp>
        <p:nvSpPr>
          <p:cNvPr id="156" name="Google Shape;156;p14"/>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Agenda posted 24 hours in advance</a:t>
            </a:r>
            <a:endParaRPr/>
          </a:p>
          <a:p>
            <a:pPr marL="228600" lvl="0" indent="-228600" algn="l" rtl="0">
              <a:lnSpc>
                <a:spcPct val="90000"/>
              </a:lnSpc>
              <a:spcBef>
                <a:spcPts val="1000"/>
              </a:spcBef>
              <a:spcAft>
                <a:spcPts val="0"/>
              </a:spcAft>
              <a:buClr>
                <a:srgbClr val="3A3838"/>
              </a:buClr>
              <a:buSzPts val="2600"/>
              <a:buChar char="•"/>
            </a:pPr>
            <a:r>
              <a:rPr lang="en-US"/>
              <a:t>Specify time and location of meeting</a:t>
            </a:r>
            <a:endParaRPr/>
          </a:p>
          <a:p>
            <a:pPr marL="228600" lvl="0" indent="-228600" algn="l" rtl="0">
              <a:lnSpc>
                <a:spcPct val="90000"/>
              </a:lnSpc>
              <a:spcBef>
                <a:spcPts val="1000"/>
              </a:spcBef>
              <a:spcAft>
                <a:spcPts val="0"/>
              </a:spcAft>
              <a:buClr>
                <a:srgbClr val="3A3838"/>
              </a:buClr>
              <a:buSzPts val="2600"/>
              <a:buChar char="•"/>
            </a:pPr>
            <a:r>
              <a:rPr lang="en-US"/>
              <a:t>Posted in a location that is freely accessible to members of the public and on committee website (if there is one)</a:t>
            </a:r>
            <a:endParaRPr>
              <a:solidFill>
                <a:srgbClr val="FF0000"/>
              </a:solidFill>
            </a:endParaRPr>
          </a:p>
          <a:p>
            <a:pPr marL="228600" lvl="0" indent="-63500" algn="l" rtl="0">
              <a:lnSpc>
                <a:spcPct val="90000"/>
              </a:lnSpc>
              <a:spcBef>
                <a:spcPts val="1000"/>
              </a:spcBef>
              <a:spcAft>
                <a:spcPts val="0"/>
              </a:spcAft>
              <a:buClr>
                <a:srgbClr val="3A3838"/>
              </a:buClr>
              <a:buSzPts val="2600"/>
              <a:buNone/>
            </a:pPr>
            <a:endParaRPr/>
          </a:p>
        </p:txBody>
      </p:sp>
      <p:sp>
        <p:nvSpPr>
          <p:cNvPr id="157" name="Google Shape;157;p14"/>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161"/>
        <p:cNvGrpSpPr/>
        <p:nvPr/>
      </p:nvGrpSpPr>
      <p:grpSpPr>
        <a:xfrm>
          <a:off x="0" y="0"/>
          <a:ext cx="0" cy="0"/>
          <a:chOff x="0" y="0"/>
          <a:chExt cx="0" cy="0"/>
        </a:xfrm>
      </p:grpSpPr>
      <p:sp>
        <p:nvSpPr>
          <p:cNvPr id="162" name="Google Shape;162;p15"/>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Emergency Meetings (Gov Code §54956.5)</a:t>
            </a:r>
            <a:endParaRPr/>
          </a:p>
        </p:txBody>
      </p:sp>
      <p:sp>
        <p:nvSpPr>
          <p:cNvPr id="163" name="Google Shape;163;p15"/>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Very limited cases</a:t>
            </a:r>
            <a:endParaRPr/>
          </a:p>
          <a:p>
            <a:pPr marL="685800" lvl="1" indent="-228600" algn="l" rtl="0">
              <a:lnSpc>
                <a:spcPct val="90000"/>
              </a:lnSpc>
              <a:spcBef>
                <a:spcPts val="500"/>
              </a:spcBef>
              <a:spcAft>
                <a:spcPts val="0"/>
              </a:spcAft>
              <a:buClr>
                <a:srgbClr val="3A3838"/>
              </a:buClr>
              <a:buSzPts val="2400"/>
              <a:buChar char="•"/>
            </a:pPr>
            <a:r>
              <a:rPr lang="en-US"/>
              <a:t>Work stoppage</a:t>
            </a:r>
            <a:endParaRPr/>
          </a:p>
          <a:p>
            <a:pPr marL="685800" lvl="1" indent="-228600" algn="l" rtl="0">
              <a:lnSpc>
                <a:spcPct val="90000"/>
              </a:lnSpc>
              <a:spcBef>
                <a:spcPts val="500"/>
              </a:spcBef>
              <a:spcAft>
                <a:spcPts val="0"/>
              </a:spcAft>
              <a:buClr>
                <a:srgbClr val="3A3838"/>
              </a:buClr>
              <a:buSzPts val="2400"/>
              <a:buChar char="•"/>
            </a:pPr>
            <a:r>
              <a:rPr lang="en-US"/>
              <a:t>Crippling activity</a:t>
            </a:r>
            <a:endParaRPr/>
          </a:p>
          <a:p>
            <a:pPr marL="685800" lvl="1" indent="-228600" algn="l" rtl="0">
              <a:lnSpc>
                <a:spcPct val="90000"/>
              </a:lnSpc>
              <a:spcBef>
                <a:spcPts val="500"/>
              </a:spcBef>
              <a:spcAft>
                <a:spcPts val="0"/>
              </a:spcAft>
              <a:buClr>
                <a:srgbClr val="3A3838"/>
              </a:buClr>
              <a:buSzPts val="2400"/>
              <a:buChar char="•"/>
            </a:pPr>
            <a:r>
              <a:rPr lang="en-US"/>
              <a:t>Severe impairment of public health and/or safety</a:t>
            </a:r>
            <a:endParaRPr/>
          </a:p>
        </p:txBody>
      </p:sp>
      <p:sp>
        <p:nvSpPr>
          <p:cNvPr id="164" name="Google Shape;164;p15"/>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dirty="0"/>
              <a:t>Brown Act</a:t>
            </a:r>
            <a:endParaRPr dirty="0"/>
          </a:p>
        </p:txBody>
      </p:sp>
      <p:sp>
        <p:nvSpPr>
          <p:cNvPr id="59" name="Google Shape;59;p2"/>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600"/>
              <a:buNone/>
            </a:pPr>
            <a:r>
              <a:rPr lang="en-US" dirty="0"/>
              <a:t>Transparency</a:t>
            </a:r>
            <a:endParaRPr dirty="0"/>
          </a:p>
          <a:p>
            <a:pPr marL="0" lvl="0" indent="0" algn="ctr" rtl="0">
              <a:lnSpc>
                <a:spcPct val="90000"/>
              </a:lnSpc>
              <a:spcBef>
                <a:spcPts val="1000"/>
              </a:spcBef>
              <a:spcAft>
                <a:spcPts val="0"/>
              </a:spcAft>
              <a:buClr>
                <a:schemeClr val="lt1"/>
              </a:buClr>
              <a:buSzPts val="2600"/>
              <a:buNone/>
            </a:pPr>
            <a:r>
              <a:rPr lang="en-US" dirty="0"/>
              <a:t>Inclusion</a:t>
            </a:r>
            <a:endParaRPr dirty="0"/>
          </a:p>
        </p:txBody>
      </p:sp>
      <p:sp>
        <p:nvSpPr>
          <p:cNvPr id="60" name="Google Shape;60;p2"/>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2400"/>
              <a:buFont typeface="Arial"/>
              <a:buNone/>
            </a:pPr>
            <a:endParaRPr dirty="0"/>
          </a:p>
        </p:txBody>
      </p:sp>
      <p:sp>
        <p:nvSpPr>
          <p:cNvPr id="61" name="Google Shape;61;p2"/>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Closed Sessions (Gov Code §54957)</a:t>
            </a:r>
            <a:endParaRPr/>
          </a:p>
        </p:txBody>
      </p:sp>
      <p:sp>
        <p:nvSpPr>
          <p:cNvPr id="170" name="Google Shape;170;p16"/>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May hold closed session for certain topics such as</a:t>
            </a:r>
            <a:endParaRPr dirty="0"/>
          </a:p>
          <a:p>
            <a:pPr marL="685800" lvl="1" indent="-228600" algn="l" rtl="0">
              <a:lnSpc>
                <a:spcPct val="90000"/>
              </a:lnSpc>
              <a:spcBef>
                <a:spcPts val="0"/>
              </a:spcBef>
              <a:spcAft>
                <a:spcPts val="0"/>
              </a:spcAft>
              <a:buSzPts val="1800"/>
              <a:buChar char="•"/>
            </a:pPr>
            <a:r>
              <a:rPr lang="en-US" dirty="0"/>
              <a:t>Employment</a:t>
            </a:r>
            <a:endParaRPr dirty="0"/>
          </a:p>
          <a:p>
            <a:pPr marL="685800" lvl="1" indent="-228600" algn="l" rtl="0">
              <a:lnSpc>
                <a:spcPct val="90000"/>
              </a:lnSpc>
              <a:spcBef>
                <a:spcPts val="0"/>
              </a:spcBef>
              <a:spcAft>
                <a:spcPts val="0"/>
              </a:spcAft>
              <a:buSzPts val="1800"/>
              <a:buChar char="•"/>
            </a:pPr>
            <a:r>
              <a:rPr lang="en-US" dirty="0"/>
              <a:t>Evaluation, discipline, dismissal of a public employee</a:t>
            </a:r>
            <a:endParaRPr dirty="0"/>
          </a:p>
          <a:p>
            <a:pPr marL="0" lvl="0" indent="0" algn="l" rtl="0">
              <a:lnSpc>
                <a:spcPct val="90000"/>
              </a:lnSpc>
              <a:spcBef>
                <a:spcPts val="1000"/>
              </a:spcBef>
              <a:spcAft>
                <a:spcPts val="0"/>
              </a:spcAft>
              <a:buNone/>
            </a:pPr>
            <a:endParaRPr dirty="0"/>
          </a:p>
        </p:txBody>
      </p:sp>
      <p:sp>
        <p:nvSpPr>
          <p:cNvPr id="171" name="Google Shape;171;p16"/>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Outline</a:t>
            </a:r>
            <a:endParaRPr/>
          </a:p>
        </p:txBody>
      </p:sp>
      <p:sp>
        <p:nvSpPr>
          <p:cNvPr id="67" name="Google Shape;67;p3"/>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Background</a:t>
            </a:r>
            <a:endParaRPr dirty="0"/>
          </a:p>
          <a:p>
            <a:pPr marL="228600" lvl="0" indent="-228600" algn="l" rtl="0">
              <a:lnSpc>
                <a:spcPct val="90000"/>
              </a:lnSpc>
              <a:spcBef>
                <a:spcPts val="1000"/>
              </a:spcBef>
              <a:spcAft>
                <a:spcPts val="0"/>
              </a:spcAft>
              <a:buClr>
                <a:srgbClr val="3A3838"/>
              </a:buClr>
              <a:buSzPts val="2600"/>
              <a:buChar char="•"/>
            </a:pPr>
            <a:r>
              <a:rPr lang="en-US" dirty="0"/>
              <a:t>Legislative Bodies &amp; Application to Academic Senates</a:t>
            </a:r>
            <a:endParaRPr dirty="0"/>
          </a:p>
          <a:p>
            <a:pPr marL="228600" lvl="0" indent="-228600" algn="l" rtl="0">
              <a:lnSpc>
                <a:spcPct val="90000"/>
              </a:lnSpc>
              <a:spcBef>
                <a:spcPts val="1000"/>
              </a:spcBef>
              <a:spcAft>
                <a:spcPts val="0"/>
              </a:spcAft>
              <a:buClr>
                <a:srgbClr val="3A3838"/>
              </a:buClr>
              <a:buSzPts val="2600"/>
              <a:buChar char="•"/>
            </a:pPr>
            <a:r>
              <a:rPr lang="en-US" dirty="0"/>
              <a:t>Basic Requirements</a:t>
            </a:r>
            <a:endParaRPr dirty="0"/>
          </a:p>
          <a:p>
            <a:pPr marL="228600" lvl="0" indent="-228600" algn="l" rtl="0">
              <a:lnSpc>
                <a:spcPct val="90000"/>
              </a:lnSpc>
              <a:spcBef>
                <a:spcPts val="1000"/>
              </a:spcBef>
              <a:spcAft>
                <a:spcPts val="0"/>
              </a:spcAft>
              <a:buClr>
                <a:srgbClr val="3A3838"/>
              </a:buClr>
              <a:buSzPts val="2600"/>
              <a:buChar char="•"/>
            </a:pPr>
            <a:r>
              <a:rPr lang="en-US" dirty="0"/>
              <a:t>Impact of COVID-19 and Recent Legislation</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68" name="Google Shape;68;p3"/>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5"/>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Caveat</a:t>
            </a:r>
            <a:endParaRPr/>
          </a:p>
        </p:txBody>
      </p:sp>
      <p:sp>
        <p:nvSpPr>
          <p:cNvPr id="251" name="Google Shape;251;p25"/>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We are not lawyers</a:t>
            </a:r>
            <a:endParaRPr/>
          </a:p>
          <a:p>
            <a:pPr marL="228600" lvl="0" indent="-228600" algn="l" rtl="0">
              <a:lnSpc>
                <a:spcPct val="90000"/>
              </a:lnSpc>
              <a:spcBef>
                <a:spcPts val="1000"/>
              </a:spcBef>
              <a:spcAft>
                <a:spcPts val="0"/>
              </a:spcAft>
              <a:buClr>
                <a:srgbClr val="3A3838"/>
              </a:buClr>
              <a:buSzPts val="2600"/>
              <a:buChar char="•"/>
            </a:pPr>
            <a:r>
              <a:rPr lang="en-US"/>
              <a:t>Seek advice from a trained professional</a:t>
            </a:r>
            <a:endParaRPr/>
          </a:p>
          <a:p>
            <a:pPr marL="228600" lvl="0" indent="-63500" algn="l" rtl="0">
              <a:lnSpc>
                <a:spcPct val="90000"/>
              </a:lnSpc>
              <a:spcBef>
                <a:spcPts val="1000"/>
              </a:spcBef>
              <a:spcAft>
                <a:spcPts val="0"/>
              </a:spcAft>
              <a:buClr>
                <a:srgbClr val="3A3838"/>
              </a:buClr>
              <a:buSzPts val="2600"/>
              <a:buNone/>
            </a:pPr>
            <a:endParaRPr/>
          </a:p>
        </p:txBody>
      </p:sp>
      <p:sp>
        <p:nvSpPr>
          <p:cNvPr id="252" name="Google Shape;252;p25"/>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74624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Background</a:t>
            </a:r>
            <a:endParaRPr/>
          </a:p>
        </p:txBody>
      </p:sp>
      <p:sp>
        <p:nvSpPr>
          <p:cNvPr id="74" name="Google Shape;74;p4"/>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600"/>
              <a:buNone/>
            </a:pPr>
            <a:endParaRPr/>
          </a:p>
        </p:txBody>
      </p:sp>
      <p:sp>
        <p:nvSpPr>
          <p:cNvPr id="75" name="Google Shape;75;p4"/>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2400"/>
              <a:buFont typeface="Arial"/>
              <a:buNone/>
            </a:pPr>
            <a:endParaRPr/>
          </a:p>
        </p:txBody>
      </p:sp>
      <p:sp>
        <p:nvSpPr>
          <p:cNvPr id="76" name="Google Shape;76;p4"/>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Gov Code §54950</a:t>
            </a:r>
            <a:endParaRPr/>
          </a:p>
        </p:txBody>
      </p:sp>
      <p:sp>
        <p:nvSpPr>
          <p:cNvPr id="82" name="Google Shape;82;p5"/>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800"/>
              <a:buChar char="•"/>
            </a:pPr>
            <a:r>
              <a:rPr lang="en-US" sz="2800" dirty="0"/>
              <a:t>In enacting this chapter, the Legislature finds and declares that the public commissions, boards and councils and the other public agencies in this State </a:t>
            </a:r>
            <a:r>
              <a:rPr lang="en-US" sz="2800" b="1" dirty="0"/>
              <a:t>exist to aid in the conduct of the people’s business</a:t>
            </a:r>
            <a:r>
              <a:rPr lang="en-US" sz="2800" dirty="0"/>
              <a:t>. It is the intent of the law that their </a:t>
            </a:r>
            <a:r>
              <a:rPr lang="en-US" sz="2800" b="1" dirty="0"/>
              <a:t>actions be taken openly and that their deliberations be conducted openly</a:t>
            </a:r>
            <a:r>
              <a:rPr lang="en-US" sz="2800" dirty="0"/>
              <a:t>.</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83" name="Google Shape;83;p5"/>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Gov Code §54950</a:t>
            </a:r>
            <a:endParaRPr/>
          </a:p>
        </p:txBody>
      </p:sp>
      <p:sp>
        <p:nvSpPr>
          <p:cNvPr id="89" name="Google Shape;89;p6"/>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800"/>
              <a:buChar char="•"/>
            </a:pPr>
            <a:r>
              <a:rPr lang="en-US" sz="2800" dirty="0"/>
              <a:t>The </a:t>
            </a:r>
            <a:r>
              <a:rPr lang="en-US" sz="2800" b="1" dirty="0"/>
              <a:t>people of this State do not yield their sovereignty </a:t>
            </a:r>
            <a:r>
              <a:rPr lang="en-US" sz="2800" dirty="0"/>
              <a:t>to the agencies which serve them. The people, in delegating authority, do not give their public servants the right to decide what is good for the people to know and what is not good for them to know. The </a:t>
            </a:r>
            <a:r>
              <a:rPr lang="en-US" sz="2800" b="1" dirty="0"/>
              <a:t>people insist on remaining informed </a:t>
            </a:r>
            <a:r>
              <a:rPr lang="en-US" sz="2800" dirty="0"/>
              <a:t>so that they may retain control over the instruments they have created.</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90" name="Google Shape;90;p6"/>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7"/>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Legislative Bodies</a:t>
            </a:r>
            <a:endParaRPr/>
          </a:p>
        </p:txBody>
      </p:sp>
      <p:sp>
        <p:nvSpPr>
          <p:cNvPr id="96" name="Google Shape;96;p7"/>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600"/>
              <a:buNone/>
            </a:pPr>
            <a:endParaRPr/>
          </a:p>
        </p:txBody>
      </p:sp>
      <p:sp>
        <p:nvSpPr>
          <p:cNvPr id="97" name="Google Shape;97;p7"/>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2400"/>
              <a:buFont typeface="Arial"/>
              <a:buNone/>
            </a:pPr>
            <a:endParaRPr/>
          </a:p>
        </p:txBody>
      </p:sp>
      <p:sp>
        <p:nvSpPr>
          <p:cNvPr id="98" name="Google Shape;98;p7"/>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1125</Words>
  <Application>Microsoft Office PowerPoint</Application>
  <PresentationFormat>Widescreen</PresentationFormat>
  <Paragraphs>187</Paragraphs>
  <Slides>30</Slides>
  <Notes>29</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Palatino</vt:lpstr>
      <vt:lpstr>Arial</vt:lpstr>
      <vt:lpstr>Chiller</vt:lpstr>
      <vt:lpstr>Calibri</vt:lpstr>
      <vt:lpstr>Gill Sans</vt:lpstr>
      <vt:lpstr>Office Theme</vt:lpstr>
      <vt:lpstr>The Brown Act and Recent Legislation</vt:lpstr>
      <vt:lpstr>Session Description</vt:lpstr>
      <vt:lpstr>Brown Act</vt:lpstr>
      <vt:lpstr>Outline</vt:lpstr>
      <vt:lpstr>Caveat</vt:lpstr>
      <vt:lpstr>Background</vt:lpstr>
      <vt:lpstr>Gov Code §54950</vt:lpstr>
      <vt:lpstr>Gov Code §54950</vt:lpstr>
      <vt:lpstr>Legislative Bodies</vt:lpstr>
      <vt:lpstr>Legislative Body (Gov Code §54952)</vt:lpstr>
      <vt:lpstr>What About Local Academic Senates?</vt:lpstr>
      <vt:lpstr>Basic Requirements</vt:lpstr>
      <vt:lpstr>Brown Act Key Requirements</vt:lpstr>
      <vt:lpstr>Public Deliberations</vt:lpstr>
      <vt:lpstr>Teleconferencing</vt:lpstr>
      <vt:lpstr>Ever wonder why legislative bodies largely meet in person?</vt:lpstr>
      <vt:lpstr>Legislation &amp; Teleconferencing</vt:lpstr>
      <vt:lpstr>State of Emergency Options: AB 361 (Rivas)</vt:lpstr>
      <vt:lpstr>Recently Signed Legislation: AB 2449 (Rubio)</vt:lpstr>
      <vt:lpstr>AB 2449 (Rubio) Cont.</vt:lpstr>
      <vt:lpstr>Brown Act “Eras”</vt:lpstr>
      <vt:lpstr>Even More Recently</vt:lpstr>
      <vt:lpstr>Parliamentary Procedure</vt:lpstr>
      <vt:lpstr>Parliamentary Procedure</vt:lpstr>
      <vt:lpstr>Critical Information</vt:lpstr>
      <vt:lpstr>Caveat</vt:lpstr>
      <vt:lpstr>Brown Act</vt:lpstr>
      <vt:lpstr>Special Meetings (Gov Code §54956)</vt:lpstr>
      <vt:lpstr>Emergency Meetings (Gov Code §54956.5)</vt:lpstr>
      <vt:lpstr>Closed Sessions (Gov Code §54957)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Brown Act</dc:title>
  <dc:creator>Katie Nash</dc:creator>
  <cp:lastModifiedBy>Erik Reese</cp:lastModifiedBy>
  <cp:revision>40</cp:revision>
  <dcterms:created xsi:type="dcterms:W3CDTF">2019-10-17T19:23:47Z</dcterms:created>
  <dcterms:modified xsi:type="dcterms:W3CDTF">2022-11-28T06:02:39Z</dcterms:modified>
</cp:coreProperties>
</file>