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9" r:id="rId2"/>
    <p:sldId id="257" r:id="rId3"/>
    <p:sldId id="258" r:id="rId4"/>
    <p:sldId id="260" r:id="rId5"/>
    <p:sldId id="292" r:id="rId6"/>
    <p:sldId id="262" r:id="rId7"/>
    <p:sldId id="263" r:id="rId8"/>
    <p:sldId id="264" r:id="rId9"/>
    <p:sldId id="265" r:id="rId10"/>
    <p:sldId id="266" r:id="rId11"/>
    <p:sldId id="267" r:id="rId12"/>
    <p:sldId id="268" r:id="rId13"/>
    <p:sldId id="269" r:id="rId14"/>
    <p:sldId id="270" r:id="rId15"/>
    <p:sldId id="288" r:id="rId16"/>
    <p:sldId id="272" r:id="rId17"/>
    <p:sldId id="273" r:id="rId18"/>
    <p:sldId id="274" r:id="rId19"/>
    <p:sldId id="275" r:id="rId20"/>
    <p:sldId id="276" r:id="rId21"/>
    <p:sldId id="277" r:id="rId22"/>
    <p:sldId id="287" r:id="rId23"/>
    <p:sldId id="278" r:id="rId24"/>
    <p:sldId id="279" r:id="rId25"/>
    <p:sldId id="280" r:id="rId26"/>
    <p:sldId id="282" r:id="rId27"/>
    <p:sldId id="283" r:id="rId28"/>
    <p:sldId id="284" r:id="rId29"/>
    <p:sldId id="285" r:id="rId30"/>
    <p:sldId id="286"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a62416b6a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g5a62416b6a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00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111799e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d111799ee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699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a62416b6a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7" name="Google Shape;217;g5a62416b6a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46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a62416b6a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 to release time!  Be mindful of limits.  Get to know your room / committee members.  </a:t>
            </a:r>
            <a:r>
              <a:rPr lang="en-US" dirty="0"/>
              <a:t>L</a:t>
            </a:r>
            <a:r>
              <a:rPr lang="en" dirty="0"/>
              <a:t>earn how to make best use of the members, play to their strengths and delegate accordingly.  </a:t>
            </a:r>
            <a:endParaRPr dirty="0"/>
          </a:p>
        </p:txBody>
      </p:sp>
      <p:sp>
        <p:nvSpPr>
          <p:cNvPr id="224" name="Google Shape;224;g5a62416b6a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42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a62416b6a_2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5" name="Google Shape;245;g5a62416b6a_2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59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a62416b6a_2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g5a62416b6a_2_4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252" name="Google Shape;252;g5a62416b6a_2_49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17</a:t>
            </a:fld>
            <a:endParaRPr/>
          </a:p>
        </p:txBody>
      </p:sp>
    </p:spTree>
    <p:extLst>
      <p:ext uri="{BB962C8B-B14F-4D97-AF65-F5344CB8AC3E}">
        <p14:creationId xmlns:p14="http://schemas.microsoft.com/office/powerpoint/2010/main" val="173209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a62416b6a_2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5a62416b6a_2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2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a62416b6a_2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7" name="Google Shape;267;g5a62416b6a_2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268" name="Google Shape;268;g5a62416b6a_2_5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19</a:t>
            </a:fld>
            <a:endParaRPr/>
          </a:p>
        </p:txBody>
      </p:sp>
    </p:spTree>
    <p:extLst>
      <p:ext uri="{BB962C8B-B14F-4D97-AF65-F5344CB8AC3E}">
        <p14:creationId xmlns:p14="http://schemas.microsoft.com/office/powerpoint/2010/main" val="423454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a62416b6a_2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5a62416b6a_2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a62416b6a_2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2" name="Google Shape;282;g5a62416b6a_2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8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a62416b6a_2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9" name="Google Shape;289;g5a62416b6a_2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0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d105f302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5" name="Google Shape;145;g5d105f302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46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a62416b6a_2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g5a62416b6a_2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3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d046bc1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4" name="Google Shape;304;g5d046bc1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94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a62416b6a_2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Nili</a:t>
            </a:r>
            <a:endParaRPr/>
          </a:p>
        </p:txBody>
      </p:sp>
      <p:sp>
        <p:nvSpPr>
          <p:cNvPr id="318" name="Google Shape;318;g5a62416b6a_2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606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a62416b6a_2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4" name="Google Shape;324;g5a62416b6a_2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133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cfe9f9e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cfe9f9e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3429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d046bc1c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d046bc1c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381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a62416b6a_2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5" name="Google Shape;345;g5a62416b6a_2_6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346" name="Google Shape;346;g5a62416b6a_2_6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30</a:t>
            </a:fld>
            <a:endParaRPr/>
          </a:p>
        </p:txBody>
      </p:sp>
    </p:spTree>
    <p:extLst>
      <p:ext uri="{BB962C8B-B14F-4D97-AF65-F5344CB8AC3E}">
        <p14:creationId xmlns:p14="http://schemas.microsoft.com/office/powerpoint/2010/main" val="182791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a62416b6a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5a62416b6a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03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62416b6a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Links on subsequent pages.  </a:t>
            </a:r>
            <a:endParaRPr dirty="0"/>
          </a:p>
        </p:txBody>
      </p:sp>
      <p:sp>
        <p:nvSpPr>
          <p:cNvPr id="166" name="Google Shape;166;g5a62416b6a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41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a62416b6a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g5a62416b6a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52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a62416b6a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g5a62416b6a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23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a62416b6a_2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7" name="Google Shape;187;g5a62416b6a_2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
        <p:nvSpPr>
          <p:cNvPr id="188" name="Google Shape;188;g5a62416b6a_2_17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9</a:t>
            </a:fld>
            <a:endParaRPr/>
          </a:p>
        </p:txBody>
      </p:sp>
    </p:spTree>
    <p:extLst>
      <p:ext uri="{BB962C8B-B14F-4D97-AF65-F5344CB8AC3E}">
        <p14:creationId xmlns:p14="http://schemas.microsoft.com/office/powerpoint/2010/main" val="47894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d111799ee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d111799ee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477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a62416b6a_2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2" name="Google Shape;202;g5a62416b6a_2_3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dirty="0"/>
              <a:t>*”roadmap” concept and title</a:t>
            </a:r>
            <a:endParaRPr dirty="0"/>
          </a:p>
        </p:txBody>
      </p:sp>
      <p:sp>
        <p:nvSpPr>
          <p:cNvPr id="203" name="Google Shape;203;g5a62416b6a_2_35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11</a:t>
            </a:fld>
            <a:endParaRPr/>
          </a:p>
        </p:txBody>
      </p:sp>
    </p:spTree>
    <p:extLst>
      <p:ext uri="{BB962C8B-B14F-4D97-AF65-F5344CB8AC3E}">
        <p14:creationId xmlns:p14="http://schemas.microsoft.com/office/powerpoint/2010/main" val="317793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42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6239-FC29-DF43-A1D3-E5D9779A83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ECA9D8B-7260-C547-BC8F-69C923C59512}"/>
              </a:ext>
            </a:extLst>
          </p:cNvPr>
          <p:cNvSpPr>
            <a:spLocks noGrp="1"/>
          </p:cNvSpPr>
          <p:nvPr>
            <p:ph type="sldNum" sz="quarter" idx="10"/>
          </p:nvPr>
        </p:nvSpPr>
        <p:spPr/>
        <p:txBody>
          <a:body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90094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627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609585" lvl="0" indent="-434329" algn="l">
              <a:spcBef>
                <a:spcPts val="480"/>
              </a:spcBef>
              <a:spcAft>
                <a:spcPts val="0"/>
              </a:spcAft>
              <a:buSzPts val="1530"/>
              <a:buChar char="•"/>
              <a:defRPr/>
            </a:lvl1pPr>
            <a:lvl2pPr marL="1219170" lvl="1" indent="-434329" algn="l">
              <a:spcBef>
                <a:spcPts val="480"/>
              </a:spcBef>
              <a:spcAft>
                <a:spcPts val="0"/>
              </a:spcAft>
              <a:buSzPts val="1530"/>
              <a:buChar char="•"/>
              <a:defRPr/>
            </a:lvl2pPr>
            <a:lvl3pPr marL="1828754" lvl="2" indent="-441948" algn="l">
              <a:spcBef>
                <a:spcPts val="480"/>
              </a:spcBef>
              <a:spcAft>
                <a:spcPts val="0"/>
              </a:spcAft>
              <a:buSzPts val="1620"/>
              <a:buChar char="•"/>
              <a:defRPr/>
            </a:lvl3pPr>
            <a:lvl4pPr marL="2438339" lvl="3" indent="-457189" algn="l">
              <a:spcBef>
                <a:spcPts val="480"/>
              </a:spcBef>
              <a:spcAft>
                <a:spcPts val="0"/>
              </a:spcAft>
              <a:buSzPts val="180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SzPts val="1800"/>
              <a:buChar char="•"/>
              <a:defRPr/>
            </a:lvl6pPr>
            <a:lvl7pPr marL="4267093" lvl="6" indent="-457189" algn="l">
              <a:spcBef>
                <a:spcPts val="480"/>
              </a:spcBef>
              <a:spcAft>
                <a:spcPts val="0"/>
              </a:spcAft>
              <a:buSzPts val="1800"/>
              <a:buChar char="•"/>
              <a:defRPr/>
            </a:lvl7pPr>
            <a:lvl8pPr marL="4876678" lvl="7" indent="-457189" algn="l">
              <a:spcBef>
                <a:spcPts val="480"/>
              </a:spcBef>
              <a:spcAft>
                <a:spcPts val="0"/>
              </a:spcAft>
              <a:buSzPts val="1800"/>
              <a:buChar char="•"/>
              <a:defRPr/>
            </a:lvl8pPr>
            <a:lvl9pPr marL="5486263" lvl="8" indent="-457189" algn="l">
              <a:spcBef>
                <a:spcPts val="480"/>
              </a:spcBef>
              <a:spcAft>
                <a:spcPts val="0"/>
              </a:spcAft>
              <a:buSzPts val="1800"/>
              <a:buChar char="•"/>
              <a:defRPr/>
            </a:lvl9pPr>
          </a:lstStyle>
          <a:p>
            <a:endParaRPr/>
          </a:p>
        </p:txBody>
      </p:sp>
      <p:sp>
        <p:nvSpPr>
          <p:cNvPr id="76" name="Google Shape;76;p16"/>
          <p:cNvSpPr txBox="1">
            <a:spLocks noGrp="1"/>
          </p:cNvSpPr>
          <p:nvPr>
            <p:ph type="dt" idx="10"/>
          </p:nvPr>
        </p:nvSpPr>
        <p:spPr>
          <a:xfrm>
            <a:off x="609600" y="19051"/>
            <a:ext cx="38608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4572000" y="19051"/>
            <a:ext cx="54864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10160000" y="19051"/>
            <a:ext cx="1422400" cy="32861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282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963084" y="2362200"/>
            <a:ext cx="10363200" cy="22002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body" idx="1"/>
          </p:nvPr>
        </p:nvSpPr>
        <p:spPr>
          <a:xfrm>
            <a:off x="963084" y="4626864"/>
            <a:ext cx="10363200" cy="1500187"/>
          </a:xfrm>
          <a:prstGeom prst="rect">
            <a:avLst/>
          </a:prstGeom>
          <a:noFill/>
          <a:ln>
            <a:noFill/>
          </a:ln>
        </p:spPr>
        <p:txBody>
          <a:bodyPr spcFirstLastPara="1" wrap="square" lIns="91425" tIns="45700" rIns="91425" bIns="45700" anchor="t" anchorCtr="0">
            <a:noAutofit/>
          </a:bodyPr>
          <a:lstStyle>
            <a:lvl1pPr marL="609585" lvl="0" indent="-304792" algn="l">
              <a:spcBef>
                <a:spcPts val="640"/>
              </a:spcBef>
              <a:spcAft>
                <a:spcPts val="0"/>
              </a:spcAft>
              <a:buSzPts val="2040"/>
              <a:buNone/>
              <a:defRPr sz="3200">
                <a:solidFill>
                  <a:schemeClr val="lt2"/>
                </a:solidFill>
              </a:defRPr>
            </a:lvl1pPr>
            <a:lvl2pPr marL="1219170" lvl="1" indent="-304792" algn="l">
              <a:spcBef>
                <a:spcPts val="480"/>
              </a:spcBef>
              <a:spcAft>
                <a:spcPts val="0"/>
              </a:spcAft>
              <a:buSzPts val="1530"/>
              <a:buNone/>
              <a:defRPr sz="2400">
                <a:solidFill>
                  <a:schemeClr val="lt1"/>
                </a:solidFill>
              </a:defRPr>
            </a:lvl2pPr>
            <a:lvl3pPr marL="1828754" lvl="2" indent="-304792" algn="l">
              <a:spcBef>
                <a:spcPts val="427"/>
              </a:spcBef>
              <a:spcAft>
                <a:spcPts val="0"/>
              </a:spcAft>
              <a:buSzPts val="1440"/>
              <a:buNone/>
              <a:defRPr sz="2133">
                <a:solidFill>
                  <a:schemeClr val="lt1"/>
                </a:solidFill>
              </a:defRPr>
            </a:lvl3pPr>
            <a:lvl4pPr marL="2438339" lvl="3" indent="-304792" algn="l">
              <a:spcBef>
                <a:spcPts val="373"/>
              </a:spcBef>
              <a:spcAft>
                <a:spcPts val="0"/>
              </a:spcAft>
              <a:buSzPts val="1400"/>
              <a:buNone/>
              <a:defRPr sz="1867">
                <a:solidFill>
                  <a:schemeClr val="lt1"/>
                </a:solidFill>
              </a:defRPr>
            </a:lvl4pPr>
            <a:lvl5pPr marL="3047924" lvl="4" indent="-304792" algn="l">
              <a:spcBef>
                <a:spcPts val="373"/>
              </a:spcBef>
              <a:spcAft>
                <a:spcPts val="0"/>
              </a:spcAft>
              <a:buSzPts val="1400"/>
              <a:buNone/>
              <a:defRPr sz="1867">
                <a:solidFill>
                  <a:schemeClr val="lt1"/>
                </a:solidFill>
              </a:defRPr>
            </a:lvl5pPr>
            <a:lvl6pPr marL="3657509" lvl="5" indent="-304792" algn="l">
              <a:spcBef>
                <a:spcPts val="373"/>
              </a:spcBef>
              <a:spcAft>
                <a:spcPts val="0"/>
              </a:spcAft>
              <a:buSzPts val="1400"/>
              <a:buNone/>
              <a:defRPr sz="1867">
                <a:solidFill>
                  <a:schemeClr val="lt1"/>
                </a:solidFill>
              </a:defRPr>
            </a:lvl6pPr>
            <a:lvl7pPr marL="4267093" lvl="6" indent="-304792" algn="l">
              <a:spcBef>
                <a:spcPts val="373"/>
              </a:spcBef>
              <a:spcAft>
                <a:spcPts val="0"/>
              </a:spcAft>
              <a:buSzPts val="1400"/>
              <a:buNone/>
              <a:defRPr sz="1867">
                <a:solidFill>
                  <a:schemeClr val="lt1"/>
                </a:solidFill>
              </a:defRPr>
            </a:lvl7pPr>
            <a:lvl8pPr marL="4876678" lvl="7" indent="-304792" algn="l">
              <a:spcBef>
                <a:spcPts val="373"/>
              </a:spcBef>
              <a:spcAft>
                <a:spcPts val="0"/>
              </a:spcAft>
              <a:buSzPts val="1400"/>
              <a:buNone/>
              <a:defRPr sz="1867">
                <a:solidFill>
                  <a:schemeClr val="lt1"/>
                </a:solidFill>
              </a:defRPr>
            </a:lvl8pPr>
            <a:lvl9pPr marL="5486263" lvl="8" indent="-304792" algn="l">
              <a:spcBef>
                <a:spcPts val="373"/>
              </a:spcBef>
              <a:spcAft>
                <a:spcPts val="0"/>
              </a:spcAft>
              <a:buSzPts val="1400"/>
              <a:buNone/>
              <a:defRPr sz="1867">
                <a:solidFill>
                  <a:schemeClr val="lt1"/>
                </a:solidFill>
              </a:defRPr>
            </a:lvl9pPr>
          </a:lstStyle>
          <a:p>
            <a:endParaRPr/>
          </a:p>
        </p:txBody>
      </p:sp>
      <p:sp>
        <p:nvSpPr>
          <p:cNvPr id="126" name="Google Shape;126;p24"/>
          <p:cNvSpPr txBox="1">
            <a:spLocks noGrp="1"/>
          </p:cNvSpPr>
          <p:nvPr>
            <p:ph type="dt" idx="10"/>
          </p:nvPr>
        </p:nvSpPr>
        <p:spPr>
          <a:xfrm>
            <a:off x="609600" y="19051"/>
            <a:ext cx="38608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4572000" y="19051"/>
            <a:ext cx="54864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10160000" y="19051"/>
            <a:ext cx="1422400" cy="32861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41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2"/>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Autofit/>
          </a:bodyPr>
          <a:lstStyle>
            <a:lvl1pPr marL="609585" lvl="0" indent="-506294" algn="l">
              <a:spcBef>
                <a:spcPts val="747"/>
              </a:spcBef>
              <a:spcAft>
                <a:spcPts val="0"/>
              </a:spcAft>
              <a:buSzPts val="2380"/>
              <a:buChar char="•"/>
              <a:defRPr sz="3733"/>
            </a:lvl1pPr>
            <a:lvl2pPr marL="1219170" lvl="1" indent="-477508" algn="l">
              <a:spcBef>
                <a:spcPts val="640"/>
              </a:spcBef>
              <a:spcAft>
                <a:spcPts val="0"/>
              </a:spcAft>
              <a:buSzPts val="2040"/>
              <a:buChar char="•"/>
              <a:defRPr sz="3200"/>
            </a:lvl2pPr>
            <a:lvl3pPr marL="1828754" lvl="2" indent="-457189" algn="l">
              <a:spcBef>
                <a:spcPts val="533"/>
              </a:spcBef>
              <a:spcAft>
                <a:spcPts val="0"/>
              </a:spcAft>
              <a:buSzPts val="1800"/>
              <a:buChar char="•"/>
              <a:defRPr sz="2667"/>
            </a:lvl3pPr>
            <a:lvl4pPr marL="2438339" lvl="3" indent="-457189" algn="l">
              <a:spcBef>
                <a:spcPts val="480"/>
              </a:spcBef>
              <a:spcAft>
                <a:spcPts val="0"/>
              </a:spcAft>
              <a:buSzPts val="1800"/>
              <a:buChar char="•"/>
              <a:defRPr sz="2400"/>
            </a:lvl4pPr>
            <a:lvl5pPr marL="3047924" lvl="4" indent="-457189" algn="l">
              <a:spcBef>
                <a:spcPts val="480"/>
              </a:spcBef>
              <a:spcAft>
                <a:spcPts val="0"/>
              </a:spcAft>
              <a:buSzPts val="1800"/>
              <a:buChar char="•"/>
              <a:defRPr sz="24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110" name="Google Shape;110;p22"/>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Autofit/>
          </a:bodyPr>
          <a:lstStyle>
            <a:lvl1pPr marL="609585" lvl="0" indent="-506294" algn="l">
              <a:spcBef>
                <a:spcPts val="747"/>
              </a:spcBef>
              <a:spcAft>
                <a:spcPts val="0"/>
              </a:spcAft>
              <a:buSzPts val="2380"/>
              <a:buChar char="•"/>
              <a:defRPr sz="3733"/>
            </a:lvl1pPr>
            <a:lvl2pPr marL="1219170" lvl="1" indent="-477508" algn="l">
              <a:spcBef>
                <a:spcPts val="640"/>
              </a:spcBef>
              <a:spcAft>
                <a:spcPts val="0"/>
              </a:spcAft>
              <a:buSzPts val="2040"/>
              <a:buChar char="•"/>
              <a:defRPr sz="3200"/>
            </a:lvl2pPr>
            <a:lvl3pPr marL="1828754" lvl="2" indent="-457189" algn="l">
              <a:spcBef>
                <a:spcPts val="533"/>
              </a:spcBef>
              <a:spcAft>
                <a:spcPts val="0"/>
              </a:spcAft>
              <a:buSzPts val="1800"/>
              <a:buChar char="•"/>
              <a:defRPr sz="2667"/>
            </a:lvl3pPr>
            <a:lvl4pPr marL="2438339" lvl="3" indent="-457189" algn="l">
              <a:spcBef>
                <a:spcPts val="480"/>
              </a:spcBef>
              <a:spcAft>
                <a:spcPts val="0"/>
              </a:spcAft>
              <a:buSzPts val="1800"/>
              <a:buChar char="•"/>
              <a:defRPr sz="2400"/>
            </a:lvl4pPr>
            <a:lvl5pPr marL="3047924" lvl="4" indent="-457189" algn="l">
              <a:spcBef>
                <a:spcPts val="480"/>
              </a:spcBef>
              <a:spcAft>
                <a:spcPts val="0"/>
              </a:spcAft>
              <a:buSzPts val="1800"/>
              <a:buChar char="•"/>
              <a:defRPr sz="2400"/>
            </a:lvl5pPr>
            <a:lvl6pPr marL="3657509" lvl="5" indent="-457189" algn="l">
              <a:spcBef>
                <a:spcPts val="480"/>
              </a:spcBef>
              <a:spcAft>
                <a:spcPts val="0"/>
              </a:spcAft>
              <a:buSzPts val="1800"/>
              <a:buChar char="•"/>
              <a:defRPr sz="2400"/>
            </a:lvl6pPr>
            <a:lvl7pPr marL="4267093" lvl="6" indent="-457189" algn="l">
              <a:spcBef>
                <a:spcPts val="480"/>
              </a:spcBef>
              <a:spcAft>
                <a:spcPts val="0"/>
              </a:spcAft>
              <a:buSzPts val="1800"/>
              <a:buChar char="•"/>
              <a:defRPr sz="2400"/>
            </a:lvl7pPr>
            <a:lvl8pPr marL="4876678" lvl="7" indent="-457189" algn="l">
              <a:spcBef>
                <a:spcPts val="480"/>
              </a:spcBef>
              <a:spcAft>
                <a:spcPts val="0"/>
              </a:spcAft>
              <a:buSzPts val="1800"/>
              <a:buChar char="•"/>
              <a:defRPr sz="2400"/>
            </a:lvl8pPr>
            <a:lvl9pPr marL="5486263" lvl="8" indent="-457189" algn="l">
              <a:spcBef>
                <a:spcPts val="480"/>
              </a:spcBef>
              <a:spcAft>
                <a:spcPts val="0"/>
              </a:spcAft>
              <a:buSzPts val="1800"/>
              <a:buChar char="•"/>
              <a:defRPr sz="2400"/>
            </a:lvl9pPr>
          </a:lstStyle>
          <a:p>
            <a:endParaRPr/>
          </a:p>
        </p:txBody>
      </p:sp>
      <p:sp>
        <p:nvSpPr>
          <p:cNvPr id="111" name="Google Shape;111;p22"/>
          <p:cNvSpPr txBox="1">
            <a:spLocks noGrp="1"/>
          </p:cNvSpPr>
          <p:nvPr>
            <p:ph type="dt" idx="10"/>
          </p:nvPr>
        </p:nvSpPr>
        <p:spPr>
          <a:xfrm>
            <a:off x="609600" y="19051"/>
            <a:ext cx="38608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4572000" y="19051"/>
            <a:ext cx="5486400" cy="3286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10160000" y="19051"/>
            <a:ext cx="1422400" cy="328612"/>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867" b="1" i="0" u="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445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mn-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mn-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mn-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mn-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mn-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iac.csusb.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league.org/professional-development/trustee-developmen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ccleague.org/i4a/pages/index.cfm?pageid=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ccc.org/signup-newsletter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sarahha@cos.edu?subject=Add%20to%20curriculum%20yahoo%20grou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ccccio.org/documents/NoncreditGuide_5e.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Files/PCAH6thEditionJuly_FINAL_pdf.ash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publica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govt.westlaw.com/calregs/Browse/Home/California/CaliforniaCodeofRegulation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leginfo.legislature.ca.gov/faces/codes_displaySection.xhtml?lawCode=EDC&amp;sectionNum=7090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govt.westlaw.com/calregs/Document/I6EED7180D48411DEBC02831C6D6C108E?viewType=FullText&amp;originationContext=documenttoc&amp;transitionType=CategoryPageItem&amp;contextData=(sc.Defaul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fontScale="90000"/>
          </a:bodyPr>
          <a:lstStyle/>
          <a:p>
            <a:pPr marL="0" indent="0"/>
            <a:r>
              <a:rPr lang="en" dirty="0"/>
              <a:t>Curriculum Institute Pre-Session for New(</a:t>
            </a:r>
            <a:r>
              <a:rPr lang="en" dirty="0" err="1"/>
              <a:t>er</a:t>
            </a:r>
            <a:r>
              <a:rPr lang="en" dirty="0"/>
              <a:t>) Curriculum Chairs</a:t>
            </a:r>
            <a:br>
              <a:rPr lang="en" dirty="0"/>
            </a:br>
            <a:r>
              <a:rPr lang="en" sz="900" dirty="0"/>
              <a:t> </a:t>
            </a:r>
            <a:br>
              <a:rPr lang="en-US" dirty="0">
                <a:solidFill>
                  <a:schemeClr val="tx1"/>
                </a:solidFill>
              </a:rPr>
            </a:br>
            <a:r>
              <a:rPr lang="en-US" sz="1800" dirty="0">
                <a:solidFill>
                  <a:schemeClr val="bg1">
                    <a:lumMod val="85000"/>
                  </a:schemeClr>
                </a:solidFill>
              </a:rPr>
              <a:t>2020 ASCCC Curriculum Institute</a:t>
            </a:r>
            <a:br>
              <a:rPr lang="en-US" dirty="0">
                <a:solidFill>
                  <a:schemeClr val="tx1"/>
                </a:solidFill>
              </a:rPr>
            </a:br>
            <a:endParaRPr lang="en-US" dirty="0"/>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Heading"/>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r>
              <a:rPr lang="en" sz="4800" dirty="0">
                <a:solidFill>
                  <a:schemeClr val="bg2">
                    <a:lumMod val="10000"/>
                  </a:schemeClr>
                </a:solidFill>
                <a:cs typeface="Arial" panose="020B0604020202020204" pitchFamily="34" charset="0"/>
              </a:rPr>
              <a:t>Types of Curriculum</a:t>
            </a:r>
            <a:endParaRPr sz="4800" dirty="0">
              <a:solidFill>
                <a:schemeClr val="bg2">
                  <a:lumMod val="10000"/>
                </a:schemeClr>
              </a:solidFill>
              <a:cs typeface="Arial" panose="020B0604020202020204" pitchFamily="34" charset="0"/>
            </a:endParaRPr>
          </a:p>
        </p:txBody>
      </p:sp>
      <p:sp>
        <p:nvSpPr>
          <p:cNvPr id="198" name="Body column 1"/>
          <p:cNvSpPr txBox="1">
            <a:spLocks noGrp="1"/>
          </p:cNvSpPr>
          <p:nvPr>
            <p:ph sz="half" idx="2"/>
          </p:nvPr>
        </p:nvSpPr>
        <p:spPr>
          <a:prstGeom prst="rect">
            <a:avLst/>
          </a:prstGeom>
          <a:ln w="9525" cap="flat" cmpd="sng">
            <a:solidFill>
              <a:srgbClr val="434343"/>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sz="1600" b="1" dirty="0">
                <a:solidFill>
                  <a:schemeClr val="bg2">
                    <a:lumMod val="10000"/>
                  </a:schemeClr>
                </a:solidFill>
                <a:cs typeface="Arial" panose="020B0604020202020204" pitchFamily="34" charset="0"/>
              </a:rPr>
              <a:t>CREDIT</a:t>
            </a:r>
            <a:endParaRPr sz="1600" b="1" dirty="0">
              <a:solidFill>
                <a:schemeClr val="bg2">
                  <a:lumMod val="10000"/>
                </a:schemeClr>
              </a:solidFill>
              <a:cs typeface="Arial" panose="020B0604020202020204" pitchFamily="34" charset="0"/>
            </a:endParaRPr>
          </a:p>
          <a:p>
            <a:pPr marL="0" indent="0">
              <a:buNone/>
            </a:pPr>
            <a:r>
              <a:rPr lang="en" sz="1600" b="1" dirty="0">
                <a:solidFill>
                  <a:schemeClr val="bg2">
                    <a:lumMod val="10000"/>
                  </a:schemeClr>
                </a:solidFill>
                <a:cs typeface="Arial" panose="020B0604020202020204" pitchFamily="34" charset="0"/>
              </a:rPr>
              <a:t>Courses</a:t>
            </a:r>
            <a:endParaRPr sz="1600" b="1" dirty="0">
              <a:solidFill>
                <a:schemeClr val="bg2">
                  <a:lumMod val="10000"/>
                </a:schemeClr>
              </a:solidFill>
              <a:cs typeface="Arial" panose="020B0604020202020204" pitchFamily="34" charset="0"/>
            </a:endParaRPr>
          </a:p>
          <a:p>
            <a:pPr marL="380990" indent="-423323">
              <a:buSzPts val="1400"/>
            </a:pPr>
            <a:r>
              <a:rPr lang="en" sz="1600" dirty="0">
                <a:solidFill>
                  <a:schemeClr val="bg2">
                    <a:lumMod val="10000"/>
                  </a:schemeClr>
                </a:solidFill>
                <a:cs typeface="Arial" panose="020B0604020202020204" pitchFamily="34" charset="0"/>
              </a:rPr>
              <a:t>Degree-applicable</a:t>
            </a:r>
            <a:endParaRPr sz="1600" dirty="0">
              <a:solidFill>
                <a:schemeClr val="bg2">
                  <a:lumMod val="10000"/>
                </a:schemeClr>
              </a:solidFill>
              <a:cs typeface="Arial" panose="020B0604020202020204" pitchFamily="34" charset="0"/>
            </a:endParaRPr>
          </a:p>
          <a:p>
            <a:pPr marL="380990" indent="-423323">
              <a:spcBef>
                <a:spcPts val="0"/>
              </a:spcBef>
              <a:buSzPts val="1400"/>
            </a:pPr>
            <a:r>
              <a:rPr lang="en" sz="1600" dirty="0">
                <a:solidFill>
                  <a:schemeClr val="bg2">
                    <a:lumMod val="10000"/>
                  </a:schemeClr>
                </a:solidFill>
                <a:cs typeface="Arial" panose="020B0604020202020204" pitchFamily="34" charset="0"/>
              </a:rPr>
              <a:t>Non degree-applicable</a:t>
            </a:r>
            <a:endParaRPr sz="1600" dirty="0">
              <a:solidFill>
                <a:schemeClr val="bg2">
                  <a:lumMod val="10000"/>
                </a:schemeClr>
              </a:solidFill>
              <a:cs typeface="Arial" panose="020B0604020202020204" pitchFamily="34" charset="0"/>
            </a:endParaRPr>
          </a:p>
          <a:p>
            <a:pPr marL="0" indent="0">
              <a:buNone/>
            </a:pPr>
            <a:r>
              <a:rPr lang="en" sz="1600" b="1" dirty="0">
                <a:solidFill>
                  <a:schemeClr val="bg2">
                    <a:lumMod val="10000"/>
                  </a:schemeClr>
                </a:solidFill>
                <a:cs typeface="Arial" panose="020B0604020202020204" pitchFamily="34" charset="0"/>
              </a:rPr>
              <a:t>Programs</a:t>
            </a:r>
            <a:endParaRPr sz="1600" b="1" dirty="0">
              <a:solidFill>
                <a:schemeClr val="bg2">
                  <a:lumMod val="10000"/>
                </a:schemeClr>
              </a:solidFill>
              <a:cs typeface="Arial" panose="020B0604020202020204" pitchFamily="34" charset="0"/>
            </a:endParaRPr>
          </a:p>
          <a:p>
            <a:pPr marL="380990" indent="-423323">
              <a:buSzPts val="1400"/>
            </a:pPr>
            <a:r>
              <a:rPr lang="en" sz="1600" dirty="0">
                <a:solidFill>
                  <a:schemeClr val="bg2">
                    <a:lumMod val="10000"/>
                  </a:schemeClr>
                </a:solidFill>
                <a:cs typeface="Arial" panose="020B0604020202020204" pitchFamily="34" charset="0"/>
              </a:rPr>
              <a:t>Associate Degrees (AA, AS)</a:t>
            </a:r>
            <a:endParaRPr sz="1600" dirty="0">
              <a:solidFill>
                <a:schemeClr val="bg2">
                  <a:lumMod val="10000"/>
                </a:schemeClr>
              </a:solidFill>
              <a:cs typeface="Arial" panose="020B0604020202020204" pitchFamily="34" charset="0"/>
            </a:endParaRPr>
          </a:p>
          <a:p>
            <a:pPr marL="380990" indent="-423323">
              <a:spcBef>
                <a:spcPts val="0"/>
              </a:spcBef>
              <a:buSzPts val="1400"/>
            </a:pPr>
            <a:r>
              <a:rPr lang="en" sz="1600" dirty="0">
                <a:solidFill>
                  <a:schemeClr val="bg2">
                    <a:lumMod val="10000"/>
                  </a:schemeClr>
                </a:solidFill>
                <a:cs typeface="Arial" panose="020B0604020202020204" pitchFamily="34" charset="0"/>
              </a:rPr>
              <a:t>Associate Degrees for Transfer (AA-T, AS-T)</a:t>
            </a:r>
            <a:endParaRPr sz="1600" dirty="0">
              <a:solidFill>
                <a:schemeClr val="bg2">
                  <a:lumMod val="10000"/>
                </a:schemeClr>
              </a:solidFill>
              <a:cs typeface="Arial" panose="020B0604020202020204" pitchFamily="34" charset="0"/>
            </a:endParaRPr>
          </a:p>
          <a:p>
            <a:pPr marL="380990" indent="-423323">
              <a:spcBef>
                <a:spcPts val="0"/>
              </a:spcBef>
              <a:buSzPts val="1400"/>
            </a:pPr>
            <a:r>
              <a:rPr lang="en" sz="1600" dirty="0">
                <a:solidFill>
                  <a:schemeClr val="bg2">
                    <a:lumMod val="10000"/>
                  </a:schemeClr>
                </a:solidFill>
                <a:cs typeface="Arial" panose="020B0604020202020204" pitchFamily="34" charset="0"/>
              </a:rPr>
              <a:t>Certificates of Achievement</a:t>
            </a:r>
            <a:endParaRPr sz="1600" dirty="0">
              <a:solidFill>
                <a:schemeClr val="bg2">
                  <a:lumMod val="10000"/>
                </a:schemeClr>
              </a:solidFill>
              <a:cs typeface="Arial" panose="020B0604020202020204" pitchFamily="34" charset="0"/>
            </a:endParaRPr>
          </a:p>
          <a:p>
            <a:pPr marL="990575" lvl="3" indent="-423323">
              <a:spcBef>
                <a:spcPts val="0"/>
              </a:spcBef>
              <a:buSzPts val="1400"/>
            </a:pPr>
            <a:r>
              <a:rPr lang="en" sz="1600" dirty="0">
                <a:solidFill>
                  <a:schemeClr val="bg2">
                    <a:lumMod val="10000"/>
                  </a:schemeClr>
                </a:solidFill>
                <a:cs typeface="Arial" panose="020B0604020202020204" pitchFamily="34" charset="0"/>
              </a:rPr>
              <a:t>16 + units </a:t>
            </a:r>
            <a:r>
              <a:rPr lang="en" sz="1600" i="1" dirty="0">
                <a:solidFill>
                  <a:schemeClr val="bg2">
                    <a:lumMod val="10000"/>
                  </a:schemeClr>
                </a:solidFill>
                <a:cs typeface="Arial" panose="020B0604020202020204" pitchFamily="34" charset="0"/>
              </a:rPr>
              <a:t>must</a:t>
            </a:r>
            <a:r>
              <a:rPr lang="en" sz="1600" dirty="0">
                <a:solidFill>
                  <a:schemeClr val="bg2">
                    <a:lumMod val="10000"/>
                  </a:schemeClr>
                </a:solidFill>
                <a:cs typeface="Arial" panose="020B0604020202020204" pitchFamily="34" charset="0"/>
              </a:rPr>
              <a:t> be submitted to CO</a:t>
            </a:r>
            <a:endParaRPr sz="1600" dirty="0">
              <a:solidFill>
                <a:schemeClr val="bg2">
                  <a:lumMod val="10000"/>
                </a:schemeClr>
              </a:solidFill>
              <a:cs typeface="Arial" panose="020B0604020202020204" pitchFamily="34" charset="0"/>
            </a:endParaRPr>
          </a:p>
          <a:p>
            <a:pPr marL="990575" lvl="3" indent="-423323">
              <a:spcBef>
                <a:spcPts val="0"/>
              </a:spcBef>
              <a:buSzPts val="1400"/>
            </a:pPr>
            <a:r>
              <a:rPr lang="en" sz="1600" dirty="0">
                <a:solidFill>
                  <a:schemeClr val="bg2">
                    <a:lumMod val="10000"/>
                  </a:schemeClr>
                </a:solidFill>
                <a:cs typeface="Arial" panose="020B0604020202020204" pitchFamily="34" charset="0"/>
              </a:rPr>
              <a:t>8-&lt;16 units </a:t>
            </a:r>
            <a:r>
              <a:rPr lang="en" sz="1600" i="1" dirty="0">
                <a:solidFill>
                  <a:schemeClr val="bg2">
                    <a:lumMod val="10000"/>
                  </a:schemeClr>
                </a:solidFill>
                <a:cs typeface="Arial" panose="020B0604020202020204" pitchFamily="34" charset="0"/>
              </a:rPr>
              <a:t>may </a:t>
            </a:r>
            <a:r>
              <a:rPr lang="en" sz="1600" dirty="0">
                <a:solidFill>
                  <a:schemeClr val="bg2">
                    <a:lumMod val="10000"/>
                  </a:schemeClr>
                </a:solidFill>
                <a:cs typeface="Arial" panose="020B0604020202020204" pitchFamily="34" charset="0"/>
              </a:rPr>
              <a:t>be submitted to CO</a:t>
            </a:r>
            <a:endParaRPr sz="1600" dirty="0">
              <a:solidFill>
                <a:schemeClr val="bg2">
                  <a:lumMod val="10000"/>
                </a:schemeClr>
              </a:solidFill>
              <a:cs typeface="Arial" panose="020B0604020202020204" pitchFamily="34" charset="0"/>
            </a:endParaRPr>
          </a:p>
          <a:p>
            <a:pPr marL="380990" indent="-423323">
              <a:spcBef>
                <a:spcPts val="0"/>
              </a:spcBef>
              <a:buSzPts val="1400"/>
            </a:pPr>
            <a:r>
              <a:rPr lang="en" sz="1600" dirty="0">
                <a:solidFill>
                  <a:schemeClr val="bg2">
                    <a:lumMod val="10000"/>
                  </a:schemeClr>
                </a:solidFill>
                <a:cs typeface="Arial" panose="020B0604020202020204" pitchFamily="34" charset="0"/>
              </a:rPr>
              <a:t>Locally Approved Certificates</a:t>
            </a:r>
            <a:endParaRPr sz="1600" dirty="0">
              <a:solidFill>
                <a:schemeClr val="bg2">
                  <a:lumMod val="10000"/>
                </a:schemeClr>
              </a:solidFill>
              <a:cs typeface="Arial" panose="020B0604020202020204" pitchFamily="34" charset="0"/>
            </a:endParaRPr>
          </a:p>
          <a:p>
            <a:pPr marL="990575" lvl="2" indent="-423323">
              <a:spcBef>
                <a:spcPts val="0"/>
              </a:spcBef>
              <a:buSzPts val="1400"/>
            </a:pPr>
            <a:r>
              <a:rPr lang="en" sz="1600" dirty="0">
                <a:solidFill>
                  <a:schemeClr val="bg2">
                    <a:lumMod val="10000"/>
                  </a:schemeClr>
                </a:solidFill>
                <a:cs typeface="Arial" panose="020B0604020202020204" pitchFamily="34" charset="0"/>
              </a:rPr>
              <a:t>&lt;8 units; or 8 -&lt;16 units not CO approved</a:t>
            </a:r>
            <a:endParaRPr sz="1600" dirty="0">
              <a:solidFill>
                <a:schemeClr val="bg2">
                  <a:lumMod val="10000"/>
                </a:schemeClr>
              </a:solidFill>
              <a:cs typeface="Arial" panose="020B0604020202020204" pitchFamily="34" charset="0"/>
            </a:endParaRPr>
          </a:p>
        </p:txBody>
      </p:sp>
      <p:sp>
        <p:nvSpPr>
          <p:cNvPr id="199" name="Body column 2"/>
          <p:cNvSpPr txBox="1">
            <a:spLocks noGrp="1"/>
          </p:cNvSpPr>
          <p:nvPr>
            <p:ph sz="quarter" idx="4"/>
          </p:nvPr>
        </p:nvSpPr>
        <p:spPr>
          <a:prstGeom prst="rect">
            <a:avLst/>
          </a:prstGeom>
          <a:solidFill>
            <a:srgbClr val="EFEFEF"/>
          </a:solidFill>
          <a:ln w="9525" cap="flat" cmpd="sng">
            <a:solidFill>
              <a:srgbClr val="434343"/>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sz="1600" b="1" dirty="0">
                <a:solidFill>
                  <a:schemeClr val="bg2">
                    <a:lumMod val="10000"/>
                  </a:schemeClr>
                </a:solidFill>
                <a:cs typeface="Arial" panose="020B0604020202020204" pitchFamily="34" charset="0"/>
              </a:rPr>
              <a:t>NONCREDIT</a:t>
            </a:r>
            <a:endParaRPr sz="1600" b="1" dirty="0">
              <a:solidFill>
                <a:schemeClr val="bg2">
                  <a:lumMod val="10000"/>
                </a:schemeClr>
              </a:solidFill>
              <a:cs typeface="Arial" panose="020B0604020202020204" pitchFamily="34" charset="0"/>
            </a:endParaRPr>
          </a:p>
          <a:p>
            <a:pPr marL="0" indent="0">
              <a:buNone/>
            </a:pPr>
            <a:r>
              <a:rPr lang="en" sz="1600" b="1" dirty="0">
                <a:solidFill>
                  <a:schemeClr val="bg2">
                    <a:lumMod val="10000"/>
                  </a:schemeClr>
                </a:solidFill>
                <a:cs typeface="Arial" panose="020B0604020202020204" pitchFamily="34" charset="0"/>
              </a:rPr>
              <a:t>Courses</a:t>
            </a:r>
            <a:endParaRPr sz="1600" b="1" dirty="0">
              <a:solidFill>
                <a:schemeClr val="bg2">
                  <a:lumMod val="10000"/>
                </a:schemeClr>
              </a:solidFill>
              <a:cs typeface="Arial" panose="020B0604020202020204" pitchFamily="34" charset="0"/>
            </a:endParaRPr>
          </a:p>
          <a:p>
            <a:pPr marL="457189" indent="-423323">
              <a:spcBef>
                <a:spcPts val="1333"/>
              </a:spcBef>
              <a:buSzPts val="1400"/>
            </a:pPr>
            <a:r>
              <a:rPr lang="en" sz="1600" dirty="0">
                <a:solidFill>
                  <a:schemeClr val="bg2">
                    <a:lumMod val="10000"/>
                  </a:schemeClr>
                </a:solidFill>
                <a:cs typeface="Arial" panose="020B0604020202020204" pitchFamily="34" charset="0"/>
              </a:rPr>
              <a:t>Noncredit: Courses must fit in one of 10 categories to be approved by CO/receive apportionment</a:t>
            </a:r>
            <a:endParaRPr sz="1600" dirty="0">
              <a:solidFill>
                <a:schemeClr val="bg2">
                  <a:lumMod val="10000"/>
                </a:schemeClr>
              </a:solidFill>
              <a:cs typeface="Arial" panose="020B0604020202020204" pitchFamily="34" charset="0"/>
            </a:endParaRPr>
          </a:p>
          <a:p>
            <a:pPr marL="457189" indent="-423323">
              <a:spcBef>
                <a:spcPts val="1333"/>
              </a:spcBef>
              <a:buSzPts val="1400"/>
            </a:pPr>
            <a:r>
              <a:rPr lang="en" sz="1600" dirty="0">
                <a:solidFill>
                  <a:schemeClr val="bg2">
                    <a:lumMod val="10000"/>
                  </a:schemeClr>
                </a:solidFill>
                <a:cs typeface="Arial" panose="020B0604020202020204" pitchFamily="34" charset="0"/>
              </a:rPr>
              <a:t>Vs. Not-for-credit/Community Services: fee-supported class; apportionment is not claimed; locally approved</a:t>
            </a:r>
            <a:endParaRPr sz="1600" dirty="0">
              <a:solidFill>
                <a:schemeClr val="bg2">
                  <a:lumMod val="10000"/>
                </a:schemeClr>
              </a:solidFill>
              <a:cs typeface="Arial" panose="020B0604020202020204" pitchFamily="34" charset="0"/>
            </a:endParaRPr>
          </a:p>
          <a:p>
            <a:pPr marL="0" indent="0">
              <a:buNone/>
            </a:pPr>
            <a:r>
              <a:rPr lang="en" sz="1600" b="1" dirty="0">
                <a:solidFill>
                  <a:schemeClr val="bg2">
                    <a:lumMod val="10000"/>
                  </a:schemeClr>
                </a:solidFill>
                <a:cs typeface="Arial" panose="020B0604020202020204" pitchFamily="34" charset="0"/>
              </a:rPr>
              <a:t>Programs</a:t>
            </a:r>
            <a:endParaRPr sz="1600" b="1" dirty="0">
              <a:solidFill>
                <a:schemeClr val="bg2">
                  <a:lumMod val="10000"/>
                </a:schemeClr>
              </a:solidFill>
              <a:cs typeface="Arial" panose="020B0604020202020204" pitchFamily="34" charset="0"/>
            </a:endParaRPr>
          </a:p>
          <a:p>
            <a:pPr marL="287859" indent="-304792">
              <a:spcBef>
                <a:spcPts val="1333"/>
              </a:spcBef>
              <a:buClr>
                <a:schemeClr val="dk1"/>
              </a:buClr>
              <a:buSzPts val="1400"/>
            </a:pPr>
            <a:r>
              <a:rPr lang="en" sz="1600" dirty="0">
                <a:solidFill>
                  <a:schemeClr val="bg2">
                    <a:lumMod val="10000"/>
                  </a:schemeClr>
                </a:solidFill>
                <a:cs typeface="Arial" panose="020B0604020202020204" pitchFamily="34" charset="0"/>
              </a:rPr>
              <a:t>Cert. of Completion/Competency (CDCP)</a:t>
            </a:r>
            <a:endParaRPr sz="1600" dirty="0">
              <a:solidFill>
                <a:schemeClr val="bg2">
                  <a:lumMod val="10000"/>
                </a:schemeClr>
              </a:solidFill>
              <a:cs typeface="Arial" panose="020B0604020202020204" pitchFamily="34" charset="0"/>
            </a:endParaRPr>
          </a:p>
          <a:p>
            <a:pPr marL="287859" indent="-304792">
              <a:spcBef>
                <a:spcPts val="0"/>
              </a:spcBef>
              <a:buClr>
                <a:schemeClr val="dk1"/>
              </a:buClr>
              <a:buSzPts val="1400"/>
            </a:pPr>
            <a:r>
              <a:rPr lang="en" sz="1600" dirty="0">
                <a:solidFill>
                  <a:schemeClr val="bg2">
                    <a:lumMod val="10000"/>
                  </a:schemeClr>
                </a:solidFill>
                <a:cs typeface="Arial" panose="020B0604020202020204" pitchFamily="34" charset="0"/>
              </a:rPr>
              <a:t>Adult High School Diploma</a:t>
            </a:r>
            <a:endParaRPr sz="1600" dirty="0">
              <a:solidFill>
                <a:schemeClr val="bg2">
                  <a:lumMod val="10000"/>
                </a:schemeClr>
              </a:solidFill>
              <a:cs typeface="Arial" panose="020B0604020202020204" pitchFamily="34" charset="0"/>
            </a:endParaRPr>
          </a:p>
          <a:p>
            <a:pPr marL="287859" indent="-304792">
              <a:spcBef>
                <a:spcPts val="0"/>
              </a:spcBef>
              <a:buClr>
                <a:schemeClr val="dk1"/>
              </a:buClr>
              <a:buSzPts val="1400"/>
            </a:pPr>
            <a:r>
              <a:rPr lang="en" sz="1600" dirty="0">
                <a:solidFill>
                  <a:schemeClr val="bg2">
                    <a:lumMod val="10000"/>
                  </a:schemeClr>
                </a:solidFill>
                <a:cs typeface="Arial" panose="020B0604020202020204" pitchFamily="34" charset="0"/>
              </a:rPr>
              <a:t>Noncredit Apprenticeship Program</a:t>
            </a:r>
            <a:endParaRPr sz="1600" dirty="0">
              <a:solidFill>
                <a:schemeClr val="bg2">
                  <a:lumMod val="10000"/>
                </a:schemeClr>
              </a:solidFill>
              <a:cs typeface="Arial" panose="020B0604020202020204" pitchFamily="34" charset="0"/>
            </a:endParaRPr>
          </a:p>
          <a:p>
            <a:pPr marL="287859" indent="-304792">
              <a:spcBef>
                <a:spcPts val="0"/>
              </a:spcBef>
              <a:buClr>
                <a:schemeClr val="dk1"/>
              </a:buClr>
              <a:buSzPts val="1400"/>
            </a:pPr>
            <a:r>
              <a:rPr lang="en" sz="1600" dirty="0">
                <a:solidFill>
                  <a:schemeClr val="bg2">
                    <a:lumMod val="10000"/>
                  </a:schemeClr>
                </a:solidFill>
                <a:cs typeface="Arial" panose="020B0604020202020204" pitchFamily="34" charset="0"/>
              </a:rPr>
              <a:t>Locally Approved Certificates (not CO approved)</a:t>
            </a:r>
            <a:endParaRPr sz="1600" dirty="0">
              <a:solidFill>
                <a:schemeClr val="bg2">
                  <a:lumMod val="10000"/>
                </a:schemeClr>
              </a:solidFill>
              <a:cs typeface="Arial" panose="020B0604020202020204" pitchFamily="34" charset="0"/>
            </a:endParaRPr>
          </a:p>
          <a:p>
            <a:pPr marL="0" indent="0">
              <a:buNone/>
            </a:pPr>
            <a:endParaRPr sz="1867" dirty="0"/>
          </a:p>
        </p:txBody>
      </p:sp>
      <p:sp>
        <p:nvSpPr>
          <p:cNvPr id="5"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10</a:t>
            </a:fld>
            <a:endParaRPr sz="2400" dirty="0"/>
          </a:p>
        </p:txBody>
      </p:sp>
    </p:spTree>
    <p:extLst>
      <p:ext uri="{BB962C8B-B14F-4D97-AF65-F5344CB8AC3E}">
        <p14:creationId xmlns:p14="http://schemas.microsoft.com/office/powerpoint/2010/main" val="35597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Heading"/>
          <p:cNvSpPr txBox="1">
            <a:spLocks noGrp="1"/>
          </p:cNvSpPr>
          <p:nvPr>
            <p:ph type="title"/>
          </p:nvPr>
        </p:nvSpPr>
        <p:spPr>
          <a:xfrm>
            <a:off x="1075038" y="365125"/>
            <a:ext cx="10058399" cy="843565"/>
          </a:xfrm>
          <a:prstGeom prst="rect">
            <a:avLst/>
          </a:prstGeom>
          <a:noFill/>
          <a:ln>
            <a:noFill/>
          </a:ln>
        </p:spPr>
        <p:txBody>
          <a:bodyPr spcFirstLastPara="1" vert="horz" wrap="square" lIns="121900" tIns="60933" rIns="121900" bIns="60933" rtlCol="0" anchor="ctr" anchorCtr="0">
            <a:noAutofit/>
          </a:bodyPr>
          <a:lstStyle/>
          <a:p>
            <a:pPr>
              <a:lnSpc>
                <a:spcPct val="100000"/>
              </a:lnSpc>
              <a:buClr>
                <a:schemeClr val="dk2"/>
              </a:buClr>
              <a:buSzPts val="3600"/>
            </a:pPr>
            <a:r>
              <a:rPr lang="en" sz="4800" dirty="0">
                <a:solidFill>
                  <a:schemeClr val="bg2">
                    <a:lumMod val="10000"/>
                  </a:schemeClr>
                </a:solidFill>
                <a:ea typeface="Arial"/>
                <a:cs typeface="Arial"/>
                <a:sym typeface="Arial"/>
              </a:rPr>
              <a:t>Typical Approval Process</a:t>
            </a:r>
            <a:endParaRPr sz="4800" dirty="0">
              <a:solidFill>
                <a:schemeClr val="bg2">
                  <a:lumMod val="10000"/>
                </a:schemeClr>
              </a:solidFill>
            </a:endParaRPr>
          </a:p>
        </p:txBody>
      </p:sp>
      <p:sp>
        <p:nvSpPr>
          <p:cNvPr id="206" name="Body"/>
          <p:cNvSpPr txBox="1">
            <a:spLocks noGrp="1"/>
          </p:cNvSpPr>
          <p:nvPr>
            <p:ph sz="half" idx="1"/>
          </p:nvPr>
        </p:nvSpPr>
        <p:spPr>
          <a:xfrm>
            <a:off x="1075038" y="1345324"/>
            <a:ext cx="10058400" cy="4927683"/>
          </a:xfrm>
          <a:prstGeom prst="rect">
            <a:avLst/>
          </a:prstGeom>
          <a:noFill/>
          <a:ln>
            <a:noFill/>
          </a:ln>
        </p:spPr>
        <p:txBody>
          <a:bodyPr spcFirstLastPara="1" vert="horz" wrap="square" lIns="121900" tIns="60933" rIns="121900" bIns="60933" rtlCol="0" anchor="t" anchorCtr="0">
            <a:noAutofit/>
          </a:bodyPr>
          <a:lstStyle/>
          <a:p>
            <a:pPr marL="558798" indent="-457200">
              <a:lnSpc>
                <a:spcPct val="100000"/>
              </a:lnSpc>
              <a:spcBef>
                <a:spcPts val="0"/>
              </a:spcBef>
              <a:buClr>
                <a:schemeClr val="dk1"/>
              </a:buClr>
              <a:buSzPts val="2400"/>
            </a:pPr>
            <a:r>
              <a:rPr lang="en" sz="2300" dirty="0">
                <a:solidFill>
                  <a:schemeClr val="bg2">
                    <a:lumMod val="10000"/>
                  </a:schemeClr>
                </a:solidFill>
                <a:ea typeface="Arial"/>
                <a:cs typeface="Arial" panose="020B0604020202020204" pitchFamily="34" charset="0"/>
                <a:sym typeface="Arial"/>
              </a:rPr>
              <a:t>Discipline faculty develop and submit </a:t>
            </a:r>
            <a:endParaRPr sz="2300" dirty="0">
              <a:solidFill>
                <a:schemeClr val="bg2">
                  <a:lumMod val="10000"/>
                </a:schemeClr>
              </a:solidFill>
              <a:cs typeface="Arial" panose="020B0604020202020204" pitchFamily="34" charset="0"/>
            </a:endParaRPr>
          </a:p>
          <a:p>
            <a:pPr marL="558798" indent="-457200">
              <a:lnSpc>
                <a:spcPct val="100000"/>
              </a:lnSpc>
              <a:spcBef>
                <a:spcPts val="1333"/>
              </a:spcBef>
              <a:buClr>
                <a:schemeClr val="dk1"/>
              </a:buClr>
              <a:buSzPts val="2400"/>
            </a:pPr>
            <a:r>
              <a:rPr lang="en" sz="2300" dirty="0">
                <a:solidFill>
                  <a:schemeClr val="bg2">
                    <a:lumMod val="10000"/>
                  </a:schemeClr>
                </a:solidFill>
                <a:ea typeface="Arial"/>
                <a:cs typeface="Arial" panose="020B0604020202020204" pitchFamily="34" charset="0"/>
                <a:sym typeface="Arial"/>
              </a:rPr>
              <a:t>Local curriculum committee reviews and approves</a:t>
            </a:r>
            <a:endParaRPr lang="en-US" sz="2300" dirty="0">
              <a:solidFill>
                <a:schemeClr val="bg2">
                  <a:lumMod val="10000"/>
                </a:schemeClr>
              </a:solidFill>
              <a:cs typeface="Arial" panose="020B0604020202020204" pitchFamily="34" charset="0"/>
            </a:endParaRPr>
          </a:p>
          <a:p>
            <a:pPr marL="1104881" indent="-342900">
              <a:lnSpc>
                <a:spcPct val="100000"/>
              </a:lnSpc>
              <a:spcBef>
                <a:spcPts val="0"/>
              </a:spcBef>
              <a:buSzPts val="1800"/>
            </a:pPr>
            <a:r>
              <a:rPr lang="en-US" sz="2300" dirty="0">
                <a:solidFill>
                  <a:schemeClr val="bg2">
                    <a:lumMod val="10000"/>
                  </a:schemeClr>
                </a:solidFill>
                <a:ea typeface="Arial"/>
                <a:cs typeface="Arial" panose="020B0604020202020204" pitchFamily="34" charset="0"/>
                <a:sym typeface="Arial"/>
              </a:rPr>
              <a:t>May include separate tech review, DE review, requisite review, etc.</a:t>
            </a:r>
            <a:endParaRPr lang="en-US" sz="2300" dirty="0">
              <a:solidFill>
                <a:schemeClr val="bg2">
                  <a:lumMod val="10000"/>
                </a:schemeClr>
              </a:solidFill>
              <a:cs typeface="Arial" panose="020B0604020202020204" pitchFamily="34" charset="0"/>
            </a:endParaRPr>
          </a:p>
          <a:p>
            <a:pPr marL="558798" indent="-457200">
              <a:lnSpc>
                <a:spcPct val="100000"/>
              </a:lnSpc>
              <a:spcBef>
                <a:spcPts val="1333"/>
              </a:spcBef>
              <a:buClr>
                <a:schemeClr val="dk1"/>
              </a:buClr>
              <a:buSzPts val="2400"/>
            </a:pPr>
            <a:r>
              <a:rPr lang="en" sz="2300" dirty="0">
                <a:solidFill>
                  <a:schemeClr val="bg2">
                    <a:lumMod val="10000"/>
                  </a:schemeClr>
                </a:solidFill>
                <a:ea typeface="Arial"/>
                <a:cs typeface="Arial" panose="020B0604020202020204" pitchFamily="34" charset="0"/>
                <a:sym typeface="Arial"/>
              </a:rPr>
              <a:t>Local governing board approves</a:t>
            </a:r>
            <a:endParaRPr sz="2300" dirty="0">
              <a:solidFill>
                <a:schemeClr val="bg2">
                  <a:lumMod val="10000"/>
                </a:schemeClr>
              </a:solidFill>
              <a:cs typeface="Arial" panose="020B0604020202020204" pitchFamily="34" charset="0"/>
            </a:endParaRPr>
          </a:p>
          <a:p>
            <a:pPr marL="558798" indent="-457200">
              <a:lnSpc>
                <a:spcPct val="100000"/>
              </a:lnSpc>
              <a:spcBef>
                <a:spcPts val="1333"/>
              </a:spcBef>
              <a:buClr>
                <a:schemeClr val="dk1"/>
              </a:buClr>
              <a:buSzPts val="2400"/>
            </a:pPr>
            <a:r>
              <a:rPr lang="en" sz="2300" dirty="0">
                <a:solidFill>
                  <a:schemeClr val="bg2">
                    <a:lumMod val="10000"/>
                  </a:schemeClr>
                </a:solidFill>
                <a:cs typeface="Arial" panose="020B0604020202020204" pitchFamily="34" charset="0"/>
              </a:rPr>
              <a:t>Submit to </a:t>
            </a:r>
            <a:r>
              <a:rPr lang="en" sz="2300" dirty="0">
                <a:solidFill>
                  <a:schemeClr val="bg2">
                    <a:lumMod val="10000"/>
                  </a:schemeClr>
                </a:solidFill>
                <a:ea typeface="Arial"/>
                <a:cs typeface="Arial" panose="020B0604020202020204" pitchFamily="34" charset="0"/>
                <a:sym typeface="Arial"/>
              </a:rPr>
              <a:t>Chancellor’s </a:t>
            </a:r>
            <a:r>
              <a:rPr lang="en" sz="2300" dirty="0">
                <a:solidFill>
                  <a:schemeClr val="bg2">
                    <a:lumMod val="10000"/>
                  </a:schemeClr>
                </a:solidFill>
                <a:cs typeface="Arial" panose="020B0604020202020204" pitchFamily="34" charset="0"/>
              </a:rPr>
              <a:t>O</a:t>
            </a:r>
            <a:r>
              <a:rPr lang="en" sz="2300" dirty="0">
                <a:solidFill>
                  <a:schemeClr val="bg2">
                    <a:lumMod val="10000"/>
                  </a:schemeClr>
                </a:solidFill>
                <a:ea typeface="Arial"/>
                <a:cs typeface="Arial" panose="020B0604020202020204" pitchFamily="34" charset="0"/>
                <a:sym typeface="Arial"/>
              </a:rPr>
              <a:t>ffice</a:t>
            </a:r>
            <a:endParaRPr sz="2300" dirty="0">
              <a:solidFill>
                <a:schemeClr val="bg2">
                  <a:lumMod val="10000"/>
                </a:schemeClr>
              </a:solidFill>
              <a:cs typeface="Arial" panose="020B0604020202020204" pitchFamily="34" charset="0"/>
            </a:endParaRPr>
          </a:p>
          <a:p>
            <a:pPr marL="1104881" indent="-342900">
              <a:lnSpc>
                <a:spcPct val="100000"/>
              </a:lnSpc>
              <a:spcBef>
                <a:spcPts val="0"/>
              </a:spcBef>
              <a:buSzPts val="1800"/>
            </a:pPr>
            <a:r>
              <a:rPr lang="en" sz="2300" dirty="0">
                <a:solidFill>
                  <a:schemeClr val="bg2">
                    <a:lumMod val="10000"/>
                  </a:schemeClr>
                </a:solidFill>
                <a:cs typeface="Arial" panose="020B0604020202020204" pitchFamily="34" charset="0"/>
              </a:rPr>
              <a:t>Auto approval/chaptering for credit courses, local credit programs</a:t>
            </a:r>
          </a:p>
          <a:p>
            <a:pPr marL="1104881" indent="-342900">
              <a:lnSpc>
                <a:spcPct val="100000"/>
              </a:lnSpc>
              <a:spcBef>
                <a:spcPts val="0"/>
              </a:spcBef>
              <a:buSzPts val="1800"/>
            </a:pPr>
            <a:r>
              <a:rPr lang="en" sz="2300" dirty="0">
                <a:solidFill>
                  <a:schemeClr val="bg2">
                    <a:lumMod val="10000"/>
                  </a:schemeClr>
                </a:solidFill>
                <a:cs typeface="Arial" panose="020B0604020202020204" pitchFamily="34" charset="0"/>
              </a:rPr>
              <a:t>Review/approval for noncredit, CTE/ADTs</a:t>
            </a:r>
            <a:endParaRPr sz="2300" dirty="0">
              <a:solidFill>
                <a:schemeClr val="bg2">
                  <a:lumMod val="10000"/>
                </a:schemeClr>
              </a:solidFill>
              <a:cs typeface="Arial" panose="020B0604020202020204" pitchFamily="34" charset="0"/>
            </a:endParaRPr>
          </a:p>
          <a:p>
            <a:pPr marL="558797" indent="-457200">
              <a:lnSpc>
                <a:spcPct val="100000"/>
              </a:lnSpc>
              <a:spcBef>
                <a:spcPts val="1333"/>
              </a:spcBef>
              <a:buClr>
                <a:schemeClr val="dk1"/>
              </a:buClr>
              <a:buSzPts val="2400"/>
            </a:pPr>
            <a:r>
              <a:rPr lang="en" sz="2300" dirty="0">
                <a:solidFill>
                  <a:schemeClr val="bg2">
                    <a:lumMod val="10000"/>
                  </a:schemeClr>
                </a:solidFill>
                <a:cs typeface="Arial" panose="020B0604020202020204" pitchFamily="34" charset="0"/>
              </a:rPr>
              <a:t>Once you have a Control Number, curriculum can be:</a:t>
            </a:r>
            <a:endParaRPr sz="2300" dirty="0">
              <a:solidFill>
                <a:schemeClr val="bg2">
                  <a:lumMod val="10000"/>
                </a:schemeClr>
              </a:solidFill>
              <a:cs typeface="Arial" panose="020B0604020202020204" pitchFamily="34" charset="0"/>
            </a:endParaRPr>
          </a:p>
          <a:p>
            <a:pPr marL="1104881" indent="-342900">
              <a:lnSpc>
                <a:spcPct val="100000"/>
              </a:lnSpc>
              <a:spcBef>
                <a:spcPts val="0"/>
              </a:spcBef>
              <a:buSzPts val="1800"/>
            </a:pPr>
            <a:r>
              <a:rPr lang="en" sz="2300" dirty="0">
                <a:solidFill>
                  <a:schemeClr val="bg2">
                    <a:lumMod val="10000"/>
                  </a:schemeClr>
                </a:solidFill>
                <a:ea typeface="Arial"/>
                <a:cs typeface="Arial" panose="020B0604020202020204" pitchFamily="34" charset="0"/>
                <a:sym typeface="Arial"/>
              </a:rPr>
              <a:t>published in catalog, schedule, etc.</a:t>
            </a:r>
            <a:endParaRPr sz="2300" dirty="0">
              <a:solidFill>
                <a:schemeClr val="bg2">
                  <a:lumMod val="10000"/>
                </a:schemeClr>
              </a:solidFill>
              <a:cs typeface="Arial" panose="020B0604020202020204" pitchFamily="34" charset="0"/>
            </a:endParaRPr>
          </a:p>
          <a:p>
            <a:pPr marL="1104881" indent="-342900">
              <a:lnSpc>
                <a:spcPct val="100000"/>
              </a:lnSpc>
              <a:spcBef>
                <a:spcPts val="0"/>
              </a:spcBef>
              <a:buSzPts val="1800"/>
            </a:pPr>
            <a:r>
              <a:rPr lang="en" sz="2300" dirty="0">
                <a:solidFill>
                  <a:schemeClr val="bg2">
                    <a:lumMod val="10000"/>
                  </a:schemeClr>
                </a:solidFill>
                <a:ea typeface="Arial"/>
                <a:cs typeface="Arial" panose="020B0604020202020204" pitchFamily="34" charset="0"/>
                <a:sym typeface="Arial"/>
              </a:rPr>
              <a:t>eligible for apportionment</a:t>
            </a:r>
            <a:endParaRPr sz="2300" dirty="0">
              <a:solidFill>
                <a:schemeClr val="bg2">
                  <a:lumMod val="10000"/>
                </a:schemeClr>
              </a:solidFill>
              <a:cs typeface="Arial" panose="020B0604020202020204" pitchFamily="34" charset="0"/>
            </a:endParaRPr>
          </a:p>
          <a:p>
            <a:pPr marL="1104881" indent="-342900">
              <a:lnSpc>
                <a:spcPct val="100000"/>
              </a:lnSpc>
              <a:spcBef>
                <a:spcPts val="0"/>
              </a:spcBef>
              <a:buSzPts val="1800"/>
            </a:pPr>
            <a:r>
              <a:rPr lang="en" sz="2300" dirty="0">
                <a:solidFill>
                  <a:schemeClr val="bg2">
                    <a:lumMod val="10000"/>
                  </a:schemeClr>
                </a:solidFill>
                <a:ea typeface="Arial"/>
                <a:cs typeface="Arial" panose="020B0604020202020204" pitchFamily="34" charset="0"/>
                <a:sym typeface="Arial"/>
              </a:rPr>
              <a:t>sent for external articulation and transfer agreements</a:t>
            </a:r>
            <a:endParaRPr sz="2300" dirty="0">
              <a:solidFill>
                <a:schemeClr val="bg2">
                  <a:lumMod val="10000"/>
                </a:schemeClr>
              </a:solidFill>
              <a:ea typeface="Arial"/>
              <a:cs typeface="Arial" panose="020B0604020202020204" pitchFamily="34" charset="0"/>
              <a:sym typeface="Arial"/>
            </a:endParaRPr>
          </a:p>
        </p:txBody>
      </p:sp>
      <p:sp>
        <p:nvSpPr>
          <p:cNvPr id="207"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11</a:t>
            </a:fld>
            <a:endParaRPr sz="2400"/>
          </a:p>
        </p:txBody>
      </p:sp>
    </p:spTree>
    <p:extLst>
      <p:ext uri="{BB962C8B-B14F-4D97-AF65-F5344CB8AC3E}">
        <p14:creationId xmlns:p14="http://schemas.microsoft.com/office/powerpoint/2010/main" val="191747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Heading"/>
          <p:cNvSpPr txBox="1"/>
          <p:nvPr/>
        </p:nvSpPr>
        <p:spPr>
          <a:xfrm>
            <a:off x="997207" y="178676"/>
            <a:ext cx="11059600" cy="819807"/>
          </a:xfrm>
          <a:prstGeom prst="rect">
            <a:avLst/>
          </a:prstGeom>
          <a:noFill/>
          <a:ln>
            <a:noFill/>
          </a:ln>
        </p:spPr>
        <p:txBody>
          <a:bodyPr spcFirstLastPara="1" wrap="square" lIns="121900" tIns="121900" rIns="121900" bIns="121900" anchor="t" anchorCtr="0">
            <a:noAutofit/>
          </a:bodyPr>
          <a:lstStyle/>
          <a:p>
            <a:r>
              <a:rPr lang="en" sz="4400" dirty="0">
                <a:solidFill>
                  <a:schemeClr val="bg2">
                    <a:lumMod val="10000"/>
                  </a:schemeClr>
                </a:solidFill>
                <a:latin typeface="+mj-lt"/>
                <a:cs typeface="Arial" panose="020B0604020202020204" pitchFamily="34" charset="0"/>
              </a:rPr>
              <a:t>What typically happens in committee review?</a:t>
            </a:r>
            <a:endParaRPr sz="4400" dirty="0">
              <a:solidFill>
                <a:schemeClr val="bg2">
                  <a:lumMod val="10000"/>
                </a:schemeClr>
              </a:solidFill>
              <a:latin typeface="+mj-lt"/>
              <a:cs typeface="Arial" panose="020B0604020202020204" pitchFamily="34" charset="0"/>
            </a:endParaRPr>
          </a:p>
        </p:txBody>
      </p:sp>
      <p:sp>
        <p:nvSpPr>
          <p:cNvPr id="213" name="Body"/>
          <p:cNvSpPr txBox="1"/>
          <p:nvPr/>
        </p:nvSpPr>
        <p:spPr>
          <a:xfrm>
            <a:off x="1145628" y="1158107"/>
            <a:ext cx="10049165" cy="5403659"/>
          </a:xfrm>
          <a:prstGeom prst="rect">
            <a:avLst/>
          </a:prstGeom>
          <a:noFill/>
          <a:ln>
            <a:noFill/>
          </a:ln>
        </p:spPr>
        <p:txBody>
          <a:bodyPr spcFirstLastPara="1" wrap="square" lIns="121900" tIns="121900" rIns="121900" bIns="121900" anchor="t" anchorCtr="0">
            <a:noAutofit/>
          </a:bodyPr>
          <a:lstStyle/>
          <a:p>
            <a:pPr>
              <a:lnSpc>
                <a:spcPct val="115000"/>
              </a:lnSpc>
            </a:pPr>
            <a:r>
              <a:rPr lang="en" sz="2000" b="1" dirty="0">
                <a:solidFill>
                  <a:schemeClr val="bg2">
                    <a:lumMod val="10000"/>
                  </a:schemeClr>
                </a:solidFill>
                <a:cs typeface="Arial" panose="020B0604020202020204" pitchFamily="34" charset="0"/>
              </a:rPr>
              <a:t>Content review </a:t>
            </a:r>
            <a:r>
              <a:rPr lang="en" sz="2000" dirty="0">
                <a:solidFill>
                  <a:schemeClr val="bg2">
                    <a:lumMod val="10000"/>
                  </a:schemeClr>
                </a:solidFill>
                <a:cs typeface="Arial" panose="020B0604020202020204" pitchFamily="34" charset="0"/>
              </a:rPr>
              <a:t>looks at the appropriateness of the content, objectives, SLOs, assignments, etc. to the discipline.</a:t>
            </a:r>
            <a:endParaRPr sz="2000" dirty="0">
              <a:solidFill>
                <a:schemeClr val="bg2">
                  <a:lumMod val="10000"/>
                </a:schemeClr>
              </a:solidFill>
              <a:cs typeface="Arial" panose="020B0604020202020204" pitchFamily="34" charset="0"/>
            </a:endParaRPr>
          </a:p>
          <a:p>
            <a:pPr marL="609585" indent="-440256">
              <a:lnSpc>
                <a:spcPct val="115000"/>
              </a:lnSpc>
              <a:spcBef>
                <a:spcPts val="1333"/>
              </a:spcBef>
              <a:buClr>
                <a:srgbClr val="424242"/>
              </a:buClr>
              <a:buSzPts val="1600"/>
              <a:buFont typeface="Nunito"/>
              <a:buChar char="●"/>
            </a:pPr>
            <a:r>
              <a:rPr lang="en" sz="2000" dirty="0">
                <a:solidFill>
                  <a:schemeClr val="bg2">
                    <a:lumMod val="10000"/>
                  </a:schemeClr>
                </a:solidFill>
                <a:cs typeface="Arial" panose="020B0604020202020204" pitchFamily="34" charset="0"/>
              </a:rPr>
              <a:t>Discipline faculty create and review content in terms of disciplinary expertise</a:t>
            </a:r>
            <a:endParaRPr sz="2000" dirty="0">
              <a:solidFill>
                <a:schemeClr val="bg2">
                  <a:lumMod val="10000"/>
                </a:schemeClr>
              </a:solidFill>
              <a:cs typeface="Arial" panose="020B0604020202020204" pitchFamily="34" charset="0"/>
            </a:endParaRPr>
          </a:p>
          <a:p>
            <a:pPr marL="609585" indent="-440256">
              <a:lnSpc>
                <a:spcPct val="115000"/>
              </a:lnSpc>
              <a:buClr>
                <a:srgbClr val="424242"/>
              </a:buClr>
              <a:buSzPts val="1600"/>
              <a:buFont typeface="Nunito"/>
              <a:buChar char="●"/>
            </a:pPr>
            <a:r>
              <a:rPr lang="en" sz="2000" dirty="0">
                <a:solidFill>
                  <a:schemeClr val="bg2">
                    <a:lumMod val="10000"/>
                  </a:schemeClr>
                </a:solidFill>
                <a:cs typeface="Arial" panose="020B0604020202020204" pitchFamily="34" charset="0"/>
              </a:rPr>
              <a:t>CC members trained to looked for specific things in content:</a:t>
            </a:r>
            <a:endParaRPr sz="2000" dirty="0">
              <a:solidFill>
                <a:schemeClr val="bg2">
                  <a:lumMod val="10000"/>
                </a:schemeClr>
              </a:solidFill>
              <a:cs typeface="Arial" panose="020B0604020202020204" pitchFamily="34" charset="0"/>
            </a:endParaRPr>
          </a:p>
          <a:p>
            <a:pPr marL="1219170" lvl="1" indent="-423323">
              <a:lnSpc>
                <a:spcPct val="115000"/>
              </a:lnSpc>
              <a:buClr>
                <a:srgbClr val="000000"/>
              </a:buClr>
              <a:buSzPts val="1400"/>
              <a:buFont typeface="Arial"/>
              <a:buChar char="○"/>
            </a:pPr>
            <a:r>
              <a:rPr lang="en" sz="2000" dirty="0">
                <a:solidFill>
                  <a:schemeClr val="bg2">
                    <a:lumMod val="10000"/>
                  </a:schemeClr>
                </a:solidFill>
                <a:cs typeface="Arial" panose="020B0604020202020204" pitchFamily="34" charset="0"/>
              </a:rPr>
              <a:t>Assignment of a discipline, min qualifications</a:t>
            </a:r>
            <a:endParaRPr sz="2000" dirty="0">
              <a:solidFill>
                <a:schemeClr val="bg2">
                  <a:lumMod val="10000"/>
                </a:schemeClr>
              </a:solidFill>
              <a:cs typeface="Arial" panose="020B0604020202020204" pitchFamily="34" charset="0"/>
            </a:endParaRPr>
          </a:p>
          <a:p>
            <a:pPr marL="1219170" lvl="1" indent="-423323">
              <a:lnSpc>
                <a:spcPct val="115000"/>
              </a:lnSpc>
              <a:buClr>
                <a:srgbClr val="000000"/>
              </a:buClr>
              <a:buSzPts val="1400"/>
              <a:buFont typeface="Arial"/>
              <a:buChar char="○"/>
            </a:pPr>
            <a:r>
              <a:rPr lang="en" sz="2000" dirty="0">
                <a:solidFill>
                  <a:schemeClr val="bg2">
                    <a:lumMod val="10000"/>
                  </a:schemeClr>
                </a:solidFill>
                <a:cs typeface="Arial" panose="020B0604020202020204" pitchFamily="34" charset="0"/>
              </a:rPr>
              <a:t>Avoiding duplication of existing curriculum</a:t>
            </a:r>
            <a:endParaRPr sz="2000" dirty="0">
              <a:solidFill>
                <a:schemeClr val="bg2">
                  <a:lumMod val="10000"/>
                </a:schemeClr>
              </a:solidFill>
              <a:cs typeface="Arial" panose="020B0604020202020204" pitchFamily="34" charset="0"/>
            </a:endParaRPr>
          </a:p>
          <a:p>
            <a:pPr marL="1219170" lvl="1" indent="-423323">
              <a:lnSpc>
                <a:spcPct val="115000"/>
              </a:lnSpc>
              <a:buClr>
                <a:srgbClr val="000000"/>
              </a:buClr>
              <a:buSzPts val="1400"/>
              <a:buFont typeface="Arial"/>
              <a:buChar char="○"/>
            </a:pPr>
            <a:r>
              <a:rPr lang="en" sz="2000" dirty="0">
                <a:solidFill>
                  <a:schemeClr val="bg2">
                    <a:lumMod val="10000"/>
                  </a:schemeClr>
                </a:solidFill>
                <a:cs typeface="Arial" panose="020B0604020202020204" pitchFamily="34" charset="0"/>
              </a:rPr>
              <a:t>Appropriateness to college mission</a:t>
            </a:r>
            <a:endParaRPr sz="2000" dirty="0">
              <a:solidFill>
                <a:schemeClr val="bg2">
                  <a:lumMod val="10000"/>
                </a:schemeClr>
              </a:solidFill>
              <a:cs typeface="Arial" panose="020B0604020202020204" pitchFamily="34" charset="0"/>
            </a:endParaRPr>
          </a:p>
          <a:p>
            <a:pPr marL="1219170" lvl="1" indent="-423323">
              <a:lnSpc>
                <a:spcPct val="115000"/>
              </a:lnSpc>
              <a:buClr>
                <a:srgbClr val="000000"/>
              </a:buClr>
              <a:buSzPts val="1400"/>
              <a:buFont typeface="Arial"/>
              <a:buChar char="○"/>
            </a:pPr>
            <a:r>
              <a:rPr lang="en" sz="2000" dirty="0">
                <a:solidFill>
                  <a:schemeClr val="bg2">
                    <a:lumMod val="10000"/>
                  </a:schemeClr>
                </a:solidFill>
                <a:cs typeface="Arial" panose="020B0604020202020204" pitchFamily="34" charset="0"/>
              </a:rPr>
              <a:t>Integration of elements of COR (content, objectives, assignments, etc.)</a:t>
            </a:r>
            <a:endParaRPr sz="2000" dirty="0">
              <a:solidFill>
                <a:schemeClr val="bg2">
                  <a:lumMod val="10000"/>
                </a:schemeClr>
              </a:solidFill>
              <a:cs typeface="Arial" panose="020B0604020202020204" pitchFamily="34" charset="0"/>
            </a:endParaRPr>
          </a:p>
          <a:p>
            <a:pPr marL="1219170" lvl="1" indent="-423323">
              <a:lnSpc>
                <a:spcPct val="115000"/>
              </a:lnSpc>
              <a:buClr>
                <a:srgbClr val="000000"/>
              </a:buClr>
              <a:buSzPts val="1400"/>
              <a:buFont typeface="Arial"/>
              <a:buChar char="○"/>
            </a:pPr>
            <a:r>
              <a:rPr lang="en" sz="2000" dirty="0">
                <a:solidFill>
                  <a:schemeClr val="bg2">
                    <a:lumMod val="10000"/>
                  </a:schemeClr>
                </a:solidFill>
                <a:cs typeface="Arial" panose="020B0604020202020204" pitchFamily="34" charset="0"/>
              </a:rPr>
              <a:t>Justification for advisories, requisites, GE petitions, DE modalities</a:t>
            </a:r>
            <a:endParaRPr sz="2000" dirty="0">
              <a:solidFill>
                <a:schemeClr val="bg2">
                  <a:lumMod val="10000"/>
                </a:schemeClr>
              </a:solidFill>
              <a:cs typeface="Arial" panose="020B0604020202020204" pitchFamily="34" charset="0"/>
            </a:endParaRPr>
          </a:p>
          <a:p>
            <a:pPr>
              <a:lnSpc>
                <a:spcPct val="115000"/>
              </a:lnSpc>
              <a:spcBef>
                <a:spcPts val="1333"/>
              </a:spcBef>
            </a:pPr>
            <a:r>
              <a:rPr lang="en" sz="2000" b="1" dirty="0">
                <a:solidFill>
                  <a:schemeClr val="bg2">
                    <a:lumMod val="10000"/>
                  </a:schemeClr>
                </a:solidFill>
                <a:cs typeface="Arial" panose="020B0604020202020204" pitchFamily="34" charset="0"/>
              </a:rPr>
              <a:t>Technical review </a:t>
            </a:r>
            <a:r>
              <a:rPr lang="en" sz="2000" dirty="0">
                <a:solidFill>
                  <a:schemeClr val="bg2">
                    <a:lumMod val="10000"/>
                  </a:schemeClr>
                </a:solidFill>
                <a:cs typeface="Arial" panose="020B0604020202020204" pitchFamily="34" charset="0"/>
              </a:rPr>
              <a:t>ensures complete data, compliance, and consistency</a:t>
            </a:r>
            <a:endParaRPr sz="2000" dirty="0">
              <a:solidFill>
                <a:schemeClr val="bg2">
                  <a:lumMod val="10000"/>
                </a:schemeClr>
              </a:solidFill>
              <a:cs typeface="Arial" panose="020B0604020202020204" pitchFamily="34" charset="0"/>
            </a:endParaRPr>
          </a:p>
          <a:p>
            <a:pPr marL="609585" indent="-440256">
              <a:lnSpc>
                <a:spcPct val="115000"/>
              </a:lnSpc>
              <a:spcBef>
                <a:spcPts val="1333"/>
              </a:spcBef>
              <a:buClr>
                <a:srgbClr val="000000"/>
              </a:buClr>
              <a:buSzPts val="1600"/>
              <a:buFont typeface="Arial"/>
              <a:buChar char="●"/>
            </a:pPr>
            <a:r>
              <a:rPr lang="en" sz="2000" dirty="0">
                <a:solidFill>
                  <a:schemeClr val="bg2">
                    <a:lumMod val="10000"/>
                  </a:schemeClr>
                </a:solidFill>
                <a:cs typeface="Arial" panose="020B0604020202020204" pitchFamily="34" charset="0"/>
              </a:rPr>
              <a:t>May be completed by CC members, subcommittee, co-chair, curriculum specialist, etc.</a:t>
            </a:r>
            <a:endParaRPr sz="2000" dirty="0">
              <a:solidFill>
                <a:schemeClr val="bg2">
                  <a:lumMod val="10000"/>
                </a:schemeClr>
              </a:solidFill>
              <a:cs typeface="Arial" panose="020B0604020202020204" pitchFamily="34" charset="0"/>
            </a:endParaRPr>
          </a:p>
          <a:p>
            <a:pPr marL="609585" indent="-440256">
              <a:spcAft>
                <a:spcPts val="1333"/>
              </a:spcAft>
              <a:buClr>
                <a:srgbClr val="424242"/>
              </a:buClr>
              <a:buSzPts val="1600"/>
              <a:buFont typeface="Arial"/>
              <a:buChar char="●"/>
            </a:pPr>
            <a:r>
              <a:rPr lang="en" sz="2000" dirty="0">
                <a:solidFill>
                  <a:schemeClr val="bg2">
                    <a:lumMod val="10000"/>
                  </a:schemeClr>
                </a:solidFill>
                <a:cs typeface="Arial" panose="020B0604020202020204" pitchFamily="34" charset="0"/>
              </a:rPr>
              <a:t>Can deal with looking at some of the things that tend to make CC meetings drag on:  grammar, wording, codes, </a:t>
            </a:r>
            <a:r>
              <a:rPr lang="en" sz="2000" dirty="0" err="1">
                <a:solidFill>
                  <a:schemeClr val="bg2">
                    <a:lumMod val="10000"/>
                  </a:schemeClr>
                </a:solidFill>
                <a:cs typeface="Arial" panose="020B0604020202020204" pitchFamily="34" charset="0"/>
              </a:rPr>
              <a:t>etc</a:t>
            </a:r>
            <a:endParaRPr sz="2000" dirty="0">
              <a:solidFill>
                <a:schemeClr val="bg2">
                  <a:lumMod val="10000"/>
                </a:schemeClr>
              </a:solidFill>
              <a:cs typeface="Arial" panose="020B0604020202020204" pitchFamily="34" charset="0"/>
            </a:endParaRPr>
          </a:p>
        </p:txBody>
      </p:sp>
      <p:sp>
        <p:nvSpPr>
          <p:cNvPr id="214" name="Slide number"/>
          <p:cNvSpPr txBox="1"/>
          <p:nvPr/>
        </p:nvSpPr>
        <p:spPr>
          <a:xfrm>
            <a:off x="10160000" y="19051"/>
            <a:ext cx="1422400" cy="328800"/>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12</a:t>
            </a:fld>
            <a:endParaRPr sz="2400"/>
          </a:p>
        </p:txBody>
      </p:sp>
    </p:spTree>
    <p:extLst>
      <p:ext uri="{BB962C8B-B14F-4D97-AF65-F5344CB8AC3E}">
        <p14:creationId xmlns:p14="http://schemas.microsoft.com/office/powerpoint/2010/main" val="244360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nSpc>
                <a:spcPct val="100000"/>
              </a:lnSpc>
              <a:buClr>
                <a:schemeClr val="dk2"/>
              </a:buClr>
              <a:buSzPts val="3600"/>
            </a:pPr>
            <a:r>
              <a:rPr lang="en" sz="4800" dirty="0">
                <a:solidFill>
                  <a:schemeClr val="bg2">
                    <a:lumMod val="10000"/>
                  </a:schemeClr>
                </a:solidFill>
                <a:cs typeface="Arial" panose="020B0604020202020204" pitchFamily="34" charset="0"/>
              </a:rPr>
              <a:t>Things to Keep on Your Radar</a:t>
            </a:r>
            <a:endParaRPr dirty="0">
              <a:solidFill>
                <a:schemeClr val="bg2">
                  <a:lumMod val="10000"/>
                </a:schemeClr>
              </a:solidFill>
              <a:cs typeface="Arial" panose="020B0604020202020204" pitchFamily="34" charset="0"/>
            </a:endParaRPr>
          </a:p>
        </p:txBody>
      </p:sp>
      <p:sp>
        <p:nvSpPr>
          <p:cNvPr id="220" name="Body"/>
          <p:cNvSpPr txBox="1">
            <a:spLocks noGrp="1"/>
          </p:cNvSpPr>
          <p:nvPr>
            <p:ph sz="half" idx="1"/>
          </p:nvPr>
        </p:nvSpPr>
        <p:spPr>
          <a:xfrm>
            <a:off x="1075038" y="1708150"/>
            <a:ext cx="10058400" cy="4564857"/>
          </a:xfrm>
          <a:prstGeom prst="rect">
            <a:avLst/>
          </a:prstGeom>
          <a:noFill/>
          <a:ln>
            <a:noFill/>
          </a:ln>
        </p:spPr>
        <p:txBody>
          <a:bodyPr spcFirstLastPara="1" vert="horz" wrap="square" lIns="121900" tIns="60933" rIns="121900" bIns="60933" rtlCol="0" anchor="t" anchorCtr="0">
            <a:noAutofit/>
          </a:bodyPr>
          <a:lstStyle/>
          <a:p>
            <a:pPr indent="-507987">
              <a:lnSpc>
                <a:spcPct val="100000"/>
              </a:lnSpc>
              <a:spcBef>
                <a:spcPts val="0"/>
              </a:spcBef>
              <a:buSzPts val="2400"/>
            </a:pPr>
            <a:r>
              <a:rPr lang="en" sz="2400" dirty="0">
                <a:solidFill>
                  <a:schemeClr val="bg2">
                    <a:lumMod val="10000"/>
                  </a:schemeClr>
                </a:solidFill>
                <a:latin typeface="Calibri" panose="020F0502020204030204" pitchFamily="34" charset="0"/>
                <a:cs typeface="Calibri" panose="020F0502020204030204" pitchFamily="34" charset="0"/>
              </a:rPr>
              <a:t>Federal and state laws and regs</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ACCJC accreditation standards</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D</a:t>
            </a:r>
            <a:r>
              <a:rPr lang="en" sz="2400" dirty="0">
                <a:solidFill>
                  <a:schemeClr val="bg2">
                    <a:lumMod val="10000"/>
                  </a:schemeClr>
                </a:solidFill>
                <a:latin typeface="Calibri" panose="020F0502020204030204" pitchFamily="34" charset="0"/>
                <a:ea typeface="Arial"/>
                <a:cs typeface="Calibri" panose="020F0502020204030204" pitchFamily="34" charset="0"/>
                <a:sym typeface="Arial"/>
              </a:rPr>
              <a:t>istrict policy and regs</a:t>
            </a:r>
            <a:endParaRPr sz="2400" dirty="0">
              <a:solidFill>
                <a:schemeClr val="bg2">
                  <a:lumMod val="10000"/>
                </a:schemeClr>
              </a:solidFill>
              <a:latin typeface="Calibri" panose="020F0502020204030204" pitchFamily="34" charset="0"/>
              <a:ea typeface="Arial"/>
              <a:cs typeface="Calibri" panose="020F0502020204030204" pitchFamily="34" charset="0"/>
              <a:sym typeface="Arial"/>
            </a:endParaRPr>
          </a:p>
          <a:p>
            <a:pPr indent="-507987">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College mission</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UC, CSU, and C-ID</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CTE consortia and advisory committees</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buSzPts val="2400"/>
            </a:pPr>
            <a:r>
              <a:rPr lang="en" sz="2400" dirty="0">
                <a:solidFill>
                  <a:schemeClr val="bg2">
                    <a:lumMod val="10000"/>
                  </a:schemeClr>
                </a:solidFill>
                <a:latin typeface="Calibri" panose="020F0502020204030204" pitchFamily="34" charset="0"/>
                <a:cs typeface="Calibri" panose="020F0502020204030204" pitchFamily="34" charset="0"/>
              </a:rPr>
              <a:t>Community need</a:t>
            </a:r>
            <a:endParaRPr sz="2400" dirty="0">
              <a:solidFill>
                <a:schemeClr val="bg2">
                  <a:lumMod val="10000"/>
                </a:schemeClr>
              </a:solidFill>
              <a:latin typeface="Calibri" panose="020F0502020204030204" pitchFamily="34" charset="0"/>
              <a:cs typeface="Calibri" panose="020F0502020204030204" pitchFamily="34" charset="0"/>
            </a:endParaRPr>
          </a:p>
          <a:p>
            <a:pPr indent="-507987">
              <a:lnSpc>
                <a:spcPct val="100000"/>
              </a:lnSpc>
              <a:spcBef>
                <a:spcPts val="1333"/>
              </a:spcBef>
              <a:spcAft>
                <a:spcPts val="1333"/>
              </a:spcAft>
              <a:buSzPts val="2400"/>
            </a:pPr>
            <a:r>
              <a:rPr lang="en" sz="2400" dirty="0">
                <a:solidFill>
                  <a:schemeClr val="bg2">
                    <a:lumMod val="10000"/>
                  </a:schemeClr>
                </a:solidFill>
                <a:latin typeface="Calibri" panose="020F0502020204030204" pitchFamily="34" charset="0"/>
                <a:cs typeface="Calibri" panose="020F0502020204030204" pitchFamily="34" charset="0"/>
              </a:rPr>
              <a:t>And more…..</a:t>
            </a:r>
            <a:endParaRPr sz="2400" dirty="0">
              <a:solidFill>
                <a:schemeClr val="bg2">
                  <a:lumMod val="10000"/>
                </a:schemeClr>
              </a:solidFill>
              <a:latin typeface="Calibri" panose="020F0502020204030204" pitchFamily="34" charset="0"/>
              <a:cs typeface="Calibri" panose="020F0502020204030204" pitchFamily="34" charset="0"/>
            </a:endParaRPr>
          </a:p>
        </p:txBody>
      </p:sp>
      <p:sp>
        <p:nvSpPr>
          <p:cNvPr id="221"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13</a:t>
            </a:fld>
            <a:endParaRPr sz="2400"/>
          </a:p>
        </p:txBody>
      </p:sp>
    </p:spTree>
    <p:extLst>
      <p:ext uri="{BB962C8B-B14F-4D97-AF65-F5344CB8AC3E}">
        <p14:creationId xmlns:p14="http://schemas.microsoft.com/office/powerpoint/2010/main" val="69206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nSpc>
                <a:spcPct val="100000"/>
              </a:lnSpc>
              <a:buClr>
                <a:schemeClr val="dk1"/>
              </a:buClr>
              <a:buSzPts val="4000"/>
            </a:pPr>
            <a:r>
              <a:rPr lang="en" sz="4800" dirty="0">
                <a:solidFill>
                  <a:schemeClr val="bg2">
                    <a:lumMod val="10000"/>
                  </a:schemeClr>
                </a:solidFill>
                <a:ea typeface="Arial"/>
                <a:cs typeface="Arial"/>
                <a:sym typeface="Arial"/>
              </a:rPr>
              <a:t>Best Advice for New(er) Chairs:</a:t>
            </a:r>
            <a:r>
              <a:rPr lang="en" sz="4800" u="sng" dirty="0">
                <a:solidFill>
                  <a:schemeClr val="bg2">
                    <a:lumMod val="10000"/>
                  </a:schemeClr>
                </a:solidFill>
                <a:ea typeface="Arial"/>
                <a:cs typeface="Arial"/>
                <a:sym typeface="Arial"/>
              </a:rPr>
              <a:t> </a:t>
            </a:r>
            <a:r>
              <a:rPr lang="en" sz="4800" dirty="0">
                <a:solidFill>
                  <a:schemeClr val="bg2">
                    <a:lumMod val="10000"/>
                  </a:schemeClr>
                </a:solidFill>
                <a:ea typeface="Arial"/>
                <a:cs typeface="Arial"/>
                <a:sym typeface="Arial"/>
              </a:rPr>
              <a:t> </a:t>
            </a:r>
            <a:endParaRPr sz="4800" dirty="0">
              <a:solidFill>
                <a:schemeClr val="bg2">
                  <a:lumMod val="10000"/>
                </a:schemeClr>
              </a:solidFill>
            </a:endParaRPr>
          </a:p>
        </p:txBody>
      </p:sp>
      <p:sp>
        <p:nvSpPr>
          <p:cNvPr id="227"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457200" indent="-457200">
              <a:lnSpc>
                <a:spcPct val="100000"/>
              </a:lnSpc>
              <a:spcBef>
                <a:spcPts val="0"/>
              </a:spcBef>
            </a:pPr>
            <a:r>
              <a:rPr lang="en" b="0" i="0" u="none" dirty="0">
                <a:solidFill>
                  <a:schemeClr val="bg2">
                    <a:lumMod val="10000"/>
                  </a:schemeClr>
                </a:solidFill>
                <a:ea typeface="Arial"/>
                <a:cs typeface="Calibri" panose="020F0502020204030204" pitchFamily="34" charset="0"/>
                <a:sym typeface="Arial"/>
              </a:rPr>
              <a:t>The most important thing that you always need to remember is </a:t>
            </a:r>
            <a:r>
              <a:rPr lang="en" b="1" i="0" u="none" dirty="0">
                <a:solidFill>
                  <a:schemeClr val="bg2">
                    <a:lumMod val="10000"/>
                  </a:schemeClr>
                </a:solidFill>
                <a:ea typeface="Arial"/>
                <a:cs typeface="Calibri" panose="020F0502020204030204" pitchFamily="34" charset="0"/>
                <a:sym typeface="Arial"/>
              </a:rPr>
              <a:t>slow down and take a deep breath.</a:t>
            </a:r>
            <a:endParaRPr b="1" i="0" u="none" dirty="0">
              <a:solidFill>
                <a:schemeClr val="bg2">
                  <a:lumMod val="10000"/>
                </a:schemeClr>
              </a:solidFill>
              <a:ea typeface="Arial"/>
              <a:cs typeface="Calibri" panose="020F0502020204030204" pitchFamily="34" charset="0"/>
              <a:sym typeface="Arial"/>
            </a:endParaRPr>
          </a:p>
          <a:p>
            <a:pPr marL="285750" indent="-285750">
              <a:lnSpc>
                <a:spcPct val="100000"/>
              </a:lnSpc>
              <a:spcBef>
                <a:spcPts val="1333"/>
              </a:spcBef>
            </a:pPr>
            <a:endParaRPr b="1" dirty="0">
              <a:solidFill>
                <a:schemeClr val="bg2">
                  <a:lumMod val="10000"/>
                </a:schemeClr>
              </a:solidFill>
              <a:cs typeface="Calibri" panose="020F0502020204030204" pitchFamily="34" charset="0"/>
            </a:endParaRPr>
          </a:p>
          <a:p>
            <a:pPr marL="457200" indent="-457200">
              <a:lnSpc>
                <a:spcPct val="100000"/>
              </a:lnSpc>
              <a:spcBef>
                <a:spcPts val="1333"/>
              </a:spcBef>
            </a:pPr>
            <a:r>
              <a:rPr lang="en" b="0" i="0" u="none" dirty="0">
                <a:solidFill>
                  <a:schemeClr val="bg2">
                    <a:lumMod val="10000"/>
                  </a:schemeClr>
                </a:solidFill>
                <a:ea typeface="Arial"/>
                <a:cs typeface="Calibri" panose="020F0502020204030204" pitchFamily="34" charset="0"/>
                <a:sym typeface="Arial"/>
              </a:rPr>
              <a:t>Best statement to use when you don’t know the answer: “Let me get back to you on that…”</a:t>
            </a:r>
            <a:endParaRPr dirty="0">
              <a:solidFill>
                <a:schemeClr val="bg2">
                  <a:lumMod val="10000"/>
                </a:schemeClr>
              </a:solidFill>
              <a:cs typeface="Calibri" panose="020F0502020204030204" pitchFamily="34" charset="0"/>
            </a:endParaRPr>
          </a:p>
          <a:p>
            <a:pPr marL="285750" indent="-285750">
              <a:lnSpc>
                <a:spcPct val="100000"/>
              </a:lnSpc>
              <a:spcBef>
                <a:spcPts val="1333"/>
              </a:spcBef>
            </a:pPr>
            <a:endParaRPr dirty="0">
              <a:solidFill>
                <a:schemeClr val="bg2">
                  <a:lumMod val="10000"/>
                </a:schemeClr>
              </a:solidFill>
              <a:cs typeface="Calibri" panose="020F0502020204030204" pitchFamily="34" charset="0"/>
            </a:endParaRPr>
          </a:p>
          <a:p>
            <a:pPr marL="457200" indent="-457200">
              <a:lnSpc>
                <a:spcPct val="100000"/>
              </a:lnSpc>
              <a:spcBef>
                <a:spcPts val="1333"/>
              </a:spcBef>
              <a:spcAft>
                <a:spcPts val="1333"/>
              </a:spcAft>
            </a:pPr>
            <a:r>
              <a:rPr lang="en" b="0" i="0" u="none" dirty="0">
                <a:solidFill>
                  <a:schemeClr val="bg2">
                    <a:lumMod val="10000"/>
                  </a:schemeClr>
                </a:solidFill>
                <a:ea typeface="Arial"/>
                <a:cs typeface="Calibri" panose="020F0502020204030204" pitchFamily="34" charset="0"/>
                <a:sym typeface="Arial"/>
              </a:rPr>
              <a:t>Train committee members and </a:t>
            </a:r>
            <a:r>
              <a:rPr lang="en" dirty="0">
                <a:solidFill>
                  <a:schemeClr val="bg2">
                    <a:lumMod val="10000"/>
                  </a:schemeClr>
                </a:solidFill>
                <a:cs typeface="Calibri" panose="020F0502020204030204" pitchFamily="34" charset="0"/>
              </a:rPr>
              <a:t>delegate</a:t>
            </a:r>
            <a:r>
              <a:rPr lang="en" b="0" i="0" u="none" dirty="0">
                <a:solidFill>
                  <a:schemeClr val="bg2">
                    <a:lumMod val="10000"/>
                  </a:schemeClr>
                </a:solidFill>
                <a:ea typeface="Arial"/>
                <a:cs typeface="Calibri" panose="020F0502020204030204" pitchFamily="34" charset="0"/>
                <a:sym typeface="Arial"/>
              </a:rPr>
              <a:t>; you can’t do it all yourself!</a:t>
            </a:r>
            <a:endParaRPr dirty="0">
              <a:solidFill>
                <a:schemeClr val="bg2">
                  <a:lumMod val="10000"/>
                </a:schemeClr>
              </a:solidFill>
              <a:cs typeface="Calibri" panose="020F0502020204030204" pitchFamily="34" charset="0"/>
            </a:endParaRPr>
          </a:p>
        </p:txBody>
      </p:sp>
      <p:sp>
        <p:nvSpPr>
          <p:cNvPr id="228"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14</a:t>
            </a:fld>
            <a:endParaRPr sz="2400"/>
          </a:p>
        </p:txBody>
      </p:sp>
    </p:spTree>
    <p:extLst>
      <p:ext uri="{BB962C8B-B14F-4D97-AF65-F5344CB8AC3E}">
        <p14:creationId xmlns:p14="http://schemas.microsoft.com/office/powerpoint/2010/main" val="66332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9C408AA-6C7D-9B4D-98F4-6C163E97FE85}"/>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spcBef>
                <a:spcPct val="0"/>
              </a:spcBef>
            </a:pPr>
            <a:r>
              <a:rPr lang="en-US" sz="6600" kern="1200" dirty="0">
                <a:solidFill>
                  <a:schemeClr val="tx1"/>
                </a:solidFill>
                <a:latin typeface="+mj-lt"/>
                <a:ea typeface="+mj-ea"/>
                <a:cs typeface="+mj-cs"/>
              </a:rPr>
              <a:t>Five Minute Break</a:t>
            </a:r>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53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9" name="Rectangle 128">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Section heading"/>
          <p:cNvSpPr txBox="1">
            <a:spLocks noGrp="1"/>
          </p:cNvSpPr>
          <p:nvPr>
            <p:ph type="title"/>
          </p:nvPr>
        </p:nvSpPr>
        <p:spPr>
          <a:xfrm>
            <a:off x="2617076" y="2172260"/>
            <a:ext cx="7231117" cy="2387918"/>
          </a:xfrm>
          <a:prstGeom prst="rect">
            <a:avLst/>
          </a:prstGeom>
        </p:spPr>
        <p:txBody>
          <a:bodyPr spcFirstLastPara="1" vert="horz" lIns="91440" tIns="45720" rIns="91440" bIns="45720" rtlCol="0" anchor="b" anchorCtr="0">
            <a:normAutofit/>
          </a:bodyPr>
          <a:lstStyle/>
          <a:p>
            <a:pPr algn="ctr">
              <a:spcBef>
                <a:spcPct val="0"/>
              </a:spcBef>
              <a:buClr>
                <a:srgbClr val="262626"/>
              </a:buClr>
              <a:buSzPts val="5400"/>
            </a:pPr>
            <a:r>
              <a:rPr lang="en-US" sz="4800" kern="1200" dirty="0">
                <a:solidFill>
                  <a:schemeClr val="tx2"/>
                </a:solidFill>
                <a:latin typeface="+mj-lt"/>
                <a:ea typeface="+mj-ea"/>
                <a:cs typeface="+mj-cs"/>
              </a:rPr>
              <a:t>WORKING WITH OTHERS:</a:t>
            </a:r>
          </a:p>
          <a:p>
            <a:pPr algn="ctr">
              <a:spcBef>
                <a:spcPct val="0"/>
              </a:spcBef>
              <a:buClr>
                <a:srgbClr val="262626"/>
              </a:buClr>
              <a:buSzPts val="5400"/>
            </a:pPr>
            <a:endParaRPr lang="en-US" sz="2900" kern="1200" dirty="0">
              <a:solidFill>
                <a:schemeClr val="tx2"/>
              </a:solidFill>
              <a:latin typeface="+mj-lt"/>
              <a:ea typeface="+mj-ea"/>
              <a:cs typeface="+mj-cs"/>
            </a:endParaRPr>
          </a:p>
          <a:p>
            <a:pPr marL="50799" algn="ctr">
              <a:spcBef>
                <a:spcPct val="0"/>
              </a:spcBef>
              <a:buClr>
                <a:srgbClr val="262626"/>
              </a:buClr>
              <a:buSzPts val="3000"/>
            </a:pPr>
            <a:r>
              <a:rPr lang="en-US" sz="2900" kern="1200" dirty="0">
                <a:solidFill>
                  <a:schemeClr val="tx2"/>
                </a:solidFill>
                <a:latin typeface="+mn-lt"/>
                <a:ea typeface="+mj-ea"/>
                <a:cs typeface="+mj-cs"/>
              </a:rPr>
              <a:t>Who needs to be involved in curriculum?  Who else is affected?</a:t>
            </a:r>
          </a:p>
        </p:txBody>
      </p:sp>
      <p:grpSp>
        <p:nvGrpSpPr>
          <p:cNvPr id="131" name="Group 130">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32" name="Freeform: Shape 131">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50" name="Freeform: Shape 257">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8">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9">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3" name="Freeform: Shape 260">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8"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spcAft>
                <a:spcPts val="600"/>
              </a:spcAft>
              <a:buClr>
                <a:srgbClr val="FFFFFF"/>
              </a:buClr>
              <a:buSzPts val="1400"/>
            </a:pPr>
            <a:fld id="{00000000-1234-1234-1234-123412341234}" type="slidenum">
              <a:rPr lang="en" sz="1867" b="1">
                <a:solidFill>
                  <a:srgbClr val="FFFFFF"/>
                </a:solidFill>
                <a:latin typeface="Arial"/>
                <a:ea typeface="Arial"/>
                <a:cs typeface="Arial"/>
                <a:sym typeface="Arial"/>
              </a:rPr>
              <a:pPr>
                <a:spcAft>
                  <a:spcPts val="600"/>
                </a:spcAft>
                <a:buClr>
                  <a:srgbClr val="FFFFFF"/>
                </a:buClr>
                <a:buSzPts val="1400"/>
              </a:pPr>
              <a:t>16</a:t>
            </a:fld>
            <a:endParaRPr lang="en-US" sz="2400"/>
          </a:p>
        </p:txBody>
      </p:sp>
    </p:spTree>
    <p:extLst>
      <p:ext uri="{BB962C8B-B14F-4D97-AF65-F5344CB8AC3E}">
        <p14:creationId xmlns:p14="http://schemas.microsoft.com/office/powerpoint/2010/main" val="192159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3600"/>
            </a:pPr>
            <a:r>
              <a:rPr lang="en" sz="4800" dirty="0">
                <a:solidFill>
                  <a:schemeClr val="bg2">
                    <a:lumMod val="10000"/>
                  </a:schemeClr>
                </a:solidFill>
                <a:cs typeface="Arial" panose="020B0604020202020204" pitchFamily="34" charset="0"/>
              </a:rPr>
              <a:t>Chief Instructional Officer (CIO)</a:t>
            </a:r>
            <a:endParaRPr dirty="0">
              <a:solidFill>
                <a:schemeClr val="bg2">
                  <a:lumMod val="10000"/>
                </a:schemeClr>
              </a:solidFill>
              <a:cs typeface="Arial" panose="020B0604020202020204" pitchFamily="34" charset="0"/>
            </a:endParaRPr>
          </a:p>
        </p:txBody>
      </p:sp>
      <p:sp>
        <p:nvSpPr>
          <p:cNvPr id="255" name="Body"/>
          <p:cNvSpPr txBox="1">
            <a:spLocks noGrp="1"/>
          </p:cNvSpPr>
          <p:nvPr>
            <p:ph sz="half" idx="1"/>
          </p:nvPr>
        </p:nvSpPr>
        <p:spPr>
          <a:xfrm>
            <a:off x="1075038" y="1690688"/>
            <a:ext cx="10058400" cy="4582319"/>
          </a:xfrm>
          <a:prstGeom prst="rect">
            <a:avLst/>
          </a:prstGeom>
          <a:noFill/>
          <a:ln>
            <a:noFill/>
          </a:ln>
        </p:spPr>
        <p:txBody>
          <a:bodyPr spcFirstLastPara="1" vert="horz" wrap="square" lIns="121900" tIns="60933" rIns="121900" bIns="60933" rtlCol="0" anchor="t" anchorCtr="0">
            <a:noAutofit/>
          </a:bodyPr>
          <a:lstStyle/>
          <a:p>
            <a:pPr>
              <a:lnSpc>
                <a:spcPct val="100000"/>
              </a:lnSpc>
              <a:spcBef>
                <a:spcPts val="0"/>
              </a:spcBef>
              <a:buSzPts val="2400"/>
            </a:pPr>
            <a:r>
              <a:rPr lang="en" dirty="0">
                <a:solidFill>
                  <a:schemeClr val="bg2">
                    <a:lumMod val="10000"/>
                  </a:schemeClr>
                </a:solidFill>
                <a:cs typeface="Arial" panose="020B0604020202020204" pitchFamily="34" charset="0"/>
              </a:rPr>
              <a:t>CIOs are usually members of the curriculum committee</a:t>
            </a:r>
            <a:endParaRPr dirty="0">
              <a:solidFill>
                <a:schemeClr val="bg2">
                  <a:lumMod val="10000"/>
                </a:schemeClr>
              </a:solidFill>
              <a:cs typeface="Arial" panose="020B0604020202020204" pitchFamily="34" charset="0"/>
            </a:endParaRPr>
          </a:p>
          <a:p>
            <a:pPr>
              <a:lnSpc>
                <a:spcPct val="100000"/>
              </a:lnSpc>
              <a:spcBef>
                <a:spcPts val="0"/>
              </a:spcBef>
              <a:buSzPts val="2400"/>
            </a:pPr>
            <a:r>
              <a:rPr lang="en" b="0" i="0" u="none" dirty="0">
                <a:solidFill>
                  <a:schemeClr val="bg2">
                    <a:lumMod val="10000"/>
                  </a:schemeClr>
                </a:solidFill>
                <a:ea typeface="Arial"/>
                <a:cs typeface="Arial" panose="020B0604020202020204" pitchFamily="34" charset="0"/>
                <a:sym typeface="Arial"/>
              </a:rPr>
              <a:t>The curriculum chair ideally should schedule regular meetings with </a:t>
            </a:r>
            <a:r>
              <a:rPr lang="en" dirty="0">
                <a:solidFill>
                  <a:schemeClr val="bg2">
                    <a:lumMod val="10000"/>
                  </a:schemeClr>
                </a:solidFill>
                <a:cs typeface="Arial" panose="020B0604020202020204" pitchFamily="34" charset="0"/>
              </a:rPr>
              <a:t>the</a:t>
            </a:r>
            <a:r>
              <a:rPr lang="en" b="0" i="0" u="none" dirty="0">
                <a:solidFill>
                  <a:schemeClr val="bg2">
                    <a:lumMod val="10000"/>
                  </a:schemeClr>
                </a:solidFill>
                <a:ea typeface="Arial"/>
                <a:cs typeface="Arial" panose="020B0604020202020204" pitchFamily="34" charset="0"/>
                <a:sym typeface="Arial"/>
              </a:rPr>
              <a:t> CIO.</a:t>
            </a:r>
            <a:endParaRPr b="0" i="0" u="none" dirty="0">
              <a:solidFill>
                <a:schemeClr val="bg2">
                  <a:lumMod val="10000"/>
                </a:schemeClr>
              </a:solidFill>
              <a:ea typeface="Arial"/>
              <a:cs typeface="Arial" panose="020B0604020202020204" pitchFamily="34" charset="0"/>
              <a:sym typeface="Arial"/>
            </a:endParaRPr>
          </a:p>
          <a:p>
            <a:pPr>
              <a:lnSpc>
                <a:spcPct val="100000"/>
              </a:lnSpc>
              <a:spcBef>
                <a:spcPts val="0"/>
              </a:spcBef>
              <a:buSzPts val="2400"/>
            </a:pPr>
            <a:r>
              <a:rPr lang="en" b="0" i="0" u="none" dirty="0">
                <a:solidFill>
                  <a:schemeClr val="bg2">
                    <a:lumMod val="10000"/>
                  </a:schemeClr>
                </a:solidFill>
                <a:ea typeface="Arial"/>
                <a:cs typeface="Arial" panose="020B0604020202020204" pitchFamily="34" charset="0"/>
                <a:sym typeface="Arial"/>
              </a:rPr>
              <a:t>Discuss important issues outside of the Curriculum Committee meetings.</a:t>
            </a:r>
            <a:endParaRPr lang="en" dirty="0">
              <a:solidFill>
                <a:schemeClr val="bg2">
                  <a:lumMod val="10000"/>
                </a:schemeClr>
              </a:solidFill>
              <a:ea typeface="Arial"/>
              <a:cs typeface="Arial" panose="020B0604020202020204" pitchFamily="34" charset="0"/>
              <a:sym typeface="Arial"/>
            </a:endParaRPr>
          </a:p>
          <a:p>
            <a:pPr>
              <a:lnSpc>
                <a:spcPct val="100000"/>
              </a:lnSpc>
              <a:spcBef>
                <a:spcPts val="0"/>
              </a:spcBef>
              <a:buSzPts val="2400"/>
            </a:pPr>
            <a:r>
              <a:rPr lang="en" dirty="0">
                <a:solidFill>
                  <a:schemeClr val="bg2">
                    <a:lumMod val="10000"/>
                  </a:schemeClr>
                </a:solidFill>
                <a:ea typeface="Arial"/>
                <a:cs typeface="Arial" panose="020B0604020202020204" pitchFamily="34" charset="0"/>
                <a:sym typeface="Arial"/>
              </a:rPr>
              <a:t>It is</a:t>
            </a:r>
            <a:r>
              <a:rPr lang="en" dirty="0">
                <a:solidFill>
                  <a:schemeClr val="bg2">
                    <a:lumMod val="10000"/>
                  </a:schemeClr>
                </a:solidFill>
                <a:cs typeface="Arial" panose="020B0604020202020204" pitchFamily="34" charset="0"/>
              </a:rPr>
              <a:t> not </a:t>
            </a:r>
            <a:r>
              <a:rPr lang="en" dirty="0">
                <a:solidFill>
                  <a:schemeClr val="bg2">
                    <a:lumMod val="10000"/>
                  </a:schemeClr>
                </a:solidFill>
                <a:ea typeface="Arial"/>
                <a:cs typeface="Arial" panose="020B0604020202020204" pitchFamily="34" charset="0"/>
                <a:sym typeface="Arial"/>
              </a:rPr>
              <a:t>productive for the CIO and the Curriculum Chair to be disagreeing with each other during a committee meeting.</a:t>
            </a:r>
          </a:p>
          <a:p>
            <a:pPr>
              <a:lnSpc>
                <a:spcPct val="100000"/>
              </a:lnSpc>
              <a:spcBef>
                <a:spcPts val="0"/>
              </a:spcBef>
              <a:buSzPts val="2400"/>
            </a:pPr>
            <a:r>
              <a:rPr lang="en" dirty="0">
                <a:solidFill>
                  <a:schemeClr val="bg2">
                    <a:lumMod val="10000"/>
                  </a:schemeClr>
                </a:solidFill>
                <a:cs typeface="Arial" panose="020B0604020202020204" pitchFamily="34" charset="0"/>
              </a:rPr>
              <a:t>Disagreements will happen - remember faculty purview over 10+1 areas</a:t>
            </a:r>
            <a:endParaRPr dirty="0">
              <a:solidFill>
                <a:schemeClr val="bg2">
                  <a:lumMod val="10000"/>
                </a:schemeClr>
              </a:solidFill>
              <a:cs typeface="Arial" panose="020B0604020202020204" pitchFamily="34" charset="0"/>
            </a:endParaRPr>
          </a:p>
        </p:txBody>
      </p:sp>
      <p:sp>
        <p:nvSpPr>
          <p:cNvPr id="256"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17</a:t>
            </a:fld>
            <a:endParaRPr sz="2400"/>
          </a:p>
        </p:txBody>
      </p:sp>
    </p:spTree>
    <p:extLst>
      <p:ext uri="{BB962C8B-B14F-4D97-AF65-F5344CB8AC3E}">
        <p14:creationId xmlns:p14="http://schemas.microsoft.com/office/powerpoint/2010/main" val="404575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ea typeface="Arial"/>
                <a:cs typeface="Arial"/>
                <a:sym typeface="Arial"/>
              </a:rPr>
              <a:t>Articulation Officer (AO</a:t>
            </a:r>
            <a:r>
              <a:rPr lang="en" sz="4800" dirty="0">
                <a:solidFill>
                  <a:schemeClr val="bg2">
                    <a:lumMod val="10000"/>
                  </a:schemeClr>
                </a:solidFill>
              </a:rPr>
              <a:t>)</a:t>
            </a:r>
            <a:endParaRPr sz="4800" dirty="0">
              <a:solidFill>
                <a:schemeClr val="bg2">
                  <a:lumMod val="10000"/>
                </a:schemeClr>
              </a:solidFill>
            </a:endParaRPr>
          </a:p>
        </p:txBody>
      </p:sp>
      <p:sp>
        <p:nvSpPr>
          <p:cNvPr id="262" name="Body"/>
          <p:cNvSpPr txBox="1">
            <a:spLocks noGrp="1"/>
          </p:cNvSpPr>
          <p:nvPr>
            <p:ph sz="half" idx="1"/>
          </p:nvPr>
        </p:nvSpPr>
        <p:spPr>
          <a:xfrm>
            <a:off x="1075038" y="1597572"/>
            <a:ext cx="10058400" cy="4675435"/>
          </a:xfrm>
          <a:prstGeom prst="rect">
            <a:avLst/>
          </a:prstGeom>
          <a:noFill/>
          <a:ln>
            <a:noFill/>
          </a:ln>
        </p:spPr>
        <p:txBody>
          <a:bodyPr spcFirstLastPara="1" vert="horz" wrap="square" lIns="121900" tIns="60933" rIns="121900" bIns="60933" rtlCol="0" anchor="t" anchorCtr="0">
            <a:noAutofit/>
          </a:bodyPr>
          <a:lstStyle/>
          <a:p>
            <a:pPr>
              <a:lnSpc>
                <a:spcPct val="100000"/>
              </a:lnSpc>
              <a:spcBef>
                <a:spcPts val="0"/>
              </a:spcBef>
              <a:buSzPts val="2400"/>
            </a:pPr>
            <a:r>
              <a:rPr lang="en" dirty="0">
                <a:solidFill>
                  <a:schemeClr val="bg2">
                    <a:lumMod val="10000"/>
                  </a:schemeClr>
                </a:solidFill>
                <a:ea typeface="Arial"/>
                <a:cs typeface="Arial" panose="020B0604020202020204" pitchFamily="34" charset="0"/>
                <a:sym typeface="Arial"/>
              </a:rPr>
              <a:t>Your A</a:t>
            </a:r>
            <a:r>
              <a:rPr lang="en" dirty="0">
                <a:solidFill>
                  <a:schemeClr val="bg2">
                    <a:lumMod val="10000"/>
                  </a:schemeClr>
                </a:solidFill>
                <a:cs typeface="Arial" panose="020B0604020202020204" pitchFamily="34" charset="0"/>
              </a:rPr>
              <a:t>O </a:t>
            </a:r>
            <a:r>
              <a:rPr lang="en" dirty="0">
                <a:solidFill>
                  <a:schemeClr val="bg2">
                    <a:lumMod val="10000"/>
                  </a:schemeClr>
                </a:solidFill>
                <a:ea typeface="Arial"/>
                <a:cs typeface="Arial" panose="020B0604020202020204" pitchFamily="34" charset="0"/>
                <a:sym typeface="Arial"/>
              </a:rPr>
              <a:t>is an incredible resource of information for you and the curriculum committee.</a:t>
            </a:r>
            <a:endParaRPr dirty="0">
              <a:solidFill>
                <a:schemeClr val="bg2">
                  <a:lumMod val="10000"/>
                </a:schemeClr>
              </a:solidFill>
              <a:cs typeface="Arial" panose="020B0604020202020204" pitchFamily="34" charset="0"/>
            </a:endParaRPr>
          </a:p>
          <a:p>
            <a:pPr>
              <a:lnSpc>
                <a:spcPct val="100000"/>
              </a:lnSpc>
              <a:spcBef>
                <a:spcPts val="0"/>
              </a:spcBef>
              <a:buSzPts val="2400"/>
            </a:pPr>
            <a:r>
              <a:rPr lang="en" dirty="0">
                <a:solidFill>
                  <a:schemeClr val="bg2">
                    <a:lumMod val="10000"/>
                  </a:schemeClr>
                </a:solidFill>
                <a:ea typeface="Arial"/>
                <a:cs typeface="Arial" panose="020B0604020202020204" pitchFamily="34" charset="0"/>
                <a:sym typeface="Arial"/>
              </a:rPr>
              <a:t>If they aren’t already a member of your committee, they probably should be.</a:t>
            </a:r>
            <a:endParaRPr dirty="0">
              <a:solidFill>
                <a:schemeClr val="bg2">
                  <a:lumMod val="10000"/>
                </a:schemeClr>
              </a:solidFill>
              <a:cs typeface="Arial" panose="020B0604020202020204" pitchFamily="34" charset="0"/>
            </a:endParaRPr>
          </a:p>
          <a:p>
            <a:pPr>
              <a:lnSpc>
                <a:spcPct val="100000"/>
              </a:lnSpc>
              <a:spcBef>
                <a:spcPts val="0"/>
              </a:spcBef>
              <a:buSzPts val="2400"/>
            </a:pPr>
            <a:r>
              <a:rPr lang="en" dirty="0">
                <a:solidFill>
                  <a:schemeClr val="bg2">
                    <a:lumMod val="10000"/>
                  </a:schemeClr>
                </a:solidFill>
                <a:ea typeface="Arial"/>
                <a:cs typeface="Arial" panose="020B0604020202020204" pitchFamily="34" charset="0"/>
                <a:sym typeface="Arial"/>
              </a:rPr>
              <a:t>Role of the AO?</a:t>
            </a:r>
            <a:endParaRPr lang="en" sz="2400" dirty="0">
              <a:solidFill>
                <a:schemeClr val="bg2">
                  <a:lumMod val="10000"/>
                </a:schemeClr>
              </a:solidFill>
              <a:cs typeface="Arial" panose="020B0604020202020204" pitchFamily="34" charset="0"/>
              <a:sym typeface="Arial"/>
            </a:endParaRPr>
          </a:p>
          <a:p>
            <a:pPr>
              <a:lnSpc>
                <a:spcPct val="100000"/>
              </a:lnSpc>
              <a:spcBef>
                <a:spcPts val="0"/>
              </a:spcBef>
              <a:buSzPts val="2400"/>
            </a:pPr>
            <a:r>
              <a:rPr lang="en" sz="2800" dirty="0">
                <a:solidFill>
                  <a:schemeClr val="bg2">
                    <a:lumMod val="10000"/>
                  </a:schemeClr>
                </a:solidFill>
                <a:ea typeface="Arial"/>
                <a:cs typeface="Arial" panose="020B0604020202020204" pitchFamily="34" charset="0"/>
                <a:sym typeface="Arial"/>
              </a:rPr>
              <a:t>Does your AO give reports at your </a:t>
            </a:r>
            <a:r>
              <a:rPr lang="en" sz="2800" dirty="0" err="1">
                <a:solidFill>
                  <a:schemeClr val="bg2">
                    <a:lumMod val="10000"/>
                  </a:schemeClr>
                </a:solidFill>
                <a:ea typeface="Arial"/>
                <a:cs typeface="Arial" panose="020B0604020202020204" pitchFamily="34" charset="0"/>
                <a:sym typeface="Arial"/>
              </a:rPr>
              <a:t>meetings?How</a:t>
            </a:r>
            <a:r>
              <a:rPr lang="en" sz="2800" dirty="0">
                <a:solidFill>
                  <a:schemeClr val="bg2">
                    <a:lumMod val="10000"/>
                  </a:schemeClr>
                </a:solidFill>
                <a:ea typeface="Arial"/>
                <a:cs typeface="Arial" panose="020B0604020202020204" pitchFamily="34" charset="0"/>
                <a:sym typeface="Arial"/>
              </a:rPr>
              <a:t> might you work with the AO to encourage faculty to make changes to their courses to improve your college’s articulation agreements?</a:t>
            </a:r>
            <a:endParaRPr lang="en" sz="2800" dirty="0">
              <a:solidFill>
                <a:schemeClr val="bg2">
                  <a:lumMod val="10000"/>
                </a:schemeClr>
              </a:solidFill>
              <a:cs typeface="Arial" panose="020B0604020202020204" pitchFamily="34" charset="0"/>
            </a:endParaRPr>
          </a:p>
          <a:p>
            <a:pPr marL="2613595" lvl="4" indent="0">
              <a:spcBef>
                <a:spcPts val="0"/>
              </a:spcBef>
              <a:buSzPts val="1530"/>
              <a:buNone/>
            </a:pPr>
            <a:endParaRPr lang="en" sz="2800" u="sng" dirty="0">
              <a:solidFill>
                <a:schemeClr val="bg2">
                  <a:lumMod val="10000"/>
                </a:schemeClr>
              </a:solidFill>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endParaRPr>
          </a:p>
          <a:p>
            <a:pPr marL="2613595" lvl="4" indent="0">
              <a:spcBef>
                <a:spcPts val="0"/>
              </a:spcBef>
              <a:buSzPts val="1530"/>
              <a:buNone/>
            </a:pPr>
            <a:r>
              <a:rPr lang="en" sz="2800" dirty="0">
                <a:solidFill>
                  <a:schemeClr val="bg2">
                    <a:lumMod val="10000"/>
                  </a:schemeClr>
                </a:solidFill>
                <a:cs typeface="Arial" panose="020B0604020202020204" pitchFamily="34" charset="0"/>
                <a:sym typeface="Arial"/>
              </a:rPr>
              <a:t>Articulation Officer website: </a:t>
            </a:r>
            <a:r>
              <a:rPr lang="en-US" sz="2133" dirty="0">
                <a:solidFill>
                  <a:schemeClr val="bg2">
                    <a:lumMod val="10000"/>
                  </a:schemeClr>
                </a:solidFill>
                <a:hlinkClick r:id="rId3" tooltip="Articulation Officer website">
                  <a:extLst>
                    <a:ext uri="{A12FA001-AC4F-418D-AE19-62706E023703}">
                      <ahyp:hlinkClr xmlns:ahyp="http://schemas.microsoft.com/office/drawing/2018/hyperlinkcolor" val="tx"/>
                    </a:ext>
                  </a:extLst>
                </a:hlinkClick>
              </a:rPr>
              <a:t>http://ciac.csusb.edu/</a:t>
            </a:r>
            <a:endParaRPr dirty="0">
              <a:solidFill>
                <a:schemeClr val="bg2">
                  <a:lumMod val="10000"/>
                </a:schemeClr>
              </a:solidFill>
            </a:endParaRPr>
          </a:p>
        </p:txBody>
      </p:sp>
      <p:pic>
        <p:nvPicPr>
          <p:cNvPr id="264" name="decorative logo" descr="Logo for California Intersegmental Articulation Council" title="CIAC logo"/>
          <p:cNvPicPr preferRelativeResize="0"/>
          <p:nvPr/>
        </p:nvPicPr>
        <p:blipFill>
          <a:blip r:embed="rId4">
            <a:alphaModFix/>
          </a:blip>
          <a:stretch>
            <a:fillRect/>
          </a:stretch>
        </p:blipFill>
        <p:spPr>
          <a:xfrm>
            <a:off x="1459392" y="5380886"/>
            <a:ext cx="2041300" cy="796283"/>
          </a:xfrm>
          <a:prstGeom prst="rect">
            <a:avLst/>
          </a:prstGeom>
          <a:noFill/>
          <a:ln>
            <a:noFill/>
          </a:ln>
        </p:spPr>
      </p:pic>
      <p:sp>
        <p:nvSpPr>
          <p:cNvPr id="263"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18</a:t>
            </a:fld>
            <a:endParaRPr sz="2400"/>
          </a:p>
        </p:txBody>
      </p:sp>
    </p:spTree>
    <p:extLst>
      <p:ext uri="{BB962C8B-B14F-4D97-AF65-F5344CB8AC3E}">
        <p14:creationId xmlns:p14="http://schemas.microsoft.com/office/powerpoint/2010/main" val="143760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400"/>
            </a:pPr>
            <a:r>
              <a:rPr lang="en" sz="4800" dirty="0">
                <a:solidFill>
                  <a:schemeClr val="bg2">
                    <a:lumMod val="10000"/>
                  </a:schemeClr>
                </a:solidFill>
                <a:cs typeface="Arial" panose="020B0604020202020204" pitchFamily="34" charset="0"/>
              </a:rPr>
              <a:t>Curriculum Specialist</a:t>
            </a:r>
            <a:endParaRPr sz="4800" dirty="0">
              <a:solidFill>
                <a:schemeClr val="bg2">
                  <a:lumMod val="10000"/>
                </a:schemeClr>
              </a:solidFill>
              <a:cs typeface="Arial" panose="020B0604020202020204" pitchFamily="34" charset="0"/>
            </a:endParaRPr>
          </a:p>
        </p:txBody>
      </p:sp>
      <p:sp>
        <p:nvSpPr>
          <p:cNvPr id="271" name="Body"/>
          <p:cNvSpPr txBox="1">
            <a:spLocks noGrp="1"/>
          </p:cNvSpPr>
          <p:nvPr>
            <p:ph sz="half" idx="1"/>
          </p:nvPr>
        </p:nvSpPr>
        <p:spPr>
          <a:xfrm>
            <a:off x="1566040" y="1921669"/>
            <a:ext cx="9567397" cy="4351338"/>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SzPts val="2200"/>
              <a:buNone/>
            </a:pPr>
            <a:r>
              <a:rPr lang="en" sz="2933" dirty="0">
                <a:solidFill>
                  <a:schemeClr val="bg2">
                    <a:lumMod val="10000"/>
                  </a:schemeClr>
                </a:solidFill>
                <a:ea typeface="Arial"/>
                <a:cs typeface="Arial" panose="020B0604020202020204" pitchFamily="34" charset="0"/>
                <a:sym typeface="Arial"/>
              </a:rPr>
              <a:t>Strong support from the staff in your curriculum office is vital.</a:t>
            </a:r>
            <a:endParaRPr sz="2933" dirty="0">
              <a:solidFill>
                <a:schemeClr val="bg2">
                  <a:lumMod val="10000"/>
                </a:schemeClr>
              </a:solidFill>
              <a:ea typeface="Arial"/>
              <a:cs typeface="Arial" panose="020B0604020202020204" pitchFamily="34" charset="0"/>
              <a:sym typeface="Arial"/>
            </a:endParaRPr>
          </a:p>
          <a:p>
            <a:pPr indent="0">
              <a:lnSpc>
                <a:spcPct val="100000"/>
              </a:lnSpc>
              <a:spcBef>
                <a:spcPts val="0"/>
              </a:spcBef>
              <a:buNone/>
            </a:pPr>
            <a:endParaRPr sz="1333" dirty="0">
              <a:solidFill>
                <a:schemeClr val="bg2">
                  <a:lumMod val="10000"/>
                </a:schemeClr>
              </a:solidFill>
              <a:cs typeface="Arial" panose="020B0604020202020204" pitchFamily="34" charset="0"/>
            </a:endParaRPr>
          </a:p>
          <a:p>
            <a:pPr marL="0" indent="0">
              <a:lnSpc>
                <a:spcPct val="100000"/>
              </a:lnSpc>
              <a:spcBef>
                <a:spcPts val="587"/>
              </a:spcBef>
              <a:buSzPts val="2400"/>
              <a:buNone/>
            </a:pPr>
            <a:r>
              <a:rPr lang="en" b="0" i="0" u="none" dirty="0">
                <a:solidFill>
                  <a:schemeClr val="bg2">
                    <a:lumMod val="10000"/>
                  </a:schemeClr>
                </a:solidFill>
                <a:ea typeface="Arial"/>
                <a:cs typeface="Arial" panose="020B0604020202020204" pitchFamily="34" charset="0"/>
                <a:sym typeface="Arial"/>
              </a:rPr>
              <a:t>Curriculum staff have many responsibilities including: </a:t>
            </a:r>
            <a:endParaRPr dirty="0">
              <a:solidFill>
                <a:schemeClr val="bg2">
                  <a:lumMod val="10000"/>
                </a:schemeClr>
              </a:solidFill>
              <a:cs typeface="Arial" panose="020B0604020202020204" pitchFamily="34" charset="0"/>
            </a:endParaRPr>
          </a:p>
          <a:p>
            <a:pPr lvl="1" indent="-465655">
              <a:lnSpc>
                <a:spcPct val="100000"/>
              </a:lnSpc>
              <a:spcBef>
                <a:spcPts val="0"/>
              </a:spcBef>
              <a:buSzPts val="1900"/>
              <a:buFont typeface="Arial"/>
              <a:buChar char="•"/>
            </a:pPr>
            <a:r>
              <a:rPr lang="en" sz="2533" dirty="0">
                <a:solidFill>
                  <a:schemeClr val="bg2">
                    <a:lumMod val="10000"/>
                  </a:schemeClr>
                </a:solidFill>
                <a:ea typeface="Arial"/>
                <a:cs typeface="Arial" panose="020B0604020202020204" pitchFamily="34" charset="0"/>
                <a:sym typeface="Arial"/>
              </a:rPr>
              <a:t>submitting changes to CCCCO;</a:t>
            </a:r>
            <a:endParaRPr dirty="0">
              <a:solidFill>
                <a:schemeClr val="bg2">
                  <a:lumMod val="10000"/>
                </a:schemeClr>
              </a:solidFill>
              <a:cs typeface="Arial" panose="020B0604020202020204" pitchFamily="34" charset="0"/>
            </a:endParaRPr>
          </a:p>
          <a:p>
            <a:pPr lvl="1" indent="-465655">
              <a:lnSpc>
                <a:spcPct val="100000"/>
              </a:lnSpc>
              <a:spcBef>
                <a:spcPts val="0"/>
              </a:spcBef>
              <a:buSzPts val="1900"/>
              <a:buFont typeface="Arial"/>
              <a:buChar char="•"/>
            </a:pPr>
            <a:r>
              <a:rPr lang="en" sz="2533" dirty="0">
                <a:solidFill>
                  <a:schemeClr val="bg2">
                    <a:lumMod val="10000"/>
                  </a:schemeClr>
                </a:solidFill>
                <a:ea typeface="Arial"/>
                <a:cs typeface="Arial" panose="020B0604020202020204" pitchFamily="34" charset="0"/>
                <a:sym typeface="Arial"/>
              </a:rPr>
              <a:t>inputting changes into your student enrollment system; </a:t>
            </a:r>
            <a:endParaRPr dirty="0">
              <a:solidFill>
                <a:schemeClr val="bg2">
                  <a:lumMod val="10000"/>
                </a:schemeClr>
              </a:solidFill>
              <a:cs typeface="Arial" panose="020B0604020202020204" pitchFamily="34" charset="0"/>
            </a:endParaRPr>
          </a:p>
          <a:p>
            <a:pPr lvl="1" indent="-465655">
              <a:lnSpc>
                <a:spcPct val="100000"/>
              </a:lnSpc>
              <a:spcBef>
                <a:spcPts val="0"/>
              </a:spcBef>
              <a:buSzPts val="1900"/>
              <a:buFont typeface="Arial"/>
              <a:buChar char="•"/>
            </a:pPr>
            <a:r>
              <a:rPr lang="en" sz="2533" dirty="0">
                <a:solidFill>
                  <a:schemeClr val="bg2">
                    <a:lumMod val="10000"/>
                  </a:schemeClr>
                </a:solidFill>
                <a:ea typeface="Arial"/>
                <a:cs typeface="Arial" panose="020B0604020202020204" pitchFamily="34" charset="0"/>
                <a:sym typeface="Arial"/>
              </a:rPr>
              <a:t>preparing submissions for the governing board; and</a:t>
            </a:r>
            <a:endParaRPr dirty="0">
              <a:solidFill>
                <a:schemeClr val="bg2">
                  <a:lumMod val="10000"/>
                </a:schemeClr>
              </a:solidFill>
              <a:cs typeface="Arial" panose="020B0604020202020204" pitchFamily="34" charset="0"/>
            </a:endParaRPr>
          </a:p>
          <a:p>
            <a:pPr lvl="1" indent="-465655">
              <a:lnSpc>
                <a:spcPct val="100000"/>
              </a:lnSpc>
              <a:spcBef>
                <a:spcPts val="0"/>
              </a:spcBef>
              <a:buSzPts val="1900"/>
              <a:buFont typeface="Arial"/>
              <a:buChar char="•"/>
            </a:pPr>
            <a:r>
              <a:rPr lang="en" sz="2533" dirty="0">
                <a:solidFill>
                  <a:schemeClr val="bg2">
                    <a:lumMod val="10000"/>
                  </a:schemeClr>
                </a:solidFill>
                <a:ea typeface="Arial"/>
                <a:cs typeface="Arial" panose="020B0604020202020204" pitchFamily="34" charset="0"/>
                <a:sym typeface="Arial"/>
              </a:rPr>
              <a:t>assisting with the production of your college catalog.</a:t>
            </a:r>
            <a:endParaRPr dirty="0">
              <a:solidFill>
                <a:schemeClr val="bg2">
                  <a:lumMod val="10000"/>
                </a:schemeClr>
              </a:solidFill>
              <a:cs typeface="Arial" panose="020B0604020202020204" pitchFamily="34" charset="0"/>
            </a:endParaRPr>
          </a:p>
          <a:p>
            <a:pPr marL="0" indent="0">
              <a:lnSpc>
                <a:spcPct val="100000"/>
              </a:lnSpc>
              <a:spcBef>
                <a:spcPts val="587"/>
              </a:spcBef>
              <a:buSzPts val="2400"/>
              <a:buNone/>
            </a:pPr>
            <a:endParaRPr lang="en" sz="1333" dirty="0">
              <a:solidFill>
                <a:schemeClr val="bg2">
                  <a:lumMod val="10000"/>
                </a:schemeClr>
              </a:solidFill>
              <a:cs typeface="Arial" panose="020B0604020202020204" pitchFamily="34" charset="0"/>
              <a:sym typeface="Arial"/>
            </a:endParaRPr>
          </a:p>
          <a:p>
            <a:pPr marL="0" indent="0">
              <a:lnSpc>
                <a:spcPct val="100000"/>
              </a:lnSpc>
              <a:spcBef>
                <a:spcPts val="587"/>
              </a:spcBef>
              <a:buSzPts val="2400"/>
              <a:buNone/>
            </a:pPr>
            <a:r>
              <a:rPr lang="en" b="0" i="0" u="none" dirty="0">
                <a:solidFill>
                  <a:schemeClr val="bg2">
                    <a:lumMod val="10000"/>
                  </a:schemeClr>
                </a:solidFill>
                <a:ea typeface="Arial"/>
                <a:cs typeface="Arial" panose="020B0604020202020204" pitchFamily="34" charset="0"/>
                <a:sym typeface="Arial"/>
              </a:rPr>
              <a:t>Establish an effective working relationship</a:t>
            </a:r>
            <a:r>
              <a:rPr lang="en" dirty="0">
                <a:solidFill>
                  <a:schemeClr val="bg2">
                    <a:lumMod val="10000"/>
                  </a:schemeClr>
                </a:solidFill>
                <a:cs typeface="Arial" panose="020B0604020202020204" pitchFamily="34" charset="0"/>
              </a:rPr>
              <a:t> with regular communication and consultation.</a:t>
            </a:r>
            <a:endParaRPr dirty="0">
              <a:solidFill>
                <a:schemeClr val="bg2">
                  <a:lumMod val="10000"/>
                </a:schemeClr>
              </a:solidFill>
              <a:cs typeface="Arial" panose="020B0604020202020204" pitchFamily="34" charset="0"/>
            </a:endParaRPr>
          </a:p>
        </p:txBody>
      </p:sp>
      <p:sp>
        <p:nvSpPr>
          <p:cNvPr id="272"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19</a:t>
            </a:fld>
            <a:endParaRPr sz="2400"/>
          </a:p>
        </p:txBody>
      </p:sp>
    </p:spTree>
    <p:extLst>
      <p:ext uri="{BB962C8B-B14F-4D97-AF65-F5344CB8AC3E}">
        <p14:creationId xmlns:p14="http://schemas.microsoft.com/office/powerpoint/2010/main" val="231727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5333" dirty="0">
                <a:solidFill>
                  <a:schemeClr val="bg2">
                    <a:lumMod val="10000"/>
                  </a:schemeClr>
                </a:solidFill>
                <a:ea typeface="Arial"/>
                <a:cs typeface="Arial"/>
                <a:sym typeface="Arial"/>
              </a:rPr>
              <a:t>Outcomes</a:t>
            </a:r>
            <a:endParaRPr dirty="0">
              <a:solidFill>
                <a:schemeClr val="bg2">
                  <a:lumMod val="10000"/>
                </a:schemeClr>
              </a:solidFill>
            </a:endParaRPr>
          </a:p>
        </p:txBody>
      </p:sp>
      <p:sp>
        <p:nvSpPr>
          <p:cNvPr id="141"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accent1"/>
              </a:buClr>
              <a:buSzPts val="2040"/>
              <a:buNone/>
            </a:pPr>
            <a:r>
              <a:rPr lang="en" sz="3200" dirty="0">
                <a:solidFill>
                  <a:schemeClr val="bg2">
                    <a:lumMod val="10000"/>
                  </a:schemeClr>
                </a:solidFill>
                <a:ea typeface="Arial"/>
                <a:cs typeface="Arial"/>
                <a:sym typeface="Arial"/>
              </a:rPr>
              <a:t>In this interactive session, attendees will:</a:t>
            </a:r>
            <a:endParaRPr sz="3200" dirty="0">
              <a:solidFill>
                <a:schemeClr val="bg2">
                  <a:lumMod val="10000"/>
                </a:schemeClr>
              </a:solidFill>
            </a:endParaRPr>
          </a:p>
          <a:p>
            <a:pPr>
              <a:lnSpc>
                <a:spcPct val="100000"/>
              </a:lnSpc>
              <a:spcBef>
                <a:spcPts val="1333"/>
              </a:spcBef>
              <a:buSzPts val="2400"/>
            </a:pPr>
            <a:r>
              <a:rPr lang="en" sz="3200" dirty="0">
                <a:solidFill>
                  <a:schemeClr val="bg2">
                    <a:lumMod val="10000"/>
                  </a:schemeClr>
                </a:solidFill>
                <a:cs typeface="Arial" panose="020B0604020202020204" pitchFamily="34" charset="0"/>
              </a:rPr>
              <a:t>Review</a:t>
            </a:r>
            <a:r>
              <a:rPr lang="en" sz="3200" dirty="0">
                <a:solidFill>
                  <a:schemeClr val="bg2">
                    <a:lumMod val="10000"/>
                  </a:schemeClr>
                </a:solidFill>
                <a:ea typeface="Arial"/>
                <a:cs typeface="Arial" panose="020B0604020202020204" pitchFamily="34" charset="0"/>
                <a:sym typeface="Arial"/>
              </a:rPr>
              <a:t> the responsibilities of a curriculum chair;</a:t>
            </a:r>
            <a:endParaRPr sz="3200" dirty="0">
              <a:solidFill>
                <a:schemeClr val="bg2">
                  <a:lumMod val="10000"/>
                </a:schemeClr>
              </a:solidFill>
              <a:cs typeface="Arial" panose="020B0604020202020204" pitchFamily="34" charset="0"/>
            </a:endParaRPr>
          </a:p>
          <a:p>
            <a:pPr>
              <a:lnSpc>
                <a:spcPct val="100000"/>
              </a:lnSpc>
              <a:spcBef>
                <a:spcPts val="1333"/>
              </a:spcBef>
              <a:buSzPts val="2400"/>
            </a:pPr>
            <a:r>
              <a:rPr lang="en" sz="3200" dirty="0">
                <a:solidFill>
                  <a:schemeClr val="bg2">
                    <a:lumMod val="10000"/>
                  </a:schemeClr>
                </a:solidFill>
                <a:ea typeface="Arial"/>
                <a:cs typeface="Arial" panose="020B0604020202020204" pitchFamily="34" charset="0"/>
                <a:sym typeface="Arial"/>
              </a:rPr>
              <a:t>Learn ways to work with curriculum committee members and others on campus that are valuable to the smooth flow of the curriculum process;</a:t>
            </a:r>
            <a:endParaRPr sz="3200" dirty="0">
              <a:solidFill>
                <a:schemeClr val="bg2">
                  <a:lumMod val="10000"/>
                </a:schemeClr>
              </a:solidFill>
              <a:cs typeface="Arial" panose="020B0604020202020204" pitchFamily="34" charset="0"/>
            </a:endParaRPr>
          </a:p>
          <a:p>
            <a:pPr>
              <a:lnSpc>
                <a:spcPct val="100000"/>
              </a:lnSpc>
              <a:spcBef>
                <a:spcPts val="1333"/>
              </a:spcBef>
              <a:spcAft>
                <a:spcPts val="1333"/>
              </a:spcAft>
              <a:buSzPts val="2400"/>
            </a:pPr>
            <a:r>
              <a:rPr lang="en" sz="3200" dirty="0">
                <a:solidFill>
                  <a:schemeClr val="bg2">
                    <a:lumMod val="10000"/>
                  </a:schemeClr>
                </a:solidFill>
                <a:ea typeface="Arial"/>
                <a:cs typeface="Arial" panose="020B0604020202020204" pitchFamily="34" charset="0"/>
                <a:sym typeface="Arial"/>
              </a:rPr>
              <a:t>Engage in discussion on how to manage time and workload. </a:t>
            </a:r>
            <a:endParaRPr sz="3200" dirty="0">
              <a:solidFill>
                <a:schemeClr val="bg2">
                  <a:lumMod val="10000"/>
                </a:schemeClr>
              </a:solidFill>
              <a:cs typeface="Arial" panose="020B0604020202020204" pitchFamily="34" charset="0"/>
            </a:endParaRPr>
          </a:p>
        </p:txBody>
      </p:sp>
      <p:sp>
        <p:nvSpPr>
          <p:cNvPr id="142"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a:t>
            </a:fld>
            <a:endParaRPr sz="2400"/>
          </a:p>
        </p:txBody>
      </p:sp>
    </p:spTree>
    <p:extLst>
      <p:ext uri="{BB962C8B-B14F-4D97-AF65-F5344CB8AC3E}">
        <p14:creationId xmlns:p14="http://schemas.microsoft.com/office/powerpoint/2010/main" val="237203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ea typeface="Arial"/>
                <a:cs typeface="Arial"/>
                <a:sym typeface="Arial"/>
              </a:rPr>
              <a:t>Local Academic Senate</a:t>
            </a:r>
            <a:endParaRPr sz="4800" dirty="0">
              <a:solidFill>
                <a:schemeClr val="bg2">
                  <a:lumMod val="10000"/>
                </a:schemeClr>
              </a:solidFill>
            </a:endParaRPr>
          </a:p>
        </p:txBody>
      </p:sp>
      <p:sp>
        <p:nvSpPr>
          <p:cNvPr id="278"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SzPts val="2400"/>
              <a:buNone/>
            </a:pPr>
            <a:r>
              <a:rPr lang="en" b="0" i="0" u="none" dirty="0">
                <a:solidFill>
                  <a:schemeClr val="bg2">
                    <a:lumMod val="10000"/>
                  </a:schemeClr>
                </a:solidFill>
                <a:ea typeface="Arial"/>
                <a:cs typeface="Arial"/>
                <a:sym typeface="Arial"/>
              </a:rPr>
              <a:t>Curriculum Committee acts under the authority granted to the </a:t>
            </a:r>
            <a:r>
              <a:rPr lang="en" dirty="0">
                <a:solidFill>
                  <a:schemeClr val="bg2">
                    <a:lumMod val="10000"/>
                  </a:schemeClr>
                </a:solidFill>
              </a:rPr>
              <a:t>A</a:t>
            </a:r>
            <a:r>
              <a:rPr lang="en" b="0" i="0" u="none" dirty="0">
                <a:solidFill>
                  <a:schemeClr val="bg2">
                    <a:lumMod val="10000"/>
                  </a:schemeClr>
                </a:solidFill>
                <a:ea typeface="Arial"/>
                <a:cs typeface="Arial"/>
                <a:sym typeface="Arial"/>
              </a:rPr>
              <a:t>cademic </a:t>
            </a:r>
            <a:r>
              <a:rPr lang="en" dirty="0">
                <a:solidFill>
                  <a:schemeClr val="bg2">
                    <a:lumMod val="10000"/>
                  </a:schemeClr>
                </a:solidFill>
              </a:rPr>
              <a:t>S</a:t>
            </a:r>
            <a:r>
              <a:rPr lang="en" b="0" i="0" u="none" dirty="0">
                <a:solidFill>
                  <a:schemeClr val="bg2">
                    <a:lumMod val="10000"/>
                  </a:schemeClr>
                </a:solidFill>
                <a:ea typeface="Arial"/>
                <a:cs typeface="Arial"/>
                <a:sym typeface="Arial"/>
              </a:rPr>
              <a:t>enate</a:t>
            </a:r>
            <a:endParaRPr b="0" i="0" u="none" dirty="0">
              <a:solidFill>
                <a:schemeClr val="bg2">
                  <a:lumMod val="10000"/>
                </a:schemeClr>
              </a:solidFill>
              <a:ea typeface="Arial"/>
              <a:cs typeface="Arial"/>
              <a:sym typeface="Arial"/>
            </a:endParaRPr>
          </a:p>
          <a:p>
            <a:pPr marL="0" indent="0">
              <a:lnSpc>
                <a:spcPct val="100000"/>
              </a:lnSpc>
              <a:spcBef>
                <a:spcPts val="0"/>
              </a:spcBef>
              <a:buNone/>
            </a:pPr>
            <a:endParaRPr dirty="0">
              <a:solidFill>
                <a:schemeClr val="bg2">
                  <a:lumMod val="10000"/>
                </a:schemeClr>
              </a:solidFill>
              <a:cs typeface="Arial" panose="020B0604020202020204" pitchFamily="34" charset="0"/>
            </a:endParaRPr>
          </a:p>
          <a:p>
            <a:pPr marL="0" indent="0">
              <a:lnSpc>
                <a:spcPct val="100000"/>
              </a:lnSpc>
              <a:spcBef>
                <a:spcPts val="0"/>
              </a:spcBef>
              <a:buSzPts val="2400"/>
              <a:buNone/>
            </a:pPr>
            <a:r>
              <a:rPr lang="en" dirty="0">
                <a:solidFill>
                  <a:schemeClr val="bg2">
                    <a:lumMod val="10000"/>
                  </a:schemeClr>
                </a:solidFill>
                <a:cs typeface="Arial" panose="020B0604020202020204" pitchFamily="34" charset="0"/>
              </a:rPr>
              <a:t>Senate </a:t>
            </a:r>
            <a:r>
              <a:rPr lang="en" b="0" i="0" u="none" dirty="0">
                <a:solidFill>
                  <a:schemeClr val="bg2">
                    <a:lumMod val="10000"/>
                  </a:schemeClr>
                </a:solidFill>
                <a:ea typeface="Arial"/>
                <a:cs typeface="Arial" panose="020B0604020202020204" pitchFamily="34" charset="0"/>
                <a:sym typeface="Arial"/>
              </a:rPr>
              <a:t>needs to stay in the loop even if they </a:t>
            </a:r>
            <a:r>
              <a:rPr lang="en" dirty="0">
                <a:solidFill>
                  <a:schemeClr val="bg2">
                    <a:lumMod val="10000"/>
                  </a:schemeClr>
                </a:solidFill>
                <a:cs typeface="Arial" panose="020B0604020202020204" pitchFamily="34" charset="0"/>
              </a:rPr>
              <a:t>do n</a:t>
            </a:r>
            <a:r>
              <a:rPr lang="en" b="0" i="0" u="none" dirty="0">
                <a:solidFill>
                  <a:schemeClr val="bg2">
                    <a:lumMod val="10000"/>
                  </a:schemeClr>
                </a:solidFill>
                <a:ea typeface="Arial"/>
                <a:cs typeface="Arial" panose="020B0604020202020204" pitchFamily="34" charset="0"/>
                <a:sym typeface="Arial"/>
              </a:rPr>
              <a:t>ot actively review</a:t>
            </a:r>
            <a:r>
              <a:rPr lang="en" dirty="0">
                <a:solidFill>
                  <a:schemeClr val="bg2">
                    <a:lumMod val="10000"/>
                  </a:schemeClr>
                </a:solidFill>
                <a:cs typeface="Arial" panose="020B0604020202020204" pitchFamily="34" charset="0"/>
              </a:rPr>
              <a:t> </a:t>
            </a:r>
            <a:r>
              <a:rPr lang="en" b="0" i="0" u="none" dirty="0">
                <a:solidFill>
                  <a:schemeClr val="bg2">
                    <a:lumMod val="10000"/>
                  </a:schemeClr>
                </a:solidFill>
                <a:ea typeface="Arial"/>
                <a:cs typeface="Arial" panose="020B0604020202020204" pitchFamily="34" charset="0"/>
                <a:sym typeface="Arial"/>
              </a:rPr>
              <a:t>curriculum</a:t>
            </a:r>
            <a:endParaRPr dirty="0">
              <a:solidFill>
                <a:schemeClr val="bg2">
                  <a:lumMod val="10000"/>
                </a:schemeClr>
              </a:solidFill>
              <a:cs typeface="Arial" panose="020B0604020202020204" pitchFamily="34" charset="0"/>
            </a:endParaRPr>
          </a:p>
          <a:p>
            <a:pPr lvl="1">
              <a:lnSpc>
                <a:spcPct val="100000"/>
              </a:lnSpc>
              <a:spcBef>
                <a:spcPts val="0"/>
              </a:spcBef>
            </a:pPr>
            <a:r>
              <a:rPr lang="en" sz="2800" dirty="0">
                <a:solidFill>
                  <a:schemeClr val="bg2">
                    <a:lumMod val="10000"/>
                  </a:schemeClr>
                </a:solidFill>
                <a:cs typeface="Arial" panose="020B0604020202020204" pitchFamily="34" charset="0"/>
              </a:rPr>
              <a:t>Curriculum chair may be a voting member of Senate OR,</a:t>
            </a:r>
            <a:endParaRPr sz="2800" dirty="0">
              <a:solidFill>
                <a:schemeClr val="bg2">
                  <a:lumMod val="10000"/>
                </a:schemeClr>
              </a:solidFill>
              <a:cs typeface="Arial" panose="020B0604020202020204" pitchFamily="34" charset="0"/>
            </a:endParaRPr>
          </a:p>
          <a:p>
            <a:pPr lvl="1">
              <a:lnSpc>
                <a:spcPct val="100000"/>
              </a:lnSpc>
              <a:spcBef>
                <a:spcPts val="0"/>
              </a:spcBef>
            </a:pPr>
            <a:r>
              <a:rPr lang="en" sz="2800" dirty="0">
                <a:solidFill>
                  <a:schemeClr val="bg2">
                    <a:lumMod val="10000"/>
                  </a:schemeClr>
                </a:solidFill>
                <a:cs typeface="Arial" panose="020B0604020202020204" pitchFamily="34" charset="0"/>
              </a:rPr>
              <a:t>Curriculum chair may make regular reports to Senate OR,</a:t>
            </a:r>
            <a:endParaRPr sz="2800" dirty="0">
              <a:solidFill>
                <a:schemeClr val="bg2">
                  <a:lumMod val="10000"/>
                </a:schemeClr>
              </a:solidFill>
              <a:cs typeface="Arial" panose="020B0604020202020204" pitchFamily="34" charset="0"/>
            </a:endParaRPr>
          </a:p>
          <a:p>
            <a:pPr lvl="1">
              <a:lnSpc>
                <a:spcPct val="100000"/>
              </a:lnSpc>
              <a:spcBef>
                <a:spcPts val="0"/>
              </a:spcBef>
            </a:pPr>
            <a:r>
              <a:rPr lang="en" sz="2800" dirty="0">
                <a:solidFill>
                  <a:schemeClr val="bg2">
                    <a:lumMod val="10000"/>
                  </a:schemeClr>
                </a:solidFill>
                <a:cs typeface="Arial" panose="020B0604020202020204" pitchFamily="34" charset="0"/>
              </a:rPr>
              <a:t>Senate may appoint a liaison to attend curriculum meetings</a:t>
            </a:r>
            <a:endParaRPr sz="2800" dirty="0">
              <a:solidFill>
                <a:schemeClr val="bg2">
                  <a:lumMod val="10000"/>
                </a:schemeClr>
              </a:solidFill>
              <a:cs typeface="Arial" panose="020B0604020202020204" pitchFamily="34" charset="0"/>
            </a:endParaRPr>
          </a:p>
        </p:txBody>
      </p:sp>
      <p:sp>
        <p:nvSpPr>
          <p:cNvPr id="279"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20</a:t>
            </a:fld>
            <a:endParaRPr sz="2400"/>
          </a:p>
        </p:txBody>
      </p:sp>
    </p:spTree>
    <p:extLst>
      <p:ext uri="{BB962C8B-B14F-4D97-AF65-F5344CB8AC3E}">
        <p14:creationId xmlns:p14="http://schemas.microsoft.com/office/powerpoint/2010/main" val="231542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Heading"/>
          <p:cNvSpPr txBox="1">
            <a:spLocks noGrp="1"/>
          </p:cNvSpPr>
          <p:nvPr>
            <p:ph type="title"/>
          </p:nvPr>
        </p:nvSpPr>
        <p:spPr>
          <a:xfrm>
            <a:off x="1075038" y="365125"/>
            <a:ext cx="10058399" cy="969689"/>
          </a:xfrm>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ea typeface="Arial"/>
                <a:cs typeface="Arial"/>
                <a:sym typeface="Arial"/>
              </a:rPr>
              <a:t>Working With Faculty</a:t>
            </a:r>
            <a:endParaRPr sz="4800" dirty="0">
              <a:solidFill>
                <a:schemeClr val="bg2">
                  <a:lumMod val="10000"/>
                </a:schemeClr>
              </a:solidFill>
            </a:endParaRPr>
          </a:p>
        </p:txBody>
      </p:sp>
      <p:sp>
        <p:nvSpPr>
          <p:cNvPr id="285" name="Body"/>
          <p:cNvSpPr txBox="1">
            <a:spLocks noGrp="1"/>
          </p:cNvSpPr>
          <p:nvPr>
            <p:ph sz="half" idx="1"/>
          </p:nvPr>
        </p:nvSpPr>
        <p:spPr>
          <a:xfrm>
            <a:off x="1075038" y="1545021"/>
            <a:ext cx="10058400" cy="4727986"/>
          </a:xfrm>
          <a:prstGeom prst="rect">
            <a:avLst/>
          </a:prstGeom>
          <a:noFill/>
          <a:ln>
            <a:noFill/>
          </a:ln>
        </p:spPr>
        <p:txBody>
          <a:bodyPr spcFirstLastPara="1" vert="horz" wrap="square" lIns="121900" tIns="60933" rIns="121900" bIns="60933" rtlCol="0" anchor="t" anchorCtr="0">
            <a:noAutofit/>
          </a:bodyPr>
          <a:lstStyle/>
          <a:p>
            <a:pPr>
              <a:lnSpc>
                <a:spcPct val="80000"/>
              </a:lnSpc>
              <a:spcBef>
                <a:spcPts val="0"/>
              </a:spcBef>
              <a:buSzPts val="2400"/>
            </a:pPr>
            <a:r>
              <a:rPr lang="en" b="0" i="0" u="none" dirty="0">
                <a:solidFill>
                  <a:schemeClr val="bg2">
                    <a:lumMod val="10000"/>
                  </a:schemeClr>
                </a:solidFill>
                <a:ea typeface="Arial"/>
                <a:cs typeface="Arial" panose="020B0604020202020204" pitchFamily="34" charset="0"/>
                <a:sym typeface="Arial"/>
              </a:rPr>
              <a:t>Faculty tend to only look at their CORs when they are in curriculum review or want to create a new class (or </a:t>
            </a:r>
            <a:r>
              <a:rPr lang="en" dirty="0">
                <a:solidFill>
                  <a:schemeClr val="bg2">
                    <a:lumMod val="10000"/>
                  </a:schemeClr>
                </a:solidFill>
                <a:cs typeface="Arial" panose="020B0604020202020204" pitchFamily="34" charset="0"/>
              </a:rPr>
              <a:t>remove</a:t>
            </a:r>
            <a:r>
              <a:rPr lang="en" b="0" i="0" u="none" dirty="0">
                <a:solidFill>
                  <a:schemeClr val="bg2">
                    <a:lumMod val="10000"/>
                  </a:schemeClr>
                </a:solidFill>
                <a:ea typeface="Arial"/>
                <a:cs typeface="Arial" panose="020B0604020202020204" pitchFamily="34" charset="0"/>
                <a:sym typeface="Arial"/>
              </a:rPr>
              <a:t> a class).</a:t>
            </a:r>
            <a:r>
              <a:rPr lang="en" dirty="0">
                <a:solidFill>
                  <a:schemeClr val="bg2">
                    <a:lumMod val="10000"/>
                  </a:schemeClr>
                </a:solidFill>
                <a:cs typeface="Arial" panose="020B0604020202020204" pitchFamily="34" charset="0"/>
              </a:rPr>
              <a:t>  How do curricular changes affect other disciplines?</a:t>
            </a:r>
          </a:p>
          <a:p>
            <a:pPr marL="0" indent="0">
              <a:lnSpc>
                <a:spcPct val="80000"/>
              </a:lnSpc>
              <a:spcBef>
                <a:spcPts val="0"/>
              </a:spcBef>
              <a:buSzPts val="2400"/>
              <a:buNone/>
            </a:pPr>
            <a:endParaRPr dirty="0">
              <a:solidFill>
                <a:schemeClr val="bg2">
                  <a:lumMod val="10000"/>
                </a:schemeClr>
              </a:solidFill>
              <a:cs typeface="Arial" panose="020B0604020202020204" pitchFamily="34" charset="0"/>
            </a:endParaRPr>
          </a:p>
          <a:p>
            <a:pPr>
              <a:lnSpc>
                <a:spcPct val="80000"/>
              </a:lnSpc>
              <a:spcBef>
                <a:spcPts val="1333"/>
              </a:spcBef>
              <a:buSzPts val="2400"/>
            </a:pPr>
            <a:r>
              <a:rPr lang="en" b="0" i="0" u="none" dirty="0">
                <a:solidFill>
                  <a:schemeClr val="bg2">
                    <a:lumMod val="10000"/>
                  </a:schemeClr>
                </a:solidFill>
                <a:ea typeface="Arial"/>
                <a:cs typeface="Arial" panose="020B0604020202020204" pitchFamily="34" charset="0"/>
                <a:sym typeface="Arial"/>
              </a:rPr>
              <a:t>Educate the faculty on effective curriculum practice</a:t>
            </a:r>
            <a:r>
              <a:rPr lang="en" dirty="0">
                <a:solidFill>
                  <a:schemeClr val="bg2">
                    <a:lumMod val="10000"/>
                  </a:schemeClr>
                </a:solidFill>
                <a:cs typeface="Arial" panose="020B0604020202020204" pitchFamily="34" charset="0"/>
              </a:rPr>
              <a:t>s</a:t>
            </a:r>
          </a:p>
          <a:p>
            <a:pPr marL="0" indent="0">
              <a:lnSpc>
                <a:spcPct val="80000"/>
              </a:lnSpc>
              <a:spcBef>
                <a:spcPts val="1333"/>
              </a:spcBef>
              <a:buSzPts val="2400"/>
              <a:buNone/>
            </a:pPr>
            <a:endParaRPr dirty="0">
              <a:solidFill>
                <a:schemeClr val="bg2">
                  <a:lumMod val="10000"/>
                </a:schemeClr>
              </a:solidFill>
              <a:cs typeface="Arial" panose="020B0604020202020204" pitchFamily="34" charset="0"/>
            </a:endParaRPr>
          </a:p>
          <a:p>
            <a:pPr>
              <a:lnSpc>
                <a:spcPct val="80000"/>
              </a:lnSpc>
              <a:spcBef>
                <a:spcPts val="1333"/>
              </a:spcBef>
              <a:buSzPts val="2400"/>
            </a:pPr>
            <a:r>
              <a:rPr lang="en" b="0" i="0" u="none" dirty="0">
                <a:solidFill>
                  <a:schemeClr val="bg2">
                    <a:lumMod val="10000"/>
                  </a:schemeClr>
                </a:solidFill>
                <a:ea typeface="Arial"/>
                <a:cs typeface="Arial" panose="020B0604020202020204" pitchFamily="34" charset="0"/>
                <a:sym typeface="Arial"/>
              </a:rPr>
              <a:t>Make yourself available to faculty to answer questions</a:t>
            </a:r>
          </a:p>
          <a:p>
            <a:pPr marL="0" indent="0">
              <a:lnSpc>
                <a:spcPct val="80000"/>
              </a:lnSpc>
              <a:spcBef>
                <a:spcPts val="1333"/>
              </a:spcBef>
              <a:buSzPts val="2400"/>
              <a:buNone/>
            </a:pPr>
            <a:endParaRPr dirty="0">
              <a:solidFill>
                <a:schemeClr val="bg2">
                  <a:lumMod val="10000"/>
                </a:schemeClr>
              </a:solidFill>
              <a:cs typeface="Arial" panose="020B0604020202020204" pitchFamily="34" charset="0"/>
            </a:endParaRPr>
          </a:p>
          <a:p>
            <a:pPr>
              <a:lnSpc>
                <a:spcPct val="80000"/>
              </a:lnSpc>
              <a:spcBef>
                <a:spcPts val="1333"/>
              </a:spcBef>
              <a:spcAft>
                <a:spcPts val="1333"/>
              </a:spcAft>
              <a:buSzPts val="2400"/>
            </a:pPr>
            <a:r>
              <a:rPr lang="en" b="0" i="0" u="none" dirty="0">
                <a:solidFill>
                  <a:schemeClr val="bg2">
                    <a:lumMod val="10000"/>
                  </a:schemeClr>
                </a:solidFill>
                <a:ea typeface="Arial"/>
                <a:cs typeface="Arial" panose="020B0604020202020204" pitchFamily="34" charset="0"/>
                <a:sym typeface="Arial"/>
              </a:rPr>
              <a:t>When regulatory changes happen (like</a:t>
            </a:r>
            <a:r>
              <a:rPr lang="en" dirty="0">
                <a:solidFill>
                  <a:schemeClr val="bg2">
                    <a:lumMod val="10000"/>
                  </a:schemeClr>
                </a:solidFill>
                <a:cs typeface="Arial" panose="020B0604020202020204" pitchFamily="34" charset="0"/>
              </a:rPr>
              <a:t> AB 705</a:t>
            </a:r>
            <a:r>
              <a:rPr lang="en" b="0" i="0" u="none" dirty="0">
                <a:solidFill>
                  <a:schemeClr val="bg2">
                    <a:lumMod val="10000"/>
                  </a:schemeClr>
                </a:solidFill>
                <a:ea typeface="Arial"/>
                <a:cs typeface="Arial" panose="020B0604020202020204" pitchFamily="34" charset="0"/>
                <a:sym typeface="Arial"/>
              </a:rPr>
              <a:t>), you need to sit down with affected faculty and explain what is going on and why.</a:t>
            </a:r>
            <a:endParaRPr b="0" i="0" u="none" dirty="0">
              <a:solidFill>
                <a:schemeClr val="bg2">
                  <a:lumMod val="10000"/>
                </a:schemeClr>
              </a:solidFill>
              <a:ea typeface="Arial"/>
              <a:cs typeface="Arial" panose="020B0604020202020204" pitchFamily="34" charset="0"/>
              <a:sym typeface="Arial"/>
            </a:endParaRPr>
          </a:p>
        </p:txBody>
      </p:sp>
      <p:sp>
        <p:nvSpPr>
          <p:cNvPr id="286"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21</a:t>
            </a:fld>
            <a:endParaRPr sz="2400"/>
          </a:p>
        </p:txBody>
      </p:sp>
    </p:spTree>
    <p:extLst>
      <p:ext uri="{BB962C8B-B14F-4D97-AF65-F5344CB8AC3E}">
        <p14:creationId xmlns:p14="http://schemas.microsoft.com/office/powerpoint/2010/main" val="276624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ADD1-95F3-D44F-8E7E-C8C6A72E1670}"/>
              </a:ext>
            </a:extLst>
          </p:cNvPr>
          <p:cNvSpPr>
            <a:spLocks noGrp="1"/>
          </p:cNvSpPr>
          <p:nvPr>
            <p:ph type="title"/>
          </p:nvPr>
        </p:nvSpPr>
        <p:spPr>
          <a:xfrm>
            <a:off x="1075038" y="365126"/>
            <a:ext cx="10058399" cy="938157"/>
          </a:xfrm>
        </p:spPr>
        <p:txBody>
          <a:bodyPr>
            <a:normAutofit/>
          </a:bodyPr>
          <a:lstStyle/>
          <a:p>
            <a:pPr algn="ctr"/>
            <a:r>
              <a:rPr lang="en-US" sz="4800" dirty="0">
                <a:solidFill>
                  <a:schemeClr val="bg2">
                    <a:lumMod val="10000"/>
                  </a:schemeClr>
                </a:solidFill>
                <a:cs typeface="Arial" panose="020B0604020202020204" pitchFamily="34" charset="0"/>
              </a:rPr>
              <a:t>And Non-Credit Faculty!</a:t>
            </a:r>
          </a:p>
        </p:txBody>
      </p:sp>
      <p:sp>
        <p:nvSpPr>
          <p:cNvPr id="3" name="Text Placeholder 2">
            <a:extLst>
              <a:ext uri="{FF2B5EF4-FFF2-40B4-BE49-F238E27FC236}">
                <a16:creationId xmlns:a16="http://schemas.microsoft.com/office/drawing/2014/main" id="{BA8D7A2D-A57B-EC40-A664-FEA5CF927AFB}"/>
              </a:ext>
            </a:extLst>
          </p:cNvPr>
          <p:cNvSpPr>
            <a:spLocks noGrp="1"/>
          </p:cNvSpPr>
          <p:nvPr>
            <p:ph sz="half" idx="1"/>
          </p:nvPr>
        </p:nvSpPr>
        <p:spPr>
          <a:xfrm>
            <a:off x="1075038" y="1639614"/>
            <a:ext cx="10058400" cy="4633393"/>
          </a:xfrm>
        </p:spPr>
        <p:txBody>
          <a:bodyPr vert="horz" lIns="91440" tIns="45720" rIns="91440" bIns="45720" rtlCol="0" anchor="t">
            <a:normAutofit lnSpcReduction="10000"/>
          </a:bodyPr>
          <a:lstStyle/>
          <a:p>
            <a:r>
              <a:rPr lang="en-US" dirty="0">
                <a:solidFill>
                  <a:schemeClr val="bg2">
                    <a:lumMod val="10000"/>
                  </a:schemeClr>
                </a:solidFill>
                <a:cs typeface="Arial"/>
              </a:rPr>
              <a:t>The Standard Hour and the Noncredit Course of Record</a:t>
            </a:r>
          </a:p>
          <a:p>
            <a:pPr marL="0" indent="0">
              <a:buNone/>
            </a:pPr>
            <a:endParaRPr lang="en-US" dirty="0">
              <a:solidFill>
                <a:schemeClr val="bg2">
                  <a:lumMod val="10000"/>
                </a:schemeClr>
              </a:solidFill>
              <a:cs typeface="Arial"/>
            </a:endParaRPr>
          </a:p>
          <a:p>
            <a:r>
              <a:rPr lang="en-US" dirty="0">
                <a:solidFill>
                  <a:schemeClr val="bg2">
                    <a:lumMod val="10000"/>
                  </a:schemeClr>
                </a:solidFill>
                <a:cs typeface="Arial"/>
              </a:rPr>
              <a:t>Top-codes for noncredit ( primary / secondary education)</a:t>
            </a:r>
          </a:p>
          <a:p>
            <a:pPr marL="0" indent="0">
              <a:buNone/>
            </a:pPr>
            <a:endParaRPr lang="en-US" dirty="0">
              <a:solidFill>
                <a:schemeClr val="bg2">
                  <a:lumMod val="10000"/>
                </a:schemeClr>
              </a:solidFill>
              <a:cs typeface="Arial"/>
            </a:endParaRPr>
          </a:p>
          <a:p>
            <a:r>
              <a:rPr lang="en-US" dirty="0">
                <a:solidFill>
                  <a:schemeClr val="bg2">
                    <a:lumMod val="10000"/>
                  </a:schemeClr>
                </a:solidFill>
                <a:cs typeface="Arial"/>
              </a:rPr>
              <a:t>The Certificates of Achievement, Competency, and Completion &amp; impact on the SCFF </a:t>
            </a:r>
            <a:r>
              <a:rPr lang="en-US" i="1" dirty="0">
                <a:solidFill>
                  <a:schemeClr val="bg2">
                    <a:lumMod val="10000"/>
                  </a:schemeClr>
                </a:solidFill>
                <a:cs typeface="Arial"/>
              </a:rPr>
              <a:t>(student-centered-funding-formula)</a:t>
            </a:r>
          </a:p>
          <a:p>
            <a:pPr marL="0" indent="0">
              <a:buNone/>
            </a:pPr>
            <a:endParaRPr lang="en-US" dirty="0">
              <a:solidFill>
                <a:schemeClr val="bg2">
                  <a:lumMod val="10000"/>
                </a:schemeClr>
              </a:solidFill>
              <a:cs typeface="Arial"/>
            </a:endParaRPr>
          </a:p>
          <a:p>
            <a:r>
              <a:rPr lang="en-US" dirty="0">
                <a:solidFill>
                  <a:schemeClr val="bg2">
                    <a:lumMod val="10000"/>
                  </a:schemeClr>
                </a:solidFill>
                <a:cs typeface="Arial"/>
              </a:rPr>
              <a:t>Encourage and engage discussions about how noncredit disciplines (</a:t>
            </a:r>
            <a:r>
              <a:rPr lang="en-US" dirty="0" err="1">
                <a:solidFill>
                  <a:schemeClr val="bg2">
                    <a:lumMod val="10000"/>
                  </a:schemeClr>
                </a:solidFill>
                <a:cs typeface="Arial"/>
              </a:rPr>
              <a:t>Voc</a:t>
            </a:r>
            <a:r>
              <a:rPr lang="en-US" dirty="0">
                <a:solidFill>
                  <a:schemeClr val="bg2">
                    <a:lumMod val="10000"/>
                  </a:schemeClr>
                </a:solidFill>
                <a:cs typeface="Arial"/>
              </a:rPr>
              <a:t> Ed., Basic Skills, ESL noncredit) can SUPPORT student success and bridge to credit programs. </a:t>
            </a:r>
          </a:p>
          <a:p>
            <a:endParaRPr lang="en-US" dirty="0"/>
          </a:p>
        </p:txBody>
      </p:sp>
    </p:spTree>
    <p:extLst>
      <p:ext uri="{BB962C8B-B14F-4D97-AF65-F5344CB8AC3E}">
        <p14:creationId xmlns:p14="http://schemas.microsoft.com/office/powerpoint/2010/main" val="123563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ea typeface="Arial"/>
                <a:cs typeface="Arial"/>
                <a:sym typeface="Arial"/>
              </a:rPr>
              <a:t>Local Board of Trustees</a:t>
            </a:r>
            <a:endParaRPr sz="4800" dirty="0">
              <a:solidFill>
                <a:schemeClr val="bg2">
                  <a:lumMod val="10000"/>
                </a:schemeClr>
              </a:solidFill>
            </a:endParaRPr>
          </a:p>
        </p:txBody>
      </p:sp>
      <p:sp>
        <p:nvSpPr>
          <p:cNvPr id="292" name="Body"/>
          <p:cNvSpPr txBox="1">
            <a:spLocks noGrp="1"/>
          </p:cNvSpPr>
          <p:nvPr>
            <p:ph sz="half" idx="1"/>
          </p:nvPr>
        </p:nvSpPr>
        <p:spPr>
          <a:xfrm>
            <a:off x="1075038" y="1690688"/>
            <a:ext cx="10058400" cy="4582319"/>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None/>
            </a:pPr>
            <a:r>
              <a:rPr lang="en" dirty="0">
                <a:solidFill>
                  <a:schemeClr val="bg2">
                    <a:lumMod val="10000"/>
                  </a:schemeClr>
                </a:solidFill>
                <a:ea typeface="Arial"/>
                <a:cs typeface="Arial" panose="020B0604020202020204" pitchFamily="34" charset="0"/>
                <a:sym typeface="Arial"/>
              </a:rPr>
              <a:t>Ideally they will adopt policies and procedures related to curriculum only if recommendations on those curriculum policies and procedures are made through collegial consultation with the local </a:t>
            </a:r>
            <a:r>
              <a:rPr lang="en" dirty="0">
                <a:solidFill>
                  <a:schemeClr val="bg2">
                    <a:lumMod val="10000"/>
                  </a:schemeClr>
                </a:solidFill>
                <a:cs typeface="Arial" panose="020B0604020202020204" pitchFamily="34" charset="0"/>
              </a:rPr>
              <a:t>A</a:t>
            </a:r>
            <a:r>
              <a:rPr lang="en" dirty="0">
                <a:solidFill>
                  <a:schemeClr val="bg2">
                    <a:lumMod val="10000"/>
                  </a:schemeClr>
                </a:solidFill>
                <a:ea typeface="Arial"/>
                <a:cs typeface="Arial" panose="020B0604020202020204" pitchFamily="34" charset="0"/>
                <a:sym typeface="Arial"/>
              </a:rPr>
              <a:t>cademic </a:t>
            </a:r>
            <a:r>
              <a:rPr lang="en" dirty="0">
                <a:solidFill>
                  <a:schemeClr val="bg2">
                    <a:lumMod val="10000"/>
                  </a:schemeClr>
                </a:solidFill>
                <a:cs typeface="Arial" panose="020B0604020202020204" pitchFamily="34" charset="0"/>
              </a:rPr>
              <a:t>S</a:t>
            </a:r>
            <a:r>
              <a:rPr lang="en" dirty="0">
                <a:solidFill>
                  <a:schemeClr val="bg2">
                    <a:lumMod val="10000"/>
                  </a:schemeClr>
                </a:solidFill>
                <a:ea typeface="Arial"/>
                <a:cs typeface="Arial" panose="020B0604020202020204" pitchFamily="34" charset="0"/>
                <a:sym typeface="Arial"/>
              </a:rPr>
              <a:t>enate.</a:t>
            </a:r>
          </a:p>
          <a:p>
            <a:pPr marL="0" indent="0">
              <a:lnSpc>
                <a:spcPct val="100000"/>
              </a:lnSpc>
              <a:spcBef>
                <a:spcPts val="0"/>
              </a:spcBef>
              <a:buNone/>
            </a:pPr>
            <a:endParaRPr lang="en" dirty="0">
              <a:solidFill>
                <a:schemeClr val="bg2">
                  <a:lumMod val="10000"/>
                </a:schemeClr>
              </a:solidFill>
              <a:cs typeface="Arial" panose="020B0604020202020204" pitchFamily="34" charset="0"/>
              <a:sym typeface="Arial"/>
            </a:endParaRPr>
          </a:p>
          <a:p>
            <a:pPr marL="0" indent="0">
              <a:lnSpc>
                <a:spcPct val="100000"/>
              </a:lnSpc>
              <a:spcBef>
                <a:spcPts val="0"/>
              </a:spcBef>
              <a:buNone/>
            </a:pPr>
            <a:r>
              <a:rPr lang="en" dirty="0">
                <a:solidFill>
                  <a:schemeClr val="bg2">
                    <a:lumMod val="10000"/>
                  </a:schemeClr>
                </a:solidFill>
                <a:cs typeface="Arial" panose="020B0604020202020204" pitchFamily="34" charset="0"/>
                <a:sym typeface="Arial"/>
              </a:rPr>
              <a:t>Final approval for all curriculum proposals.  </a:t>
            </a:r>
            <a:endParaRPr dirty="0">
              <a:solidFill>
                <a:schemeClr val="bg2">
                  <a:lumMod val="10000"/>
                </a:schemeClr>
              </a:solidFill>
              <a:cs typeface="Arial" panose="020B0604020202020204" pitchFamily="34" charset="0"/>
            </a:endParaRPr>
          </a:p>
          <a:p>
            <a:pPr marL="243410" indent="-70694">
              <a:lnSpc>
                <a:spcPct val="100000"/>
              </a:lnSpc>
              <a:spcBef>
                <a:spcPts val="640"/>
              </a:spcBef>
              <a:buClr>
                <a:schemeClr val="accent1"/>
              </a:buClr>
              <a:buSzPts val="2040"/>
              <a:buNone/>
            </a:pPr>
            <a:endParaRPr dirty="0">
              <a:solidFill>
                <a:schemeClr val="bg2">
                  <a:lumMod val="10000"/>
                </a:schemeClr>
              </a:solidFill>
              <a:ea typeface="Arial"/>
              <a:cs typeface="Arial" panose="020B0604020202020204" pitchFamily="34" charset="0"/>
              <a:sym typeface="Arial"/>
            </a:endParaRPr>
          </a:p>
          <a:p>
            <a:pPr marL="0" indent="0">
              <a:lnSpc>
                <a:spcPct val="100000"/>
              </a:lnSpc>
              <a:spcBef>
                <a:spcPts val="640"/>
              </a:spcBef>
              <a:buNone/>
            </a:pPr>
            <a:r>
              <a:rPr lang="en" dirty="0">
                <a:solidFill>
                  <a:schemeClr val="bg2">
                    <a:lumMod val="10000"/>
                  </a:schemeClr>
                </a:solidFill>
                <a:ea typeface="Arial"/>
                <a:cs typeface="Arial" panose="020B0604020202020204" pitchFamily="34" charset="0"/>
                <a:sym typeface="Arial"/>
              </a:rPr>
              <a:t>Website where BOT members get their training:</a:t>
            </a:r>
            <a:endParaRPr dirty="0">
              <a:solidFill>
                <a:schemeClr val="bg2">
                  <a:lumMod val="10000"/>
                </a:schemeClr>
              </a:solidFill>
              <a:cs typeface="Arial" panose="020B0604020202020204" pitchFamily="34" charset="0"/>
            </a:endParaRPr>
          </a:p>
          <a:p>
            <a:pPr marL="243410" indent="-243410">
              <a:lnSpc>
                <a:spcPct val="100000"/>
              </a:lnSpc>
              <a:spcBef>
                <a:spcPts val="640"/>
              </a:spcBef>
              <a:buClr>
                <a:schemeClr val="accent1"/>
              </a:buClr>
              <a:buSzPts val="2040"/>
              <a:buNone/>
            </a:pPr>
            <a:r>
              <a:rPr lang="en" sz="2400" u="sng" dirty="0">
                <a:solidFill>
                  <a:schemeClr val="accent5"/>
                </a:solidFill>
                <a:cs typeface="Arial" panose="020B0604020202020204" pitchFamily="34" charset="0"/>
                <a:hlinkClick r:id="rId3" tooltip="Community College League of California, resources for Trustees">
                  <a:extLst>
                    <a:ext uri="{A12FA001-AC4F-418D-AE19-62706E023703}">
                      <ahyp:hlinkClr xmlns:ahyp="http://schemas.microsoft.com/office/drawing/2018/hyperlinkcolor" val="tx"/>
                    </a:ext>
                  </a:extLst>
                </a:hlinkClick>
              </a:rPr>
              <a:t>https://www.ccleague.org/professional-development/trustee-development</a:t>
            </a:r>
            <a:endParaRPr sz="2400" u="sng" dirty="0">
              <a:solidFill>
                <a:schemeClr val="accent5"/>
              </a:solidFill>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endParaRPr>
          </a:p>
        </p:txBody>
      </p:sp>
      <p:sp>
        <p:nvSpPr>
          <p:cNvPr id="293"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23</a:t>
            </a:fld>
            <a:endParaRPr sz="2400"/>
          </a:p>
        </p:txBody>
      </p:sp>
    </p:spTree>
    <p:extLst>
      <p:ext uri="{BB962C8B-B14F-4D97-AF65-F5344CB8AC3E}">
        <p14:creationId xmlns:p14="http://schemas.microsoft.com/office/powerpoint/2010/main" val="128306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Heading"/>
          <p:cNvSpPr txBox="1">
            <a:spLocks noGrp="1"/>
          </p:cNvSpPr>
          <p:nvPr>
            <p:ph type="title"/>
          </p:nvPr>
        </p:nvSpPr>
        <p:spPr>
          <a:xfrm>
            <a:off x="1087395" y="365125"/>
            <a:ext cx="10046043" cy="1043261"/>
          </a:xfrm>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3600"/>
            </a:pPr>
            <a:r>
              <a:rPr lang="en" sz="4800" dirty="0">
                <a:solidFill>
                  <a:schemeClr val="bg2">
                    <a:lumMod val="10000"/>
                  </a:schemeClr>
                </a:solidFill>
                <a:ea typeface="Arial"/>
                <a:cs typeface="Arial" panose="020B0604020202020204" pitchFamily="34" charset="0"/>
                <a:sym typeface="Arial"/>
              </a:rPr>
              <a:t>Other </a:t>
            </a:r>
            <a:r>
              <a:rPr lang="en" sz="4800" dirty="0">
                <a:solidFill>
                  <a:schemeClr val="bg2">
                    <a:lumMod val="10000"/>
                  </a:schemeClr>
                </a:solidFill>
                <a:cs typeface="Arial" panose="020B0604020202020204" pitchFamily="34" charset="0"/>
              </a:rPr>
              <a:t>P</a:t>
            </a:r>
            <a:r>
              <a:rPr lang="en" sz="4800" dirty="0">
                <a:solidFill>
                  <a:schemeClr val="bg2">
                    <a:lumMod val="10000"/>
                  </a:schemeClr>
                </a:solidFill>
                <a:ea typeface="Arial"/>
                <a:cs typeface="Arial" panose="020B0604020202020204" pitchFamily="34" charset="0"/>
                <a:sym typeface="Arial"/>
              </a:rPr>
              <a:t>eople Chairs </a:t>
            </a:r>
            <a:r>
              <a:rPr lang="en" sz="4800" dirty="0">
                <a:solidFill>
                  <a:schemeClr val="bg2">
                    <a:lumMod val="10000"/>
                  </a:schemeClr>
                </a:solidFill>
                <a:cs typeface="Arial" panose="020B0604020202020204" pitchFamily="34" charset="0"/>
              </a:rPr>
              <a:t>M</a:t>
            </a:r>
            <a:r>
              <a:rPr lang="en" sz="4800" dirty="0">
                <a:solidFill>
                  <a:schemeClr val="bg2">
                    <a:lumMod val="10000"/>
                  </a:schemeClr>
                </a:solidFill>
                <a:ea typeface="Arial"/>
                <a:cs typeface="Arial" panose="020B0604020202020204" pitchFamily="34" charset="0"/>
                <a:sym typeface="Arial"/>
              </a:rPr>
              <a:t>ight</a:t>
            </a:r>
            <a:r>
              <a:rPr lang="en" sz="4800" dirty="0">
                <a:solidFill>
                  <a:schemeClr val="bg2">
                    <a:lumMod val="10000"/>
                  </a:schemeClr>
                </a:solidFill>
                <a:cs typeface="Arial" panose="020B0604020202020204" pitchFamily="34" charset="0"/>
              </a:rPr>
              <a:t> W</a:t>
            </a:r>
            <a:r>
              <a:rPr lang="en" sz="4800" dirty="0">
                <a:solidFill>
                  <a:schemeClr val="bg2">
                    <a:lumMod val="10000"/>
                  </a:schemeClr>
                </a:solidFill>
                <a:ea typeface="Arial"/>
                <a:cs typeface="Arial" panose="020B0604020202020204" pitchFamily="34" charset="0"/>
                <a:sym typeface="Arial"/>
              </a:rPr>
              <a:t>ork with:</a:t>
            </a:r>
            <a:endParaRPr sz="4800" dirty="0">
              <a:solidFill>
                <a:schemeClr val="bg2">
                  <a:lumMod val="10000"/>
                </a:schemeClr>
              </a:solidFill>
              <a:cs typeface="Arial" panose="020B0604020202020204" pitchFamily="34" charset="0"/>
            </a:endParaRPr>
          </a:p>
        </p:txBody>
      </p:sp>
      <p:sp>
        <p:nvSpPr>
          <p:cNvPr id="299" name="Body column 1"/>
          <p:cNvSpPr txBox="1">
            <a:spLocks noGrp="1"/>
          </p:cNvSpPr>
          <p:nvPr>
            <p:ph sz="half" idx="2"/>
          </p:nvPr>
        </p:nvSpPr>
        <p:spPr>
          <a:xfrm>
            <a:off x="1087395" y="1566042"/>
            <a:ext cx="4922537" cy="4623622"/>
          </a:xfrm>
          <a:prstGeom prst="rect">
            <a:avLst/>
          </a:prstGeom>
          <a:noFill/>
          <a:ln>
            <a:noFill/>
          </a:ln>
        </p:spPr>
        <p:txBody>
          <a:bodyPr spcFirstLastPara="1" vert="horz" wrap="square" lIns="121900" tIns="60933" rIns="121900" bIns="60933" rtlCol="0" anchor="t" anchorCtr="0">
            <a:noAutofit/>
          </a:bodyPr>
          <a:lstStyle/>
          <a:p>
            <a:pPr>
              <a:lnSpc>
                <a:spcPct val="100000"/>
              </a:lnSpc>
              <a:spcBef>
                <a:spcPts val="0"/>
              </a:spcBef>
              <a:buSzPts val="2200"/>
            </a:pPr>
            <a:r>
              <a:rPr lang="en" dirty="0">
                <a:solidFill>
                  <a:schemeClr val="bg2">
                    <a:lumMod val="10000"/>
                  </a:schemeClr>
                </a:solidFill>
                <a:cs typeface="Arial" panose="020B0604020202020204" pitchFamily="34" charset="0"/>
              </a:rPr>
              <a:t>Counselors &amp; Librarians</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Deans</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Deputy Sector Navigators (CTE)</a:t>
            </a:r>
            <a:endParaRPr dirty="0">
              <a:solidFill>
                <a:schemeClr val="bg2">
                  <a:lumMod val="10000"/>
                </a:schemeClr>
              </a:solidFill>
              <a:cs typeface="Arial" panose="020B0604020202020204" pitchFamily="34" charset="0"/>
            </a:endParaRPr>
          </a:p>
          <a:p>
            <a:pPr>
              <a:spcBef>
                <a:spcPts val="1333"/>
              </a:spcBef>
              <a:buSzPts val="2200"/>
            </a:pPr>
            <a:r>
              <a:rPr lang="en" dirty="0">
                <a:solidFill>
                  <a:schemeClr val="bg2">
                    <a:lumMod val="10000"/>
                  </a:schemeClr>
                </a:solidFill>
                <a:cs typeface="Arial" panose="020B0604020202020204" pitchFamily="34" charset="0"/>
              </a:rPr>
              <a:t>Distance Ed coordinator</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ea typeface="Arial"/>
                <a:cs typeface="Arial" panose="020B0604020202020204" pitchFamily="34" charset="0"/>
                <a:sym typeface="Arial"/>
              </a:rPr>
              <a:t>Financial Aid Office</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ea typeface="Arial"/>
                <a:cs typeface="Arial" panose="020B0604020202020204" pitchFamily="34" charset="0"/>
                <a:sym typeface="Arial"/>
              </a:rPr>
              <a:t>IT support staff</a:t>
            </a:r>
            <a:endParaRPr dirty="0">
              <a:solidFill>
                <a:schemeClr val="bg2">
                  <a:lumMod val="10000"/>
                </a:schemeClr>
              </a:solidFill>
              <a:cs typeface="Arial" panose="020B0604020202020204" pitchFamily="34" charset="0"/>
            </a:endParaRPr>
          </a:p>
          <a:p>
            <a:pPr>
              <a:spcBef>
                <a:spcPts val="1333"/>
              </a:spcBef>
              <a:spcAft>
                <a:spcPts val="1333"/>
              </a:spcAft>
              <a:buSzPts val="2200"/>
            </a:pPr>
            <a:r>
              <a:rPr lang="en" dirty="0">
                <a:solidFill>
                  <a:schemeClr val="bg2">
                    <a:lumMod val="10000"/>
                  </a:schemeClr>
                </a:solidFill>
                <a:cs typeface="Arial" panose="020B0604020202020204" pitchFamily="34" charset="0"/>
              </a:rPr>
              <a:t>SLO coordinator</a:t>
            </a:r>
            <a:endParaRPr dirty="0">
              <a:solidFill>
                <a:schemeClr val="bg2">
                  <a:lumMod val="10000"/>
                </a:schemeClr>
              </a:solidFill>
              <a:cs typeface="Arial" panose="020B0604020202020204" pitchFamily="34" charset="0"/>
            </a:endParaRPr>
          </a:p>
        </p:txBody>
      </p:sp>
      <p:sp>
        <p:nvSpPr>
          <p:cNvPr id="301" name="Body column 2"/>
          <p:cNvSpPr txBox="1">
            <a:spLocks noGrp="1"/>
          </p:cNvSpPr>
          <p:nvPr>
            <p:ph sz="quarter" idx="4"/>
          </p:nvPr>
        </p:nvSpPr>
        <p:spPr>
          <a:xfrm>
            <a:off x="6184557" y="1566042"/>
            <a:ext cx="4948881" cy="4623622"/>
          </a:xfrm>
          <a:prstGeom prst="rect">
            <a:avLst/>
          </a:prstGeom>
          <a:noFill/>
          <a:ln>
            <a:noFill/>
          </a:ln>
        </p:spPr>
        <p:txBody>
          <a:bodyPr spcFirstLastPara="1" vert="horz" wrap="square" lIns="121900" tIns="60933" rIns="121900" bIns="60933" rtlCol="0" anchor="t" anchorCtr="0">
            <a:noAutofit/>
          </a:bodyPr>
          <a:lstStyle/>
          <a:p>
            <a:pPr>
              <a:lnSpc>
                <a:spcPct val="100000"/>
              </a:lnSpc>
              <a:spcBef>
                <a:spcPts val="0"/>
              </a:spcBef>
              <a:buSzPts val="2200"/>
            </a:pPr>
            <a:r>
              <a:rPr lang="en" dirty="0">
                <a:solidFill>
                  <a:schemeClr val="bg2">
                    <a:lumMod val="10000"/>
                  </a:schemeClr>
                </a:solidFill>
                <a:cs typeface="Arial" panose="020B0604020202020204" pitchFamily="34" charset="0"/>
              </a:rPr>
              <a:t>College Researcher</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Catalog Publication</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Admissions/Records/ Degree Auditors</a:t>
            </a:r>
            <a:endParaRPr dirty="0">
              <a:solidFill>
                <a:schemeClr val="bg2">
                  <a:lumMod val="10000"/>
                </a:schemeClr>
              </a:solidFill>
              <a:cs typeface="Arial" panose="020B0604020202020204" pitchFamily="34" charset="0"/>
            </a:endParaRPr>
          </a:p>
          <a:p>
            <a:pPr>
              <a:spcBef>
                <a:spcPts val="1333"/>
              </a:spcBef>
              <a:buSzPts val="2200"/>
            </a:pPr>
            <a:r>
              <a:rPr lang="en" dirty="0">
                <a:solidFill>
                  <a:schemeClr val="bg2">
                    <a:lumMod val="10000"/>
                  </a:schemeClr>
                </a:solidFill>
                <a:cs typeface="Arial" panose="020B0604020202020204" pitchFamily="34" charset="0"/>
              </a:rPr>
              <a:t>Scheduling</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Other committees</a:t>
            </a:r>
            <a:endParaRPr dirty="0">
              <a:solidFill>
                <a:schemeClr val="bg2">
                  <a:lumMod val="10000"/>
                </a:schemeClr>
              </a:solidFill>
              <a:cs typeface="Arial" panose="020B0604020202020204" pitchFamily="34" charset="0"/>
            </a:endParaRPr>
          </a:p>
          <a:p>
            <a:pPr>
              <a:lnSpc>
                <a:spcPct val="100000"/>
              </a:lnSpc>
              <a:spcBef>
                <a:spcPts val="1333"/>
              </a:spcBef>
              <a:buSzPts val="2200"/>
            </a:pPr>
            <a:r>
              <a:rPr lang="en" dirty="0">
                <a:solidFill>
                  <a:schemeClr val="bg2">
                    <a:lumMod val="10000"/>
                  </a:schemeClr>
                </a:solidFill>
                <a:cs typeface="Arial" panose="020B0604020202020204" pitchFamily="34" charset="0"/>
              </a:rPr>
              <a:t>High School Articulation and Dual Enrollment</a:t>
            </a:r>
            <a:endParaRPr dirty="0">
              <a:solidFill>
                <a:schemeClr val="bg2">
                  <a:lumMod val="10000"/>
                </a:schemeClr>
              </a:solidFill>
              <a:cs typeface="Arial" panose="020B0604020202020204" pitchFamily="34" charset="0"/>
            </a:endParaRPr>
          </a:p>
          <a:p>
            <a:pPr>
              <a:lnSpc>
                <a:spcPct val="100000"/>
              </a:lnSpc>
              <a:spcBef>
                <a:spcPts val="1333"/>
              </a:spcBef>
              <a:spcAft>
                <a:spcPts val="1333"/>
              </a:spcAft>
              <a:buSzPts val="2200"/>
            </a:pPr>
            <a:r>
              <a:rPr lang="en" dirty="0">
                <a:solidFill>
                  <a:schemeClr val="bg2">
                    <a:lumMod val="10000"/>
                  </a:schemeClr>
                </a:solidFill>
                <a:ea typeface="Arial"/>
                <a:cs typeface="Arial" panose="020B0604020202020204" pitchFamily="34" charset="0"/>
                <a:sym typeface="Arial"/>
              </a:rPr>
              <a:t>Others??</a:t>
            </a:r>
            <a:endParaRPr dirty="0">
              <a:solidFill>
                <a:schemeClr val="bg2">
                  <a:lumMod val="10000"/>
                </a:schemeClr>
              </a:solidFill>
              <a:cs typeface="Arial" panose="020B0604020202020204" pitchFamily="34" charset="0"/>
            </a:endParaRPr>
          </a:p>
        </p:txBody>
      </p:sp>
      <p:sp>
        <p:nvSpPr>
          <p:cNvPr id="300"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24</a:t>
            </a:fld>
            <a:endParaRPr sz="2400"/>
          </a:p>
        </p:txBody>
      </p:sp>
    </p:spTree>
    <p:extLst>
      <p:ext uri="{BB962C8B-B14F-4D97-AF65-F5344CB8AC3E}">
        <p14:creationId xmlns:p14="http://schemas.microsoft.com/office/powerpoint/2010/main" val="381312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Heading"/>
          <p:cNvSpPr txBox="1">
            <a:spLocks noGrp="1"/>
          </p:cNvSpPr>
          <p:nvPr>
            <p:ph type="title"/>
          </p:nvPr>
        </p:nvSpPr>
        <p:spPr>
          <a:xfrm>
            <a:off x="247135" y="1335091"/>
            <a:ext cx="3583461" cy="2238426"/>
          </a:xfrm>
        </p:spPr>
        <p:txBody>
          <a:bodyPr spcFirstLastPara="1" vert="horz" lIns="121900" tIns="60933" rIns="121900" bIns="60933" rtlCol="0" anchor="b" anchorCtr="0">
            <a:normAutofit/>
          </a:bodyPr>
          <a:lstStyle/>
          <a:p>
            <a:pPr>
              <a:buClr>
                <a:schemeClr val="dk2"/>
              </a:buClr>
              <a:buSzPts val="3600"/>
            </a:pPr>
            <a:r>
              <a:rPr lang="en-US" dirty="0">
                <a:solidFill>
                  <a:schemeClr val="bg2">
                    <a:lumMod val="10000"/>
                  </a:schemeClr>
                </a:solidFill>
              </a:rPr>
              <a:t>Scenario #1</a:t>
            </a:r>
          </a:p>
        </p:txBody>
      </p:sp>
      <p:sp>
        <p:nvSpPr>
          <p:cNvPr id="307" name="Body"/>
          <p:cNvSpPr txBox="1">
            <a:spLocks noGrp="1"/>
          </p:cNvSpPr>
          <p:nvPr>
            <p:ph idx="1"/>
          </p:nvPr>
        </p:nvSpPr>
        <p:spPr>
          <a:xfrm>
            <a:off x="4534930" y="262759"/>
            <a:ext cx="6672648" cy="6093591"/>
          </a:xfrm>
        </p:spPr>
        <p:txBody>
          <a:bodyPr spcFirstLastPara="1" vert="horz" lIns="121900" tIns="60933" rIns="121900" bIns="60933" rtlCol="0" anchorCtr="0">
            <a:noAutofit/>
          </a:bodyPr>
          <a:lstStyle/>
          <a:p>
            <a:pPr marL="175256" indent="0">
              <a:buNone/>
            </a:pPr>
            <a:r>
              <a:rPr lang="en-US" sz="2400" dirty="0">
                <a:solidFill>
                  <a:schemeClr val="bg2">
                    <a:lumMod val="10000"/>
                  </a:schemeClr>
                </a:solidFill>
                <a:cs typeface="Arial" panose="020B0604020202020204" pitchFamily="34" charset="0"/>
              </a:rPr>
              <a:t>The course of record (COR) identifies a course by a ratio of lecture and lab hours requiring a varying amount of hours of outside assignments (readings, writing a paper, reviews, </a:t>
            </a:r>
            <a:r>
              <a:rPr lang="en-US" sz="2400" dirty="0" err="1">
                <a:solidFill>
                  <a:schemeClr val="bg2">
                    <a:lumMod val="10000"/>
                  </a:schemeClr>
                </a:solidFill>
                <a:cs typeface="Arial" panose="020B0604020202020204" pitchFamily="34" charset="0"/>
              </a:rPr>
              <a:t>reports,etc</a:t>
            </a:r>
            <a:r>
              <a:rPr lang="en-US" sz="2400" dirty="0">
                <a:solidFill>
                  <a:schemeClr val="bg2">
                    <a:lumMod val="10000"/>
                  </a:schemeClr>
                </a:solidFill>
                <a:cs typeface="Arial" panose="020B0604020202020204" pitchFamily="34" charset="0"/>
              </a:rPr>
              <a:t>). </a:t>
            </a:r>
          </a:p>
          <a:p>
            <a:pPr marL="175256" indent="0">
              <a:buNone/>
            </a:pPr>
            <a:endParaRPr lang="en-US" sz="2400" dirty="0">
              <a:solidFill>
                <a:schemeClr val="bg2">
                  <a:lumMod val="10000"/>
                </a:schemeClr>
              </a:solidFill>
              <a:cs typeface="Arial" panose="020B0604020202020204" pitchFamily="34" charset="0"/>
            </a:endParaRPr>
          </a:p>
          <a:p>
            <a:pPr marL="175256" indent="0">
              <a:buNone/>
            </a:pPr>
            <a:r>
              <a:rPr lang="en-US" sz="2400" dirty="0">
                <a:solidFill>
                  <a:schemeClr val="bg2">
                    <a:lumMod val="10000"/>
                  </a:schemeClr>
                </a:solidFill>
                <a:cs typeface="Arial" panose="020B0604020202020204" pitchFamily="34" charset="0"/>
              </a:rPr>
              <a:t>Since Covid-19 turned face-to-face instruction into ‘remote’ learning ( a percentage of </a:t>
            </a:r>
            <a:r>
              <a:rPr lang="en-US" sz="2400" dirty="0" err="1">
                <a:solidFill>
                  <a:schemeClr val="bg2">
                    <a:lumMod val="10000"/>
                  </a:schemeClr>
                </a:solidFill>
                <a:cs typeface="Arial" panose="020B0604020202020204" pitchFamily="34" charset="0"/>
              </a:rPr>
              <a:t>asynch</a:t>
            </a:r>
            <a:r>
              <a:rPr lang="en-US" sz="2400" dirty="0">
                <a:solidFill>
                  <a:schemeClr val="bg2">
                    <a:lumMod val="10000"/>
                  </a:schemeClr>
                </a:solidFill>
                <a:cs typeface="Arial" panose="020B0604020202020204" pitchFamily="34" charset="0"/>
              </a:rPr>
              <a:t>/ sync), it became instantly harder to meet required criteria on the COR.  Given this, work with your group and come up with answers for the following:</a:t>
            </a:r>
          </a:p>
          <a:p>
            <a:pPr marL="285750" indent="-285750">
              <a:buFont typeface="Arial" panose="020B0604020202020204" pitchFamily="34" charset="0"/>
              <a:buChar char="•"/>
            </a:pPr>
            <a:r>
              <a:rPr lang="en-US" sz="2400" dirty="0">
                <a:solidFill>
                  <a:schemeClr val="bg2">
                    <a:lumMod val="10000"/>
                  </a:schemeClr>
                </a:solidFill>
                <a:cs typeface="Arial" panose="020B0604020202020204" pitchFamily="34" charset="0"/>
              </a:rPr>
              <a:t>As curriculum chair, identify which aspects of the COR are relevant to this situation. </a:t>
            </a:r>
          </a:p>
          <a:p>
            <a:pPr marL="461006" indent="-285750">
              <a:buFont typeface="Arial" panose="020B0604020202020204" pitchFamily="34" charset="0"/>
              <a:buChar char="•"/>
            </a:pPr>
            <a:endParaRPr lang="en-US" sz="2400" dirty="0">
              <a:solidFill>
                <a:schemeClr val="bg2">
                  <a:lumMod val="10000"/>
                </a:schemeClr>
              </a:solidFill>
              <a:cs typeface="Arial" panose="020B0604020202020204" pitchFamily="34" charset="0"/>
            </a:endParaRPr>
          </a:p>
          <a:p>
            <a:pPr marL="285750" indent="-285750">
              <a:buFont typeface="Arial" panose="020B0604020202020204" pitchFamily="34" charset="0"/>
              <a:buChar char="•"/>
            </a:pPr>
            <a:r>
              <a:rPr lang="en-US" sz="2400" dirty="0">
                <a:solidFill>
                  <a:schemeClr val="bg2">
                    <a:lumMod val="10000"/>
                  </a:schemeClr>
                </a:solidFill>
                <a:cs typeface="Arial" panose="020B0604020202020204" pitchFamily="34" charset="0"/>
              </a:rPr>
              <a:t>What guidance would you give department chairs to meet these COR obligations?</a:t>
            </a:r>
          </a:p>
        </p:txBody>
      </p:sp>
      <p:sp>
        <p:nvSpPr>
          <p:cNvPr id="308" name="Slide number"/>
          <p:cNvSpPr txBox="1"/>
          <p:nvPr/>
        </p:nvSpPr>
        <p:spPr>
          <a:xfrm>
            <a:off x="247135" y="2928551"/>
            <a:ext cx="3583461" cy="2533135"/>
          </a:xfrm>
          <a:prstGeom prst="rect">
            <a:avLst/>
          </a:prstGeom>
        </p:spPr>
        <p:txBody>
          <a:bodyPr spcFirstLastPara="1" lIns="121900" tIns="60933" rIns="121900" bIns="60933" anchorCtr="0">
            <a:normAutofit/>
          </a:bodyPr>
          <a:lstStyle/>
          <a:p>
            <a:pPr algn="ctr">
              <a:spcAft>
                <a:spcPts val="600"/>
              </a:spcAft>
              <a:buClr>
                <a:srgbClr val="FFFFFF"/>
              </a:buClr>
              <a:buSzPts val="1400"/>
            </a:pPr>
            <a:endParaRPr lang="en" sz="2800" dirty="0">
              <a:solidFill>
                <a:srgbClr val="674831"/>
              </a:solidFill>
            </a:endParaRPr>
          </a:p>
        </p:txBody>
      </p:sp>
      <p:sp>
        <p:nvSpPr>
          <p:cNvPr id="121" name="Slide Number Placeholder 4">
            <a:extLst>
              <a:ext uri="{FF2B5EF4-FFF2-40B4-BE49-F238E27FC236}">
                <a16:creationId xmlns:a16="http://schemas.microsoft.com/office/drawing/2014/main" id="{C1C5C997-61BB-411E-B1A9-5A3A9452AFAC}"/>
              </a:ext>
            </a:extLst>
          </p:cNvPr>
          <p:cNvSpPr>
            <a:spLocks noGrp="1"/>
          </p:cNvSpPr>
          <p:nvPr>
            <p:ph type="sldNum" sz="quarter" idx="12"/>
          </p:nvPr>
        </p:nvSpPr>
        <p:spPr>
          <a:xfrm>
            <a:off x="8464378" y="6356350"/>
            <a:ext cx="2743200" cy="365125"/>
          </a:xfrm>
        </p:spPr>
        <p:txBody>
          <a:bodyPr/>
          <a:lstStyle/>
          <a:p>
            <a:pPr>
              <a:spcAft>
                <a:spcPts val="600"/>
              </a:spcAft>
            </a:pPr>
            <a:fld id="{492D8F1A-69A8-9242-9469-8400121D240A}" type="slidenum">
              <a:rPr lang="en-US" smtClean="0"/>
              <a:pPr>
                <a:spcAft>
                  <a:spcPts val="600"/>
                </a:spcAft>
              </a:pPr>
              <a:t>25</a:t>
            </a:fld>
            <a:endParaRPr lang="en-US"/>
          </a:p>
        </p:txBody>
      </p:sp>
    </p:spTree>
    <p:extLst>
      <p:ext uri="{BB962C8B-B14F-4D97-AF65-F5344CB8AC3E}">
        <p14:creationId xmlns:p14="http://schemas.microsoft.com/office/powerpoint/2010/main" val="3763307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9"/>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Rectangle 73">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Section heading"/>
          <p:cNvSpPr txBox="1">
            <a:spLocks noGrp="1"/>
          </p:cNvSpPr>
          <p:nvPr>
            <p:ph type="title"/>
          </p:nvPr>
        </p:nvSpPr>
        <p:spPr>
          <a:xfrm>
            <a:off x="3371787" y="1741337"/>
            <a:ext cx="5448730" cy="2387918"/>
          </a:xfrm>
          <a:prstGeom prst="rect">
            <a:avLst/>
          </a:prstGeom>
        </p:spPr>
        <p:txBody>
          <a:bodyPr spcFirstLastPara="1" vert="horz" lIns="91440" tIns="45720" rIns="91440" bIns="45720" rtlCol="0" anchor="b" anchorCtr="0">
            <a:normAutofit/>
          </a:bodyPr>
          <a:lstStyle/>
          <a:p>
            <a:pPr algn="ctr">
              <a:spcBef>
                <a:spcPct val="0"/>
              </a:spcBef>
              <a:buClr>
                <a:srgbClr val="262626"/>
              </a:buClr>
              <a:buSzPts val="4800"/>
            </a:pPr>
            <a:r>
              <a:rPr lang="en-US" sz="4800" kern="1200">
                <a:solidFill>
                  <a:schemeClr val="tx2"/>
                </a:solidFill>
                <a:latin typeface="+mj-lt"/>
                <a:ea typeface="+mj-ea"/>
                <a:cs typeface="+mj-cs"/>
              </a:rPr>
              <a:t>Managing Conflict </a:t>
            </a:r>
          </a:p>
          <a:p>
            <a:pPr algn="ctr">
              <a:spcBef>
                <a:spcPct val="0"/>
              </a:spcBef>
              <a:buClr>
                <a:srgbClr val="262626"/>
              </a:buClr>
              <a:buSzPts val="4800"/>
            </a:pPr>
            <a:r>
              <a:rPr lang="en-US" sz="4800" kern="1200">
                <a:solidFill>
                  <a:schemeClr val="tx2"/>
                </a:solidFill>
                <a:latin typeface="+mj-lt"/>
                <a:ea typeface="+mj-ea"/>
                <a:cs typeface="+mj-cs"/>
              </a:rPr>
              <a:t>&amp;</a:t>
            </a:r>
          </a:p>
          <a:p>
            <a:pPr algn="ctr">
              <a:spcBef>
                <a:spcPct val="0"/>
              </a:spcBef>
              <a:buClr>
                <a:srgbClr val="262626"/>
              </a:buClr>
              <a:buSzPts val="4800"/>
            </a:pPr>
            <a:r>
              <a:rPr lang="en-US" sz="4800" kern="1200">
                <a:solidFill>
                  <a:schemeClr val="tx2"/>
                </a:solidFill>
                <a:latin typeface="+mj-lt"/>
                <a:ea typeface="+mj-ea"/>
                <a:cs typeface="+mj-cs"/>
              </a:rPr>
              <a:t>Workload</a:t>
            </a:r>
          </a:p>
        </p:txBody>
      </p:sp>
      <p:grpSp>
        <p:nvGrpSpPr>
          <p:cNvPr id="76" name="Group 75">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77" name="Freeform: Shape 76">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83" name="Freeform: Shape 82">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6" name="Freeform: Shape 85">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1"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spcAft>
                <a:spcPts val="600"/>
              </a:spcAft>
              <a:buClr>
                <a:srgbClr val="FFFFFF"/>
              </a:buClr>
              <a:buSzPts val="1400"/>
            </a:pPr>
            <a:fld id="{00000000-1234-1234-1234-123412341234}" type="slidenum">
              <a:rPr lang="en" sz="1867" b="1">
                <a:solidFill>
                  <a:srgbClr val="FFFFFF"/>
                </a:solidFill>
                <a:latin typeface="Arial"/>
                <a:ea typeface="Arial"/>
                <a:cs typeface="Arial"/>
                <a:sym typeface="Arial"/>
              </a:rPr>
              <a:pPr>
                <a:spcAft>
                  <a:spcPts val="600"/>
                </a:spcAft>
                <a:buClr>
                  <a:srgbClr val="FFFFFF"/>
                </a:buClr>
                <a:buSzPts val="1400"/>
              </a:pPr>
              <a:t>26</a:t>
            </a:fld>
            <a:endParaRPr lang="en-US" sz="2400"/>
          </a:p>
        </p:txBody>
      </p:sp>
    </p:spTree>
    <p:extLst>
      <p:ext uri="{BB962C8B-B14F-4D97-AF65-F5344CB8AC3E}">
        <p14:creationId xmlns:p14="http://schemas.microsoft.com/office/powerpoint/2010/main" val="343250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8"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ea typeface="Arial"/>
                <a:cs typeface="Arial"/>
                <a:sym typeface="Arial"/>
              </a:rPr>
              <a:t>Managing Conflict</a:t>
            </a:r>
            <a:endParaRPr sz="4800" dirty="0">
              <a:solidFill>
                <a:schemeClr val="bg2">
                  <a:lumMod val="10000"/>
                </a:schemeClr>
              </a:solidFill>
            </a:endParaRPr>
          </a:p>
        </p:txBody>
      </p:sp>
      <p:sp>
        <p:nvSpPr>
          <p:cNvPr id="326" name="Body"/>
          <p:cNvSpPr txBox="1">
            <a:spLocks noGrp="1"/>
          </p:cNvSpPr>
          <p:nvPr>
            <p:ph sz="half" idx="1"/>
          </p:nvPr>
        </p:nvSpPr>
        <p:spPr>
          <a:xfrm>
            <a:off x="1075038" y="1690688"/>
            <a:ext cx="10058400" cy="4582319"/>
          </a:xfrm>
          <a:prstGeom prst="rect">
            <a:avLst/>
          </a:prstGeom>
          <a:noFill/>
          <a:ln>
            <a:noFill/>
          </a:ln>
        </p:spPr>
        <p:txBody>
          <a:bodyPr spcFirstLastPara="1" vert="horz" wrap="square" lIns="121900" tIns="60933" rIns="121900" bIns="60933" rtlCol="0" anchor="t" anchorCtr="0">
            <a:noAutofit/>
          </a:bodyPr>
          <a:lstStyle/>
          <a:p>
            <a:pPr>
              <a:lnSpc>
                <a:spcPct val="100000"/>
              </a:lnSpc>
              <a:spcBef>
                <a:spcPts val="0"/>
              </a:spcBef>
              <a:buSzPts val="2000"/>
            </a:pPr>
            <a:r>
              <a:rPr lang="en" sz="2400" dirty="0">
                <a:solidFill>
                  <a:schemeClr val="bg2">
                    <a:lumMod val="10000"/>
                  </a:schemeClr>
                </a:solidFill>
                <a:cs typeface="Arial" panose="020B0604020202020204" pitchFamily="34" charset="0"/>
              </a:rPr>
              <a:t>Get comfortable with conflict - it can be productive or destructive, depending on how it is handled.</a:t>
            </a:r>
            <a:endParaRPr sz="2400" dirty="0">
              <a:solidFill>
                <a:schemeClr val="bg2">
                  <a:lumMod val="10000"/>
                </a:schemeClr>
              </a:solidFill>
              <a:cs typeface="Arial" panose="020B0604020202020204" pitchFamily="34" charset="0"/>
            </a:endParaRPr>
          </a:p>
          <a:p>
            <a:pPr>
              <a:lnSpc>
                <a:spcPct val="100000"/>
              </a:lnSpc>
              <a:spcBef>
                <a:spcPts val="1333"/>
              </a:spcBef>
              <a:buSzPts val="2000"/>
            </a:pPr>
            <a:r>
              <a:rPr lang="en" sz="2400" dirty="0">
                <a:solidFill>
                  <a:schemeClr val="bg2">
                    <a:lumMod val="10000"/>
                  </a:schemeClr>
                </a:solidFill>
                <a:ea typeface="Arial"/>
                <a:cs typeface="Arial" panose="020B0604020202020204" pitchFamily="34" charset="0"/>
                <a:sym typeface="Arial"/>
              </a:rPr>
              <a:t>Remain impartial and remember that you are representing the faculty of your college not just one area.</a:t>
            </a:r>
            <a:endParaRPr sz="2400" dirty="0">
              <a:solidFill>
                <a:schemeClr val="bg2">
                  <a:lumMod val="10000"/>
                </a:schemeClr>
              </a:solidFill>
              <a:ea typeface="Arial"/>
              <a:cs typeface="Arial" panose="020B0604020202020204" pitchFamily="34" charset="0"/>
              <a:sym typeface="Arial"/>
            </a:endParaRPr>
          </a:p>
          <a:p>
            <a:pPr>
              <a:lnSpc>
                <a:spcPct val="100000"/>
              </a:lnSpc>
              <a:spcBef>
                <a:spcPts val="1333"/>
              </a:spcBef>
              <a:buSzPts val="2000"/>
            </a:pPr>
            <a:r>
              <a:rPr lang="en" sz="2400" dirty="0">
                <a:solidFill>
                  <a:schemeClr val="bg2">
                    <a:lumMod val="10000"/>
                  </a:schemeClr>
                </a:solidFill>
                <a:ea typeface="Arial"/>
                <a:cs typeface="Arial" panose="020B0604020202020204" pitchFamily="34" charset="0"/>
                <a:sym typeface="Arial"/>
              </a:rPr>
              <a:t>You can’t make everyone happy. Work with all parties to try and reach a solution that meets as many interests as possible. </a:t>
            </a:r>
            <a:endParaRPr sz="2400" dirty="0">
              <a:solidFill>
                <a:schemeClr val="bg2">
                  <a:lumMod val="10000"/>
                </a:schemeClr>
              </a:solidFill>
              <a:ea typeface="Arial"/>
              <a:cs typeface="Arial" panose="020B0604020202020204" pitchFamily="34" charset="0"/>
              <a:sym typeface="Arial"/>
            </a:endParaRPr>
          </a:p>
          <a:p>
            <a:pPr>
              <a:lnSpc>
                <a:spcPct val="100000"/>
              </a:lnSpc>
              <a:spcBef>
                <a:spcPts val="1333"/>
              </a:spcBef>
              <a:spcAft>
                <a:spcPts val="1333"/>
              </a:spcAft>
              <a:buSzPts val="2000"/>
            </a:pPr>
            <a:r>
              <a:rPr lang="en" sz="2400" dirty="0">
                <a:solidFill>
                  <a:schemeClr val="bg2">
                    <a:lumMod val="10000"/>
                  </a:schemeClr>
                </a:solidFill>
                <a:ea typeface="Arial"/>
                <a:cs typeface="Arial" panose="020B0604020202020204" pitchFamily="34" charset="0"/>
                <a:sym typeface="Arial"/>
              </a:rPr>
              <a:t>If conflicts happen during a meeting, take back the floor when the discussion gets off topic. Remember that you are in control of the meeting and you need to keep the discussion as civil as possible.</a:t>
            </a:r>
            <a:endParaRPr sz="2400" dirty="0">
              <a:solidFill>
                <a:schemeClr val="bg2">
                  <a:lumMod val="10000"/>
                </a:schemeClr>
              </a:solidFill>
              <a:cs typeface="Arial" panose="020B0604020202020204" pitchFamily="34" charset="0"/>
            </a:endParaRPr>
          </a:p>
        </p:txBody>
      </p:sp>
      <p:sp>
        <p:nvSpPr>
          <p:cNvPr id="327"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27</a:t>
            </a:fld>
            <a:endParaRPr sz="2400"/>
          </a:p>
        </p:txBody>
      </p:sp>
    </p:spTree>
    <p:extLst>
      <p:ext uri="{BB962C8B-B14F-4D97-AF65-F5344CB8AC3E}">
        <p14:creationId xmlns:p14="http://schemas.microsoft.com/office/powerpoint/2010/main" val="87297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Heading"/>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r>
              <a:rPr lang="en" sz="4800" dirty="0">
                <a:solidFill>
                  <a:schemeClr val="bg2">
                    <a:lumMod val="10000"/>
                  </a:schemeClr>
                </a:solidFill>
                <a:cs typeface="Arial" panose="020B0604020202020204" pitchFamily="34" charset="0"/>
              </a:rPr>
              <a:t>Workload and Scope-Creep</a:t>
            </a:r>
            <a:endParaRPr sz="4800" dirty="0">
              <a:solidFill>
                <a:schemeClr val="bg2">
                  <a:lumMod val="10000"/>
                </a:schemeClr>
              </a:solidFill>
              <a:cs typeface="Arial" panose="020B0604020202020204" pitchFamily="34" charset="0"/>
            </a:endParaRPr>
          </a:p>
        </p:txBody>
      </p:sp>
      <p:sp>
        <p:nvSpPr>
          <p:cNvPr id="334" name="Body"/>
          <p:cNvSpPr txBox="1">
            <a:spLocks noGrp="1"/>
          </p:cNvSpPr>
          <p:nvPr>
            <p:ph sz="half" idx="1"/>
          </p:nvPr>
        </p:nvSpPr>
        <p:spPr>
          <a:xfrm>
            <a:off x="1681654" y="1921669"/>
            <a:ext cx="9080939" cy="4351338"/>
          </a:xfrm>
          <a:prstGeom prst="rect">
            <a:avLst/>
          </a:prstGeom>
        </p:spPr>
        <p:txBody>
          <a:bodyPr spcFirstLastPara="1" vert="horz" wrap="square" lIns="121900" tIns="60933" rIns="121900" bIns="60933" rtlCol="0" anchor="t" anchorCtr="0">
            <a:noAutofit/>
          </a:bodyPr>
          <a:lstStyle/>
          <a:p>
            <a:pPr marL="0" indent="0">
              <a:buNone/>
            </a:pPr>
            <a:r>
              <a:rPr lang="en" dirty="0">
                <a:solidFill>
                  <a:schemeClr val="bg2">
                    <a:lumMod val="10000"/>
                  </a:schemeClr>
                </a:solidFill>
                <a:cs typeface="Arial" panose="020B0604020202020204" pitchFamily="34" charset="0"/>
              </a:rPr>
              <a:t>New Initiatives:</a:t>
            </a:r>
            <a:endParaRPr dirty="0">
              <a:solidFill>
                <a:schemeClr val="bg2">
                  <a:lumMod val="10000"/>
                </a:schemeClr>
              </a:solidFill>
              <a:cs typeface="Arial" panose="020B0604020202020204" pitchFamily="34" charset="0"/>
            </a:endParaRPr>
          </a:p>
          <a:p>
            <a:pPr>
              <a:spcBef>
                <a:spcPts val="1333"/>
              </a:spcBef>
              <a:buSzPts val="2400"/>
            </a:pPr>
            <a:r>
              <a:rPr lang="en" dirty="0">
                <a:solidFill>
                  <a:schemeClr val="bg2">
                    <a:lumMod val="10000"/>
                  </a:schemeClr>
                </a:solidFill>
                <a:cs typeface="Arial" panose="020B0604020202020204" pitchFamily="34" charset="0"/>
              </a:rPr>
              <a:t>What new initiatives are you aware of?</a:t>
            </a:r>
            <a:endParaRPr dirty="0">
              <a:solidFill>
                <a:schemeClr val="bg2">
                  <a:lumMod val="10000"/>
                </a:schemeClr>
              </a:solidFill>
              <a:cs typeface="Arial" panose="020B0604020202020204" pitchFamily="34" charset="0"/>
            </a:endParaRPr>
          </a:p>
          <a:p>
            <a:pPr>
              <a:spcBef>
                <a:spcPts val="1333"/>
              </a:spcBef>
              <a:buSzPts val="2400"/>
            </a:pPr>
            <a:r>
              <a:rPr lang="en" dirty="0">
                <a:solidFill>
                  <a:schemeClr val="bg2">
                    <a:lumMod val="10000"/>
                  </a:schemeClr>
                </a:solidFill>
                <a:cs typeface="Arial" panose="020B0604020202020204" pitchFamily="34" charset="0"/>
              </a:rPr>
              <a:t>How can you balance the workload while also ensuring faculty voice?</a:t>
            </a:r>
            <a:endParaRPr dirty="0">
              <a:solidFill>
                <a:schemeClr val="bg2">
                  <a:lumMod val="10000"/>
                </a:schemeClr>
              </a:solidFill>
              <a:cs typeface="Arial" panose="020B0604020202020204" pitchFamily="34" charset="0"/>
            </a:endParaRPr>
          </a:p>
          <a:p>
            <a:pPr>
              <a:spcBef>
                <a:spcPts val="1333"/>
              </a:spcBef>
              <a:spcAft>
                <a:spcPts val="1333"/>
              </a:spcAft>
              <a:buSzPts val="2400"/>
            </a:pPr>
            <a:r>
              <a:rPr lang="en" dirty="0">
                <a:solidFill>
                  <a:schemeClr val="bg2">
                    <a:lumMod val="10000"/>
                  </a:schemeClr>
                </a:solidFill>
                <a:cs typeface="Arial" panose="020B0604020202020204" pitchFamily="34" charset="0"/>
              </a:rPr>
              <a:t>How do you document which committee is responsible for each task?</a:t>
            </a:r>
            <a:endParaRPr dirty="0">
              <a:solidFill>
                <a:schemeClr val="bg2">
                  <a:lumMod val="10000"/>
                </a:schemeClr>
              </a:solidFill>
              <a:cs typeface="Arial" panose="020B0604020202020204" pitchFamily="34" charset="0"/>
            </a:endParaRPr>
          </a:p>
        </p:txBody>
      </p:sp>
      <p:sp>
        <p:nvSpPr>
          <p:cNvPr id="335" name="Slide number"/>
          <p:cNvSpPr txBox="1"/>
          <p:nvPr/>
        </p:nvSpPr>
        <p:spPr>
          <a:xfrm>
            <a:off x="10160000" y="19051"/>
            <a:ext cx="1422400" cy="328800"/>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28</a:t>
            </a:fld>
            <a:endParaRPr sz="2400"/>
          </a:p>
        </p:txBody>
      </p:sp>
    </p:spTree>
    <p:extLst>
      <p:ext uri="{BB962C8B-B14F-4D97-AF65-F5344CB8AC3E}">
        <p14:creationId xmlns:p14="http://schemas.microsoft.com/office/powerpoint/2010/main" val="159009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Heading"/>
          <p:cNvSpPr txBox="1">
            <a:spLocks noGrp="1"/>
          </p:cNvSpPr>
          <p:nvPr>
            <p:ph type="title"/>
          </p:nvPr>
        </p:nvSpPr>
        <p:spPr>
          <a:xfrm>
            <a:off x="247135" y="1335091"/>
            <a:ext cx="3583461" cy="2333019"/>
          </a:xfrm>
        </p:spPr>
        <p:txBody>
          <a:bodyPr spcFirstLastPara="1" vert="horz" lIns="121900" tIns="60933" rIns="121900" bIns="60933" rtlCol="0" anchor="b" anchorCtr="0">
            <a:normAutofit/>
          </a:bodyPr>
          <a:lstStyle/>
          <a:p>
            <a:r>
              <a:rPr lang="en" dirty="0">
                <a:solidFill>
                  <a:schemeClr val="bg2">
                    <a:lumMod val="10000"/>
                  </a:schemeClr>
                </a:solidFill>
              </a:rPr>
              <a:t>Scenario #2</a:t>
            </a:r>
            <a:endParaRPr lang="en-US" dirty="0">
              <a:solidFill>
                <a:schemeClr val="bg2">
                  <a:lumMod val="10000"/>
                </a:schemeClr>
              </a:solidFill>
            </a:endParaRPr>
          </a:p>
        </p:txBody>
      </p:sp>
      <p:sp>
        <p:nvSpPr>
          <p:cNvPr id="341" name="Body"/>
          <p:cNvSpPr txBox="1">
            <a:spLocks noGrp="1"/>
          </p:cNvSpPr>
          <p:nvPr>
            <p:ph idx="1"/>
          </p:nvPr>
        </p:nvSpPr>
        <p:spPr>
          <a:xfrm>
            <a:off x="4534930" y="493986"/>
            <a:ext cx="6672648" cy="5862364"/>
          </a:xfrm>
        </p:spPr>
        <p:txBody>
          <a:bodyPr spcFirstLastPara="1" vert="horz" lIns="121900" tIns="60933" rIns="121900" bIns="60933" rtlCol="0" anchorCtr="0">
            <a:noAutofit/>
          </a:bodyPr>
          <a:lstStyle/>
          <a:p>
            <a:pPr marL="0" indent="0">
              <a:buNone/>
            </a:pPr>
            <a:r>
              <a:rPr lang="en-US" sz="2400" dirty="0">
                <a:solidFill>
                  <a:schemeClr val="bg2">
                    <a:lumMod val="10000"/>
                  </a:schemeClr>
                </a:solidFill>
                <a:cs typeface="Arial" panose="020B0604020202020204" pitchFamily="34" charset="0"/>
              </a:rPr>
              <a:t>The department chair from Political Science has approached you about a pending new course submission for “Political Philosophy” from the Philosophy department, claiming that the new course is actually a Political Science course, not a Philosophy course, and should be removed from the committee’s agenda until the faculty from each department sort out who should ”own” the course.  </a:t>
            </a:r>
          </a:p>
          <a:p>
            <a:pPr marL="0" indent="0">
              <a:buNone/>
            </a:pPr>
            <a:endParaRPr lang="en-US" sz="2400" dirty="0">
              <a:solidFill>
                <a:schemeClr val="bg2">
                  <a:lumMod val="10000"/>
                </a:schemeClr>
              </a:solidFill>
              <a:cs typeface="Arial" panose="020B0604020202020204" pitchFamily="34" charset="0"/>
            </a:endParaRPr>
          </a:p>
          <a:p>
            <a:pPr marL="457189" indent="-457189">
              <a:buFont typeface="Arial" panose="020B0604020202020204" pitchFamily="34" charset="0"/>
              <a:buChar char="•"/>
            </a:pPr>
            <a:r>
              <a:rPr lang="en-US" sz="2400" dirty="0">
                <a:solidFill>
                  <a:schemeClr val="bg2">
                    <a:lumMod val="10000"/>
                  </a:schemeClr>
                </a:solidFill>
                <a:cs typeface="Arial" panose="020B0604020202020204" pitchFamily="34" charset="0"/>
              </a:rPr>
              <a:t>What steps would you take to manage this situation?  </a:t>
            </a:r>
          </a:p>
          <a:p>
            <a:pPr marL="457189" indent="-457189">
              <a:buFont typeface="Arial" panose="020B0604020202020204" pitchFamily="34" charset="0"/>
              <a:buChar char="•"/>
            </a:pPr>
            <a:r>
              <a:rPr lang="en-US" sz="2400" dirty="0">
                <a:solidFill>
                  <a:schemeClr val="bg2">
                    <a:lumMod val="10000"/>
                  </a:schemeClr>
                </a:solidFill>
                <a:cs typeface="Arial" panose="020B0604020202020204" pitchFamily="34" charset="0"/>
              </a:rPr>
              <a:t>What local or state resources can you consult?</a:t>
            </a:r>
          </a:p>
          <a:p>
            <a:pPr marL="457189" indent="-457189">
              <a:buFont typeface="Arial" panose="020B0604020202020204" pitchFamily="34" charset="0"/>
              <a:buChar char="•"/>
            </a:pPr>
            <a:r>
              <a:rPr lang="en-US" sz="2400" dirty="0">
                <a:solidFill>
                  <a:schemeClr val="bg2">
                    <a:lumMod val="10000"/>
                  </a:schemeClr>
                </a:solidFill>
                <a:cs typeface="Arial" panose="020B0604020202020204" pitchFamily="34" charset="0"/>
              </a:rPr>
              <a:t>What information would be most helpful for your committee and the faculty as you work through this process?  </a:t>
            </a:r>
          </a:p>
        </p:txBody>
      </p:sp>
      <p:sp>
        <p:nvSpPr>
          <p:cNvPr id="342" name="Slide number"/>
          <p:cNvSpPr txBox="1"/>
          <p:nvPr/>
        </p:nvSpPr>
        <p:spPr>
          <a:xfrm>
            <a:off x="247135" y="2928551"/>
            <a:ext cx="3583461" cy="2533135"/>
          </a:xfrm>
          <a:prstGeom prst="rect">
            <a:avLst/>
          </a:prstGeom>
        </p:spPr>
        <p:txBody>
          <a:bodyPr spcFirstLastPara="1" lIns="121900" tIns="60933" rIns="121900" bIns="60933" anchorCtr="0">
            <a:normAutofit/>
          </a:bodyPr>
          <a:lstStyle/>
          <a:p>
            <a:pPr algn="ctr">
              <a:spcAft>
                <a:spcPts val="600"/>
              </a:spcAft>
              <a:buClr>
                <a:srgbClr val="FFFFFF"/>
              </a:buClr>
              <a:buSzPts val="1400"/>
            </a:pPr>
            <a:endParaRPr lang="en" sz="2800" dirty="0">
              <a:solidFill>
                <a:srgbClr val="674831"/>
              </a:solidFill>
            </a:endParaRPr>
          </a:p>
        </p:txBody>
      </p:sp>
      <p:sp>
        <p:nvSpPr>
          <p:cNvPr id="91" name="Slide Number Placeholder 4">
            <a:extLst>
              <a:ext uri="{FF2B5EF4-FFF2-40B4-BE49-F238E27FC236}">
                <a16:creationId xmlns:a16="http://schemas.microsoft.com/office/drawing/2014/main" id="{244266EF-1722-49E1-AD52-9394C170422B}"/>
              </a:ext>
            </a:extLst>
          </p:cNvPr>
          <p:cNvSpPr>
            <a:spLocks noGrp="1"/>
          </p:cNvSpPr>
          <p:nvPr>
            <p:ph type="sldNum" sz="quarter" idx="12"/>
          </p:nvPr>
        </p:nvSpPr>
        <p:spPr>
          <a:xfrm>
            <a:off x="8464378" y="6356350"/>
            <a:ext cx="2743200" cy="365125"/>
          </a:xfrm>
        </p:spPr>
        <p:txBody>
          <a:bodyPr/>
          <a:lstStyle/>
          <a:p>
            <a:pPr>
              <a:spcAft>
                <a:spcPts val="600"/>
              </a:spcAft>
            </a:pPr>
            <a:fld id="{492D8F1A-69A8-9242-9469-8400121D240A}" type="slidenum">
              <a:rPr lang="en-US" smtClean="0"/>
              <a:pPr>
                <a:spcAft>
                  <a:spcPts val="600"/>
                </a:spcAft>
              </a:pPr>
              <a:t>29</a:t>
            </a:fld>
            <a:endParaRPr lang="en-US"/>
          </a:p>
        </p:txBody>
      </p:sp>
    </p:spTree>
    <p:extLst>
      <p:ext uri="{BB962C8B-B14F-4D97-AF65-F5344CB8AC3E}">
        <p14:creationId xmlns:p14="http://schemas.microsoft.com/office/powerpoint/2010/main" val="51698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nSpc>
                <a:spcPct val="100000"/>
              </a:lnSpc>
              <a:buClr>
                <a:schemeClr val="dk2"/>
              </a:buClr>
              <a:buSzPts val="4000"/>
            </a:pPr>
            <a:r>
              <a:rPr lang="en" sz="4400" dirty="0">
                <a:solidFill>
                  <a:schemeClr val="bg2">
                    <a:lumMod val="10000"/>
                  </a:schemeClr>
                </a:solidFill>
                <a:ea typeface="Arial"/>
                <a:cs typeface="Arial" panose="020B0604020202020204" pitchFamily="34" charset="0"/>
                <a:sym typeface="Arial"/>
              </a:rPr>
              <a:t>Introductions </a:t>
            </a:r>
            <a:r>
              <a:rPr lang="en" sz="4400" dirty="0">
                <a:solidFill>
                  <a:schemeClr val="bg2">
                    <a:lumMod val="10000"/>
                  </a:schemeClr>
                </a:solidFill>
                <a:cs typeface="Arial" panose="020B0604020202020204" pitchFamily="34" charset="0"/>
              </a:rPr>
              <a:t>A</a:t>
            </a:r>
            <a:r>
              <a:rPr lang="en" sz="4400" dirty="0">
                <a:solidFill>
                  <a:schemeClr val="bg2">
                    <a:lumMod val="10000"/>
                  </a:schemeClr>
                </a:solidFill>
                <a:ea typeface="Arial"/>
                <a:cs typeface="Arial" panose="020B0604020202020204" pitchFamily="34" charset="0"/>
                <a:sym typeface="Arial"/>
              </a:rPr>
              <a:t>ll </a:t>
            </a:r>
            <a:r>
              <a:rPr lang="en" sz="4400" dirty="0">
                <a:solidFill>
                  <a:schemeClr val="bg2">
                    <a:lumMod val="10000"/>
                  </a:schemeClr>
                </a:solidFill>
                <a:cs typeface="Arial" panose="020B0604020202020204" pitchFamily="34" charset="0"/>
              </a:rPr>
              <a:t>A</a:t>
            </a:r>
            <a:r>
              <a:rPr lang="en" sz="4400" dirty="0">
                <a:solidFill>
                  <a:schemeClr val="bg2">
                    <a:lumMod val="10000"/>
                  </a:schemeClr>
                </a:solidFill>
                <a:ea typeface="Arial"/>
                <a:cs typeface="Arial" panose="020B0604020202020204" pitchFamily="34" charset="0"/>
                <a:sym typeface="Arial"/>
              </a:rPr>
              <a:t>round…</a:t>
            </a:r>
            <a:endParaRPr sz="4400" dirty="0">
              <a:solidFill>
                <a:schemeClr val="bg2">
                  <a:lumMod val="10000"/>
                </a:schemeClr>
              </a:solidFill>
              <a:cs typeface="Arial" panose="020B0604020202020204" pitchFamily="34" charset="0"/>
            </a:endParaRPr>
          </a:p>
        </p:txBody>
      </p:sp>
      <p:sp>
        <p:nvSpPr>
          <p:cNvPr id="148" name="Body"/>
          <p:cNvSpPr txBox="1">
            <a:spLocks noGrp="1"/>
          </p:cNvSpPr>
          <p:nvPr>
            <p:ph sz="half" idx="1"/>
          </p:nvPr>
        </p:nvSpPr>
        <p:spPr>
          <a:xfrm>
            <a:off x="1075038" y="1545021"/>
            <a:ext cx="10058400" cy="4727986"/>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SzPts val="2000"/>
              <a:buNone/>
            </a:pPr>
            <a:r>
              <a:rPr lang="en-US" sz="2000" dirty="0">
                <a:solidFill>
                  <a:schemeClr val="bg2">
                    <a:lumMod val="10000"/>
                  </a:schemeClr>
                </a:solidFill>
                <a:cs typeface="Arial" panose="020B0604020202020204" pitchFamily="34" charset="0"/>
              </a:rPr>
              <a:t>We are going to send you to breakout rooms so you can introduce </a:t>
            </a:r>
            <a:r>
              <a:rPr lang="en" sz="2000" dirty="0">
                <a:solidFill>
                  <a:schemeClr val="bg2">
                    <a:lumMod val="10000"/>
                  </a:schemeClr>
                </a:solidFill>
                <a:cs typeface="Arial" panose="020B0604020202020204" pitchFamily="34" charset="0"/>
              </a:rPr>
              <a:t>yourself to other new chairs.  Let each other know the following: </a:t>
            </a:r>
          </a:p>
          <a:p>
            <a:pPr marL="0" indent="0">
              <a:lnSpc>
                <a:spcPct val="100000"/>
              </a:lnSpc>
              <a:spcBef>
                <a:spcPts val="0"/>
              </a:spcBef>
              <a:buSzPts val="2000"/>
              <a:buNone/>
            </a:pPr>
            <a:endParaRPr lang="en" sz="2000" dirty="0">
              <a:solidFill>
                <a:schemeClr val="bg2">
                  <a:lumMod val="10000"/>
                </a:schemeClr>
              </a:solidFill>
              <a:cs typeface="Arial" panose="020B0604020202020204" pitchFamily="34" charset="0"/>
            </a:endParaRPr>
          </a:p>
          <a:p>
            <a:pPr>
              <a:lnSpc>
                <a:spcPct val="100000"/>
              </a:lnSpc>
              <a:spcBef>
                <a:spcPts val="0"/>
              </a:spcBef>
              <a:buSzPts val="2000"/>
            </a:pPr>
            <a:r>
              <a:rPr lang="en" sz="2000" dirty="0">
                <a:solidFill>
                  <a:schemeClr val="bg2">
                    <a:lumMod val="10000"/>
                  </a:schemeClr>
                </a:solidFill>
                <a:cs typeface="Arial" panose="020B0604020202020204" pitchFamily="34" charset="0"/>
              </a:rPr>
              <a:t>What area are you from? </a:t>
            </a:r>
          </a:p>
          <a:p>
            <a:pPr lvl="1">
              <a:lnSpc>
                <a:spcPct val="100000"/>
              </a:lnSpc>
              <a:spcBef>
                <a:spcPts val="0"/>
              </a:spcBef>
              <a:buSzPts val="2000"/>
            </a:pPr>
            <a:r>
              <a:rPr lang="en" sz="2000" dirty="0">
                <a:solidFill>
                  <a:schemeClr val="bg2">
                    <a:lumMod val="10000"/>
                  </a:schemeClr>
                </a:solidFill>
                <a:cs typeface="Arial" panose="020B0604020202020204" pitchFamily="34" charset="0"/>
              </a:rPr>
              <a:t>A = Northern CA and Central Valley to Bakersfield</a:t>
            </a:r>
          </a:p>
          <a:p>
            <a:pPr lvl="1">
              <a:lnSpc>
                <a:spcPct val="100000"/>
              </a:lnSpc>
              <a:spcBef>
                <a:spcPts val="0"/>
              </a:spcBef>
              <a:buSzPts val="2000"/>
            </a:pPr>
            <a:r>
              <a:rPr lang="en" sz="2000" dirty="0">
                <a:solidFill>
                  <a:schemeClr val="bg2">
                    <a:lumMod val="10000"/>
                  </a:schemeClr>
                </a:solidFill>
                <a:cs typeface="Arial" panose="020B0604020202020204" pitchFamily="34" charset="0"/>
              </a:rPr>
              <a:t>B = Greater Bay Area to Hartnell</a:t>
            </a:r>
          </a:p>
          <a:p>
            <a:pPr lvl="1">
              <a:lnSpc>
                <a:spcPct val="100000"/>
              </a:lnSpc>
              <a:spcBef>
                <a:spcPts val="0"/>
              </a:spcBef>
              <a:buSzPts val="2000"/>
            </a:pPr>
            <a:r>
              <a:rPr lang="en" sz="2000" dirty="0">
                <a:solidFill>
                  <a:schemeClr val="bg2">
                    <a:lumMod val="10000"/>
                  </a:schemeClr>
                </a:solidFill>
                <a:cs typeface="Arial" panose="020B0604020202020204" pitchFamily="34" charset="0"/>
              </a:rPr>
              <a:t>C = Southern CA (LA and coastal areas from Cuesta)</a:t>
            </a:r>
          </a:p>
          <a:p>
            <a:pPr lvl="1">
              <a:lnSpc>
                <a:spcPct val="100000"/>
              </a:lnSpc>
              <a:spcBef>
                <a:spcPts val="0"/>
              </a:spcBef>
              <a:buSzPts val="2000"/>
            </a:pPr>
            <a:r>
              <a:rPr lang="en" sz="2000" dirty="0">
                <a:solidFill>
                  <a:schemeClr val="bg2">
                    <a:lumMod val="10000"/>
                  </a:schemeClr>
                </a:solidFill>
                <a:cs typeface="Arial" panose="020B0604020202020204" pitchFamily="34" charset="0"/>
              </a:rPr>
              <a:t>D = San Diego and Eastern Southern CA</a:t>
            </a:r>
            <a:endParaRPr sz="2000" dirty="0">
              <a:solidFill>
                <a:schemeClr val="bg2">
                  <a:lumMod val="10000"/>
                </a:schemeClr>
              </a:solidFill>
              <a:cs typeface="Arial" panose="020B0604020202020204" pitchFamily="34" charset="0"/>
            </a:endParaRPr>
          </a:p>
          <a:p>
            <a:pPr indent="-474121">
              <a:lnSpc>
                <a:spcPct val="100000"/>
              </a:lnSpc>
              <a:spcBef>
                <a:spcPts val="1333"/>
              </a:spcBef>
              <a:buSzPts val="2000"/>
            </a:pPr>
            <a:r>
              <a:rPr lang="en" sz="2000" dirty="0">
                <a:solidFill>
                  <a:schemeClr val="bg2">
                    <a:lumMod val="10000"/>
                  </a:schemeClr>
                </a:solidFill>
                <a:cs typeface="Arial" panose="020B0604020202020204" pitchFamily="34" charset="0"/>
              </a:rPr>
              <a:t>How long have you been involved in curriculum?</a:t>
            </a:r>
            <a:endParaRPr sz="2000" dirty="0">
              <a:solidFill>
                <a:schemeClr val="bg2">
                  <a:lumMod val="10000"/>
                </a:schemeClr>
              </a:solidFill>
              <a:cs typeface="Arial" panose="020B0604020202020204" pitchFamily="34" charset="0"/>
            </a:endParaRPr>
          </a:p>
          <a:p>
            <a:pPr indent="-474121">
              <a:lnSpc>
                <a:spcPct val="100000"/>
              </a:lnSpc>
              <a:spcBef>
                <a:spcPts val="1333"/>
              </a:spcBef>
              <a:buSzPts val="2000"/>
            </a:pPr>
            <a:r>
              <a:rPr lang="en" sz="2000" dirty="0">
                <a:solidFill>
                  <a:schemeClr val="bg2">
                    <a:lumMod val="10000"/>
                  </a:schemeClr>
                </a:solidFill>
                <a:cs typeface="Arial" panose="020B0604020202020204" pitchFamily="34" charset="0"/>
              </a:rPr>
              <a:t>What is your role/academic discipline?</a:t>
            </a:r>
            <a:endParaRPr sz="2000" dirty="0">
              <a:solidFill>
                <a:schemeClr val="bg2">
                  <a:lumMod val="10000"/>
                </a:schemeClr>
              </a:solidFill>
              <a:cs typeface="Arial" panose="020B0604020202020204" pitchFamily="34" charset="0"/>
            </a:endParaRPr>
          </a:p>
          <a:p>
            <a:pPr indent="-474121">
              <a:lnSpc>
                <a:spcPct val="100000"/>
              </a:lnSpc>
              <a:spcBef>
                <a:spcPts val="1333"/>
              </a:spcBef>
              <a:buSzPts val="2000"/>
            </a:pPr>
            <a:r>
              <a:rPr lang="en" sz="2000" dirty="0">
                <a:solidFill>
                  <a:schemeClr val="bg2">
                    <a:lumMod val="10000"/>
                  </a:schemeClr>
                </a:solidFill>
                <a:cs typeface="Arial" panose="020B0604020202020204" pitchFamily="34" charset="0"/>
              </a:rPr>
              <a:t>Have you signed-up for the </a:t>
            </a:r>
            <a:r>
              <a:rPr lang="en" sz="2000" dirty="0">
                <a:solidFill>
                  <a:schemeClr val="bg2">
                    <a:lumMod val="10000"/>
                  </a:schemeClr>
                </a:solidFill>
                <a:cs typeface="Arial" panose="020B0604020202020204" pitchFamily="34" charset="0"/>
                <a:hlinkClick r:id="rId3" tooltip="Sign up for ASCCC listserve">
                  <a:extLst>
                    <a:ext uri="{A12FA001-AC4F-418D-AE19-62706E023703}">
                      <ahyp:hlinkClr xmlns:ahyp="http://schemas.microsoft.com/office/drawing/2018/hyperlinkcolor" val="tx"/>
                    </a:ext>
                  </a:extLst>
                </a:hlinkClick>
              </a:rPr>
              <a:t>ASCCC</a:t>
            </a:r>
            <a:r>
              <a:rPr lang="en" sz="2000" dirty="0">
                <a:solidFill>
                  <a:schemeClr val="bg2">
                    <a:lumMod val="10000"/>
                  </a:schemeClr>
                </a:solidFill>
                <a:cs typeface="Arial" panose="020B0604020202020204" pitchFamily="34" charset="0"/>
              </a:rPr>
              <a:t> and </a:t>
            </a:r>
            <a:r>
              <a:rPr lang="en" sz="2000" dirty="0">
                <a:solidFill>
                  <a:schemeClr val="bg2">
                    <a:lumMod val="10000"/>
                  </a:schemeClr>
                </a:solidFill>
                <a:cs typeface="Arial" panose="020B0604020202020204" pitchFamily="34" charset="0"/>
                <a:hlinkClick r:id="rId4" tooltip="Send email to Srah Harris to join curriculum Yahoo group">
                  <a:extLst>
                    <a:ext uri="{A12FA001-AC4F-418D-AE19-62706E023703}">
                      <ahyp:hlinkClr xmlns:ahyp="http://schemas.microsoft.com/office/drawing/2018/hyperlinkcolor" val="tx"/>
                    </a:ext>
                  </a:extLst>
                </a:hlinkClick>
              </a:rPr>
              <a:t>Yahoo! Listservs</a:t>
            </a:r>
            <a:r>
              <a:rPr lang="en" sz="2000" dirty="0">
                <a:solidFill>
                  <a:schemeClr val="bg2">
                    <a:lumMod val="10000"/>
                  </a:schemeClr>
                </a:solidFill>
                <a:cs typeface="Arial" panose="020B0604020202020204" pitchFamily="34" charset="0"/>
              </a:rPr>
              <a:t>?</a:t>
            </a:r>
            <a:endParaRPr sz="2000" dirty="0">
              <a:solidFill>
                <a:schemeClr val="bg2">
                  <a:lumMod val="10000"/>
                </a:schemeClr>
              </a:solidFill>
              <a:cs typeface="Arial" panose="020B0604020202020204" pitchFamily="34" charset="0"/>
            </a:endParaRPr>
          </a:p>
          <a:p>
            <a:pPr indent="-474121">
              <a:spcBef>
                <a:spcPts val="1333"/>
              </a:spcBef>
              <a:spcAft>
                <a:spcPts val="1333"/>
              </a:spcAft>
              <a:buSzPts val="2000"/>
            </a:pPr>
            <a:r>
              <a:rPr lang="en" sz="2000" dirty="0">
                <a:solidFill>
                  <a:schemeClr val="bg2">
                    <a:lumMod val="10000"/>
                  </a:schemeClr>
                </a:solidFill>
                <a:cs typeface="Arial" panose="020B0604020202020204" pitchFamily="34" charset="0"/>
              </a:rPr>
              <a:t>What would you REALLY want to be sure to get from this session?</a:t>
            </a:r>
          </a:p>
          <a:p>
            <a:pPr marL="0" indent="0">
              <a:spcBef>
                <a:spcPts val="1333"/>
              </a:spcBef>
              <a:spcAft>
                <a:spcPts val="1333"/>
              </a:spcAft>
              <a:buSzPts val="2000"/>
              <a:buNone/>
            </a:pPr>
            <a:r>
              <a:rPr lang="en" sz="2000" dirty="0">
                <a:solidFill>
                  <a:schemeClr val="bg2">
                    <a:lumMod val="10000"/>
                  </a:schemeClr>
                </a:solidFill>
                <a:cs typeface="Arial" panose="020B0604020202020204" pitchFamily="34" charset="0"/>
              </a:rPr>
              <a:t>We have set aside ten minutes for this activity.  </a:t>
            </a:r>
          </a:p>
        </p:txBody>
      </p:sp>
      <p:sp>
        <p:nvSpPr>
          <p:cNvPr id="149" name="Slide number"/>
          <p:cNvSpPr txBox="1"/>
          <p:nvPr/>
        </p:nvSpPr>
        <p:spPr>
          <a:xfrm>
            <a:off x="10160000" y="19051"/>
            <a:ext cx="1422400" cy="328800"/>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3</a:t>
            </a:fld>
            <a:endParaRPr sz="2400"/>
          </a:p>
        </p:txBody>
      </p:sp>
    </p:spTree>
    <p:extLst>
      <p:ext uri="{BB962C8B-B14F-4D97-AF65-F5344CB8AC3E}">
        <p14:creationId xmlns:p14="http://schemas.microsoft.com/office/powerpoint/2010/main" val="200561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Heading"/>
          <p:cNvSpPr txBox="1"/>
          <p:nvPr/>
        </p:nvSpPr>
        <p:spPr>
          <a:xfrm>
            <a:off x="603249" y="685801"/>
            <a:ext cx="10972800" cy="590551"/>
          </a:xfrm>
          <a:prstGeom prst="rect">
            <a:avLst/>
          </a:prstGeom>
          <a:noFill/>
          <a:ln>
            <a:noFill/>
          </a:ln>
        </p:spPr>
        <p:txBody>
          <a:bodyPr spcFirstLastPara="1" wrap="square" lIns="121900" tIns="60933" rIns="121900" bIns="60933" anchor="ctr" anchorCtr="0">
            <a:noAutofit/>
          </a:bodyPr>
          <a:lstStyle/>
          <a:p>
            <a:pPr algn="ctr">
              <a:buClr>
                <a:schemeClr val="dk2"/>
              </a:buClr>
              <a:buSzPts val="3600"/>
            </a:pPr>
            <a:r>
              <a:rPr lang="en" sz="4800" dirty="0">
                <a:solidFill>
                  <a:schemeClr val="bg2">
                    <a:lumMod val="10000"/>
                  </a:schemeClr>
                </a:solidFill>
                <a:latin typeface="Arial" panose="020B0604020202020204" pitchFamily="34" charset="0"/>
                <a:cs typeface="Arial" panose="020B0604020202020204" pitchFamily="34" charset="0"/>
                <a:sym typeface="Arial"/>
              </a:rPr>
              <a:t>Useful Resources</a:t>
            </a:r>
            <a:endParaRPr sz="2400" dirty="0">
              <a:solidFill>
                <a:schemeClr val="bg2">
                  <a:lumMod val="10000"/>
                </a:schemeClr>
              </a:solidFill>
              <a:latin typeface="Arial" panose="020B0604020202020204" pitchFamily="34" charset="0"/>
              <a:cs typeface="Arial" panose="020B0604020202020204" pitchFamily="34" charset="0"/>
            </a:endParaRPr>
          </a:p>
        </p:txBody>
      </p:sp>
      <p:sp>
        <p:nvSpPr>
          <p:cNvPr id="348" name="Body column 1"/>
          <p:cNvSpPr txBox="1">
            <a:spLocks noGrp="1"/>
          </p:cNvSpPr>
          <p:nvPr>
            <p:ph sz="half" idx="2"/>
          </p:nvPr>
        </p:nvSpPr>
        <p:spPr>
          <a:prstGeom prst="rect">
            <a:avLst/>
          </a:prstGeom>
          <a:noFill/>
          <a:ln>
            <a:noFill/>
          </a:ln>
        </p:spPr>
        <p:txBody>
          <a:bodyPr spcFirstLastPara="1" vert="horz" wrap="square" lIns="121900" tIns="60933" rIns="121900" bIns="60933" rtlCol="0" anchor="t" anchorCtr="0">
            <a:noAutofit/>
          </a:bodyPr>
          <a:lstStyle/>
          <a:p>
            <a:pPr marL="0" lvl="1" indent="0">
              <a:lnSpc>
                <a:spcPct val="100000"/>
              </a:lnSpc>
              <a:spcBef>
                <a:spcPts val="0"/>
              </a:spcBef>
              <a:buClr>
                <a:schemeClr val="accent1"/>
              </a:buClr>
              <a:buSzPts val="1530"/>
              <a:buNone/>
            </a:pPr>
            <a:r>
              <a:rPr lang="en" sz="1800" b="1" dirty="0">
                <a:solidFill>
                  <a:schemeClr val="bg2">
                    <a:lumMod val="10000"/>
                  </a:schemeClr>
                </a:solidFill>
                <a:cs typeface="Arial" panose="020B0604020202020204" pitchFamily="34" charset="0"/>
              </a:rPr>
              <a:t>External Resources:</a:t>
            </a:r>
            <a:endParaRPr sz="1800" b="1" dirty="0">
              <a:solidFill>
                <a:schemeClr val="bg2">
                  <a:lumMod val="10000"/>
                </a:schemeClr>
              </a:solidFill>
              <a:cs typeface="Arial" panose="020B0604020202020204" pitchFamily="34" charset="0"/>
            </a:endParaRPr>
          </a:p>
          <a:p>
            <a:pPr marL="304792" indent="-304792">
              <a:spcBef>
                <a:spcPts val="1333"/>
              </a:spcBef>
              <a:buClr>
                <a:schemeClr val="dk1"/>
              </a:buClr>
              <a:buSzPts val="1100"/>
              <a:buNone/>
            </a:pPr>
            <a:r>
              <a:rPr lang="en" sz="1800" dirty="0">
                <a:solidFill>
                  <a:schemeClr val="bg2">
                    <a:lumMod val="10000"/>
                  </a:schemeClr>
                </a:solidFill>
                <a:cs typeface="Arial" panose="020B0604020202020204" pitchFamily="34" charset="0"/>
              </a:rPr>
              <a:t>ACCJC standards</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1100"/>
              <a:buNone/>
            </a:pPr>
            <a:r>
              <a:rPr lang="en" sz="1800" dirty="0">
                <a:solidFill>
                  <a:schemeClr val="bg2">
                    <a:lumMod val="10000"/>
                  </a:schemeClr>
                </a:solidFill>
                <a:cs typeface="Arial" panose="020B0604020202020204" pitchFamily="34" charset="0"/>
              </a:rPr>
              <a:t>ASSIST</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COCI (public view)</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Cooperative Work Experience Education Handbook </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CSU GE and IGETC Guiding Notes</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Dual Enrollment Guide (RP Group) </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Financial Aid eligibility</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Listservs (Yahoo! and ASCCC)</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Noncredit at Glance </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Regional Consortia</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1100"/>
              <a:buNone/>
            </a:pPr>
            <a:r>
              <a:rPr lang="en" sz="1800" dirty="0">
                <a:solidFill>
                  <a:schemeClr val="bg2">
                    <a:lumMod val="10000"/>
                  </a:schemeClr>
                </a:solidFill>
                <a:cs typeface="Arial" panose="020B0604020202020204" pitchFamily="34" charset="0"/>
              </a:rPr>
              <a:t>Title 5 on Westlaw</a:t>
            </a:r>
            <a:endParaRPr sz="1800" dirty="0">
              <a:solidFill>
                <a:schemeClr val="bg2">
                  <a:lumMod val="10000"/>
                </a:schemeClr>
              </a:solidFill>
              <a:cs typeface="Arial" panose="020B0604020202020204" pitchFamily="34" charset="0"/>
            </a:endParaRPr>
          </a:p>
          <a:p>
            <a:pPr marL="304792" indent="-304792">
              <a:spcBef>
                <a:spcPts val="400"/>
              </a:spcBef>
              <a:buClr>
                <a:schemeClr val="dk1"/>
              </a:buClr>
              <a:buSzPts val="2125"/>
              <a:buNone/>
            </a:pPr>
            <a:r>
              <a:rPr lang="en" sz="1800" dirty="0">
                <a:solidFill>
                  <a:schemeClr val="bg2">
                    <a:lumMod val="10000"/>
                  </a:schemeClr>
                </a:solidFill>
                <a:cs typeface="Arial" panose="020B0604020202020204" pitchFamily="34" charset="0"/>
              </a:rPr>
              <a:t>UC Transfer guidelines</a:t>
            </a:r>
            <a:endParaRPr sz="1800" dirty="0">
              <a:solidFill>
                <a:schemeClr val="bg2">
                  <a:lumMod val="10000"/>
                </a:schemeClr>
              </a:solidFill>
              <a:cs typeface="Arial" panose="020B0604020202020204" pitchFamily="34" charset="0"/>
            </a:endParaRPr>
          </a:p>
          <a:p>
            <a:pPr marL="0" indent="0">
              <a:spcBef>
                <a:spcPts val="400"/>
              </a:spcBef>
              <a:buClr>
                <a:schemeClr val="dk1"/>
              </a:buClr>
              <a:buSzPts val="2125"/>
              <a:buNone/>
            </a:pPr>
            <a:endParaRPr sz="1867" dirty="0"/>
          </a:p>
          <a:p>
            <a:pPr marL="0" lvl="1" indent="0">
              <a:lnSpc>
                <a:spcPct val="100000"/>
              </a:lnSpc>
              <a:spcBef>
                <a:spcPts val="480"/>
              </a:spcBef>
              <a:buClr>
                <a:schemeClr val="accent1"/>
              </a:buClr>
              <a:buSzPts val="1530"/>
              <a:buNone/>
            </a:pPr>
            <a:endParaRPr sz="1333" dirty="0"/>
          </a:p>
          <a:p>
            <a:pPr marL="129537" indent="0">
              <a:spcBef>
                <a:spcPts val="480"/>
              </a:spcBef>
              <a:buClr>
                <a:schemeClr val="accent1"/>
              </a:buClr>
              <a:buSzPts val="1530"/>
              <a:buNone/>
            </a:pPr>
            <a:endParaRPr sz="1333" b="1" u="sng" dirty="0">
              <a:solidFill>
                <a:schemeClr val="hlink"/>
              </a:solidFill>
              <a:latin typeface="Arial"/>
              <a:ea typeface="Arial"/>
              <a:cs typeface="Arial"/>
              <a:sym typeface="Arial"/>
              <a:hlinkClick r:id="rId3"/>
            </a:endParaRPr>
          </a:p>
        </p:txBody>
      </p:sp>
      <p:sp>
        <p:nvSpPr>
          <p:cNvPr id="351" name="Body column 2"/>
          <p:cNvSpPr txBox="1">
            <a:spLocks noGrp="1"/>
          </p:cNvSpPr>
          <p:nvPr>
            <p:ph sz="quarter" idx="4"/>
          </p:nvPr>
        </p:nvSpPr>
        <p:spPr>
          <a:prstGeom prst="rect">
            <a:avLst/>
          </a:prstGeom>
        </p:spPr>
        <p:txBody>
          <a:bodyPr spcFirstLastPara="1" vert="horz" wrap="square" lIns="121900" tIns="60933" rIns="121900" bIns="60933" rtlCol="0" anchor="t" anchorCtr="0">
            <a:noAutofit/>
          </a:bodyPr>
          <a:lstStyle/>
          <a:p>
            <a:pPr marL="0" lvl="1" indent="0">
              <a:spcBef>
                <a:spcPts val="0"/>
              </a:spcBef>
              <a:buClr>
                <a:schemeClr val="accent1"/>
              </a:buClr>
              <a:buSzPts val="1530"/>
              <a:buNone/>
            </a:pPr>
            <a:r>
              <a:rPr lang="en" sz="1800" b="1" dirty="0">
                <a:solidFill>
                  <a:schemeClr val="bg2">
                    <a:lumMod val="10000"/>
                  </a:schemeClr>
                </a:solidFill>
                <a:cs typeface="Arial" panose="020B0604020202020204" pitchFamily="34" charset="0"/>
              </a:rPr>
              <a:t>ASCCC Resources:</a:t>
            </a:r>
            <a:endParaRPr sz="1800" dirty="0">
              <a:solidFill>
                <a:schemeClr val="bg2">
                  <a:lumMod val="10000"/>
                </a:schemeClr>
              </a:solidFill>
              <a:cs typeface="Arial" panose="020B0604020202020204" pitchFamily="34" charset="0"/>
            </a:endParaRPr>
          </a:p>
          <a:p>
            <a:pPr marL="304792" lvl="1" indent="-304792">
              <a:spcBef>
                <a:spcPts val="1333"/>
              </a:spcBef>
              <a:buClr>
                <a:schemeClr val="accent1"/>
              </a:buClr>
              <a:buSzPts val="1530"/>
              <a:buNone/>
            </a:pPr>
            <a:r>
              <a:rPr lang="en" sz="1800" dirty="0">
                <a:solidFill>
                  <a:schemeClr val="bg2">
                    <a:lumMod val="10000"/>
                  </a:schemeClr>
                </a:solidFill>
                <a:cs typeface="Arial" panose="020B0604020202020204" pitchFamily="34" charset="0"/>
              </a:rPr>
              <a:t>Equivalence to Minimum Qualifications</a:t>
            </a:r>
            <a:endParaRPr sz="1800" dirty="0">
              <a:solidFill>
                <a:schemeClr val="bg2">
                  <a:lumMod val="10000"/>
                </a:schemeClr>
              </a:solidFill>
              <a:cs typeface="Arial" panose="020B0604020202020204" pitchFamily="34" charset="0"/>
            </a:endParaRPr>
          </a:p>
          <a:p>
            <a:pPr marL="304792" lvl="1" indent="-304792">
              <a:spcBef>
                <a:spcPts val="400"/>
              </a:spcBef>
              <a:buClr>
                <a:schemeClr val="accent1"/>
              </a:buClr>
              <a:buSzPts val="1530"/>
              <a:buNone/>
            </a:pPr>
            <a:r>
              <a:rPr lang="en" sz="1800" dirty="0">
                <a:solidFill>
                  <a:schemeClr val="bg2">
                    <a:lumMod val="10000"/>
                  </a:schemeClr>
                </a:solidFill>
                <a:cs typeface="Arial" panose="020B0604020202020204" pitchFamily="34" charset="0"/>
              </a:rPr>
              <a:t>The Course Outline of Record: A Curriculum Reference Guide Revisited </a:t>
            </a:r>
            <a:endParaRPr sz="1800" dirty="0">
              <a:solidFill>
                <a:schemeClr val="bg2">
                  <a:lumMod val="10000"/>
                </a:schemeClr>
              </a:solidFill>
              <a:cs typeface="Arial" panose="020B0604020202020204" pitchFamily="34" charset="0"/>
            </a:endParaRPr>
          </a:p>
          <a:p>
            <a:pPr marL="0" lvl="1" indent="0">
              <a:spcBef>
                <a:spcPts val="400"/>
              </a:spcBef>
              <a:buClr>
                <a:schemeClr val="accent1"/>
              </a:buClr>
              <a:buSzPts val="1530"/>
              <a:buNone/>
            </a:pPr>
            <a:endParaRPr sz="1800" dirty="0">
              <a:solidFill>
                <a:schemeClr val="bg2">
                  <a:lumMod val="10000"/>
                </a:schemeClr>
              </a:solidFill>
              <a:cs typeface="Arial" panose="020B0604020202020204" pitchFamily="34" charset="0"/>
            </a:endParaRPr>
          </a:p>
          <a:p>
            <a:pPr marL="0" indent="0">
              <a:spcBef>
                <a:spcPts val="0"/>
              </a:spcBef>
              <a:buClr>
                <a:schemeClr val="dk1"/>
              </a:buClr>
              <a:buSzPts val="1870"/>
              <a:buNone/>
            </a:pPr>
            <a:r>
              <a:rPr lang="en" sz="1800" b="1" dirty="0">
                <a:solidFill>
                  <a:schemeClr val="bg2">
                    <a:lumMod val="10000"/>
                  </a:schemeClr>
                </a:solidFill>
                <a:cs typeface="Arial" panose="020B0604020202020204" pitchFamily="34" charset="0"/>
              </a:rPr>
              <a:t>CCCCO Resources:</a:t>
            </a:r>
            <a:endParaRPr sz="1800" b="1" dirty="0">
              <a:solidFill>
                <a:schemeClr val="bg2">
                  <a:lumMod val="10000"/>
                </a:schemeClr>
              </a:solidFill>
              <a:cs typeface="Arial" panose="020B0604020202020204" pitchFamily="34" charset="0"/>
            </a:endParaRPr>
          </a:p>
          <a:p>
            <a:pPr marL="0" indent="0">
              <a:spcBef>
                <a:spcPts val="1333"/>
              </a:spcBef>
              <a:buClr>
                <a:schemeClr val="dk1"/>
              </a:buClr>
              <a:buSzPts val="1100"/>
              <a:buNone/>
            </a:pPr>
            <a:r>
              <a:rPr lang="en" sz="1800" dirty="0">
                <a:solidFill>
                  <a:schemeClr val="bg2">
                    <a:lumMod val="10000"/>
                  </a:schemeClr>
                </a:solidFill>
                <a:cs typeface="Arial" panose="020B0604020202020204" pitchFamily="34" charset="0"/>
              </a:rPr>
              <a:t>Baccalaureate Degree Pilot Program </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Min Quals handbook</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Monthly CIO Bulletin from CCCCO</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Noncredit Instruction </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Prerequisites/Corequisites Guidelines </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Program and Course Approval Handbook (PCAH)</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Repetition Guidelines </a:t>
            </a:r>
            <a:endParaRPr sz="1800" dirty="0">
              <a:solidFill>
                <a:schemeClr val="bg2">
                  <a:lumMod val="10000"/>
                </a:schemeClr>
              </a:solidFill>
              <a:cs typeface="Arial" panose="020B0604020202020204" pitchFamily="34" charset="0"/>
            </a:endParaRPr>
          </a:p>
          <a:p>
            <a:pPr marL="0" indent="0">
              <a:spcBef>
                <a:spcPts val="400"/>
              </a:spcBef>
              <a:buNone/>
            </a:pPr>
            <a:r>
              <a:rPr lang="en" sz="1800" dirty="0">
                <a:solidFill>
                  <a:schemeClr val="bg2">
                    <a:lumMod val="10000"/>
                  </a:schemeClr>
                </a:solidFill>
                <a:cs typeface="Arial" panose="020B0604020202020204" pitchFamily="34" charset="0"/>
              </a:rPr>
              <a:t>TOP Manual </a:t>
            </a:r>
            <a:endParaRPr sz="1800" dirty="0">
              <a:solidFill>
                <a:schemeClr val="bg2">
                  <a:lumMod val="10000"/>
                </a:schemeClr>
              </a:solidFill>
              <a:cs typeface="Arial" panose="020B0604020202020204" pitchFamily="34" charset="0"/>
            </a:endParaRPr>
          </a:p>
          <a:p>
            <a:pPr marL="0" indent="0">
              <a:spcBef>
                <a:spcPts val="400"/>
              </a:spcBef>
              <a:buClr>
                <a:schemeClr val="dk1"/>
              </a:buClr>
              <a:buSzPts val="2125"/>
              <a:buNone/>
            </a:pPr>
            <a:endParaRPr sz="1867" dirty="0"/>
          </a:p>
          <a:p>
            <a:pPr marL="0" indent="0">
              <a:buNone/>
            </a:pPr>
            <a:endParaRPr dirty="0"/>
          </a:p>
        </p:txBody>
      </p:sp>
      <p:sp>
        <p:nvSpPr>
          <p:cNvPr id="349" name="Slide number"/>
          <p:cNvSpPr txBox="1"/>
          <p:nvPr/>
        </p:nvSpPr>
        <p:spPr>
          <a:xfrm>
            <a:off x="10160000" y="19051"/>
            <a:ext cx="1422400" cy="328800"/>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30</a:t>
            </a:fld>
            <a:endParaRPr sz="2400"/>
          </a:p>
        </p:txBody>
      </p:sp>
    </p:spTree>
    <p:extLst>
      <p:ext uri="{BB962C8B-B14F-4D97-AF65-F5344CB8AC3E}">
        <p14:creationId xmlns:p14="http://schemas.microsoft.com/office/powerpoint/2010/main" val="137263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ectangle 12">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ACE773-9AB0-7746-AD21-A01B5BCBB6CC}"/>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spcBef>
                <a:spcPct val="0"/>
              </a:spcBef>
            </a:pPr>
            <a:r>
              <a:rPr lang="en-US" sz="5200" kern="1200">
                <a:solidFill>
                  <a:schemeClr val="tx2"/>
                </a:solidFill>
                <a:latin typeface="+mj-lt"/>
                <a:ea typeface="+mj-ea"/>
                <a:cs typeface="+mj-cs"/>
              </a:rPr>
              <a:t>Closing Thoughts</a:t>
            </a:r>
          </a:p>
        </p:txBody>
      </p:sp>
      <p:grpSp>
        <p:nvGrpSpPr>
          <p:cNvPr id="15" name="Group 14">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6" name="Freeform: Shape 15">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2" name="Freeform: Shape 21">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3376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F82D-F540-8340-A9DD-71FEB017AAC2}"/>
              </a:ext>
            </a:extLst>
          </p:cNvPr>
          <p:cNvSpPr>
            <a:spLocks noGrp="1"/>
          </p:cNvSpPr>
          <p:nvPr>
            <p:ph type="title"/>
          </p:nvPr>
        </p:nvSpPr>
        <p:spPr>
          <a:xfrm>
            <a:off x="1075038" y="365126"/>
            <a:ext cx="10058399" cy="643867"/>
          </a:xfrm>
        </p:spPr>
        <p:txBody>
          <a:bodyPr>
            <a:normAutofit/>
          </a:bodyPr>
          <a:lstStyle/>
          <a:p>
            <a:r>
              <a:rPr lang="en-US" dirty="0">
                <a:solidFill>
                  <a:schemeClr val="bg2">
                    <a:lumMod val="10000"/>
                  </a:schemeClr>
                </a:solidFill>
                <a:cs typeface="Arial" panose="020B0604020202020204" pitchFamily="34" charset="0"/>
              </a:rPr>
              <a:t>Addressing Equity, Inclusivity, and Institutional Racism </a:t>
            </a:r>
            <a:endParaRPr lang="en-US" dirty="0"/>
          </a:p>
        </p:txBody>
      </p:sp>
      <p:sp>
        <p:nvSpPr>
          <p:cNvPr id="3" name="Text Placeholder 2">
            <a:extLst>
              <a:ext uri="{FF2B5EF4-FFF2-40B4-BE49-F238E27FC236}">
                <a16:creationId xmlns:a16="http://schemas.microsoft.com/office/drawing/2014/main" id="{2CDC50A4-9D4B-5C48-AE59-BB60AB4FED68}"/>
              </a:ext>
            </a:extLst>
          </p:cNvPr>
          <p:cNvSpPr>
            <a:spLocks noGrp="1"/>
          </p:cNvSpPr>
          <p:nvPr>
            <p:ph sz="half" idx="1"/>
          </p:nvPr>
        </p:nvSpPr>
        <p:spPr>
          <a:xfrm>
            <a:off x="1075038" y="1103586"/>
            <a:ext cx="10058400" cy="5389289"/>
          </a:xfrm>
        </p:spPr>
        <p:txBody>
          <a:bodyPr>
            <a:noAutofit/>
          </a:bodyPr>
          <a:lstStyle/>
          <a:p>
            <a:r>
              <a:rPr lang="en-US" sz="2400" dirty="0">
                <a:solidFill>
                  <a:schemeClr val="bg2">
                    <a:lumMod val="10000"/>
                  </a:schemeClr>
                </a:solidFill>
                <a:cs typeface="Arial" panose="020B0604020202020204" pitchFamily="34" charset="0"/>
              </a:rPr>
              <a:t>Our nation, system, and colleges are a critical point of self-reflection and change. </a:t>
            </a:r>
          </a:p>
          <a:p>
            <a:pPr marL="0" indent="0">
              <a:buNone/>
            </a:pPr>
            <a:endParaRPr lang="en-US" sz="800" dirty="0">
              <a:solidFill>
                <a:schemeClr val="bg2">
                  <a:lumMod val="10000"/>
                </a:schemeClr>
              </a:solidFill>
              <a:cs typeface="Arial" panose="020B0604020202020204" pitchFamily="34" charset="0"/>
            </a:endParaRPr>
          </a:p>
          <a:p>
            <a:r>
              <a:rPr lang="en-US" sz="2400" dirty="0">
                <a:solidFill>
                  <a:schemeClr val="bg2">
                    <a:lumMod val="10000"/>
                  </a:schemeClr>
                </a:solidFill>
                <a:cs typeface="Arial" panose="020B0604020202020204" pitchFamily="34" charset="0"/>
              </a:rPr>
              <a:t>Equity is the mission of the CCC system.  It’s baked into our purpose by design and law.  </a:t>
            </a:r>
          </a:p>
          <a:p>
            <a:pPr marL="0" indent="0">
              <a:buNone/>
            </a:pPr>
            <a:endParaRPr lang="en-US" sz="800" dirty="0">
              <a:solidFill>
                <a:schemeClr val="bg2">
                  <a:lumMod val="10000"/>
                </a:schemeClr>
              </a:solidFill>
              <a:cs typeface="Arial" panose="020B0604020202020204" pitchFamily="34" charset="0"/>
            </a:endParaRPr>
          </a:p>
          <a:p>
            <a:r>
              <a:rPr lang="en-US" sz="2400" dirty="0">
                <a:solidFill>
                  <a:schemeClr val="bg2">
                    <a:lumMod val="10000"/>
                  </a:schemeClr>
                </a:solidFill>
                <a:cs typeface="Arial" panose="020B0604020202020204" pitchFamily="34" charset="0"/>
              </a:rPr>
              <a:t>CC Chairs are key faculty leaders on local campuses.  You have an important role in this dialogue and action.</a:t>
            </a:r>
          </a:p>
          <a:p>
            <a:pPr marL="0" indent="0">
              <a:buNone/>
            </a:pPr>
            <a:endParaRPr lang="en-US" sz="800" dirty="0">
              <a:solidFill>
                <a:schemeClr val="bg2">
                  <a:lumMod val="10000"/>
                </a:schemeClr>
              </a:solidFill>
              <a:cs typeface="Arial" panose="020B0604020202020204" pitchFamily="34" charset="0"/>
            </a:endParaRPr>
          </a:p>
          <a:p>
            <a:r>
              <a:rPr lang="en-US" sz="2400" dirty="0">
                <a:solidFill>
                  <a:schemeClr val="bg2">
                    <a:lumMod val="10000"/>
                  </a:schemeClr>
                </a:solidFill>
                <a:cs typeface="Arial" panose="020B0604020202020204" pitchFamily="34" charset="0"/>
              </a:rPr>
              <a:t>Educate yourself!  Systemic, institutional change is needed to meet the moment and you are in a key position to support your colleagues as they address these issues through evaluation and revisions of their curricula.  </a:t>
            </a:r>
          </a:p>
          <a:p>
            <a:pPr marL="0" indent="0">
              <a:buNone/>
            </a:pPr>
            <a:endParaRPr lang="en-US" sz="800" dirty="0">
              <a:solidFill>
                <a:schemeClr val="bg2">
                  <a:lumMod val="10000"/>
                </a:schemeClr>
              </a:solidFill>
              <a:cs typeface="Arial" panose="020B0604020202020204" pitchFamily="34" charset="0"/>
            </a:endParaRPr>
          </a:p>
          <a:p>
            <a:r>
              <a:rPr lang="en-US" sz="2400" dirty="0">
                <a:solidFill>
                  <a:schemeClr val="bg2">
                    <a:lumMod val="10000"/>
                  </a:schemeClr>
                </a:solidFill>
                <a:cs typeface="Arial" panose="020B0604020202020204" pitchFamily="34" charset="0"/>
              </a:rPr>
              <a:t>Changes to curriculum to address issues of equity are likely to be in front of your committee in the coming year.  Lead and train your committee to support the  work of faculty as they respond to these issues in their discipline.    </a:t>
            </a:r>
          </a:p>
        </p:txBody>
      </p:sp>
    </p:spTree>
    <p:extLst>
      <p:ext uri="{BB962C8B-B14F-4D97-AF65-F5344CB8AC3E}">
        <p14:creationId xmlns:p14="http://schemas.microsoft.com/office/powerpoint/2010/main" val="242372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4" name="Freeform: Shape 13">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69EF12CD-F5D2-E54B-9E09-DD3DAEE40C2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spcBef>
                <a:spcPct val="0"/>
              </a:spcBef>
            </a:pPr>
            <a:r>
              <a:rPr lang="en-US" sz="5200" kern="1200">
                <a:solidFill>
                  <a:schemeClr val="tx2"/>
                </a:solidFill>
                <a:latin typeface="+mj-lt"/>
                <a:ea typeface="+mj-ea"/>
                <a:cs typeface="+mj-cs"/>
              </a:rPr>
              <a:t>Thank you!  </a:t>
            </a:r>
          </a:p>
        </p:txBody>
      </p:sp>
      <p:sp>
        <p:nvSpPr>
          <p:cNvPr id="4" name="Slide Number Placeholder 3">
            <a:extLst>
              <a:ext uri="{FF2B5EF4-FFF2-40B4-BE49-F238E27FC236}">
                <a16:creationId xmlns:a16="http://schemas.microsoft.com/office/drawing/2014/main" id="{9D396483-7FF3-AB45-9916-3C728AF304CB}"/>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lgn="r">
              <a:spcAft>
                <a:spcPts val="600"/>
              </a:spcAft>
            </a:pPr>
            <a:fld id="{00000000-1234-1234-1234-123412341234}" type="slidenum">
              <a:rPr lang="en-US" sz="1200" smtClean="0">
                <a:solidFill>
                  <a:schemeClr val="tx1">
                    <a:tint val="75000"/>
                  </a:schemeClr>
                </a:solidFill>
                <a:latin typeface="+mn-lt"/>
                <a:ea typeface="+mn-ea"/>
                <a:cs typeface="+mn-cs"/>
              </a:rPr>
              <a:pPr algn="r">
                <a:spcAft>
                  <a:spcPts val="600"/>
                </a:spcAft>
              </a:pPr>
              <a:t>33</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82760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5333" dirty="0">
                <a:solidFill>
                  <a:schemeClr val="bg2">
                    <a:lumMod val="10000"/>
                  </a:schemeClr>
                </a:solidFill>
                <a:ea typeface="Arial"/>
                <a:cs typeface="Arial"/>
                <a:sym typeface="Arial"/>
              </a:rPr>
              <a:t>Acronyms</a:t>
            </a:r>
            <a:endParaRPr dirty="0">
              <a:solidFill>
                <a:schemeClr val="bg2">
                  <a:lumMod val="10000"/>
                </a:schemeClr>
              </a:solidFill>
            </a:endParaRPr>
          </a:p>
        </p:txBody>
      </p:sp>
      <p:sp>
        <p:nvSpPr>
          <p:cNvPr id="155"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None/>
            </a:pPr>
            <a:r>
              <a:rPr lang="en" sz="2400" dirty="0">
                <a:solidFill>
                  <a:schemeClr val="bg2">
                    <a:lumMod val="10000"/>
                  </a:schemeClr>
                </a:solidFill>
                <a:ea typeface="Arial"/>
                <a:cs typeface="Arial" panose="020B0604020202020204" pitchFamily="34" charset="0"/>
                <a:sym typeface="Arial"/>
              </a:rPr>
              <a:t>ASCCC—Academic Senate for California Community Colleges</a:t>
            </a:r>
            <a:endParaRPr sz="2400" dirty="0">
              <a:solidFill>
                <a:schemeClr val="bg2">
                  <a:lumMod val="10000"/>
                </a:schemeClr>
              </a:solidFill>
              <a:cs typeface="Arial" panose="020B0604020202020204" pitchFamily="34" charset="0"/>
            </a:endParaRPr>
          </a:p>
          <a:p>
            <a:pPr marL="0" indent="0">
              <a:lnSpc>
                <a:spcPct val="100000"/>
              </a:lnSpc>
              <a:spcBef>
                <a:spcPts val="1333"/>
              </a:spcBef>
              <a:buNone/>
            </a:pPr>
            <a:r>
              <a:rPr lang="en" sz="2400" dirty="0">
                <a:solidFill>
                  <a:schemeClr val="bg2">
                    <a:lumMod val="10000"/>
                  </a:schemeClr>
                </a:solidFill>
                <a:ea typeface="Arial"/>
                <a:cs typeface="Arial" panose="020B0604020202020204" pitchFamily="34" charset="0"/>
                <a:sym typeface="Arial"/>
              </a:rPr>
              <a:t>CCCCO—California Community Colleges Chancellor’s Office</a:t>
            </a:r>
            <a:endParaRPr sz="2400" dirty="0">
              <a:solidFill>
                <a:schemeClr val="bg2">
                  <a:lumMod val="10000"/>
                </a:schemeClr>
              </a:solidFill>
              <a:cs typeface="Arial" panose="020B0604020202020204" pitchFamily="34" charset="0"/>
            </a:endParaRPr>
          </a:p>
          <a:p>
            <a:pPr marL="0" indent="0">
              <a:lnSpc>
                <a:spcPct val="100000"/>
              </a:lnSpc>
              <a:spcBef>
                <a:spcPts val="1333"/>
              </a:spcBef>
              <a:buNone/>
            </a:pPr>
            <a:r>
              <a:rPr lang="en" sz="2400" dirty="0">
                <a:solidFill>
                  <a:schemeClr val="bg2">
                    <a:lumMod val="10000"/>
                  </a:schemeClr>
                </a:solidFill>
                <a:ea typeface="Arial"/>
                <a:cs typeface="Arial" panose="020B0604020202020204" pitchFamily="34" charset="0"/>
                <a:sym typeface="Arial"/>
              </a:rPr>
              <a:t>CIO—Chief Instructional Officer (often the VPI)</a:t>
            </a:r>
            <a:endParaRPr sz="2400" dirty="0">
              <a:solidFill>
                <a:schemeClr val="bg2">
                  <a:lumMod val="10000"/>
                </a:schemeClr>
              </a:solidFill>
              <a:cs typeface="Arial" panose="020B0604020202020204" pitchFamily="34" charset="0"/>
            </a:endParaRPr>
          </a:p>
          <a:p>
            <a:pPr marL="0" indent="0">
              <a:spcBef>
                <a:spcPts val="1333"/>
              </a:spcBef>
              <a:buClr>
                <a:schemeClr val="dk1"/>
              </a:buClr>
              <a:buSzPts val="1100"/>
              <a:buNone/>
            </a:pPr>
            <a:r>
              <a:rPr lang="en" sz="2400" dirty="0">
                <a:solidFill>
                  <a:schemeClr val="bg2">
                    <a:lumMod val="10000"/>
                  </a:schemeClr>
                </a:solidFill>
                <a:cs typeface="Arial" panose="020B0604020202020204" pitchFamily="34" charset="0"/>
              </a:rPr>
              <a:t>COCI—Chancellor’s Office Curriculum Inventory</a:t>
            </a:r>
            <a:endParaRPr sz="2400" dirty="0">
              <a:solidFill>
                <a:schemeClr val="bg2">
                  <a:lumMod val="10000"/>
                </a:schemeClr>
              </a:solidFill>
              <a:cs typeface="Arial" panose="020B0604020202020204" pitchFamily="34" charset="0"/>
            </a:endParaRPr>
          </a:p>
          <a:p>
            <a:pPr marL="0" indent="0">
              <a:lnSpc>
                <a:spcPct val="100000"/>
              </a:lnSpc>
              <a:spcBef>
                <a:spcPts val="1333"/>
              </a:spcBef>
              <a:buNone/>
            </a:pPr>
            <a:r>
              <a:rPr lang="en" sz="2400" dirty="0">
                <a:solidFill>
                  <a:schemeClr val="bg2">
                    <a:lumMod val="10000"/>
                  </a:schemeClr>
                </a:solidFill>
                <a:ea typeface="Arial"/>
                <a:cs typeface="Arial" panose="020B0604020202020204" pitchFamily="34" charset="0"/>
                <a:sym typeface="Arial"/>
              </a:rPr>
              <a:t>COR—Course Outline of Record</a:t>
            </a:r>
            <a:endParaRPr sz="2400" dirty="0">
              <a:solidFill>
                <a:schemeClr val="bg2">
                  <a:lumMod val="10000"/>
                </a:schemeClr>
              </a:solidFill>
              <a:cs typeface="Arial" panose="020B0604020202020204" pitchFamily="34" charset="0"/>
            </a:endParaRPr>
          </a:p>
          <a:p>
            <a:pPr marL="0" indent="0">
              <a:lnSpc>
                <a:spcPct val="100000"/>
              </a:lnSpc>
              <a:spcBef>
                <a:spcPts val="1333"/>
              </a:spcBef>
              <a:buNone/>
            </a:pPr>
            <a:r>
              <a:rPr lang="en" sz="2400" dirty="0">
                <a:solidFill>
                  <a:schemeClr val="bg2">
                    <a:lumMod val="10000"/>
                  </a:schemeClr>
                </a:solidFill>
                <a:ea typeface="Arial"/>
                <a:cs typeface="Arial" panose="020B0604020202020204" pitchFamily="34" charset="0"/>
                <a:sym typeface="Arial"/>
              </a:rPr>
              <a:t>PCAH—Program and Course Approval Handbook</a:t>
            </a:r>
            <a:endParaRPr sz="2400" dirty="0">
              <a:solidFill>
                <a:schemeClr val="bg2">
                  <a:lumMod val="10000"/>
                </a:schemeClr>
              </a:solidFill>
              <a:ea typeface="Arial"/>
              <a:cs typeface="Arial" panose="020B0604020202020204" pitchFamily="34" charset="0"/>
              <a:sym typeface="Arial"/>
            </a:endParaRPr>
          </a:p>
          <a:p>
            <a:pPr marL="0" indent="0">
              <a:spcBef>
                <a:spcPts val="1333"/>
              </a:spcBef>
              <a:buClr>
                <a:schemeClr val="dk1"/>
              </a:buClr>
              <a:buSzPts val="1100"/>
              <a:buNone/>
            </a:pPr>
            <a:r>
              <a:rPr lang="en" sz="2400" dirty="0">
                <a:solidFill>
                  <a:schemeClr val="bg2">
                    <a:lumMod val="10000"/>
                  </a:schemeClr>
                </a:solidFill>
                <a:cs typeface="Arial" panose="020B0604020202020204" pitchFamily="34" charset="0"/>
              </a:rPr>
              <a:t>VPI—Vice President of Instruction (Colleges may have different titles)</a:t>
            </a:r>
            <a:endParaRPr sz="2400" dirty="0">
              <a:solidFill>
                <a:schemeClr val="bg2">
                  <a:lumMod val="10000"/>
                </a:schemeClr>
              </a:solidFill>
              <a:cs typeface="Arial" panose="020B0604020202020204" pitchFamily="34" charset="0"/>
            </a:endParaRPr>
          </a:p>
          <a:p>
            <a:pPr marL="0" indent="0">
              <a:lnSpc>
                <a:spcPct val="100000"/>
              </a:lnSpc>
              <a:spcBef>
                <a:spcPts val="2400"/>
              </a:spcBef>
              <a:spcAft>
                <a:spcPts val="1333"/>
              </a:spcAft>
              <a:buNone/>
            </a:pPr>
            <a:r>
              <a:rPr lang="en" sz="2400" i="1" u="sng" dirty="0">
                <a:solidFill>
                  <a:schemeClr val="accent5"/>
                </a:solidFill>
                <a:cs typeface="Arial" panose="020B0604020202020204" pitchFamily="34" charset="0"/>
                <a:hlinkClick r:id="rId3" tooltip="Link to sixth edition of the Program and Course Approval Handbook">
                  <a:extLst>
                    <a:ext uri="{A12FA001-AC4F-418D-AE19-62706E023703}">
                      <ahyp:hlinkClr xmlns:ahyp="http://schemas.microsoft.com/office/drawing/2018/hyperlinkcolor" val="tx"/>
                    </a:ext>
                  </a:extLst>
                </a:hlinkClick>
              </a:rPr>
              <a:t>PCAH 7th ed.</a:t>
            </a:r>
            <a:r>
              <a:rPr lang="en" sz="2400" i="1" dirty="0">
                <a:solidFill>
                  <a:schemeClr val="accent5"/>
                </a:solidFill>
                <a:cs typeface="Arial" panose="020B0604020202020204" pitchFamily="34" charset="0"/>
                <a:hlinkClick r:id="rId3" tooltip="Link to sixth edition of the Program and Course Approval Handbook">
                  <a:extLst>
                    <a:ext uri="{A12FA001-AC4F-418D-AE19-62706E023703}">
                      <ahyp:hlinkClr xmlns:ahyp="http://schemas.microsoft.com/office/drawing/2018/hyperlinkcolor" val="tx"/>
                    </a:ext>
                  </a:extLst>
                </a:hlinkClick>
              </a:rPr>
              <a:t> </a:t>
            </a:r>
            <a:r>
              <a:rPr lang="en" sz="2400" i="1" dirty="0">
                <a:solidFill>
                  <a:schemeClr val="bg2">
                    <a:lumMod val="10000"/>
                  </a:schemeClr>
                </a:solidFill>
                <a:cs typeface="Arial" panose="020B0604020202020204" pitchFamily="34" charset="0"/>
              </a:rPr>
              <a:t>has even more!</a:t>
            </a:r>
            <a:endParaRPr sz="2400" i="1" dirty="0">
              <a:solidFill>
                <a:schemeClr val="bg2">
                  <a:lumMod val="10000"/>
                </a:schemeClr>
              </a:solidFill>
              <a:ea typeface="Arial"/>
              <a:cs typeface="Arial" panose="020B0604020202020204" pitchFamily="34" charset="0"/>
              <a:sym typeface="Arial"/>
            </a:endParaRPr>
          </a:p>
        </p:txBody>
      </p:sp>
      <p:sp>
        <p:nvSpPr>
          <p:cNvPr id="156"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4</a:t>
            </a:fld>
            <a:endParaRPr sz="2400"/>
          </a:p>
        </p:txBody>
      </p:sp>
    </p:spTree>
    <p:extLst>
      <p:ext uri="{BB962C8B-B14F-4D97-AF65-F5344CB8AC3E}">
        <p14:creationId xmlns:p14="http://schemas.microsoft.com/office/powerpoint/2010/main" val="73929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5" name="Group 14">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6" name="Freeform: Shape 15">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F9CDF243-C03B-944D-9490-4C566106D4C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spcBef>
                <a:spcPct val="0"/>
              </a:spcBef>
            </a:pPr>
            <a:r>
              <a:rPr lang="en-US" sz="4800" kern="1200" dirty="0">
                <a:solidFill>
                  <a:schemeClr val="tx2"/>
                </a:solidFill>
                <a:latin typeface="+mj-lt"/>
                <a:ea typeface="+mj-ea"/>
                <a:cs typeface="+mj-cs"/>
              </a:rPr>
              <a:t>Responsibilities of the Curriculum Chair</a:t>
            </a:r>
          </a:p>
        </p:txBody>
      </p:sp>
      <p:sp>
        <p:nvSpPr>
          <p:cNvPr id="5" name="Slide Number Placeholder 4">
            <a:extLst>
              <a:ext uri="{FF2B5EF4-FFF2-40B4-BE49-F238E27FC236}">
                <a16:creationId xmlns:a16="http://schemas.microsoft.com/office/drawing/2014/main" id="{9F3B0CBE-4D22-2F41-BF7E-2167A7D41D45}"/>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lgn="r">
              <a:spcAft>
                <a:spcPts val="600"/>
              </a:spcAft>
            </a:pPr>
            <a:fld id="{492D8F1A-69A8-9242-9469-8400121D240A}" type="slidenum">
              <a:rPr lang="en-US" sz="1200" smtClean="0">
                <a:solidFill>
                  <a:schemeClr val="tx1">
                    <a:tint val="75000"/>
                  </a:schemeClr>
                </a:solidFill>
                <a:latin typeface="+mn-lt"/>
                <a:ea typeface="+mn-ea"/>
                <a:cs typeface="+mn-cs"/>
              </a:rPr>
              <a:pPr algn="r">
                <a:spcAft>
                  <a:spcPts val="600"/>
                </a:spcAft>
              </a:pPr>
              <a:t>5</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1477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rgbClr val="000000"/>
              </a:buClr>
              <a:buSzPts val="4000"/>
            </a:pPr>
            <a:r>
              <a:rPr lang="en" sz="4800" dirty="0">
                <a:solidFill>
                  <a:schemeClr val="bg2">
                    <a:lumMod val="10000"/>
                  </a:schemeClr>
                </a:solidFill>
                <a:ea typeface="Arial"/>
                <a:cs typeface="Arial"/>
                <a:sym typeface="Arial"/>
              </a:rPr>
              <a:t>Layers of Guidance</a:t>
            </a:r>
            <a:endParaRPr sz="4800" dirty="0">
              <a:solidFill>
                <a:schemeClr val="bg2">
                  <a:lumMod val="10000"/>
                </a:schemeClr>
              </a:solidFill>
            </a:endParaRPr>
          </a:p>
        </p:txBody>
      </p:sp>
      <p:sp>
        <p:nvSpPr>
          <p:cNvPr id="169"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None/>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CA Education Code </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spcBef>
                <a:spcPts val="0"/>
              </a:spcBef>
              <a:buSzPts val="1600"/>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Statute</a:t>
            </a:r>
            <a:r>
              <a:rPr lang="en" sz="1800" dirty="0">
                <a:solidFill>
                  <a:schemeClr val="bg2">
                    <a:lumMod val="10000"/>
                  </a:schemeClr>
                </a:solidFill>
                <a:latin typeface="Calibri" panose="020F0502020204030204" pitchFamily="34" charset="0"/>
                <a:cs typeface="Calibri" panose="020F0502020204030204" pitchFamily="34" charset="0"/>
              </a:rPr>
              <a:t>, d</a:t>
            </a: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etermined by legislation</a:t>
            </a:r>
            <a:endParaRPr sz="1800" dirty="0">
              <a:solidFill>
                <a:schemeClr val="bg2">
                  <a:lumMod val="10000"/>
                </a:schemeClr>
              </a:solidFill>
              <a:latin typeface="Calibri" panose="020F0502020204030204" pitchFamily="34" charset="0"/>
              <a:cs typeface="Calibri" panose="020F0502020204030204" pitchFamily="34" charset="0"/>
            </a:endParaRPr>
          </a:p>
          <a:p>
            <a:pPr marL="0" indent="0">
              <a:lnSpc>
                <a:spcPct val="100000"/>
              </a:lnSpc>
              <a:spcBef>
                <a:spcPts val="1333"/>
              </a:spcBef>
              <a:buNone/>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Title 5 (California Code of Regulation</a:t>
            </a:r>
            <a:r>
              <a:rPr lang="en" sz="1800" dirty="0">
                <a:solidFill>
                  <a:schemeClr val="bg2">
                    <a:lumMod val="10000"/>
                  </a:schemeClr>
                </a:solidFill>
                <a:latin typeface="Calibri" panose="020F0502020204030204" pitchFamily="34" charset="0"/>
                <a:cs typeface="Calibri" panose="020F0502020204030204" pitchFamily="34" charset="0"/>
              </a:rPr>
              <a:t>s)</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buSzPts val="1600"/>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Interprets Ed Code into regulations, </a:t>
            </a:r>
            <a:r>
              <a:rPr lang="en" sz="1800" dirty="0">
                <a:solidFill>
                  <a:schemeClr val="bg2">
                    <a:lumMod val="10000"/>
                  </a:schemeClr>
                </a:solidFill>
                <a:latin typeface="Calibri" panose="020F0502020204030204" pitchFamily="34" charset="0"/>
                <a:cs typeface="Calibri" panose="020F0502020204030204" pitchFamily="34" charset="0"/>
              </a:rPr>
              <a:t>d</a:t>
            </a: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etermined by Board of Governors</a:t>
            </a:r>
            <a:endParaRPr sz="1800" dirty="0">
              <a:solidFill>
                <a:schemeClr val="bg2">
                  <a:lumMod val="10000"/>
                </a:schemeClr>
              </a:solidFill>
              <a:latin typeface="Calibri" panose="020F0502020204030204" pitchFamily="34" charset="0"/>
              <a:cs typeface="Calibri" panose="020F0502020204030204" pitchFamily="34" charset="0"/>
            </a:endParaRPr>
          </a:p>
          <a:p>
            <a:pPr marL="0" indent="0">
              <a:lnSpc>
                <a:spcPct val="100000"/>
              </a:lnSpc>
              <a:spcBef>
                <a:spcPts val="1333"/>
              </a:spcBef>
              <a:buNone/>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Chancellor’s Office Program and Course Approval Handbook (PCAH)</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buSzPts val="1600"/>
              <a:buFont typeface="Arial"/>
              <a:buChar char="•"/>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Establishes specific guidelines for implementing title 5</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spcBef>
                <a:spcPts val="0"/>
              </a:spcBef>
              <a:buSzPts val="1600"/>
              <a:buFont typeface="Arial"/>
              <a:buChar char="•"/>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Developed by Chancellor’s Office with CCC Curriculum Committee (5C)</a:t>
            </a:r>
            <a:endParaRPr sz="1800" dirty="0">
              <a:solidFill>
                <a:schemeClr val="bg2">
                  <a:lumMod val="10000"/>
                </a:schemeClr>
              </a:solidFill>
              <a:latin typeface="Calibri" panose="020F0502020204030204" pitchFamily="34" charset="0"/>
              <a:cs typeface="Calibri" panose="020F0502020204030204" pitchFamily="34" charset="0"/>
            </a:endParaRPr>
          </a:p>
          <a:p>
            <a:pPr marL="0" indent="0">
              <a:lnSpc>
                <a:spcPct val="100000"/>
              </a:lnSpc>
              <a:spcBef>
                <a:spcPts val="1333"/>
              </a:spcBef>
              <a:buNone/>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Chancellor’s Office Guidelines</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buSzPts val="1600"/>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Further clarify implementation of title 5 a</a:t>
            </a:r>
            <a:r>
              <a:rPr lang="en" sz="1800" dirty="0">
                <a:solidFill>
                  <a:schemeClr val="bg2">
                    <a:lumMod val="10000"/>
                  </a:schemeClr>
                </a:solidFill>
                <a:latin typeface="Calibri" panose="020F0502020204030204" pitchFamily="34" charset="0"/>
                <a:cs typeface="Calibri" panose="020F0502020204030204" pitchFamily="34" charset="0"/>
              </a:rPr>
              <a:t>nd emerging issues (e.g. AB 705)</a:t>
            </a:r>
            <a:endParaRPr sz="1800" dirty="0">
              <a:solidFill>
                <a:schemeClr val="bg2">
                  <a:lumMod val="10000"/>
                </a:schemeClr>
              </a:solidFill>
              <a:latin typeface="Calibri" panose="020F0502020204030204" pitchFamily="34" charset="0"/>
              <a:cs typeface="Calibri" panose="020F0502020204030204" pitchFamily="34" charset="0"/>
            </a:endParaRPr>
          </a:p>
          <a:p>
            <a:pPr marL="0" indent="0">
              <a:lnSpc>
                <a:spcPct val="100000"/>
              </a:lnSpc>
              <a:spcBef>
                <a:spcPts val="1333"/>
              </a:spcBef>
              <a:buNone/>
            </a:pPr>
            <a:r>
              <a:rPr lang="en" sz="1800" dirty="0">
                <a:solidFill>
                  <a:schemeClr val="bg2">
                    <a:lumMod val="10000"/>
                  </a:schemeClr>
                </a:solidFill>
                <a:latin typeface="Calibri" panose="020F0502020204030204" pitchFamily="34" charset="0"/>
                <a:ea typeface="Arial"/>
                <a:cs typeface="Calibri" panose="020F0502020204030204" pitchFamily="34" charset="0"/>
                <a:sym typeface="Arial"/>
              </a:rPr>
              <a:t>ASCCC papers and reference guides</a:t>
            </a:r>
            <a:endParaRPr sz="1800" dirty="0">
              <a:solidFill>
                <a:schemeClr val="bg2">
                  <a:lumMod val="10000"/>
                </a:schemeClr>
              </a:solidFill>
              <a:latin typeface="Calibri" panose="020F0502020204030204" pitchFamily="34" charset="0"/>
              <a:cs typeface="Calibri" panose="020F0502020204030204" pitchFamily="34" charset="0"/>
            </a:endParaRPr>
          </a:p>
          <a:p>
            <a:pPr indent="-440256">
              <a:lnSpc>
                <a:spcPct val="100000"/>
              </a:lnSpc>
              <a:buSzPts val="1600"/>
            </a:pPr>
            <a:r>
              <a:rPr lang="en" sz="1800" dirty="0">
                <a:solidFill>
                  <a:schemeClr val="bg2">
                    <a:lumMod val="10000"/>
                  </a:schemeClr>
                </a:solidFill>
                <a:latin typeface="Calibri" panose="020F0502020204030204" pitchFamily="34" charset="0"/>
                <a:cs typeface="Calibri" panose="020F0502020204030204" pitchFamily="34" charset="0"/>
              </a:rPr>
              <a:t>Best practices available online: </a:t>
            </a:r>
            <a:r>
              <a:rPr lang="en" sz="1800" u="sng" dirty="0">
                <a:solidFill>
                  <a:schemeClr val="accent5"/>
                </a:solidFill>
                <a:latin typeface="Calibri" panose="020F0502020204030204" pitchFamily="34" charset="0"/>
                <a:cs typeface="Calibri" panose="020F0502020204030204" pitchFamily="34" charset="0"/>
                <a:hlinkClick r:id="rId3" tooltip="ASCCC Publications">
                  <a:extLst>
                    <a:ext uri="{A12FA001-AC4F-418D-AE19-62706E023703}">
                      <ahyp:hlinkClr xmlns:ahyp="http://schemas.microsoft.com/office/drawing/2018/hyperlinkcolor" val="tx"/>
                    </a:ext>
                  </a:extLst>
                </a:hlinkClick>
              </a:rPr>
              <a:t>https://www.asccc.org/publications#</a:t>
            </a:r>
            <a:endParaRPr sz="1800" dirty="0">
              <a:solidFill>
                <a:schemeClr val="accent5"/>
              </a:solidFill>
              <a:latin typeface="Calibri" panose="020F0502020204030204" pitchFamily="34" charset="0"/>
              <a:cs typeface="Calibri" panose="020F0502020204030204" pitchFamily="34" charset="0"/>
            </a:endParaRPr>
          </a:p>
        </p:txBody>
      </p:sp>
      <p:sp>
        <p:nvSpPr>
          <p:cNvPr id="170"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6</a:t>
            </a:fld>
            <a:endParaRPr sz="2400"/>
          </a:p>
        </p:txBody>
      </p:sp>
    </p:spTree>
    <p:extLst>
      <p:ext uri="{BB962C8B-B14F-4D97-AF65-F5344CB8AC3E}">
        <p14:creationId xmlns:p14="http://schemas.microsoft.com/office/powerpoint/2010/main" val="26337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chemeClr val="dk2"/>
              </a:buClr>
              <a:buSzPts val="4000"/>
            </a:pPr>
            <a:r>
              <a:rPr lang="en" sz="4800" dirty="0">
                <a:solidFill>
                  <a:schemeClr val="bg2">
                    <a:lumMod val="10000"/>
                  </a:schemeClr>
                </a:solidFill>
                <a:latin typeface="Arial"/>
                <a:ea typeface="Arial"/>
                <a:cs typeface="Arial"/>
                <a:sym typeface="Arial"/>
              </a:rPr>
              <a:t>Searching title 5</a:t>
            </a:r>
            <a:endParaRPr sz="4800" dirty="0">
              <a:solidFill>
                <a:schemeClr val="bg2">
                  <a:lumMod val="10000"/>
                </a:schemeClr>
              </a:solidFill>
            </a:endParaRPr>
          </a:p>
        </p:txBody>
      </p:sp>
      <p:sp>
        <p:nvSpPr>
          <p:cNvPr id="176"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None/>
            </a:pPr>
            <a:r>
              <a:rPr lang="en" dirty="0">
                <a:solidFill>
                  <a:schemeClr val="bg2">
                    <a:lumMod val="10000"/>
                  </a:schemeClr>
                </a:solidFill>
                <a:cs typeface="Arial" panose="020B0604020202020204" pitchFamily="34" charset="0"/>
              </a:rPr>
              <a:t>Easy to browse or search </a:t>
            </a:r>
            <a:r>
              <a:rPr lang="en" b="0" i="0" u="none" dirty="0">
                <a:solidFill>
                  <a:schemeClr val="bg2">
                    <a:lumMod val="10000"/>
                  </a:schemeClr>
                </a:solidFill>
                <a:ea typeface="Arial"/>
                <a:cs typeface="Arial" panose="020B0604020202020204" pitchFamily="34" charset="0"/>
                <a:sym typeface="Arial"/>
              </a:rPr>
              <a:t>CA Code of Regulations </a:t>
            </a:r>
            <a:r>
              <a:rPr lang="en" dirty="0">
                <a:solidFill>
                  <a:schemeClr val="bg2">
                    <a:lumMod val="10000"/>
                  </a:schemeClr>
                </a:solidFill>
                <a:cs typeface="Arial" panose="020B0604020202020204" pitchFamily="34" charset="0"/>
              </a:rPr>
              <a:t>at </a:t>
            </a:r>
            <a:r>
              <a:rPr lang="en" b="0" i="0" u="sng" strike="noStrike" cap="none" dirty="0">
                <a:solidFill>
                  <a:schemeClr val="accent5"/>
                </a:solidFill>
                <a:ea typeface="Arial"/>
                <a:cs typeface="Arial" panose="020B0604020202020204" pitchFamily="34" charset="0"/>
                <a:sym typeface="Arial"/>
                <a:hlinkClick r:id="rId3" tooltip="Link to Westlaw Title 5 site">
                  <a:extLst>
                    <a:ext uri="{A12FA001-AC4F-418D-AE19-62706E023703}">
                      <ahyp:hlinkClr xmlns:ahyp="http://schemas.microsoft.com/office/drawing/2018/hyperlinkcolor" val="tx"/>
                    </a:ext>
                  </a:extLst>
                </a:hlinkClick>
              </a:rPr>
              <a:t>https://govt.westlaw.com/calregs/Browse/Home/California/CaliforniaCodeofRegulations</a:t>
            </a:r>
            <a:endParaRPr dirty="0">
              <a:solidFill>
                <a:schemeClr val="accent5"/>
              </a:solidFill>
              <a:cs typeface="Arial" panose="020B0604020202020204" pitchFamily="34" charset="0"/>
            </a:endParaRPr>
          </a:p>
          <a:p>
            <a:pPr indent="0">
              <a:lnSpc>
                <a:spcPct val="100000"/>
              </a:lnSpc>
              <a:spcBef>
                <a:spcPts val="533"/>
              </a:spcBef>
              <a:buNone/>
            </a:pPr>
            <a:r>
              <a:rPr lang="en" sz="2667" dirty="0">
                <a:solidFill>
                  <a:schemeClr val="bg2">
                    <a:lumMod val="10000"/>
                  </a:schemeClr>
                </a:solidFill>
                <a:ea typeface="Arial"/>
                <a:cs typeface="Arial" panose="020B0604020202020204" pitchFamily="34" charset="0"/>
                <a:sym typeface="Arial"/>
              </a:rPr>
              <a:t>Title 5: Education</a:t>
            </a:r>
            <a:endParaRPr dirty="0">
              <a:solidFill>
                <a:schemeClr val="bg2">
                  <a:lumMod val="10000"/>
                </a:schemeClr>
              </a:solidFill>
              <a:cs typeface="Arial" panose="020B0604020202020204" pitchFamily="34" charset="0"/>
            </a:endParaRPr>
          </a:p>
          <a:p>
            <a:pPr indent="609585">
              <a:lnSpc>
                <a:spcPct val="100000"/>
              </a:lnSpc>
              <a:spcBef>
                <a:spcPts val="533"/>
              </a:spcBef>
              <a:buNone/>
            </a:pPr>
            <a:r>
              <a:rPr lang="en" sz="2667" dirty="0">
                <a:solidFill>
                  <a:schemeClr val="bg2">
                    <a:lumMod val="10000"/>
                  </a:schemeClr>
                </a:solidFill>
                <a:ea typeface="Arial"/>
                <a:cs typeface="Arial" panose="020B0604020202020204" pitchFamily="34" charset="0"/>
                <a:sym typeface="Arial"/>
              </a:rPr>
              <a:t>Division 6: California Community Colleges</a:t>
            </a:r>
            <a:endParaRPr dirty="0">
              <a:solidFill>
                <a:schemeClr val="bg2">
                  <a:lumMod val="10000"/>
                </a:schemeClr>
              </a:solidFill>
              <a:cs typeface="Arial" panose="020B0604020202020204" pitchFamily="34" charset="0"/>
            </a:endParaRPr>
          </a:p>
          <a:p>
            <a:pPr marL="1219170" indent="609585">
              <a:lnSpc>
                <a:spcPct val="100000"/>
              </a:lnSpc>
              <a:spcBef>
                <a:spcPts val="533"/>
              </a:spcBef>
              <a:buNone/>
            </a:pPr>
            <a:r>
              <a:rPr lang="en" sz="2667" dirty="0">
                <a:solidFill>
                  <a:schemeClr val="bg2">
                    <a:lumMod val="10000"/>
                  </a:schemeClr>
                </a:solidFill>
                <a:ea typeface="Arial"/>
                <a:cs typeface="Arial" panose="020B0604020202020204" pitchFamily="34" charset="0"/>
                <a:sym typeface="Arial"/>
              </a:rPr>
              <a:t>Chapter 6: Curriculum and Instruction</a:t>
            </a:r>
            <a:endParaRPr dirty="0">
              <a:solidFill>
                <a:schemeClr val="bg2">
                  <a:lumMod val="10000"/>
                </a:schemeClr>
              </a:solidFill>
              <a:cs typeface="Arial" panose="020B0604020202020204" pitchFamily="34" charset="0"/>
            </a:endParaRPr>
          </a:p>
          <a:p>
            <a:pPr marL="1828754" indent="609585">
              <a:lnSpc>
                <a:spcPct val="100000"/>
              </a:lnSpc>
              <a:spcBef>
                <a:spcPts val="533"/>
              </a:spcBef>
              <a:buNone/>
            </a:pPr>
            <a:r>
              <a:rPr lang="en" sz="2667" dirty="0">
                <a:solidFill>
                  <a:schemeClr val="bg2">
                    <a:lumMod val="10000"/>
                  </a:schemeClr>
                </a:solidFill>
                <a:ea typeface="Arial"/>
                <a:cs typeface="Arial" panose="020B0604020202020204" pitchFamily="34" charset="0"/>
                <a:sym typeface="Arial"/>
              </a:rPr>
              <a:t>Subchapter 1: Programs, Courses, and Classes</a:t>
            </a:r>
            <a:endParaRPr dirty="0">
              <a:solidFill>
                <a:schemeClr val="bg2">
                  <a:lumMod val="10000"/>
                </a:schemeClr>
              </a:solidFill>
              <a:cs typeface="Arial" panose="020B0604020202020204" pitchFamily="34" charset="0"/>
            </a:endParaRPr>
          </a:p>
          <a:p>
            <a:pPr marL="0" indent="0">
              <a:lnSpc>
                <a:spcPct val="100000"/>
              </a:lnSpc>
              <a:spcBef>
                <a:spcPts val="640"/>
              </a:spcBef>
              <a:buNone/>
            </a:pPr>
            <a:endParaRPr dirty="0">
              <a:solidFill>
                <a:schemeClr val="bg2">
                  <a:lumMod val="10000"/>
                </a:schemeClr>
              </a:solidFill>
              <a:cs typeface="Arial" panose="020B0604020202020204" pitchFamily="34" charset="0"/>
            </a:endParaRPr>
          </a:p>
          <a:p>
            <a:pPr marL="0" indent="0">
              <a:lnSpc>
                <a:spcPct val="100000"/>
              </a:lnSpc>
              <a:spcBef>
                <a:spcPts val="640"/>
              </a:spcBef>
              <a:buNone/>
            </a:pPr>
            <a:r>
              <a:rPr lang="en" sz="2667" dirty="0">
                <a:solidFill>
                  <a:schemeClr val="bg2">
                    <a:lumMod val="10000"/>
                  </a:schemeClr>
                </a:solidFill>
                <a:ea typeface="Arial"/>
                <a:cs typeface="Arial" panose="020B0604020202020204" pitchFamily="34" charset="0"/>
                <a:sym typeface="Arial"/>
              </a:rPr>
              <a:t>For a list of sections</a:t>
            </a:r>
            <a:r>
              <a:rPr lang="en" sz="2667" dirty="0">
                <a:solidFill>
                  <a:schemeClr val="bg2">
                    <a:lumMod val="10000"/>
                  </a:schemeClr>
                </a:solidFill>
                <a:cs typeface="Arial" panose="020B0604020202020204" pitchFamily="34" charset="0"/>
              </a:rPr>
              <a:t> related to curriculum see PCAH, 7</a:t>
            </a:r>
            <a:r>
              <a:rPr lang="en" sz="2667" baseline="30000" dirty="0">
                <a:solidFill>
                  <a:schemeClr val="bg2">
                    <a:lumMod val="10000"/>
                  </a:schemeClr>
                </a:solidFill>
                <a:cs typeface="Arial" panose="020B0604020202020204" pitchFamily="34" charset="0"/>
              </a:rPr>
              <a:t>th</a:t>
            </a:r>
            <a:r>
              <a:rPr lang="en" sz="2667" dirty="0">
                <a:solidFill>
                  <a:schemeClr val="bg2">
                    <a:lumMod val="10000"/>
                  </a:schemeClr>
                </a:solidFill>
                <a:cs typeface="Arial" panose="020B0604020202020204" pitchFamily="34" charset="0"/>
              </a:rPr>
              <a:t> ed.</a:t>
            </a:r>
            <a:endParaRPr sz="2667" dirty="0">
              <a:solidFill>
                <a:schemeClr val="bg2">
                  <a:lumMod val="10000"/>
                </a:schemeClr>
              </a:solidFill>
              <a:ea typeface="Arial"/>
              <a:cs typeface="Arial" panose="020B0604020202020204" pitchFamily="34" charset="0"/>
              <a:sym typeface="Arial"/>
            </a:endParaRPr>
          </a:p>
        </p:txBody>
      </p:sp>
      <p:sp>
        <p:nvSpPr>
          <p:cNvPr id="177"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7</a:t>
            </a:fld>
            <a:endParaRPr sz="2400"/>
          </a:p>
        </p:txBody>
      </p:sp>
    </p:spTree>
    <p:extLst>
      <p:ext uri="{BB962C8B-B14F-4D97-AF65-F5344CB8AC3E}">
        <p14:creationId xmlns:p14="http://schemas.microsoft.com/office/powerpoint/2010/main" val="38082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Heading"/>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buClr>
                <a:srgbClr val="000000"/>
              </a:buClr>
              <a:buSzPts val="3600"/>
            </a:pPr>
            <a:r>
              <a:rPr lang="en" sz="4800" b="0" i="0" dirty="0">
                <a:solidFill>
                  <a:srgbClr val="000000"/>
                </a:solidFill>
                <a:ea typeface="Arial"/>
                <a:cs typeface="Arial"/>
                <a:sym typeface="Arial"/>
              </a:rPr>
              <a:t>Faculty Authority Over Curriculum</a:t>
            </a:r>
            <a:endParaRPr sz="4800" dirty="0"/>
          </a:p>
        </p:txBody>
      </p:sp>
      <p:sp>
        <p:nvSpPr>
          <p:cNvPr id="183"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None/>
            </a:pPr>
            <a:r>
              <a:rPr lang="en" dirty="0">
                <a:solidFill>
                  <a:schemeClr val="bg2">
                    <a:lumMod val="10000"/>
                  </a:schemeClr>
                </a:solidFill>
                <a:ea typeface="Arial"/>
                <a:cs typeface="Arial" panose="020B0604020202020204" pitchFamily="34" charset="0"/>
                <a:sym typeface="Arial"/>
              </a:rPr>
              <a:t>Authority over the curriculum is codified in </a:t>
            </a:r>
            <a:r>
              <a:rPr lang="en" u="sng" dirty="0">
                <a:solidFill>
                  <a:schemeClr val="accent5"/>
                </a:solidFill>
                <a:ea typeface="Arial"/>
                <a:cs typeface="Arial" panose="020B0604020202020204" pitchFamily="34" charset="0"/>
                <a:sym typeface="Arial"/>
                <a:hlinkClick r:id="rId3" tooltip="California Education Code (§70902)">
                  <a:extLst>
                    <a:ext uri="{A12FA001-AC4F-418D-AE19-62706E023703}">
                      <ahyp:hlinkClr xmlns:ahyp="http://schemas.microsoft.com/office/drawing/2018/hyperlinkcolor" val="tx"/>
                    </a:ext>
                  </a:extLst>
                </a:hlinkClick>
              </a:rPr>
              <a:t>California Education Code (§70902)</a:t>
            </a:r>
            <a:r>
              <a:rPr lang="en" dirty="0">
                <a:solidFill>
                  <a:schemeClr val="accent5"/>
                </a:solidFill>
                <a:ea typeface="Arial"/>
                <a:cs typeface="Arial" panose="020B0604020202020204" pitchFamily="34" charset="0"/>
                <a:sym typeface="Arial"/>
              </a:rPr>
              <a:t> </a:t>
            </a:r>
            <a:r>
              <a:rPr lang="en" dirty="0">
                <a:solidFill>
                  <a:schemeClr val="bg2">
                    <a:lumMod val="10000"/>
                  </a:schemeClr>
                </a:solidFill>
                <a:ea typeface="Arial"/>
                <a:cs typeface="Arial" panose="020B0604020202020204" pitchFamily="34" charset="0"/>
                <a:sym typeface="Arial"/>
              </a:rPr>
              <a:t>and further refined in </a:t>
            </a:r>
            <a:r>
              <a:rPr lang="en" u="sng" dirty="0">
                <a:solidFill>
                  <a:schemeClr val="accent5"/>
                </a:solidFill>
                <a:ea typeface="Arial"/>
                <a:cs typeface="Arial" panose="020B0604020202020204" pitchFamily="34" charset="0"/>
              </a:rPr>
              <a:t>t</a:t>
            </a:r>
            <a:r>
              <a:rPr lang="en" u="sng" dirty="0">
                <a:solidFill>
                  <a:schemeClr val="accent5"/>
                </a:solidFill>
                <a:cs typeface="Arial" panose="020B0604020202020204" pitchFamily="34" charset="0"/>
                <a:sym typeface="Arial"/>
                <a:hlinkClick r:id="rId4" tooltip="Title 5 Regulations (§53200)">
                  <a:extLst>
                    <a:ext uri="{A12FA001-AC4F-418D-AE19-62706E023703}">
                      <ahyp:hlinkClr xmlns:ahyp="http://schemas.microsoft.com/office/drawing/2018/hyperlinkcolor" val="tx"/>
                    </a:ext>
                  </a:extLst>
                </a:hlinkClick>
              </a:rPr>
              <a:t>itle 5 Regulations</a:t>
            </a:r>
            <a:r>
              <a:rPr lang="en" u="sng" dirty="0">
                <a:solidFill>
                  <a:schemeClr val="accent5"/>
                </a:solidFill>
                <a:cs typeface="Arial" panose="020B0604020202020204" pitchFamily="34" charset="0"/>
                <a:hlinkClick r:id="rId4" tooltip="Title 5 Regulations (§53200)">
                  <a:extLst>
                    <a:ext uri="{A12FA001-AC4F-418D-AE19-62706E023703}">
                      <ahyp:hlinkClr xmlns:ahyp="http://schemas.microsoft.com/office/drawing/2018/hyperlinkcolor" val="tx"/>
                    </a:ext>
                  </a:extLst>
                </a:hlinkClick>
              </a:rPr>
              <a:t> (§53200)</a:t>
            </a:r>
            <a:r>
              <a:rPr lang="en" dirty="0">
                <a:solidFill>
                  <a:schemeClr val="accent5"/>
                </a:solidFill>
                <a:ea typeface="Arial"/>
                <a:cs typeface="Arial" panose="020B0604020202020204" pitchFamily="34" charset="0"/>
                <a:sym typeface="Arial"/>
              </a:rPr>
              <a:t>.</a:t>
            </a:r>
            <a:endParaRPr dirty="0">
              <a:solidFill>
                <a:schemeClr val="accent5"/>
              </a:solidFill>
              <a:ea typeface="Arial"/>
              <a:cs typeface="Arial" panose="020B0604020202020204" pitchFamily="34" charset="0"/>
              <a:sym typeface="Arial"/>
            </a:endParaRPr>
          </a:p>
          <a:p>
            <a:pPr marL="0" indent="0">
              <a:lnSpc>
                <a:spcPct val="100000"/>
              </a:lnSpc>
              <a:spcBef>
                <a:spcPts val="2667"/>
              </a:spcBef>
              <a:buNone/>
            </a:pPr>
            <a:r>
              <a:rPr lang="en" dirty="0">
                <a:solidFill>
                  <a:schemeClr val="bg2">
                    <a:lumMod val="10000"/>
                  </a:schemeClr>
                </a:solidFill>
                <a:ea typeface="Arial"/>
                <a:cs typeface="Arial" panose="020B0604020202020204" pitchFamily="34" charset="0"/>
                <a:sym typeface="Arial"/>
              </a:rPr>
              <a:t>Along with the authority, there is a responsibility: work with other faculty, administrators, and staff.</a:t>
            </a:r>
            <a:endParaRPr dirty="0">
              <a:solidFill>
                <a:schemeClr val="bg2">
                  <a:lumMod val="10000"/>
                </a:schemeClr>
              </a:solidFill>
              <a:ea typeface="Arial"/>
              <a:cs typeface="Arial" panose="020B0604020202020204" pitchFamily="34" charset="0"/>
              <a:sym typeface="Arial"/>
            </a:endParaRPr>
          </a:p>
          <a:p>
            <a:pPr marL="0" indent="0">
              <a:lnSpc>
                <a:spcPct val="100000"/>
              </a:lnSpc>
              <a:spcBef>
                <a:spcPts val="2667"/>
              </a:spcBef>
              <a:buNone/>
            </a:pPr>
            <a:r>
              <a:rPr lang="en" dirty="0">
                <a:solidFill>
                  <a:schemeClr val="bg2">
                    <a:lumMod val="10000"/>
                  </a:schemeClr>
                </a:solidFill>
                <a:ea typeface="Arial"/>
                <a:cs typeface="Arial" panose="020B0604020202020204" pitchFamily="34" charset="0"/>
                <a:sym typeface="Arial"/>
              </a:rPr>
              <a:t>Administration has “right of assignment” over courses and programs.</a:t>
            </a:r>
            <a:endParaRPr dirty="0">
              <a:solidFill>
                <a:schemeClr val="bg2">
                  <a:lumMod val="10000"/>
                </a:schemeClr>
              </a:solidFill>
              <a:cs typeface="Arial" panose="020B0604020202020204" pitchFamily="34" charset="0"/>
            </a:endParaRPr>
          </a:p>
        </p:txBody>
      </p:sp>
      <p:sp>
        <p:nvSpPr>
          <p:cNvPr id="184"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8</a:t>
            </a:fld>
            <a:endParaRPr sz="2400"/>
          </a:p>
        </p:txBody>
      </p:sp>
    </p:spTree>
    <p:extLst>
      <p:ext uri="{BB962C8B-B14F-4D97-AF65-F5344CB8AC3E}">
        <p14:creationId xmlns:p14="http://schemas.microsoft.com/office/powerpoint/2010/main" val="51424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Heading"/>
          <p:cNvSpPr txBox="1">
            <a:spLocks noGrp="1"/>
          </p:cNvSpPr>
          <p:nvPr>
            <p:ph type="title"/>
          </p:nvPr>
        </p:nvSpPr>
        <p:spPr>
          <a:xfrm>
            <a:off x="1075038" y="365125"/>
            <a:ext cx="10058399" cy="1556544"/>
          </a:xfrm>
          <a:prstGeom prst="rect">
            <a:avLst/>
          </a:prstGeom>
          <a:noFill/>
          <a:ln>
            <a:noFill/>
          </a:ln>
        </p:spPr>
        <p:txBody>
          <a:bodyPr spcFirstLastPara="1" vert="horz" wrap="square" lIns="121900" tIns="60933" rIns="121900" bIns="60933" rtlCol="0" anchor="ctr" anchorCtr="0">
            <a:noAutofit/>
          </a:bodyPr>
          <a:lstStyle/>
          <a:p>
            <a:pPr>
              <a:lnSpc>
                <a:spcPct val="100000"/>
              </a:lnSpc>
              <a:buClr>
                <a:schemeClr val="dk1"/>
              </a:buClr>
              <a:buSzPts val="4000"/>
            </a:pPr>
            <a:r>
              <a:rPr lang="en" sz="4800" dirty="0">
                <a:solidFill>
                  <a:schemeClr val="bg2">
                    <a:lumMod val="10000"/>
                  </a:schemeClr>
                </a:solidFill>
                <a:cs typeface="Arial" panose="020B0604020202020204" pitchFamily="34" charset="0"/>
              </a:rPr>
              <a:t>Curriculum is a “10 + 1” Matter</a:t>
            </a:r>
            <a:endParaRPr sz="4800" dirty="0">
              <a:solidFill>
                <a:schemeClr val="bg2">
                  <a:lumMod val="10000"/>
                </a:schemeClr>
              </a:solidFill>
              <a:cs typeface="Arial" panose="020B0604020202020204" pitchFamily="34" charset="0"/>
            </a:endParaRPr>
          </a:p>
        </p:txBody>
      </p:sp>
      <p:sp>
        <p:nvSpPr>
          <p:cNvPr id="191" name="Body"/>
          <p:cNvSpPr txBox="1">
            <a:spLocks noGrp="1"/>
          </p:cNvSpPr>
          <p:nvPr>
            <p:ph sz="half" idx="1"/>
          </p:nvPr>
        </p:nvSpPr>
        <p:spPr>
          <a:prstGeom prst="rect">
            <a:avLst/>
          </a:prstGeom>
          <a:noFill/>
          <a:ln>
            <a:noFill/>
          </a:ln>
        </p:spPr>
        <p:txBody>
          <a:bodyPr spcFirstLastPara="1" vert="horz" wrap="square" lIns="121900" tIns="60933" rIns="121900" bIns="60933" rtlCol="0" anchor="t" anchorCtr="0">
            <a:noAutofit/>
          </a:bodyPr>
          <a:lstStyle/>
          <a:p>
            <a:pPr marL="514350" indent="-514350">
              <a:lnSpc>
                <a:spcPct val="100000"/>
              </a:lnSpc>
              <a:spcBef>
                <a:spcPts val="0"/>
              </a:spcBef>
              <a:buClr>
                <a:srgbClr val="000000"/>
              </a:buClr>
              <a:buSzPts val="2400"/>
              <a:buFont typeface="+mj-lt"/>
              <a:buAutoNum type="arabicPeriod"/>
            </a:pPr>
            <a:r>
              <a:rPr lang="en" b="0" i="0" u="none" dirty="0">
                <a:solidFill>
                  <a:schemeClr val="bg2">
                    <a:lumMod val="10000"/>
                  </a:schemeClr>
                </a:solidFill>
                <a:ea typeface="Arial"/>
                <a:cs typeface="Arial"/>
                <a:sym typeface="Arial"/>
              </a:rPr>
              <a:t>Curriculum, including establishing prerequisites and placing courses within disciplines.</a:t>
            </a:r>
            <a:endParaRPr dirty="0">
              <a:solidFill>
                <a:schemeClr val="bg2">
                  <a:lumMod val="10000"/>
                </a:schemeClr>
              </a:solidFill>
            </a:endParaRPr>
          </a:p>
          <a:p>
            <a:pPr marL="514350" indent="-514350">
              <a:lnSpc>
                <a:spcPct val="100000"/>
              </a:lnSpc>
              <a:spcBef>
                <a:spcPts val="1333"/>
              </a:spcBef>
              <a:buClr>
                <a:srgbClr val="000000"/>
              </a:buClr>
              <a:buSzPts val="2400"/>
              <a:buFont typeface="+mj-lt"/>
              <a:buAutoNum type="arabicPeriod"/>
            </a:pPr>
            <a:r>
              <a:rPr lang="en" b="0" i="0" u="none" dirty="0">
                <a:solidFill>
                  <a:schemeClr val="bg2">
                    <a:lumMod val="10000"/>
                  </a:schemeClr>
                </a:solidFill>
                <a:ea typeface="Arial"/>
                <a:cs typeface="Arial"/>
                <a:sym typeface="Arial"/>
              </a:rPr>
              <a:t>Degree and certificate requirements.</a:t>
            </a:r>
            <a:endParaRPr dirty="0">
              <a:solidFill>
                <a:schemeClr val="bg2">
                  <a:lumMod val="10000"/>
                </a:schemeClr>
              </a:solidFill>
            </a:endParaRPr>
          </a:p>
          <a:p>
            <a:pPr marL="514350" indent="-514350">
              <a:lnSpc>
                <a:spcPct val="100000"/>
              </a:lnSpc>
              <a:spcBef>
                <a:spcPts val="1333"/>
              </a:spcBef>
              <a:buClr>
                <a:srgbClr val="000000"/>
              </a:buClr>
              <a:buSzPts val="2400"/>
              <a:buFont typeface="+mj-lt"/>
              <a:buAutoNum type="arabicPeriod"/>
            </a:pPr>
            <a:r>
              <a:rPr lang="en" b="0" i="0" u="none" dirty="0">
                <a:solidFill>
                  <a:schemeClr val="bg2">
                    <a:lumMod val="10000"/>
                  </a:schemeClr>
                </a:solidFill>
                <a:ea typeface="Arial"/>
                <a:cs typeface="Arial"/>
                <a:sym typeface="Arial"/>
              </a:rPr>
              <a:t>Grading policies.</a:t>
            </a:r>
            <a:endParaRPr dirty="0">
              <a:solidFill>
                <a:schemeClr val="bg2">
                  <a:lumMod val="10000"/>
                </a:schemeClr>
              </a:solidFill>
            </a:endParaRPr>
          </a:p>
          <a:p>
            <a:pPr marL="514350" indent="-514350">
              <a:lnSpc>
                <a:spcPct val="100000"/>
              </a:lnSpc>
              <a:spcBef>
                <a:spcPts val="1333"/>
              </a:spcBef>
              <a:buClr>
                <a:srgbClr val="000000"/>
              </a:buClr>
              <a:buSzPts val="2400"/>
              <a:buFont typeface="+mj-lt"/>
              <a:buAutoNum type="arabicPeriod"/>
            </a:pPr>
            <a:r>
              <a:rPr lang="en" b="0" i="0" u="none" dirty="0">
                <a:solidFill>
                  <a:schemeClr val="bg2">
                    <a:lumMod val="10000"/>
                  </a:schemeClr>
                </a:solidFill>
                <a:ea typeface="Arial"/>
                <a:cs typeface="Arial"/>
                <a:sym typeface="Arial"/>
              </a:rPr>
              <a:t>Educational program development.</a:t>
            </a:r>
            <a:endParaRPr dirty="0">
              <a:solidFill>
                <a:schemeClr val="bg2">
                  <a:lumMod val="10000"/>
                </a:schemeClr>
              </a:solidFill>
            </a:endParaRPr>
          </a:p>
          <a:p>
            <a:pPr marL="514350" indent="-514350">
              <a:lnSpc>
                <a:spcPct val="100000"/>
              </a:lnSpc>
              <a:spcBef>
                <a:spcPts val="1333"/>
              </a:spcBef>
              <a:spcAft>
                <a:spcPts val="1333"/>
              </a:spcAft>
              <a:buClr>
                <a:srgbClr val="000000"/>
              </a:buClr>
              <a:buSzPts val="2400"/>
              <a:buFont typeface="+mj-lt"/>
              <a:buAutoNum type="arabicPeriod"/>
            </a:pPr>
            <a:r>
              <a:rPr lang="en" b="0" i="0" u="none" dirty="0">
                <a:solidFill>
                  <a:schemeClr val="bg2">
                    <a:lumMod val="10000"/>
                  </a:schemeClr>
                </a:solidFill>
                <a:ea typeface="Arial"/>
                <a:cs typeface="Arial"/>
                <a:sym typeface="Arial"/>
              </a:rPr>
              <a:t>Standards or policies regarding student preparation and success.</a:t>
            </a:r>
            <a:endParaRPr dirty="0">
              <a:solidFill>
                <a:schemeClr val="bg2">
                  <a:lumMod val="10000"/>
                </a:schemeClr>
              </a:solidFill>
            </a:endParaRPr>
          </a:p>
        </p:txBody>
      </p:sp>
      <p:sp>
        <p:nvSpPr>
          <p:cNvPr id="192" name="Slide number"/>
          <p:cNvSpPr txBox="1"/>
          <p:nvPr/>
        </p:nvSpPr>
        <p:spPr>
          <a:xfrm>
            <a:off x="10160000" y="19051"/>
            <a:ext cx="1422400" cy="328612"/>
          </a:xfrm>
          <a:prstGeom prst="rect">
            <a:avLst/>
          </a:prstGeom>
          <a:noFill/>
          <a:ln>
            <a:noFill/>
          </a:ln>
        </p:spPr>
        <p:txBody>
          <a:bodyPr spcFirstLastPara="1" wrap="square" lIns="121900" tIns="60933" rIns="121900" bIns="60933" anchor="ctr" anchorCtr="0">
            <a:noAutofit/>
          </a:bodyPr>
          <a:lstStyle/>
          <a:p>
            <a:pPr>
              <a:buClr>
                <a:srgbClr val="FFFFFF"/>
              </a:buClr>
              <a:buSzPts val="1400"/>
            </a:pPr>
            <a:fld id="{00000000-1234-1234-1234-123412341234}" type="slidenum">
              <a:rPr lang="en" sz="1867" b="1">
                <a:solidFill>
                  <a:srgbClr val="FFFFFF"/>
                </a:solidFill>
                <a:latin typeface="Arial"/>
                <a:ea typeface="Arial"/>
                <a:cs typeface="Arial"/>
                <a:sym typeface="Arial"/>
              </a:rPr>
              <a:pPr>
                <a:buClr>
                  <a:srgbClr val="FFFFFF"/>
                </a:buClr>
                <a:buSzPts val="1400"/>
              </a:pPr>
              <a:t>9</a:t>
            </a:fld>
            <a:endParaRPr sz="2400" dirty="0"/>
          </a:p>
        </p:txBody>
      </p:sp>
    </p:spTree>
    <p:extLst>
      <p:ext uri="{BB962C8B-B14F-4D97-AF65-F5344CB8AC3E}">
        <p14:creationId xmlns:p14="http://schemas.microsoft.com/office/powerpoint/2010/main" val="88796482"/>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2235</Words>
  <Application>Microsoft Macintosh PowerPoint</Application>
  <PresentationFormat>Widescreen</PresentationFormat>
  <Paragraphs>295</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Gill Sans Ultra Bold</vt:lpstr>
      <vt:lpstr>Nunito</vt:lpstr>
      <vt:lpstr>Office Theme</vt:lpstr>
      <vt:lpstr>Curriculum Institute Pre-Session for New(er) Curriculum Chairs   2020 ASCCC Curriculum Institute </vt:lpstr>
      <vt:lpstr>Outcomes</vt:lpstr>
      <vt:lpstr>Introductions All Around…</vt:lpstr>
      <vt:lpstr>Acronyms</vt:lpstr>
      <vt:lpstr>Responsibilities of the Curriculum Chair</vt:lpstr>
      <vt:lpstr>Layers of Guidance</vt:lpstr>
      <vt:lpstr>Searching title 5</vt:lpstr>
      <vt:lpstr>Faculty Authority Over Curriculum</vt:lpstr>
      <vt:lpstr>Curriculum is a “10 + 1” Matter</vt:lpstr>
      <vt:lpstr>Types of Curriculum</vt:lpstr>
      <vt:lpstr>Typical Approval Process</vt:lpstr>
      <vt:lpstr>PowerPoint Presentation</vt:lpstr>
      <vt:lpstr>Things to Keep on Your Radar</vt:lpstr>
      <vt:lpstr>Best Advice for New(er) Chairs:  </vt:lpstr>
      <vt:lpstr>Five Minute Break</vt:lpstr>
      <vt:lpstr>WORKING WITH OTHERS:  Who needs to be involved in curriculum?  Who else is affected?</vt:lpstr>
      <vt:lpstr>Chief Instructional Officer (CIO)</vt:lpstr>
      <vt:lpstr>Articulation Officer (AO)</vt:lpstr>
      <vt:lpstr>Curriculum Specialist</vt:lpstr>
      <vt:lpstr>Local Academic Senate</vt:lpstr>
      <vt:lpstr>Working With Faculty</vt:lpstr>
      <vt:lpstr>And Non-Credit Faculty!</vt:lpstr>
      <vt:lpstr>Local Board of Trustees</vt:lpstr>
      <vt:lpstr>Other People Chairs Might Work with:</vt:lpstr>
      <vt:lpstr>Scenario #1</vt:lpstr>
      <vt:lpstr>Managing Conflict  &amp; Workload</vt:lpstr>
      <vt:lpstr>Managing Conflict</vt:lpstr>
      <vt:lpstr>Workload and Scope-Creep</vt:lpstr>
      <vt:lpstr>Scenario #2</vt:lpstr>
      <vt:lpstr>PowerPoint Presentation</vt:lpstr>
      <vt:lpstr>Closing Thoughts</vt:lpstr>
      <vt:lpstr>Addressing Equity, Inclusivity, and Institutional Racism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Institute Pre-Session for New(er) Curriculum Chairs   2020 ASCCC Curriculum Institute </dc:title>
  <dc:creator>densifloris lithocarpus</dc:creator>
  <cp:lastModifiedBy>densifloris lithocarpus</cp:lastModifiedBy>
  <cp:revision>13</cp:revision>
  <dcterms:created xsi:type="dcterms:W3CDTF">2020-07-03T19:06:02Z</dcterms:created>
  <dcterms:modified xsi:type="dcterms:W3CDTF">2020-07-03T19:28:02Z</dcterms:modified>
</cp:coreProperties>
</file>