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70" r:id="rId6"/>
    <p:sldId id="268" r:id="rId7"/>
    <p:sldId id="269" r:id="rId8"/>
    <p:sldId id="265" r:id="rId9"/>
    <p:sldId id="266" r:id="rId10"/>
    <p:sldId id="267"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5138" autoAdjust="0"/>
  </p:normalViewPr>
  <p:slideViewPr>
    <p:cSldViewPr snapToGrid="0" snapToObjects="1">
      <p:cViewPr>
        <p:scale>
          <a:sx n="60" d="100"/>
          <a:sy n="60" d="100"/>
        </p:scale>
        <p:origin x="-16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07790-27D8-3546-9CF1-BE66E063C601}" type="datetimeFigureOut">
              <a:rPr lang="en-US" smtClean="0"/>
              <a:pPr/>
              <a:t>5/26/2016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A99B1-B592-E248-B0CB-78683F58934D}" type="slidenum">
              <a:rPr lang="en-US" smtClean="0"/>
              <a:pPr/>
              <a:t>‹#›</a:t>
            </a:fld>
            <a:endParaRPr lang="en-US" dirty="0"/>
          </a:p>
        </p:txBody>
      </p:sp>
    </p:spTree>
    <p:extLst>
      <p:ext uri="{BB962C8B-B14F-4D97-AF65-F5344CB8AC3E}">
        <p14:creationId xmlns:p14="http://schemas.microsoft.com/office/powerpoint/2010/main" val="3203682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Initiation Policy</a:t>
            </a:r>
            <a:br>
              <a:rPr lang="en-US" dirty="0" smtClean="0"/>
            </a:br>
            <a:r>
              <a:rPr lang="en-US" i="1" dirty="0" smtClean="0"/>
              <a:t>Newport</a:t>
            </a:r>
            <a:r>
              <a:rPr lang="en-US" dirty="0" smtClean="0"/>
              <a:t/>
            </a:r>
            <a:br>
              <a:rPr lang="en-US" dirty="0" smtClean="0"/>
            </a:br>
            <a:r>
              <a:rPr lang="en-US" dirty="0" smtClean="0"/>
              <a:t>Significant conversations are occurring statewide on developing and initiating new CTE programs to meet the reported massive needs of local, regional, and statewide employers. This session will investigate the steps and policy currently required to take a new CTE program from idea to approval.</a:t>
            </a:r>
          </a:p>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1</a:t>
            </a:fld>
            <a:endParaRPr lang="en-US" dirty="0"/>
          </a:p>
        </p:txBody>
      </p:sp>
    </p:spTree>
    <p:extLst>
      <p:ext uri="{BB962C8B-B14F-4D97-AF65-F5344CB8AC3E}">
        <p14:creationId xmlns:p14="http://schemas.microsoft.com/office/powerpoint/2010/main" val="129576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Space-Y.Inc just randomly reached out to your college president at a fund raiser and asked them to help train 400 new technicians per year for the next five years. They estimate that initial training will be with existing employees but will transition to new students/employees within the first year. The college predominantly serves a moderately low income community with a high percentage of them possessing limited basic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Your college president is very excited but has no experience in career technical education, in fact does not come from instruction and so is not fully prepared to address what needs to be done to start this new program. The president has called a meeting with the VPI and CTE Deans, and you just heard about it. The academic senate, nor any other faculty have been included in the conversation and the college has very limited processes in place for new program development or program discontinuance, in fact academic planning has never been much more than a reactionary process.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Small group questions?</a:t>
            </a:r>
          </a:p>
          <a:p>
            <a:r>
              <a:rPr lang="en-US" sz="1200" kern="1200" dirty="0" smtClean="0">
                <a:solidFill>
                  <a:schemeClr val="tx1"/>
                </a:solidFill>
                <a:latin typeface="+mn-lt"/>
                <a:ea typeface="+mn-ea"/>
                <a:cs typeface="+mn-cs"/>
              </a:rPr>
              <a:t>What is the faculty’s preview on this matter?</a:t>
            </a:r>
          </a:p>
          <a:p>
            <a:r>
              <a:rPr lang="en-US" sz="1200" kern="1200" dirty="0" smtClean="0">
                <a:solidFill>
                  <a:schemeClr val="tx1"/>
                </a:solidFill>
                <a:latin typeface="+mn-lt"/>
                <a:ea typeface="+mn-ea"/>
                <a:cs typeface="+mn-cs"/>
              </a:rPr>
              <a:t>What are the first questions that need to be answered?</a:t>
            </a:r>
          </a:p>
          <a:p>
            <a:r>
              <a:rPr lang="en-US" sz="1200" kern="1200" dirty="0" smtClean="0">
                <a:solidFill>
                  <a:schemeClr val="tx1"/>
                </a:solidFill>
                <a:latin typeface="+mn-lt"/>
                <a:ea typeface="+mn-ea"/>
                <a:cs typeface="+mn-cs"/>
              </a:rPr>
              <a:t>What are the short term and long term solutions that are needed for this scenario?</a:t>
            </a:r>
          </a:p>
          <a:p>
            <a:r>
              <a:rPr lang="en-US" sz="1200" kern="1200" dirty="0" smtClean="0">
                <a:solidFill>
                  <a:schemeClr val="tx1"/>
                </a:solidFill>
                <a:latin typeface="+mn-lt"/>
                <a:ea typeface="+mn-ea"/>
                <a:cs typeface="+mn-cs"/>
              </a:rPr>
              <a:t>Who should be at the table answering these questions (internal and external?)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Big group report out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Big group identification of research needs to further inform the decision-making.</a:t>
            </a:r>
          </a:p>
          <a:p>
            <a:r>
              <a:rPr lang="en-US" sz="1200" kern="1200" dirty="0" smtClean="0">
                <a:solidFill>
                  <a:schemeClr val="tx1"/>
                </a:solidFill>
                <a:latin typeface="+mn-lt"/>
                <a:ea typeface="+mn-ea"/>
                <a:cs typeface="+mn-cs"/>
              </a:rPr>
              <a:t>What internal and external data are needed to fully inform choices?</a:t>
            </a:r>
          </a:p>
          <a:p>
            <a:r>
              <a:rPr lang="en-US" sz="1200" kern="1200" dirty="0" smtClean="0">
                <a:solidFill>
                  <a:schemeClr val="tx1"/>
                </a:solidFill>
                <a:latin typeface="+mn-lt"/>
                <a:ea typeface="+mn-ea"/>
                <a:cs typeface="+mn-cs"/>
              </a:rPr>
              <a:t>Where do we find these data?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does implementation look like - backtracking from graduates exiting in Spring 2019?</a:t>
            </a:r>
          </a:p>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2</a:t>
            </a:fld>
            <a:endParaRPr lang="en-US" dirty="0"/>
          </a:p>
        </p:txBody>
      </p:sp>
    </p:spTree>
    <p:extLst>
      <p:ext uri="{BB962C8B-B14F-4D97-AF65-F5344CB8AC3E}">
        <p14:creationId xmlns:p14="http://schemas.microsoft.com/office/powerpoint/2010/main" val="205343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3</a:t>
            </a:fld>
            <a:endParaRPr lang="en-US" dirty="0"/>
          </a:p>
        </p:txBody>
      </p:sp>
    </p:spTree>
    <p:extLst>
      <p:ext uri="{BB962C8B-B14F-4D97-AF65-F5344CB8AC3E}">
        <p14:creationId xmlns:p14="http://schemas.microsoft.com/office/powerpoint/2010/main" val="190520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4</a:t>
            </a:fld>
            <a:endParaRPr lang="en-US" dirty="0"/>
          </a:p>
        </p:txBody>
      </p:sp>
    </p:spTree>
    <p:extLst>
      <p:ext uri="{BB962C8B-B14F-4D97-AF65-F5344CB8AC3E}">
        <p14:creationId xmlns:p14="http://schemas.microsoft.com/office/powerpoint/2010/main" val="70173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5</a:t>
            </a:fld>
            <a:endParaRPr lang="en-US" dirty="0"/>
          </a:p>
        </p:txBody>
      </p:sp>
    </p:spTree>
    <p:extLst>
      <p:ext uri="{BB962C8B-B14F-4D97-AF65-F5344CB8AC3E}">
        <p14:creationId xmlns:p14="http://schemas.microsoft.com/office/powerpoint/2010/main" val="176657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6</a:t>
            </a:fld>
            <a:endParaRPr lang="en-US" dirty="0"/>
          </a:p>
        </p:txBody>
      </p:sp>
    </p:spTree>
    <p:extLst>
      <p:ext uri="{BB962C8B-B14F-4D97-AF65-F5344CB8AC3E}">
        <p14:creationId xmlns:p14="http://schemas.microsoft.com/office/powerpoint/2010/main" val="90916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9</a:t>
            </a:fld>
            <a:endParaRPr lang="en-US" dirty="0"/>
          </a:p>
        </p:txBody>
      </p:sp>
    </p:spTree>
    <p:extLst>
      <p:ext uri="{BB962C8B-B14F-4D97-AF65-F5344CB8AC3E}">
        <p14:creationId xmlns:p14="http://schemas.microsoft.com/office/powerpoint/2010/main" val="143056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A99B1-B592-E248-B0CB-78683F58934D}" type="slidenum">
              <a:rPr lang="en-US" smtClean="0"/>
              <a:pPr/>
              <a:t>10</a:t>
            </a:fld>
            <a:endParaRPr lang="en-US" dirty="0"/>
          </a:p>
        </p:txBody>
      </p:sp>
    </p:spTree>
    <p:extLst>
      <p:ext uri="{BB962C8B-B14F-4D97-AF65-F5344CB8AC3E}">
        <p14:creationId xmlns:p14="http://schemas.microsoft.com/office/powerpoint/2010/main" val="199250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6">
            <a:lumMod val="20000"/>
            <a:lumOff val="80000"/>
            <a:alpha val="64000"/>
          </a:schemeClr>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F48CB2-9ED4-064E-9253-5A971C1BF71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48CB2-9ED4-064E-9253-5A971C1BF71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E6F48CB2-9ED4-064E-9253-5A971C1BF719}"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6">
            <a:lumMod val="20000"/>
            <a:lumOff val="80000"/>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E6F48CB2-9ED4-064E-9253-5A971C1BF71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F48CB2-9ED4-064E-9253-5A971C1BF719}"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6">
            <a:lumMod val="20000"/>
            <a:lumOff val="80000"/>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99C49E-88A5-624C-9425-9D48D34CAC09}" type="datetimeFigureOut">
              <a:rPr lang="en-US" smtClean="0"/>
              <a:pPr/>
              <a:t>5/26/2016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F48CB2-9ED4-064E-9253-5A971C1BF719}"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6F48CB2-9ED4-064E-9253-5A971C1BF719}"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E6F48CB2-9ED4-064E-9253-5A971C1BF7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6F48CB2-9ED4-064E-9253-5A971C1BF7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6F48CB2-9ED4-064E-9253-5A971C1BF71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DC99C49E-88A5-624C-9425-9D48D34CAC09}" type="datetimeFigureOut">
              <a:rPr lang="en-US" smtClean="0"/>
              <a:pPr/>
              <a:t>5/26/2016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E6F48CB2-9ED4-064E-9253-5A971C1BF719}"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C99C49E-88A5-624C-9425-9D48D34CAC09}" type="datetimeFigureOut">
              <a:rPr lang="en-US" smtClean="0"/>
              <a:pPr/>
              <a:t>5/26/2016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99C49E-88A5-624C-9425-9D48D34CAC09}" type="datetimeFigureOut">
              <a:rPr lang="en-US" smtClean="0"/>
              <a:pPr/>
              <a:t>5/26/2016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F48CB2-9ED4-064E-9253-5A971C1BF71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19" descr="Academic Senate vector logo.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43919" y="6075079"/>
            <a:ext cx="2654919" cy="8849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441" y="3480410"/>
            <a:ext cx="8809118" cy="1752600"/>
          </a:xfrm>
        </p:spPr>
        <p:txBody>
          <a:bodyPr>
            <a:normAutofit lnSpcReduction="10000"/>
          </a:bodyPr>
          <a:lstStyle/>
          <a:p>
            <a:r>
              <a:rPr lang="en-US" sz="2000" i="1" dirty="0"/>
              <a:t>Wheeler North, </a:t>
            </a:r>
            <a:r>
              <a:rPr lang="en-US" sz="2000" i="1" dirty="0" smtClean="0"/>
              <a:t>Applied Aeronautics</a:t>
            </a:r>
          </a:p>
          <a:p>
            <a:r>
              <a:rPr lang="en-US" sz="2000" i="1" dirty="0" smtClean="0"/>
              <a:t>San Diego Miramar College </a:t>
            </a:r>
          </a:p>
          <a:p>
            <a:endParaRPr lang="en-US" sz="2000" i="1" dirty="0" smtClean="0"/>
          </a:p>
          <a:p>
            <a:r>
              <a:rPr lang="en-US" sz="2000" i="1" dirty="0" smtClean="0"/>
              <a:t>Renah </a:t>
            </a:r>
            <a:r>
              <a:rPr lang="en-US" sz="2000" i="1" dirty="0"/>
              <a:t>Wolzinger, </a:t>
            </a:r>
            <a:r>
              <a:rPr lang="en-US" sz="2000" i="1" dirty="0" smtClean="0"/>
              <a:t>Digital Media</a:t>
            </a:r>
          </a:p>
          <a:p>
            <a:r>
              <a:rPr lang="en-US" sz="2000" i="1" dirty="0" smtClean="0"/>
              <a:t>Golden </a:t>
            </a:r>
            <a:r>
              <a:rPr lang="en-US" sz="2000" i="1" dirty="0"/>
              <a:t>West College </a:t>
            </a:r>
            <a:endParaRPr lang="en-US" sz="2000" dirty="0"/>
          </a:p>
          <a:p>
            <a:endParaRPr lang="en-US" dirty="0"/>
          </a:p>
        </p:txBody>
      </p:sp>
      <p:sp>
        <p:nvSpPr>
          <p:cNvPr id="2" name="Title 1"/>
          <p:cNvSpPr>
            <a:spLocks noGrp="1"/>
          </p:cNvSpPr>
          <p:nvPr>
            <p:ph type="ctrTitle"/>
          </p:nvPr>
        </p:nvSpPr>
        <p:spPr>
          <a:xfrm>
            <a:off x="685800" y="607135"/>
            <a:ext cx="7772400" cy="1752600"/>
          </a:xfrm>
        </p:spPr>
        <p:txBody>
          <a:bodyPr>
            <a:normAutofit/>
          </a:bodyPr>
          <a:lstStyle/>
          <a:p>
            <a:r>
              <a:rPr lang="en-US" dirty="0"/>
              <a:t>Program Initiation </a:t>
            </a:r>
            <a:r>
              <a:rPr lang="en-US" dirty="0" smtClean="0"/>
              <a:t>Policy</a:t>
            </a:r>
            <a:endParaRPr lang="en-US" dirty="0"/>
          </a:p>
        </p:txBody>
      </p:sp>
      <p:pic>
        <p:nvPicPr>
          <p:cNvPr id="4" name="Picture 3" descr="Academic Senate vector 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7" y="70557"/>
            <a:ext cx="4234970" cy="14116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Content Placeholder 2"/>
          <p:cNvSpPr>
            <a:spLocks noGrp="1"/>
          </p:cNvSpPr>
          <p:nvPr>
            <p:ph sz="quarter" idx="1"/>
          </p:nvPr>
        </p:nvSpPr>
        <p:spPr/>
        <p:txBody>
          <a:bodyPr/>
          <a:lstStyle/>
          <a:p>
            <a:r>
              <a:rPr lang="en-US" sz="2800" dirty="0" smtClean="0"/>
              <a:t>What </a:t>
            </a:r>
            <a:r>
              <a:rPr lang="en-US" sz="2800" dirty="0"/>
              <a:t>does implementation look like - backtracking from graduates exiting in Spring 2019?</a:t>
            </a:r>
          </a:p>
          <a:p>
            <a:pPr lvl="1"/>
            <a:r>
              <a:rPr lang="en-US" dirty="0" smtClean="0"/>
              <a:t>Is it possible to graduate students by Spring 2019?</a:t>
            </a:r>
          </a:p>
          <a:p>
            <a:pPr lvl="1"/>
            <a:endParaRPr lang="en-US" dirty="0"/>
          </a:p>
        </p:txBody>
      </p:sp>
      <p:pic>
        <p:nvPicPr>
          <p:cNvPr id="4" name="Picture 3"/>
          <p:cNvPicPr>
            <a:picLocks noChangeAspect="1"/>
          </p:cNvPicPr>
          <p:nvPr/>
        </p:nvPicPr>
        <p:blipFill>
          <a:blip r:embed="rId3"/>
          <a:stretch>
            <a:fillRect/>
          </a:stretch>
        </p:blipFill>
        <p:spPr>
          <a:xfrm>
            <a:off x="2679700" y="3088409"/>
            <a:ext cx="2857500" cy="2857500"/>
          </a:xfrm>
          <a:prstGeom prst="rect">
            <a:avLst/>
          </a:prstGeom>
          <a:effectLst>
            <a:softEdge rad="177800"/>
          </a:effectLst>
        </p:spPr>
      </p:pic>
    </p:spTree>
    <p:extLst>
      <p:ext uri="{BB962C8B-B14F-4D97-AF65-F5344CB8AC3E}">
        <p14:creationId xmlns:p14="http://schemas.microsoft.com/office/powerpoint/2010/main" val="82064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and Final Thoughts</a:t>
            </a:r>
            <a:endParaRPr lang="en-US" dirty="0"/>
          </a:p>
        </p:txBody>
      </p:sp>
      <p:sp>
        <p:nvSpPr>
          <p:cNvPr id="3" name="Content Placeholder 2"/>
          <p:cNvSpPr>
            <a:spLocks noGrp="1"/>
          </p:cNvSpPr>
          <p:nvPr>
            <p:ph sz="quarter" idx="1"/>
          </p:nvPr>
        </p:nvSpPr>
        <p:spPr/>
        <p:txBody>
          <a:bodyPr/>
          <a:lstStyle/>
          <a:p>
            <a:r>
              <a:rPr lang="en-US" dirty="0" smtClean="0"/>
              <a:t>Questions???</a:t>
            </a:r>
            <a:endParaRPr lang="en-US" dirty="0"/>
          </a:p>
        </p:txBody>
      </p:sp>
      <p:pic>
        <p:nvPicPr>
          <p:cNvPr id="4" name="Picture 3"/>
          <p:cNvPicPr>
            <a:picLocks noChangeAspect="1"/>
          </p:cNvPicPr>
          <p:nvPr/>
        </p:nvPicPr>
        <p:blipFill>
          <a:blip r:embed="rId2"/>
          <a:stretch>
            <a:fillRect/>
          </a:stretch>
        </p:blipFill>
        <p:spPr>
          <a:xfrm>
            <a:off x="2202871" y="2720421"/>
            <a:ext cx="5112329" cy="2847901"/>
          </a:xfrm>
          <a:prstGeom prst="rect">
            <a:avLst/>
          </a:prstGeom>
          <a:effectLst>
            <a:softEdge rad="88900"/>
          </a:effectLst>
        </p:spPr>
      </p:pic>
    </p:spTree>
    <p:extLst>
      <p:ext uri="{BB962C8B-B14F-4D97-AF65-F5344CB8AC3E}">
        <p14:creationId xmlns:p14="http://schemas.microsoft.com/office/powerpoint/2010/main" val="17952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Objectives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Attendees should be able to identify what elements and processes need to occur to appropriately and effectively initiate a new CTE program.</a:t>
            </a:r>
            <a:endParaRPr lang="en-US" dirty="0"/>
          </a:p>
        </p:txBody>
      </p:sp>
      <p:pic>
        <p:nvPicPr>
          <p:cNvPr id="4" name="Picture 3"/>
          <p:cNvPicPr>
            <a:picLocks noChangeAspect="1"/>
          </p:cNvPicPr>
          <p:nvPr/>
        </p:nvPicPr>
        <p:blipFill>
          <a:blip r:embed="rId3"/>
          <a:stretch>
            <a:fillRect/>
          </a:stretch>
        </p:blipFill>
        <p:spPr>
          <a:xfrm>
            <a:off x="2544224" y="3258128"/>
            <a:ext cx="4014727" cy="2671618"/>
          </a:xfrm>
          <a:prstGeom prst="rect">
            <a:avLst/>
          </a:prstGeom>
          <a:effectLst>
            <a:outerShdw blurRad="50800" dist="25400" dir="5400000" rotWithShape="0">
              <a:srgbClr val="000000">
                <a:alpha val="35000"/>
              </a:srgbClr>
            </a:outerShdw>
            <a:softEdge rad="228600"/>
          </a:effectLst>
        </p:spPr>
        <p:style>
          <a:lnRef idx="1">
            <a:schemeClr val="accent6"/>
          </a:lnRef>
          <a:fillRef idx="2">
            <a:schemeClr val="accent6"/>
          </a:fillRef>
          <a:effectRef idx="1">
            <a:schemeClr val="accent6"/>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2000"/>
          </a:blip>
          <a:stretch>
            <a:fillRect/>
          </a:stretch>
        </p:blipFill>
        <p:spPr>
          <a:xfrm>
            <a:off x="2565399" y="1527048"/>
            <a:ext cx="3392055" cy="4487950"/>
          </a:xfrm>
          <a:prstGeom prst="rect">
            <a:avLst/>
          </a:prstGeom>
        </p:spPr>
      </p:pic>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sz="quarter" idx="1"/>
          </p:nvPr>
        </p:nvSpPr>
        <p:spPr/>
        <p:txBody>
          <a:bodyPr/>
          <a:lstStyle/>
          <a:p>
            <a:r>
              <a:rPr lang="en-US" dirty="0" smtClean="0"/>
              <a:t>Title 5 51023/53200 (c)(4) Educational program development</a:t>
            </a:r>
          </a:p>
          <a:p>
            <a:r>
              <a:rPr lang="en-US" dirty="0" smtClean="0"/>
              <a:t>ACCJC Standard II. A. Instructional Programs </a:t>
            </a:r>
          </a:p>
          <a:p>
            <a:endParaRPr lang="en-US" dirty="0" smtClean="0"/>
          </a:p>
          <a:p>
            <a:r>
              <a:rPr lang="en-US" dirty="0" smtClean="0"/>
              <a:t>51023 – Minimum Conditions (Faculty)</a:t>
            </a:r>
          </a:p>
          <a:p>
            <a:r>
              <a:rPr lang="en-US" dirty="0" smtClean="0"/>
              <a:t>53200 – Consultation - Academic Senates</a:t>
            </a:r>
            <a:endParaRPr lang="en-US" dirty="0"/>
          </a:p>
        </p:txBody>
      </p:sp>
    </p:spTree>
    <p:extLst>
      <p:ext uri="{BB962C8B-B14F-4D97-AF65-F5344CB8AC3E}">
        <p14:creationId xmlns:p14="http://schemas.microsoft.com/office/powerpoint/2010/main" val="124758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6000"/>
          </a:blip>
          <a:stretch>
            <a:fillRect/>
          </a:stretch>
        </p:blipFill>
        <p:spPr>
          <a:xfrm>
            <a:off x="1158009" y="2302902"/>
            <a:ext cx="6352354" cy="3020291"/>
          </a:xfrm>
          <a:prstGeom prst="rect">
            <a:avLst/>
          </a:prstGeom>
        </p:spPr>
      </p:pic>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sz="quarter" idx="1"/>
          </p:nvPr>
        </p:nvSpPr>
        <p:spPr/>
        <p:txBody>
          <a:bodyPr/>
          <a:lstStyle/>
          <a:p>
            <a:r>
              <a:rPr lang="en-US" sz="2800" dirty="0" smtClean="0"/>
              <a:t>Space-Y Inc. just randomly reached out to your college president at a fund raiser and asked them to help train 400 new technicians per year for the next five years. </a:t>
            </a:r>
          </a:p>
          <a:p>
            <a:r>
              <a:rPr lang="en-US" sz="2800" dirty="0" smtClean="0"/>
              <a:t>They estimate that initial training will be with existing employees but will transition to new students/employees within the first year. </a:t>
            </a:r>
          </a:p>
          <a:p>
            <a:r>
              <a:rPr lang="en-US" sz="2800" dirty="0" smtClean="0"/>
              <a:t>Space-Y would like their students to be degree earners prepared for transfer options as well as technical capabilities.</a:t>
            </a:r>
            <a:endParaRPr lang="en-US" sz="2800" dirty="0"/>
          </a:p>
        </p:txBody>
      </p:sp>
    </p:spTree>
    <p:extLst>
      <p:ext uri="{BB962C8B-B14F-4D97-AF65-F5344CB8AC3E}">
        <p14:creationId xmlns:p14="http://schemas.microsoft.com/office/powerpoint/2010/main" val="140060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sz="quarter" idx="1"/>
          </p:nvPr>
        </p:nvSpPr>
        <p:spPr/>
        <p:txBody>
          <a:bodyPr/>
          <a:lstStyle/>
          <a:p>
            <a:r>
              <a:rPr lang="en-US" sz="2800" dirty="0" smtClean="0"/>
              <a:t>The college predominantly serves a moderately low income community with a high percentage of them possessing limited basic skills.</a:t>
            </a:r>
          </a:p>
          <a:p>
            <a:endParaRPr lang="en-US" sz="2800" dirty="0" smtClean="0"/>
          </a:p>
          <a:p>
            <a:r>
              <a:rPr lang="en-US" sz="2800" dirty="0" smtClean="0"/>
              <a:t>The college has recently won several federal grants intending to provide a variety of support services to students.</a:t>
            </a:r>
          </a:p>
          <a:p>
            <a:endParaRPr lang="en-US" sz="2800" dirty="0"/>
          </a:p>
          <a:p>
            <a:r>
              <a:rPr lang="en-US" sz="2800" dirty="0" smtClean="0"/>
              <a:t>TAACCCT, WIOA, SSSP, etc.</a:t>
            </a:r>
            <a:endParaRPr lang="en-US" sz="2800" dirty="0"/>
          </a:p>
        </p:txBody>
      </p:sp>
      <p:pic>
        <p:nvPicPr>
          <p:cNvPr id="4" name="Picture 3"/>
          <p:cNvPicPr>
            <a:picLocks noChangeAspect="1"/>
          </p:cNvPicPr>
          <p:nvPr/>
        </p:nvPicPr>
        <p:blipFill>
          <a:blip r:embed="rId3"/>
          <a:stretch>
            <a:fillRect/>
          </a:stretch>
        </p:blipFill>
        <p:spPr>
          <a:xfrm>
            <a:off x="5624945" y="4320561"/>
            <a:ext cx="2834363" cy="2006347"/>
          </a:xfrm>
          <a:prstGeom prst="rect">
            <a:avLst/>
          </a:prstGeom>
          <a:effectLst>
            <a:outerShdw blurRad="50800" dist="50800" dir="5400000" sx="31000" sy="31000" algn="ctr" rotWithShape="0">
              <a:srgbClr val="000000">
                <a:alpha val="43137"/>
              </a:srgbClr>
            </a:outerShdw>
            <a:softEdge rad="76200"/>
          </a:effectLst>
        </p:spPr>
      </p:pic>
    </p:spTree>
    <p:extLst>
      <p:ext uri="{BB962C8B-B14F-4D97-AF65-F5344CB8AC3E}">
        <p14:creationId xmlns:p14="http://schemas.microsoft.com/office/powerpoint/2010/main" val="406564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2800" dirty="0"/>
              <a:t>Your college president is very excited but has no experience in career technical education, in fact does not come from instruction and so is not fully prepared to address what needs to be done to start this new program. </a:t>
            </a:r>
            <a:endParaRPr lang="en-US" sz="2800" dirty="0" smtClean="0"/>
          </a:p>
          <a:p>
            <a:r>
              <a:rPr lang="en-US" sz="2800" dirty="0" smtClean="0"/>
              <a:t>The </a:t>
            </a:r>
            <a:r>
              <a:rPr lang="en-US" sz="2800" dirty="0"/>
              <a:t>president has called a meeting with the VPI and CTE Deans, and you just heard about it. </a:t>
            </a:r>
            <a:endParaRPr lang="en-US" sz="2800" dirty="0" smtClean="0"/>
          </a:p>
          <a:p>
            <a:r>
              <a:rPr lang="en-US" sz="2800" dirty="0" smtClean="0"/>
              <a:t>The </a:t>
            </a:r>
            <a:r>
              <a:rPr lang="en-US" sz="2800" dirty="0"/>
              <a:t>academic senate, nor any other faculty have been included in the conversation and the college has very limited processes in place for new program development or program discontinuance, in fact academic planning has never been much more than a reactionary process.</a:t>
            </a:r>
          </a:p>
          <a:p>
            <a:endParaRPr lang="en-US" sz="2800" dirty="0"/>
          </a:p>
        </p:txBody>
      </p:sp>
    </p:spTree>
    <p:extLst>
      <p:ext uri="{BB962C8B-B14F-4D97-AF65-F5344CB8AC3E}">
        <p14:creationId xmlns:p14="http://schemas.microsoft.com/office/powerpoint/2010/main" val="27368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sz="quarter" idx="1"/>
          </p:nvPr>
        </p:nvSpPr>
        <p:spPr/>
        <p:txBody>
          <a:bodyPr>
            <a:normAutofit/>
          </a:bodyPr>
          <a:lstStyle/>
          <a:p>
            <a:r>
              <a:rPr lang="en-US" sz="2800" dirty="0"/>
              <a:t>What is the faculty’s </a:t>
            </a:r>
            <a:r>
              <a:rPr lang="en-US" sz="2800" dirty="0" smtClean="0"/>
              <a:t>purview </a:t>
            </a:r>
            <a:r>
              <a:rPr lang="en-US" sz="2800" dirty="0"/>
              <a:t>on this matter?</a:t>
            </a:r>
          </a:p>
          <a:p>
            <a:r>
              <a:rPr lang="en-US" sz="2800" dirty="0"/>
              <a:t>What are the first questions that need to be answered?</a:t>
            </a:r>
          </a:p>
          <a:p>
            <a:r>
              <a:rPr lang="en-US" sz="2800" dirty="0"/>
              <a:t>What are the short term and long term solutions that are needed for this scenario?</a:t>
            </a:r>
          </a:p>
          <a:p>
            <a:r>
              <a:rPr lang="en-US" sz="2800" dirty="0"/>
              <a:t>Who should be at the table answering these questions (internal and external?)</a:t>
            </a:r>
          </a:p>
          <a:p>
            <a:r>
              <a:rPr lang="en-US" sz="2800" dirty="0" smtClean="0"/>
              <a:t>What information should you have for each stage of the approval processes?</a:t>
            </a:r>
            <a:endParaRPr lang="en-US" sz="2800" dirty="0"/>
          </a:p>
        </p:txBody>
      </p:sp>
    </p:spTree>
    <p:extLst>
      <p:ext uri="{BB962C8B-B14F-4D97-AF65-F5344CB8AC3E}">
        <p14:creationId xmlns:p14="http://schemas.microsoft.com/office/powerpoint/2010/main" val="125250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Content Placeholder 2"/>
          <p:cNvSpPr>
            <a:spLocks noGrp="1"/>
          </p:cNvSpPr>
          <p:nvPr>
            <p:ph sz="quarter" idx="1"/>
          </p:nvPr>
        </p:nvSpPr>
        <p:spPr/>
        <p:txBody>
          <a:bodyPr/>
          <a:lstStyle/>
          <a:p>
            <a:r>
              <a:rPr lang="en-US" sz="2800" dirty="0" smtClean="0"/>
              <a:t>Report out from small groups</a:t>
            </a:r>
          </a:p>
          <a:p>
            <a:endParaRPr lang="en-US" dirty="0"/>
          </a:p>
        </p:txBody>
      </p:sp>
      <p:pic>
        <p:nvPicPr>
          <p:cNvPr id="4" name="Picture 3"/>
          <p:cNvPicPr>
            <a:picLocks noChangeAspect="1"/>
          </p:cNvPicPr>
          <p:nvPr/>
        </p:nvPicPr>
        <p:blipFill>
          <a:blip r:embed="rId2"/>
          <a:stretch>
            <a:fillRect/>
          </a:stretch>
        </p:blipFill>
        <p:spPr>
          <a:xfrm>
            <a:off x="2076179" y="2455303"/>
            <a:ext cx="4545964" cy="3643745"/>
          </a:xfrm>
          <a:prstGeom prst="rect">
            <a:avLst/>
          </a:prstGeom>
          <a:effectLst>
            <a:softEdge rad="203200"/>
          </a:effectLst>
        </p:spPr>
      </p:pic>
    </p:spTree>
    <p:extLst>
      <p:ext uri="{BB962C8B-B14F-4D97-AF65-F5344CB8AC3E}">
        <p14:creationId xmlns:p14="http://schemas.microsoft.com/office/powerpoint/2010/main" val="82064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Content Placeholder 2"/>
          <p:cNvSpPr>
            <a:spLocks noGrp="1"/>
          </p:cNvSpPr>
          <p:nvPr>
            <p:ph sz="quarter" idx="1"/>
          </p:nvPr>
        </p:nvSpPr>
        <p:spPr/>
        <p:txBody>
          <a:bodyPr/>
          <a:lstStyle/>
          <a:p>
            <a:r>
              <a:rPr lang="en-US" sz="2800" dirty="0" smtClean="0"/>
              <a:t>What do we need to know to effectively </a:t>
            </a:r>
            <a:r>
              <a:rPr lang="en-US" sz="2800" dirty="0"/>
              <a:t>inform the decision-making.</a:t>
            </a:r>
          </a:p>
          <a:p>
            <a:pPr lvl="1"/>
            <a:r>
              <a:rPr lang="en-US" sz="2300" dirty="0" smtClean="0"/>
              <a:t>What are the specific layers that need to be informed during as this program is developed?</a:t>
            </a:r>
          </a:p>
          <a:p>
            <a:pPr lvl="1"/>
            <a:r>
              <a:rPr lang="en-US" sz="2300" dirty="0" smtClean="0"/>
              <a:t>What </a:t>
            </a:r>
            <a:r>
              <a:rPr lang="en-US" sz="2300" dirty="0"/>
              <a:t>internal and external data are needed to fully inform </a:t>
            </a:r>
            <a:r>
              <a:rPr lang="en-US" sz="2300" dirty="0" smtClean="0"/>
              <a:t>choices at each layer?</a:t>
            </a:r>
            <a:endParaRPr lang="en-US" sz="2300" dirty="0"/>
          </a:p>
          <a:p>
            <a:pPr lvl="1"/>
            <a:r>
              <a:rPr lang="en-US" sz="2300" dirty="0"/>
              <a:t>Where do we find these data?</a:t>
            </a:r>
          </a:p>
          <a:p>
            <a:endParaRPr lang="en-US" dirty="0"/>
          </a:p>
        </p:txBody>
      </p:sp>
      <p:pic>
        <p:nvPicPr>
          <p:cNvPr id="4" name="Picture 3"/>
          <p:cNvPicPr>
            <a:picLocks noChangeAspect="1"/>
          </p:cNvPicPr>
          <p:nvPr/>
        </p:nvPicPr>
        <p:blipFill>
          <a:blip r:embed="rId3"/>
          <a:stretch>
            <a:fillRect/>
          </a:stretch>
        </p:blipFill>
        <p:spPr>
          <a:xfrm>
            <a:off x="4568952" y="3591791"/>
            <a:ext cx="4310723" cy="2507257"/>
          </a:xfrm>
          <a:prstGeom prst="rect">
            <a:avLst/>
          </a:prstGeom>
          <a:effectLst>
            <a:softEdge rad="279400"/>
          </a:effectLst>
        </p:spPr>
      </p:pic>
    </p:spTree>
    <p:extLst>
      <p:ext uri="{BB962C8B-B14F-4D97-AF65-F5344CB8AC3E}">
        <p14:creationId xmlns:p14="http://schemas.microsoft.com/office/powerpoint/2010/main" val="8206473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598</TotalTime>
  <Words>763</Words>
  <Application>Microsoft Office PowerPoint</Application>
  <PresentationFormat>On-screen Show (4:3)</PresentationFormat>
  <Paragraphs>72</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Program Initiation Policy</vt:lpstr>
      <vt:lpstr>Breakout Objectives</vt:lpstr>
      <vt:lpstr>Brief History</vt:lpstr>
      <vt:lpstr>Small Group Discussion</vt:lpstr>
      <vt:lpstr>Small Group Discussion</vt:lpstr>
      <vt:lpstr>Small Group Discussion</vt:lpstr>
      <vt:lpstr>Small Group Discussion</vt:lpstr>
      <vt:lpstr>Open Discussion</vt:lpstr>
      <vt:lpstr>Open Discussion</vt:lpstr>
      <vt:lpstr>Open Discussion</vt:lpstr>
      <vt:lpstr>Wrap up and Final Thoughts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Initiation Policy</dc:title>
  <dc:creator>Conan McKay</dc:creator>
  <cp:lastModifiedBy>Conan McKay</cp:lastModifiedBy>
  <cp:revision>48</cp:revision>
  <dcterms:created xsi:type="dcterms:W3CDTF">2015-11-04T16:31:49Z</dcterms:created>
  <dcterms:modified xsi:type="dcterms:W3CDTF">2016-05-26T17:09:42Z</dcterms:modified>
</cp:coreProperties>
</file>