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5" r:id="rId6"/>
    <p:sldId id="266" r:id="rId7"/>
    <p:sldId id="267" r:id="rId8"/>
    <p:sldId id="269" r:id="rId9"/>
    <p:sldId id="268" r:id="rId10"/>
    <p:sldId id="271"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76" autoAdjust="0"/>
  </p:normalViewPr>
  <p:slideViewPr>
    <p:cSldViewPr snapToGrid="0" snapToObjects="1">
      <p:cViewPr>
        <p:scale>
          <a:sx n="60" d="100"/>
          <a:sy n="60" d="100"/>
        </p:scale>
        <p:origin x="-16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07790-27D8-3546-9CF1-BE66E063C601}" type="datetimeFigureOut">
              <a:rPr lang="en-US" smtClean="0"/>
              <a:pPr/>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A99B1-B592-E248-B0CB-78683F58934D}" type="slidenum">
              <a:rPr lang="en-US" smtClean="0"/>
              <a:pPr/>
              <a:t>‹#›</a:t>
            </a:fld>
            <a:endParaRPr lang="en-US"/>
          </a:p>
        </p:txBody>
      </p:sp>
    </p:spTree>
    <p:extLst>
      <p:ext uri="{BB962C8B-B14F-4D97-AF65-F5344CB8AC3E}">
        <p14:creationId xmlns:p14="http://schemas.microsoft.com/office/powerpoint/2010/main" val="3203682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playlist?list=PLhHAT4sS1OyNabbnRHOtRBQ9jn_3IWQv3"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doingwhatmatters.cccco.edu/LaunchBoard/CTEDataUnlocked.aspx" TargetMode="External"/><Relationship Id="rId4" Type="http://schemas.openxmlformats.org/officeDocument/2006/relationships/hyperlink" Target="https://www.calpassplus.org/Launchboard/Home.aspx"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Strong Workforce Taskforce Implementation-Workforce Data</a:t>
            </a:r>
            <a:br>
              <a:rPr lang="en-US" dirty="0" smtClean="0"/>
            </a:br>
            <a:r>
              <a:rPr lang="en-US" i="1" dirty="0" smtClean="0"/>
              <a:t>Newport</a:t>
            </a:r>
            <a:r>
              <a:rPr lang="en-US" dirty="0" smtClean="0"/>
              <a:t/>
            </a:r>
            <a:br>
              <a:rPr lang="en-US" dirty="0" smtClean="0"/>
            </a:br>
            <a:r>
              <a:rPr lang="en-US" dirty="0" smtClean="0"/>
              <a:t>You can access a suite of training, tools, technical assistance, and funding to support the integration of CTE data into college processes like program review, planning, and accreditation. This session will walk you through the resources available through CTE Data Unlocked, including short videos, reference guides, and workshop opportunities. You will leave with a better understanding of how to assess labor market information, which data tools can answer your questions, and how to interpret information on employment and earnings.</a:t>
            </a:r>
          </a:p>
          <a:p>
            <a:endParaRPr lang="en-US" dirty="0"/>
          </a:p>
        </p:txBody>
      </p:sp>
      <p:sp>
        <p:nvSpPr>
          <p:cNvPr id="4" name="Slide Number Placeholder 3"/>
          <p:cNvSpPr>
            <a:spLocks noGrp="1"/>
          </p:cNvSpPr>
          <p:nvPr>
            <p:ph type="sldNum" sz="quarter" idx="10"/>
          </p:nvPr>
        </p:nvSpPr>
        <p:spPr/>
        <p:txBody>
          <a:bodyPr/>
          <a:lstStyle/>
          <a:p>
            <a:fld id="{D1FA99B1-B592-E248-B0CB-78683F58934D}" type="slidenum">
              <a:rPr lang="en-US" smtClean="0"/>
              <a:pPr/>
              <a:t>1</a:t>
            </a:fld>
            <a:endParaRPr lang="en-US"/>
          </a:p>
        </p:txBody>
      </p:sp>
    </p:spTree>
    <p:extLst>
      <p:ext uri="{BB962C8B-B14F-4D97-AF65-F5344CB8AC3E}">
        <p14:creationId xmlns:p14="http://schemas.microsoft.com/office/powerpoint/2010/main" val="129576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Intro</a:t>
            </a:r>
          </a:p>
          <a:p>
            <a:r>
              <a:rPr lang="en-US" sz="1200" kern="1200" dirty="0" smtClean="0">
                <a:solidFill>
                  <a:schemeClr val="tx1"/>
                </a:solidFill>
                <a:latin typeface="+mn-lt"/>
                <a:ea typeface="+mn-ea"/>
                <a:cs typeface="+mn-cs"/>
              </a:rPr>
              <a:t>Who’s in the room</a:t>
            </a:r>
          </a:p>
          <a:p>
            <a:r>
              <a:rPr lang="en-US" sz="1200" kern="1200" dirty="0" smtClean="0">
                <a:solidFill>
                  <a:schemeClr val="tx1"/>
                </a:solidFill>
                <a:latin typeface="+mn-lt"/>
                <a:ea typeface="+mn-ea"/>
                <a:cs typeface="+mn-cs"/>
              </a:rPr>
              <a:t>Norming</a:t>
            </a:r>
          </a:p>
          <a:p>
            <a:r>
              <a:rPr lang="en-US" sz="1200" kern="1200" dirty="0" smtClean="0">
                <a:solidFill>
                  <a:schemeClr val="tx1"/>
                </a:solidFill>
                <a:latin typeface="+mn-lt"/>
                <a:ea typeface="+mn-ea"/>
                <a:cs typeface="+mn-cs"/>
              </a:rPr>
              <a:t>What is data?</a:t>
            </a:r>
          </a:p>
          <a:p>
            <a:r>
              <a:rPr lang="en-US" sz="1200" kern="1200" dirty="0" smtClean="0">
                <a:solidFill>
                  <a:schemeClr val="tx1"/>
                </a:solidFill>
                <a:latin typeface="+mn-lt"/>
                <a:ea typeface="+mn-ea"/>
                <a:cs typeface="+mn-cs"/>
              </a:rPr>
              <a:t>What do we use it for?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What data do CTE faculty leaders need?</a:t>
            </a:r>
          </a:p>
          <a:p>
            <a:r>
              <a:rPr lang="en-US" sz="1200" kern="1200" dirty="0" smtClean="0">
                <a:solidFill>
                  <a:schemeClr val="tx1"/>
                </a:solidFill>
                <a:latin typeface="+mn-lt"/>
                <a:ea typeface="+mn-ea"/>
                <a:cs typeface="+mn-cs"/>
              </a:rPr>
              <a:t>What decisions are we making that could be better informed?</a:t>
            </a:r>
          </a:p>
          <a:p>
            <a:r>
              <a:rPr lang="en-US" sz="1200" kern="1200" dirty="0" smtClean="0">
                <a:solidFill>
                  <a:schemeClr val="tx1"/>
                </a:solidFill>
                <a:latin typeface="+mn-lt"/>
                <a:ea typeface="+mn-ea"/>
                <a:cs typeface="+mn-cs"/>
              </a:rPr>
              <a:t>Are there levels of data and what are these? </a:t>
            </a:r>
          </a:p>
          <a:p>
            <a:r>
              <a:rPr lang="en-US" sz="1200" kern="1200" dirty="0" smtClean="0">
                <a:solidFill>
                  <a:schemeClr val="tx1"/>
                </a:solidFill>
                <a:latin typeface="+mn-lt"/>
                <a:ea typeface="+mn-ea"/>
                <a:cs typeface="+mn-cs"/>
              </a:rPr>
              <a:t>What is currently being done to get that information?</a:t>
            </a:r>
          </a:p>
          <a:p>
            <a:r>
              <a:rPr lang="en-US" sz="1200" kern="1200" dirty="0" smtClean="0">
                <a:solidFill>
                  <a:schemeClr val="tx1"/>
                </a:solidFill>
                <a:latin typeface="+mn-lt"/>
                <a:ea typeface="+mn-ea"/>
                <a:cs typeface="+mn-cs"/>
              </a:rPr>
              <a:t>What are the gaps?</a:t>
            </a:r>
          </a:p>
          <a:p>
            <a:r>
              <a:rPr lang="en-US" sz="1200" kern="1200" dirty="0" smtClean="0">
                <a:solidFill>
                  <a:schemeClr val="tx1"/>
                </a:solidFill>
                <a:latin typeface="+mn-lt"/>
                <a:ea typeface="+mn-ea"/>
                <a:cs typeface="+mn-cs"/>
              </a:rPr>
              <a:t>What is erroneous data?</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What resources are currently available beyond local efforts?</a:t>
            </a:r>
          </a:p>
          <a:p>
            <a:r>
              <a:rPr lang="en-US" sz="1200" kern="1200" dirty="0" err="1" smtClean="0">
                <a:solidFill>
                  <a:schemeClr val="tx1"/>
                </a:solidFill>
                <a:latin typeface="+mn-lt"/>
                <a:ea typeface="+mn-ea"/>
                <a:cs typeface="+mn-cs"/>
              </a:rPr>
              <a:t>LaunchBoard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Videos - </a:t>
            </a:r>
            <a:r>
              <a:rPr lang="en-US" sz="1200" u="sng" kern="1200" dirty="0" smtClean="0">
                <a:solidFill>
                  <a:schemeClr val="tx1"/>
                </a:solidFill>
                <a:latin typeface="+mn-lt"/>
                <a:ea typeface="+mn-ea"/>
                <a:cs typeface="+mn-cs"/>
                <a:hlinkClick r:id="rId3"/>
              </a:rPr>
              <a:t>https://www.youtube.com/playlist?list=PLhHAT4sS1OyNabbnRHOtRBQ9jn_3IWQv3</a:t>
            </a:r>
          </a:p>
          <a:p>
            <a:r>
              <a:rPr lang="en-US" sz="1200" kern="1200" dirty="0" smtClean="0">
                <a:solidFill>
                  <a:schemeClr val="tx1"/>
                </a:solidFill>
                <a:latin typeface="+mn-lt"/>
                <a:ea typeface="+mn-ea"/>
                <a:cs typeface="+mn-cs"/>
              </a:rPr>
              <a:t>Program/Region Snapshots - </a:t>
            </a:r>
            <a:r>
              <a:rPr lang="en-US" sz="1200" u="sng" kern="1200" dirty="0" smtClean="0">
                <a:solidFill>
                  <a:schemeClr val="tx1"/>
                </a:solidFill>
                <a:latin typeface="+mn-lt"/>
                <a:ea typeface="+mn-ea"/>
                <a:cs typeface="+mn-cs"/>
                <a:hlinkClick r:id="rId4"/>
              </a:rPr>
              <a:t>https://www.calpassplus.org/Launchboard/Home.aspx</a:t>
            </a:r>
          </a:p>
          <a:p>
            <a:r>
              <a:rPr lang="en-US" sz="1200" kern="1200" dirty="0" smtClean="0">
                <a:solidFill>
                  <a:schemeClr val="tx1"/>
                </a:solidFill>
                <a:latin typeface="+mn-lt"/>
                <a:ea typeface="+mn-ea"/>
                <a:cs typeface="+mn-cs"/>
              </a:rPr>
              <a:t>CTE Unlocked Trainings - </a:t>
            </a:r>
            <a:r>
              <a:rPr lang="en-US" sz="1200" u="sng" kern="1200" dirty="0" smtClean="0">
                <a:solidFill>
                  <a:schemeClr val="tx1"/>
                </a:solidFill>
                <a:latin typeface="+mn-lt"/>
                <a:ea typeface="+mn-ea"/>
                <a:cs typeface="+mn-cs"/>
                <a:hlinkClick r:id="rId5"/>
              </a:rPr>
              <a:t>http://doingwhatmatters.cccco.edu/LaunchBoard/CTEDataUnlocked.aspx</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Wrap up</a:t>
            </a:r>
            <a:endParaRPr lang="en-US" dirty="0"/>
          </a:p>
        </p:txBody>
      </p:sp>
      <p:sp>
        <p:nvSpPr>
          <p:cNvPr id="4" name="Slide Number Placeholder 3"/>
          <p:cNvSpPr>
            <a:spLocks noGrp="1"/>
          </p:cNvSpPr>
          <p:nvPr>
            <p:ph type="sldNum" sz="quarter" idx="10"/>
          </p:nvPr>
        </p:nvSpPr>
        <p:spPr/>
        <p:txBody>
          <a:bodyPr/>
          <a:lstStyle/>
          <a:p>
            <a:fld id="{D1FA99B1-B592-E248-B0CB-78683F58934D}" type="slidenum">
              <a:rPr lang="en-US" smtClean="0"/>
              <a:pPr/>
              <a:t>2</a:t>
            </a:fld>
            <a:endParaRPr lang="en-US"/>
          </a:p>
        </p:txBody>
      </p:sp>
    </p:spTree>
    <p:extLst>
      <p:ext uri="{BB962C8B-B14F-4D97-AF65-F5344CB8AC3E}">
        <p14:creationId xmlns:p14="http://schemas.microsoft.com/office/powerpoint/2010/main" val="2053430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A99B1-B592-E248-B0CB-78683F58934D}" type="slidenum">
              <a:rPr lang="en-US" smtClean="0"/>
              <a:pPr/>
              <a:t>7</a:t>
            </a:fld>
            <a:endParaRPr lang="en-US"/>
          </a:p>
        </p:txBody>
      </p:sp>
    </p:spTree>
    <p:extLst>
      <p:ext uri="{BB962C8B-B14F-4D97-AF65-F5344CB8AC3E}">
        <p14:creationId xmlns:p14="http://schemas.microsoft.com/office/powerpoint/2010/main" val="152971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6">
            <a:lumMod val="20000"/>
            <a:lumOff val="80000"/>
            <a:alpha val="64000"/>
          </a:schemeClr>
        </a:solidFill>
        <a:effectLst/>
      </p:bgPr>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99C49E-88A5-624C-9425-9D48D34CAC09}" type="datetimeFigureOut">
              <a:rPr lang="en-US" smtClean="0"/>
              <a:pPr/>
              <a:t>5/26/2016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F48CB2-9ED4-064E-9253-5A971C1BF71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C49E-88A5-624C-9425-9D48D34CAC09}"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8CB2-9ED4-064E-9253-5A971C1BF71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6F48CB2-9ED4-064E-9253-5A971C1BF71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C49E-88A5-624C-9425-9D48D34CAC09}"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6">
            <a:lumMod val="20000"/>
            <a:lumOff val="80000"/>
            <a:alpha val="6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99C49E-88A5-624C-9425-9D48D34CAC09}"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6F48CB2-9ED4-064E-9253-5A971C1BF71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C99C49E-88A5-624C-9425-9D48D34CAC09}" type="datetimeFigureOut">
              <a:rPr lang="en-US" smtClean="0"/>
              <a:pPr/>
              <a:t>5/26/2016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F48CB2-9ED4-064E-9253-5A971C1BF71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6">
            <a:lumMod val="20000"/>
            <a:lumOff val="80000"/>
            <a:alpha val="6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C99C49E-88A5-624C-9425-9D48D34CAC09}"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48CB2-9ED4-064E-9253-5A971C1BF71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99C49E-88A5-624C-9425-9D48D34CAC09}" type="datetimeFigureOut">
              <a:rPr lang="en-US" smtClean="0"/>
              <a:pPr/>
              <a:t>5/26/2016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6F48CB2-9ED4-064E-9253-5A971C1BF71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99C49E-88A5-624C-9425-9D48D34CAC09}" type="datetimeFigureOut">
              <a:rPr lang="en-US" smtClean="0"/>
              <a:pPr/>
              <a:t>5/26/2016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6F48CB2-9ED4-064E-9253-5A971C1BF7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C99C49E-88A5-624C-9425-9D48D34CAC09}" type="datetimeFigureOut">
              <a:rPr lang="en-US" smtClean="0"/>
              <a:pPr/>
              <a:t>5/26/2016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6F48CB2-9ED4-064E-9253-5A971C1BF7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6F48CB2-9ED4-064E-9253-5A971C1BF71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C99C49E-88A5-624C-9425-9D48D34CAC09}" type="datetimeFigureOut">
              <a:rPr lang="en-US" smtClean="0"/>
              <a:pPr/>
              <a:t>5/26/2016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6F48CB2-9ED4-064E-9253-5A971C1BF71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C99C49E-88A5-624C-9425-9D48D34CAC09}" type="datetimeFigureOut">
              <a:rPr lang="en-US" smtClean="0"/>
              <a:pPr/>
              <a:t>5/26/2016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C99C49E-88A5-624C-9425-9D48D34CAC09}" type="datetimeFigureOut">
              <a:rPr lang="en-US" smtClean="0"/>
              <a:pPr/>
              <a:t>5/26/2016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6F48CB2-9ED4-064E-9253-5A971C1BF71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 name="Picture 19" descr="Academic Senate vector logo.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243919" y="6075079"/>
            <a:ext cx="2654919" cy="88497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abormarketinfo.edd.ca.gov/Regional_Economic_Analysis_Profiles.html" TargetMode="External"/><Relationship Id="rId2" Type="http://schemas.openxmlformats.org/officeDocument/2006/relationships/hyperlink" Target="http://doingwhatmatters.cccco.edu/ForCollegeLeadership/UsingLaborMarketInformation.aspx" TargetMode="External"/><Relationship Id="rId1" Type="http://schemas.openxmlformats.org/officeDocument/2006/relationships/slideLayout" Target="../slideLayouts/slideLayout2.xml"/><Relationship Id="rId4" Type="http://schemas.openxmlformats.org/officeDocument/2006/relationships/hyperlink" Target="http://coeccc.n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lpassplus.org/Launchboard/Home.aspx" TargetMode="External"/><Relationship Id="rId2" Type="http://schemas.openxmlformats.org/officeDocument/2006/relationships/hyperlink" Target="http://datamart.cccco.edu/Default.aspx" TargetMode="External"/><Relationship Id="rId1" Type="http://schemas.openxmlformats.org/officeDocument/2006/relationships/slideLayout" Target="../slideLayouts/slideLayout2.xml"/><Relationship Id="rId4" Type="http://schemas.openxmlformats.org/officeDocument/2006/relationships/hyperlink" Target="http://www.onetonline.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alpassplus.org/Launchboard/Home.aspx" TargetMode="External"/><Relationship Id="rId2" Type="http://schemas.openxmlformats.org/officeDocument/2006/relationships/hyperlink" Target="https://www.youtube.com/playlist?list=PLhHAT4sS1OyNabbnRHOtRBQ9jn_3IWQv3" TargetMode="External"/><Relationship Id="rId1" Type="http://schemas.openxmlformats.org/officeDocument/2006/relationships/slideLayout" Target="../slideLayouts/slideLayout2.xml"/><Relationship Id="rId4" Type="http://schemas.openxmlformats.org/officeDocument/2006/relationships/hyperlink" Target="http://doingwhatmatters.cccco.edu/LaunchBoard/CTEDataUnlocked.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441" y="3294928"/>
            <a:ext cx="8809118" cy="2436874"/>
          </a:xfrm>
        </p:spPr>
        <p:txBody>
          <a:bodyPr>
            <a:normAutofit/>
          </a:bodyPr>
          <a:lstStyle/>
          <a:p>
            <a:r>
              <a:rPr lang="en-US" sz="2200" i="1" dirty="0"/>
              <a:t>Wheeler North, Applied Aeronautics</a:t>
            </a:r>
          </a:p>
          <a:p>
            <a:r>
              <a:rPr lang="en-US" sz="2200" i="1" dirty="0"/>
              <a:t>San Diego Miramar College </a:t>
            </a:r>
          </a:p>
          <a:p>
            <a:endParaRPr lang="en-US" sz="2200" i="1" dirty="0" smtClean="0"/>
          </a:p>
          <a:p>
            <a:r>
              <a:rPr lang="en-US" sz="2200" i="1" dirty="0" err="1" smtClean="0"/>
              <a:t>Lynell</a:t>
            </a:r>
            <a:r>
              <a:rPr lang="en-US" sz="2200" i="1" dirty="0" smtClean="0"/>
              <a:t> Wiggins, CTE Counselor</a:t>
            </a:r>
          </a:p>
          <a:p>
            <a:r>
              <a:rPr lang="en-US" sz="2200" i="1" dirty="0" smtClean="0"/>
              <a:t>Pasadena City college</a:t>
            </a:r>
            <a:endParaRPr lang="en-US" sz="2200" i="1" dirty="0"/>
          </a:p>
        </p:txBody>
      </p:sp>
      <p:sp>
        <p:nvSpPr>
          <p:cNvPr id="2" name="Title 1"/>
          <p:cNvSpPr>
            <a:spLocks noGrp="1"/>
          </p:cNvSpPr>
          <p:nvPr>
            <p:ph type="ctrTitle"/>
          </p:nvPr>
        </p:nvSpPr>
        <p:spPr>
          <a:xfrm>
            <a:off x="685800" y="607135"/>
            <a:ext cx="7772400" cy="1752600"/>
          </a:xfrm>
        </p:spPr>
        <p:txBody>
          <a:bodyPr>
            <a:normAutofit fontScale="90000"/>
          </a:bodyPr>
          <a:lstStyle/>
          <a:p>
            <a:r>
              <a:rPr lang="en-US"/>
              <a:t>CTE Strong Workforce Taskforce Implementation-Workforce </a:t>
            </a:r>
            <a:r>
              <a:rPr lang="en-US" smtClean="0"/>
              <a:t>Data</a:t>
            </a:r>
            <a:endParaRPr lang="en-US" dirty="0"/>
          </a:p>
        </p:txBody>
      </p:sp>
      <p:pic>
        <p:nvPicPr>
          <p:cNvPr id="4" name="Picture 3" descr="Academic Senate vector log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67" y="70557"/>
            <a:ext cx="4234970" cy="14116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a:bodyPr>
          <a:lstStyle/>
          <a:p>
            <a:r>
              <a:rPr lang="en-US" dirty="0" smtClean="0"/>
              <a:t>Data Guides - </a:t>
            </a:r>
            <a:r>
              <a:rPr lang="en-US" dirty="0" smtClean="0">
                <a:hlinkClick r:id="rId2"/>
              </a:rPr>
              <a:t>http</a:t>
            </a:r>
            <a:r>
              <a:rPr lang="en-US" dirty="0">
                <a:hlinkClick r:id="rId2"/>
              </a:rPr>
              <a:t>://doingwhatmatters.cccco.edu/ForCollegeLeadership/</a:t>
            </a:r>
            <a:r>
              <a:rPr lang="en-US" dirty="0" smtClean="0">
                <a:hlinkClick r:id="rId2"/>
              </a:rPr>
              <a:t>UsingLaborMarketInformation.aspx</a:t>
            </a:r>
            <a:endParaRPr lang="en-US" dirty="0" smtClean="0"/>
          </a:p>
          <a:p>
            <a:r>
              <a:rPr lang="en-US" dirty="0" smtClean="0"/>
              <a:t>CA EDD </a:t>
            </a:r>
            <a:r>
              <a:rPr lang="en-US" dirty="0"/>
              <a:t>LMI Reports - </a:t>
            </a:r>
            <a:r>
              <a:rPr lang="en-US" dirty="0">
                <a:hlinkClick r:id="rId3"/>
              </a:rPr>
              <a:t>http://www.labormarketinfo.edd.ca.gov/</a:t>
            </a:r>
            <a:r>
              <a:rPr lang="en-US" dirty="0" smtClean="0">
                <a:hlinkClick r:id="rId3"/>
              </a:rPr>
              <a:t>Regional_Economic_Analysis_Profiles.html</a:t>
            </a:r>
            <a:r>
              <a:rPr lang="en-US" dirty="0" smtClean="0"/>
              <a:t> </a:t>
            </a:r>
          </a:p>
          <a:p>
            <a:r>
              <a:rPr lang="en-US" dirty="0" smtClean="0"/>
              <a:t>CCCCO EWD Centers </a:t>
            </a:r>
            <a:r>
              <a:rPr lang="en-US" dirty="0"/>
              <a:t>of Excellence </a:t>
            </a:r>
            <a:r>
              <a:rPr lang="en-US" dirty="0" smtClean="0"/>
              <a:t>- </a:t>
            </a:r>
            <a:r>
              <a:rPr lang="en-US" dirty="0" smtClean="0">
                <a:hlinkClick r:id="rId4"/>
              </a:rPr>
              <a:t>http</a:t>
            </a:r>
            <a:r>
              <a:rPr lang="en-US" dirty="0">
                <a:hlinkClick r:id="rId4"/>
              </a:rPr>
              <a:t>://coeccc.net</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3882266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and Final Thoughts</a:t>
            </a:r>
            <a:endParaRPr lang="en-US" dirty="0"/>
          </a:p>
        </p:txBody>
      </p:sp>
      <p:sp>
        <p:nvSpPr>
          <p:cNvPr id="3" name="Content Placeholder 2"/>
          <p:cNvSpPr>
            <a:spLocks noGrp="1"/>
          </p:cNvSpPr>
          <p:nvPr>
            <p:ph sz="quarter" idx="1"/>
          </p:nvPr>
        </p:nvSpPr>
        <p:spPr/>
        <p:txBody>
          <a:bodyPr/>
          <a:lstStyle/>
          <a:p>
            <a:r>
              <a:rPr lang="en-US" dirty="0" smtClean="0"/>
              <a:t>Questions???</a:t>
            </a:r>
            <a:endParaRPr lang="en-US" dirty="0"/>
          </a:p>
        </p:txBody>
      </p:sp>
    </p:spTree>
    <p:extLst>
      <p:ext uri="{BB962C8B-B14F-4D97-AF65-F5344CB8AC3E}">
        <p14:creationId xmlns:p14="http://schemas.microsoft.com/office/powerpoint/2010/main" val="1795290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Objectives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Attendees will be better able to inform decision-making and advocate for their programs.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sz="quarter" idx="1"/>
          </p:nvPr>
        </p:nvSpPr>
        <p:spPr/>
        <p:txBody>
          <a:bodyPr/>
          <a:lstStyle/>
          <a:p>
            <a:r>
              <a:rPr lang="en-US" dirty="0" smtClean="0"/>
              <a:t>1984 – Present, Federal funding (Perkins, Financial Aid, Etc.) has required performance data, hopefully showing improvements.</a:t>
            </a:r>
          </a:p>
          <a:p>
            <a:r>
              <a:rPr lang="en-US" dirty="0" smtClean="0"/>
              <a:t>1991 – Present, State EWD requirements include assessing and achieving benchmarks.</a:t>
            </a:r>
          </a:p>
          <a:p>
            <a:r>
              <a:rPr lang="en-US" dirty="0" smtClean="0"/>
              <a:t>2005 – Present SB 70/1070 and numerous other legislated funding efforts require quantifiable improvements.</a:t>
            </a:r>
          </a:p>
          <a:p>
            <a:r>
              <a:rPr lang="en-US" dirty="0" smtClean="0"/>
              <a:t>Accreditation standards ever-increasingly mandate well informed decision-making.  </a:t>
            </a:r>
            <a:endParaRPr lang="en-US" dirty="0"/>
          </a:p>
        </p:txBody>
      </p:sp>
    </p:spTree>
    <p:extLst>
      <p:ext uri="{BB962C8B-B14F-4D97-AF65-F5344CB8AC3E}">
        <p14:creationId xmlns:p14="http://schemas.microsoft.com/office/powerpoint/2010/main" val="1247580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Workforce Task Force</a:t>
            </a:r>
            <a:endParaRPr lang="en-US" dirty="0"/>
          </a:p>
        </p:txBody>
      </p:sp>
      <p:sp>
        <p:nvSpPr>
          <p:cNvPr id="3" name="Content Placeholder 2"/>
          <p:cNvSpPr>
            <a:spLocks noGrp="1"/>
          </p:cNvSpPr>
          <p:nvPr>
            <p:ph sz="quarter" idx="1"/>
          </p:nvPr>
        </p:nvSpPr>
        <p:spPr/>
        <p:txBody>
          <a:bodyPr>
            <a:normAutofit/>
          </a:bodyPr>
          <a:lstStyle/>
          <a:p>
            <a:r>
              <a:rPr lang="en-US" dirty="0" smtClean="0"/>
              <a:t>2014-2015 BOG and CCCCO formed a task force focusing on CTE needs which led to 25 recommendations (3 focused on data.)</a:t>
            </a:r>
          </a:p>
          <a:p>
            <a:pPr lvl="1"/>
            <a:r>
              <a:rPr lang="en-US" sz="2400" dirty="0" smtClean="0"/>
              <a:t>4. Create </a:t>
            </a:r>
            <a:r>
              <a:rPr lang="en-US" sz="2400" dirty="0"/>
              <a:t>common workforce metrics for all state- funded CTE programs and expand the definition of student </a:t>
            </a:r>
            <a:r>
              <a:rPr lang="en-US" sz="2400" dirty="0" smtClean="0"/>
              <a:t>success</a:t>
            </a:r>
          </a:p>
          <a:p>
            <a:pPr lvl="1"/>
            <a:r>
              <a:rPr lang="en-US" sz="2400" dirty="0" smtClean="0"/>
              <a:t>5. Establish </a:t>
            </a:r>
            <a:r>
              <a:rPr lang="en-US" sz="2400" dirty="0"/>
              <a:t>a student </a:t>
            </a:r>
            <a:r>
              <a:rPr lang="en-US" sz="2400" dirty="0" smtClean="0"/>
              <a:t>identifier to </a:t>
            </a:r>
            <a:r>
              <a:rPr lang="en-US" sz="2400" dirty="0"/>
              <a:t>enable California to track workforce progress and outcomes for students across institutions and programs. </a:t>
            </a:r>
          </a:p>
          <a:p>
            <a:pPr lvl="1"/>
            <a:r>
              <a:rPr lang="en-US" sz="2400" dirty="0" smtClean="0"/>
              <a:t>6. Improve student </a:t>
            </a:r>
            <a:r>
              <a:rPr lang="en-US" sz="2400" dirty="0"/>
              <a:t>outcome and labor </a:t>
            </a:r>
            <a:r>
              <a:rPr lang="en-US" sz="2400" dirty="0" smtClean="0"/>
              <a:t>market data. </a:t>
            </a:r>
            <a:endParaRPr lang="en-US" sz="2400" dirty="0"/>
          </a:p>
          <a:p>
            <a:endParaRPr lang="en-US" dirty="0"/>
          </a:p>
        </p:txBody>
      </p:sp>
    </p:spTree>
    <p:extLst>
      <p:ext uri="{BB962C8B-B14F-4D97-AF65-F5344CB8AC3E}">
        <p14:creationId xmlns:p14="http://schemas.microsoft.com/office/powerpoint/2010/main" val="1400603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 - Norming</a:t>
            </a:r>
            <a:endParaRPr lang="en-US" dirty="0"/>
          </a:p>
        </p:txBody>
      </p:sp>
      <p:sp>
        <p:nvSpPr>
          <p:cNvPr id="3" name="Content Placeholder 2"/>
          <p:cNvSpPr>
            <a:spLocks noGrp="1"/>
          </p:cNvSpPr>
          <p:nvPr>
            <p:ph sz="quarter" idx="1"/>
          </p:nvPr>
        </p:nvSpPr>
        <p:spPr/>
        <p:txBody>
          <a:bodyPr/>
          <a:lstStyle/>
          <a:p>
            <a:r>
              <a:rPr lang="en-US" sz="3600" dirty="0" smtClean="0"/>
              <a:t>What </a:t>
            </a:r>
            <a:r>
              <a:rPr lang="en-US" sz="3600" dirty="0"/>
              <a:t>is data</a:t>
            </a:r>
            <a:r>
              <a:rPr lang="en-US" sz="3600" dirty="0" smtClean="0"/>
              <a:t>?</a:t>
            </a:r>
          </a:p>
          <a:p>
            <a:endParaRPr lang="en-US" sz="3600" dirty="0"/>
          </a:p>
          <a:p>
            <a:r>
              <a:rPr lang="en-US" sz="3600" dirty="0"/>
              <a:t>What do we use it for?</a:t>
            </a:r>
          </a:p>
          <a:p>
            <a:endParaRPr lang="en-US" dirty="0"/>
          </a:p>
        </p:txBody>
      </p:sp>
    </p:spTree>
    <p:extLst>
      <p:ext uri="{BB962C8B-B14F-4D97-AF65-F5344CB8AC3E}">
        <p14:creationId xmlns:p14="http://schemas.microsoft.com/office/powerpoint/2010/main" val="330138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sz="quarter" idx="1"/>
          </p:nvPr>
        </p:nvSpPr>
        <p:spPr/>
        <p:txBody>
          <a:bodyPr/>
          <a:lstStyle/>
          <a:p>
            <a:r>
              <a:rPr lang="en-US" sz="2800" dirty="0"/>
              <a:t>What data do CTE faculty leaders need?</a:t>
            </a:r>
          </a:p>
          <a:p>
            <a:pPr lvl="1"/>
            <a:r>
              <a:rPr lang="en-US" sz="2300" dirty="0"/>
              <a:t>What decisions are we making that could be better informed?</a:t>
            </a:r>
          </a:p>
          <a:p>
            <a:r>
              <a:rPr lang="en-US" sz="2800" dirty="0"/>
              <a:t>Are there levels of data and what are these? </a:t>
            </a:r>
          </a:p>
          <a:p>
            <a:r>
              <a:rPr lang="en-US" sz="2800" dirty="0"/>
              <a:t>What is currently being done to get that information?</a:t>
            </a:r>
          </a:p>
          <a:p>
            <a:r>
              <a:rPr lang="en-US" sz="2800" dirty="0"/>
              <a:t>What are the </a:t>
            </a:r>
            <a:r>
              <a:rPr lang="en-US" sz="2800" dirty="0" smtClean="0"/>
              <a:t>gaps, what do we not know but need to know?</a:t>
            </a:r>
            <a:endParaRPr lang="en-US" sz="2800" dirty="0"/>
          </a:p>
          <a:p>
            <a:r>
              <a:rPr lang="en-US" sz="2800" dirty="0"/>
              <a:t>What is </a:t>
            </a:r>
            <a:r>
              <a:rPr lang="en-US" sz="2800" dirty="0" smtClean="0"/>
              <a:t>currently known to be erroneous </a:t>
            </a:r>
            <a:r>
              <a:rPr lang="en-US" sz="2800" dirty="0"/>
              <a:t>data?</a:t>
            </a:r>
          </a:p>
          <a:p>
            <a:endParaRPr lang="en-US" dirty="0"/>
          </a:p>
        </p:txBody>
      </p:sp>
    </p:spTree>
    <p:extLst>
      <p:ext uri="{BB962C8B-B14F-4D97-AF65-F5344CB8AC3E}">
        <p14:creationId xmlns:p14="http://schemas.microsoft.com/office/powerpoint/2010/main" val="33013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sz="quarter" idx="1"/>
          </p:nvPr>
        </p:nvSpPr>
        <p:spPr/>
        <p:txBody>
          <a:bodyPr/>
          <a:lstStyle/>
          <a:p>
            <a:r>
              <a:rPr lang="en-US" dirty="0" smtClean="0"/>
              <a:t>Scenario</a:t>
            </a:r>
          </a:p>
          <a:p>
            <a:pPr lvl="1"/>
            <a:r>
              <a:rPr lang="en-US" dirty="0" smtClean="0"/>
              <a:t>Program Advisory Board is requesting the college expand or change a specific CTE program – what data do you need to support and validate this request?</a:t>
            </a:r>
          </a:p>
          <a:p>
            <a:pPr lvl="1"/>
            <a:endParaRPr lang="en-US" dirty="0"/>
          </a:p>
          <a:p>
            <a:pPr lvl="1"/>
            <a:r>
              <a:rPr lang="en-US" dirty="0" smtClean="0"/>
              <a:t>What is the best way to present this case?</a:t>
            </a:r>
          </a:p>
          <a:p>
            <a:pPr lvl="1"/>
            <a:endParaRPr lang="en-US" dirty="0"/>
          </a:p>
          <a:p>
            <a:pPr lvl="1"/>
            <a:r>
              <a:rPr lang="en-US" dirty="0" smtClean="0"/>
              <a:t>Who is the case being presented to, that will be deciding to invest additional resources into the expansion?</a:t>
            </a:r>
          </a:p>
          <a:p>
            <a:pPr lvl="1"/>
            <a:endParaRPr lang="en-US" dirty="0"/>
          </a:p>
          <a:p>
            <a:pPr lvl="1"/>
            <a:r>
              <a:rPr lang="en-US" dirty="0" smtClean="0"/>
              <a:t>What local data sources can and should be utilized?</a:t>
            </a:r>
            <a:endParaRPr lang="en-US" dirty="0"/>
          </a:p>
        </p:txBody>
      </p:sp>
    </p:spTree>
    <p:extLst>
      <p:ext uri="{BB962C8B-B14F-4D97-AF65-F5344CB8AC3E}">
        <p14:creationId xmlns:p14="http://schemas.microsoft.com/office/powerpoint/2010/main" val="330138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sz="quarter" idx="1"/>
          </p:nvPr>
        </p:nvSpPr>
        <p:spPr/>
        <p:txBody>
          <a:bodyPr/>
          <a:lstStyle/>
          <a:p>
            <a:r>
              <a:rPr lang="en-US" sz="2400" dirty="0" smtClean="0"/>
              <a:t>CCCCO </a:t>
            </a:r>
            <a:r>
              <a:rPr lang="en-US" sz="2400" dirty="0" err="1" smtClean="0"/>
              <a:t>Datamart</a:t>
            </a:r>
            <a:r>
              <a:rPr lang="en-US" sz="2400" dirty="0"/>
              <a:t> - </a:t>
            </a:r>
            <a:r>
              <a:rPr lang="en-US" sz="2400" dirty="0">
                <a:hlinkClick r:id="rId2"/>
              </a:rPr>
              <a:t>http://datamart.cccco.edu/</a:t>
            </a:r>
            <a:r>
              <a:rPr lang="en-US" sz="2400" dirty="0" smtClean="0">
                <a:hlinkClick r:id="rId2"/>
              </a:rPr>
              <a:t>Default.aspx</a:t>
            </a:r>
            <a:r>
              <a:rPr lang="en-US" sz="2400" dirty="0" smtClean="0"/>
              <a:t> </a:t>
            </a:r>
          </a:p>
          <a:p>
            <a:endParaRPr lang="en-US" sz="2400" dirty="0" smtClean="0"/>
          </a:p>
          <a:p>
            <a:r>
              <a:rPr lang="en-US" sz="2400" dirty="0" err="1" smtClean="0"/>
              <a:t>LaunchBoard</a:t>
            </a:r>
            <a:r>
              <a:rPr lang="en-US" sz="2400" dirty="0" smtClean="0"/>
              <a:t> – CTE Program</a:t>
            </a:r>
            <a:r>
              <a:rPr lang="en-US" sz="2400" dirty="0"/>
              <a:t>/Region </a:t>
            </a:r>
            <a:r>
              <a:rPr lang="en-US" sz="2400" dirty="0" smtClean="0"/>
              <a:t>Data </a:t>
            </a:r>
            <a:r>
              <a:rPr lang="en-US" sz="2400" dirty="0"/>
              <a:t>- </a:t>
            </a:r>
            <a:r>
              <a:rPr lang="en-US" sz="2400" u="sng" dirty="0">
                <a:hlinkClick r:id="rId3"/>
              </a:rPr>
              <a:t>https://www.calpassplus.org/Launchboard/</a:t>
            </a:r>
            <a:r>
              <a:rPr lang="en-US" sz="2400" u="sng" dirty="0" smtClean="0">
                <a:hlinkClick r:id="rId3"/>
              </a:rPr>
              <a:t>Home.aspx</a:t>
            </a:r>
          </a:p>
          <a:p>
            <a:endParaRPr lang="en-US" sz="2400" u="sng" dirty="0">
              <a:hlinkClick r:id="rId3"/>
            </a:endParaRPr>
          </a:p>
          <a:p>
            <a:r>
              <a:rPr lang="en-US" dirty="0" smtClean="0"/>
              <a:t>O-</a:t>
            </a:r>
            <a:r>
              <a:rPr lang="en-US" dirty="0"/>
              <a:t>Net Online (US DOL) </a:t>
            </a:r>
            <a:r>
              <a:rPr lang="en-US" dirty="0">
                <a:hlinkClick r:id="rId4"/>
              </a:rPr>
              <a:t>http://www.onetonline.org</a:t>
            </a:r>
            <a:r>
              <a:rPr lang="en-US" dirty="0" smtClean="0">
                <a:hlinkClick r:id="rId4"/>
              </a:rPr>
              <a:t>/</a:t>
            </a:r>
            <a:r>
              <a:rPr lang="en-US" dirty="0" smtClean="0"/>
              <a:t> </a:t>
            </a:r>
          </a:p>
          <a:p>
            <a:endParaRPr lang="en-US" dirty="0" smtClean="0"/>
          </a:p>
          <a:p>
            <a:endParaRPr lang="en-US" dirty="0"/>
          </a:p>
        </p:txBody>
      </p:sp>
    </p:spTree>
    <p:extLst>
      <p:ext uri="{BB962C8B-B14F-4D97-AF65-F5344CB8AC3E}">
        <p14:creationId xmlns:p14="http://schemas.microsoft.com/office/powerpoint/2010/main" val="2622471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lnSpcReduction="10000"/>
          </a:bodyPr>
          <a:lstStyle/>
          <a:p>
            <a:r>
              <a:rPr lang="en-US" sz="2800" dirty="0" err="1"/>
              <a:t>LaunchBoard</a:t>
            </a:r>
            <a:endParaRPr lang="en-US" sz="2800" dirty="0"/>
          </a:p>
          <a:p>
            <a:r>
              <a:rPr lang="en-US" sz="2800" dirty="0"/>
              <a:t>Videos - </a:t>
            </a:r>
            <a:r>
              <a:rPr lang="en-US" sz="2800" u="sng" dirty="0">
                <a:hlinkClick r:id="rId2"/>
              </a:rPr>
              <a:t>https://www.youtube.com/playlist?list=PLhHAT4sS1OyNabbnRHOtRBQ9jn_3IWQv3</a:t>
            </a:r>
          </a:p>
          <a:p>
            <a:r>
              <a:rPr lang="en-US" sz="2800" dirty="0"/>
              <a:t>Program/Region Snapshots - </a:t>
            </a:r>
            <a:r>
              <a:rPr lang="en-US" sz="2800" u="sng" dirty="0">
                <a:hlinkClick r:id="rId3"/>
              </a:rPr>
              <a:t>https://www.calpassplus.org/Launchboard/Home.aspx</a:t>
            </a:r>
          </a:p>
          <a:p>
            <a:r>
              <a:rPr lang="en-US" sz="2800" dirty="0"/>
              <a:t>CTE Unlocked Trainings - </a:t>
            </a:r>
            <a:r>
              <a:rPr lang="en-US" sz="2800" u="sng" dirty="0">
                <a:hlinkClick r:id="rId4"/>
              </a:rPr>
              <a:t>http://doingwhatmatters.cccco.edu/LaunchBoard/CTEDataUnlocked.aspx</a:t>
            </a:r>
          </a:p>
          <a:p>
            <a:endParaRPr lang="en-US" dirty="0"/>
          </a:p>
        </p:txBody>
      </p:sp>
    </p:spTree>
    <p:extLst>
      <p:ext uri="{BB962C8B-B14F-4D97-AF65-F5344CB8AC3E}">
        <p14:creationId xmlns:p14="http://schemas.microsoft.com/office/powerpoint/2010/main" val="26224713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1474</TotalTime>
  <Words>399</Words>
  <Application>Microsoft Office PowerPoint</Application>
  <PresentationFormat>On-screen Show (4:3)</PresentationFormat>
  <Paragraphs>79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CTE Strong Workforce Taskforce Implementation-Workforce Data</vt:lpstr>
      <vt:lpstr>Breakout Objectives</vt:lpstr>
      <vt:lpstr>Brief History</vt:lpstr>
      <vt:lpstr>Strong Workforce Task Force</vt:lpstr>
      <vt:lpstr>Open Discussion - Norming</vt:lpstr>
      <vt:lpstr>Open Discussion</vt:lpstr>
      <vt:lpstr>Open Discussion</vt:lpstr>
      <vt:lpstr>Open Discussion</vt:lpstr>
      <vt:lpstr>Resources</vt:lpstr>
      <vt:lpstr>Resources</vt:lpstr>
      <vt:lpstr>Wrap up and Final Thoughts</vt:lpstr>
    </vt:vector>
  </TitlesOfParts>
  <Company>Foothill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Part-Time Task Force presentation for fall plenary</dc:title>
  <dc:creator>Roseann Berg</dc:creator>
  <cp:lastModifiedBy>Conan McKay</cp:lastModifiedBy>
  <cp:revision>44</cp:revision>
  <dcterms:created xsi:type="dcterms:W3CDTF">2015-11-04T16:31:49Z</dcterms:created>
  <dcterms:modified xsi:type="dcterms:W3CDTF">2016-05-26T17:08:41Z</dcterms:modified>
</cp:coreProperties>
</file>