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M3VVrmHP9eSzsd0saVvVpdzESq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FAF20-A98C-2E0F-3E7A-765A1F1D64ED}" v="149" dt="2023-06-12T23:28:56.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9"/>
  </p:normalViewPr>
  <p:slideViewPr>
    <p:cSldViewPr snapToGrid="0" snapToObjects="1">
      <p:cViewPr varScale="1">
        <p:scale>
          <a:sx n="73" d="100"/>
          <a:sy n="73" d="100"/>
        </p:scale>
        <p:origin x="5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09dd1967b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509dd1967b_1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9" name="Google Shape;129;g2509dd1967b_1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509dd1967b_1_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509dd1967b_1_3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just an example. Can be applicable to why SEA funds are being used to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7" name="Google Shape;137;g2509dd1967b_1_3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Juan</a:t>
            </a:r>
            <a:endParaRPr/>
          </a:p>
        </p:txBody>
      </p:sp>
      <p:sp>
        <p:nvSpPr>
          <p:cNvPr id="146" name="Google Shape;14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Eric</a:t>
            </a:r>
            <a:endParaRPr/>
          </a:p>
        </p:txBody>
      </p:sp>
      <p:sp>
        <p:nvSpPr>
          <p:cNvPr id="161" name="Google Shape;16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26eae5525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26eae5525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226eae5525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Juan</a:t>
            </a:r>
            <a:endParaRPr/>
          </a:p>
        </p:txBody>
      </p:sp>
      <p:sp>
        <p:nvSpPr>
          <p:cNvPr id="185" name="Google Shape;18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02d53056f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502d53056f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2502d53056f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09dd1967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09dd1967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g2509dd1967b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509dd1967b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509dd1967b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g2509dd1967b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509dd1967b_1_4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509dd1967b_1_4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152400" algn="l" rtl="0">
              <a:lnSpc>
                <a:spcPct val="90000"/>
              </a:lnSpc>
              <a:spcBef>
                <a:spcPts val="0"/>
              </a:spcBef>
              <a:spcAft>
                <a:spcPts val="0"/>
              </a:spcAft>
              <a:buClr>
                <a:srgbClr val="424242"/>
              </a:buClr>
              <a:buSzPts val="1000"/>
              <a:buChar char="•"/>
            </a:pPr>
            <a:r>
              <a:rPr lang="en-US" sz="1000">
                <a:solidFill>
                  <a:srgbClr val="424242"/>
                </a:solidFill>
                <a:latin typeface="Arial"/>
                <a:ea typeface="Arial"/>
                <a:cs typeface="Arial"/>
                <a:sym typeface="Arial"/>
              </a:rPr>
              <a:t>Conversations where IDEAA is centered can lead to challenging emotions</a:t>
            </a:r>
            <a:endParaRPr sz="1000">
              <a:solidFill>
                <a:srgbClr val="424242"/>
              </a:solidFill>
              <a:latin typeface="Arial"/>
              <a:ea typeface="Arial"/>
              <a:cs typeface="Arial"/>
              <a:sym typeface="Arial"/>
            </a:endParaRPr>
          </a:p>
          <a:p>
            <a:pPr marL="228600" lvl="0" indent="-152400" algn="l" rtl="0">
              <a:lnSpc>
                <a:spcPct val="90000"/>
              </a:lnSpc>
              <a:spcBef>
                <a:spcPts val="1000"/>
              </a:spcBef>
              <a:spcAft>
                <a:spcPts val="0"/>
              </a:spcAft>
              <a:buClr>
                <a:srgbClr val="424242"/>
              </a:buClr>
              <a:buSzPts val="1000"/>
              <a:buChar char="•"/>
            </a:pPr>
            <a:r>
              <a:rPr lang="en-US" sz="1000">
                <a:solidFill>
                  <a:srgbClr val="424242"/>
                </a:solidFill>
                <a:latin typeface="Arial"/>
                <a:ea typeface="Arial"/>
                <a:cs typeface="Arial"/>
                <a:sym typeface="Arial"/>
              </a:rPr>
              <a:t>May result in micro/macroaggressions</a:t>
            </a:r>
            <a:endParaRPr sz="1000">
              <a:solidFill>
                <a:srgbClr val="424242"/>
              </a:solidFill>
              <a:latin typeface="Arial"/>
              <a:ea typeface="Arial"/>
              <a:cs typeface="Arial"/>
              <a:sym typeface="Arial"/>
            </a:endParaRPr>
          </a:p>
          <a:p>
            <a:pPr marL="228600" lvl="0" indent="-152400" algn="l" rtl="0">
              <a:lnSpc>
                <a:spcPct val="90000"/>
              </a:lnSpc>
              <a:spcBef>
                <a:spcPts val="1000"/>
              </a:spcBef>
              <a:spcAft>
                <a:spcPts val="0"/>
              </a:spcAft>
              <a:buClr>
                <a:srgbClr val="424242"/>
              </a:buClr>
              <a:buSzPts val="1000"/>
              <a:buChar char="•"/>
            </a:pPr>
            <a:r>
              <a:rPr lang="en-US" sz="1000">
                <a:solidFill>
                  <a:srgbClr val="424242"/>
                </a:solidFill>
                <a:latin typeface="Arial"/>
                <a:ea typeface="Arial"/>
                <a:cs typeface="Arial"/>
                <a:sym typeface="Arial"/>
              </a:rPr>
              <a:t>Involves discomfort – ignorant, defensive, disagreements, language, priority (IDEAA)</a:t>
            </a:r>
            <a:endParaRPr sz="1000">
              <a:latin typeface="Arial"/>
              <a:ea typeface="Arial"/>
              <a:cs typeface="Arial"/>
              <a:sym typeface="Arial"/>
            </a:endParaRPr>
          </a:p>
          <a:p>
            <a:pPr marL="0" lvl="0" indent="0" algn="l" rtl="0">
              <a:spcBef>
                <a:spcPts val="0"/>
              </a:spcBef>
              <a:spcAft>
                <a:spcPts val="0"/>
              </a:spcAft>
              <a:buNone/>
            </a:pPr>
            <a:endParaRPr/>
          </a:p>
        </p:txBody>
      </p:sp>
      <p:sp>
        <p:nvSpPr>
          <p:cNvPr id="87" name="Google Shape;87;g2509dd1967b_1_4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09dd1967b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509dd1967b_1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509dd1967b_1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Eric</a:t>
            </a:r>
            <a:endParaRPr/>
          </a:p>
        </p:txBody>
      </p:sp>
      <p:sp>
        <p:nvSpPr>
          <p:cNvPr id="104" name="Google Shape;10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Comments pertaining to microaggressions are also applicable to macroaggressions.</a:t>
            </a:r>
            <a:endParaRPr dirty="0"/>
          </a:p>
        </p:txBody>
      </p:sp>
      <p:sp>
        <p:nvSpPr>
          <p:cNvPr id="113" name="Google Shape;1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21" name="Google Shape;1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7"/>
          <p:cNvSpPr txBox="1">
            <a:spLocks noGrp="1"/>
          </p:cNvSpPr>
          <p:nvPr>
            <p:ph type="ctrTitle"/>
          </p:nvPr>
        </p:nvSpPr>
        <p:spPr>
          <a:xfrm>
            <a:off x="834012" y="4180113"/>
            <a:ext cx="10519788" cy="159367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000"/>
              <a:buFont typeface="Georgia"/>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7"/>
          <p:cNvSpPr txBox="1">
            <a:spLocks noGrp="1"/>
          </p:cNvSpPr>
          <p:nvPr>
            <p:ph type="subTitle" idx="1"/>
          </p:nvPr>
        </p:nvSpPr>
        <p:spPr>
          <a:xfrm>
            <a:off x="834012" y="5865223"/>
            <a:ext cx="10519788" cy="89480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2"/>
              </a:buClr>
              <a:buSzPts val="2000"/>
              <a:buNone/>
              <a:defRPr sz="2000">
                <a:solidFill>
                  <a:schemeClr val="lt2"/>
                </a:solidFill>
              </a:defRPr>
            </a:lvl1pPr>
            <a:lvl2pPr lvl="1" algn="ctr">
              <a:lnSpc>
                <a:spcPct val="90000"/>
              </a:lnSpc>
              <a:spcBef>
                <a:spcPts val="500"/>
              </a:spcBef>
              <a:spcAft>
                <a:spcPts val="0"/>
              </a:spcAft>
              <a:buClr>
                <a:srgbClr val="424242"/>
              </a:buClr>
              <a:buSzPts val="2000"/>
              <a:buNone/>
              <a:defRPr sz="2000"/>
            </a:lvl2pPr>
            <a:lvl3pPr lvl="2" algn="ctr">
              <a:lnSpc>
                <a:spcPct val="90000"/>
              </a:lnSpc>
              <a:spcBef>
                <a:spcPts val="500"/>
              </a:spcBef>
              <a:spcAft>
                <a:spcPts val="0"/>
              </a:spcAft>
              <a:buClr>
                <a:srgbClr val="424242"/>
              </a:buClr>
              <a:buSzPts val="1800"/>
              <a:buNone/>
              <a:defRPr sz="1800"/>
            </a:lvl3pPr>
            <a:lvl4pPr lvl="3" algn="ctr">
              <a:lnSpc>
                <a:spcPct val="90000"/>
              </a:lnSpc>
              <a:spcBef>
                <a:spcPts val="500"/>
              </a:spcBef>
              <a:spcAft>
                <a:spcPts val="0"/>
              </a:spcAft>
              <a:buClr>
                <a:srgbClr val="424242"/>
              </a:buClr>
              <a:buSzPts val="1600"/>
              <a:buNone/>
              <a:defRPr sz="1600"/>
            </a:lvl4pPr>
            <a:lvl5pPr lvl="4" algn="ctr">
              <a:lnSpc>
                <a:spcPct val="90000"/>
              </a:lnSpc>
              <a:spcBef>
                <a:spcPts val="500"/>
              </a:spcBef>
              <a:spcAft>
                <a:spcPts val="0"/>
              </a:spcAft>
              <a:buClr>
                <a:srgbClr val="42424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18"/>
          <p:cNvSpPr/>
          <p:nvPr/>
        </p:nvSpPr>
        <p:spPr>
          <a:xfrm>
            <a:off x="0" y="0"/>
            <a:ext cx="12192000" cy="227293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 name="Google Shape;18;p18"/>
          <p:cNvPicPr preferRelativeResize="0"/>
          <p:nvPr/>
        </p:nvPicPr>
        <p:blipFill rotWithShape="1">
          <a:blip r:embed="rId2">
            <a:alphaModFix/>
          </a:blip>
          <a:srcRect/>
          <a:stretch/>
        </p:blipFill>
        <p:spPr>
          <a:xfrm>
            <a:off x="0" y="1"/>
            <a:ext cx="2575994" cy="2272935"/>
          </a:xfrm>
          <a:prstGeom prst="rect">
            <a:avLst/>
          </a:prstGeom>
          <a:solidFill>
            <a:schemeClr val="dk2"/>
          </a:solidFill>
          <a:ln>
            <a:noFill/>
          </a:ln>
        </p:spPr>
      </p:pic>
      <p:sp>
        <p:nvSpPr>
          <p:cNvPr id="19" name="Google Shape;19;p18"/>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Georg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8"/>
          <p:cNvSpPr txBox="1">
            <a:spLocks noGrp="1"/>
          </p:cNvSpPr>
          <p:nvPr>
            <p:ph type="body" idx="1"/>
          </p:nvPr>
        </p:nvSpPr>
        <p:spPr>
          <a:xfrm>
            <a:off x="838200" y="2494722"/>
            <a:ext cx="10515600" cy="376238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24242"/>
              </a:buClr>
              <a:buSzPts val="1800"/>
              <a:buChar char="•"/>
              <a:defRPr/>
            </a:lvl1pPr>
            <a:lvl2pPr marL="914400" lvl="1" indent="-342900" algn="l">
              <a:lnSpc>
                <a:spcPct val="90000"/>
              </a:lnSpc>
              <a:spcBef>
                <a:spcPts val="500"/>
              </a:spcBef>
              <a:spcAft>
                <a:spcPts val="0"/>
              </a:spcAft>
              <a:buClr>
                <a:srgbClr val="424242"/>
              </a:buClr>
              <a:buSzPts val="1800"/>
              <a:buChar char="•"/>
              <a:defRPr/>
            </a:lvl2pPr>
            <a:lvl3pPr marL="1371600" lvl="2" indent="-342900" algn="l">
              <a:lnSpc>
                <a:spcPct val="90000"/>
              </a:lnSpc>
              <a:spcBef>
                <a:spcPts val="500"/>
              </a:spcBef>
              <a:spcAft>
                <a:spcPts val="0"/>
              </a:spcAft>
              <a:buClr>
                <a:srgbClr val="424242"/>
              </a:buClr>
              <a:buSzPts val="1800"/>
              <a:buChar char="•"/>
              <a:defRPr/>
            </a:lvl3pPr>
            <a:lvl4pPr marL="1828800" lvl="3" indent="-342900" algn="l">
              <a:lnSpc>
                <a:spcPct val="90000"/>
              </a:lnSpc>
              <a:spcBef>
                <a:spcPts val="500"/>
              </a:spcBef>
              <a:spcAft>
                <a:spcPts val="0"/>
              </a:spcAft>
              <a:buClr>
                <a:srgbClr val="424242"/>
              </a:buClr>
              <a:buSzPts val="1800"/>
              <a:buChar char="•"/>
              <a:defRPr/>
            </a:lvl4pPr>
            <a:lvl5pPr marL="2286000" lvl="4" indent="-330200" algn="l">
              <a:lnSpc>
                <a:spcPct val="90000"/>
              </a:lnSpc>
              <a:spcBef>
                <a:spcPts val="500"/>
              </a:spcBef>
              <a:spcAft>
                <a:spcPts val="0"/>
              </a:spcAft>
              <a:buClr>
                <a:srgbClr val="424242"/>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8"/>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18"/>
          <p:cNvPicPr preferRelativeResize="0"/>
          <p:nvPr/>
        </p:nvPicPr>
        <p:blipFill rotWithShape="1">
          <a:blip r:embed="rId3">
            <a:alphaModFix/>
          </a:blip>
          <a:srcRect/>
          <a:stretch/>
        </p:blipFill>
        <p:spPr>
          <a:xfrm>
            <a:off x="834012" y="6343650"/>
            <a:ext cx="377825" cy="377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1175657" y="365125"/>
            <a:ext cx="1017814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1175656" y="1825625"/>
            <a:ext cx="4950824" cy="443602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24242"/>
              </a:buClr>
              <a:buSzPts val="1800"/>
              <a:buChar char="•"/>
              <a:defRPr/>
            </a:lvl1pPr>
            <a:lvl2pPr marL="914400" lvl="1" indent="-342900" algn="l">
              <a:lnSpc>
                <a:spcPct val="90000"/>
              </a:lnSpc>
              <a:spcBef>
                <a:spcPts val="500"/>
              </a:spcBef>
              <a:spcAft>
                <a:spcPts val="0"/>
              </a:spcAft>
              <a:buClr>
                <a:srgbClr val="424242"/>
              </a:buClr>
              <a:buSzPts val="1800"/>
              <a:buChar char="•"/>
              <a:defRPr/>
            </a:lvl2pPr>
            <a:lvl3pPr marL="1371600" lvl="2" indent="-342900" algn="l">
              <a:lnSpc>
                <a:spcPct val="90000"/>
              </a:lnSpc>
              <a:spcBef>
                <a:spcPts val="500"/>
              </a:spcBef>
              <a:spcAft>
                <a:spcPts val="0"/>
              </a:spcAft>
              <a:buClr>
                <a:srgbClr val="424242"/>
              </a:buClr>
              <a:buSzPts val="1800"/>
              <a:buChar char="•"/>
              <a:defRPr/>
            </a:lvl3pPr>
            <a:lvl4pPr marL="1828800" lvl="3" indent="-342900" algn="l">
              <a:lnSpc>
                <a:spcPct val="90000"/>
              </a:lnSpc>
              <a:spcBef>
                <a:spcPts val="500"/>
              </a:spcBef>
              <a:spcAft>
                <a:spcPts val="0"/>
              </a:spcAft>
              <a:buClr>
                <a:srgbClr val="424242"/>
              </a:buClr>
              <a:buSzPts val="1800"/>
              <a:buChar char="•"/>
              <a:defRPr/>
            </a:lvl4pPr>
            <a:lvl5pPr marL="2286000" lvl="4" indent="-342900" algn="l">
              <a:lnSpc>
                <a:spcPct val="90000"/>
              </a:lnSpc>
              <a:spcBef>
                <a:spcPts val="500"/>
              </a:spcBef>
              <a:spcAft>
                <a:spcPts val="0"/>
              </a:spcAft>
              <a:buClr>
                <a:srgbClr val="42424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9"/>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19"/>
          <p:cNvPicPr preferRelativeResize="0"/>
          <p:nvPr/>
        </p:nvPicPr>
        <p:blipFill rotWithShape="1">
          <a:blip r:embed="rId2">
            <a:alphaModFix/>
          </a:blip>
          <a:srcRect/>
          <a:stretch/>
        </p:blipFill>
        <p:spPr>
          <a:xfrm>
            <a:off x="1175656" y="6343650"/>
            <a:ext cx="377825" cy="377825"/>
          </a:xfrm>
          <a:prstGeom prst="rect">
            <a:avLst/>
          </a:prstGeom>
          <a:noFill/>
          <a:ln>
            <a:noFill/>
          </a:ln>
        </p:spPr>
      </p:pic>
      <p:sp>
        <p:nvSpPr>
          <p:cNvPr id="28" name="Google Shape;28;p19"/>
          <p:cNvSpPr txBox="1">
            <a:spLocks noGrp="1"/>
          </p:cNvSpPr>
          <p:nvPr>
            <p:ph type="body" idx="2"/>
          </p:nvPr>
        </p:nvSpPr>
        <p:spPr>
          <a:xfrm>
            <a:off x="6402975" y="1825624"/>
            <a:ext cx="4950824" cy="44360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24242"/>
              </a:buClr>
              <a:buSzPts val="1800"/>
              <a:buChar char="•"/>
              <a:defRPr/>
            </a:lvl1pPr>
            <a:lvl2pPr marL="914400" lvl="1" indent="-342900" algn="l">
              <a:lnSpc>
                <a:spcPct val="90000"/>
              </a:lnSpc>
              <a:spcBef>
                <a:spcPts val="500"/>
              </a:spcBef>
              <a:spcAft>
                <a:spcPts val="0"/>
              </a:spcAft>
              <a:buClr>
                <a:srgbClr val="424242"/>
              </a:buClr>
              <a:buSzPts val="1800"/>
              <a:buChar char="•"/>
              <a:defRPr/>
            </a:lvl2pPr>
            <a:lvl3pPr marL="1371600" lvl="2" indent="-342900" algn="l">
              <a:lnSpc>
                <a:spcPct val="90000"/>
              </a:lnSpc>
              <a:spcBef>
                <a:spcPts val="500"/>
              </a:spcBef>
              <a:spcAft>
                <a:spcPts val="0"/>
              </a:spcAft>
              <a:buClr>
                <a:srgbClr val="424242"/>
              </a:buClr>
              <a:buSzPts val="1800"/>
              <a:buChar char="•"/>
              <a:defRPr/>
            </a:lvl3pPr>
            <a:lvl4pPr marL="1828800" lvl="3" indent="-342900" algn="l">
              <a:lnSpc>
                <a:spcPct val="90000"/>
              </a:lnSpc>
              <a:spcBef>
                <a:spcPts val="500"/>
              </a:spcBef>
              <a:spcAft>
                <a:spcPts val="0"/>
              </a:spcAft>
              <a:buClr>
                <a:srgbClr val="424242"/>
              </a:buClr>
              <a:buSzPts val="1800"/>
              <a:buChar char="•"/>
              <a:defRPr/>
            </a:lvl4pPr>
            <a:lvl5pPr marL="2286000" lvl="4" indent="-342900" algn="l">
              <a:lnSpc>
                <a:spcPct val="90000"/>
              </a:lnSpc>
              <a:spcBef>
                <a:spcPts val="500"/>
              </a:spcBef>
              <a:spcAft>
                <a:spcPts val="0"/>
              </a:spcAft>
              <a:buClr>
                <a:srgbClr val="42424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19"/>
          <p:cNvPicPr preferRelativeResize="0"/>
          <p:nvPr/>
        </p:nvPicPr>
        <p:blipFill rotWithShape="1">
          <a:blip r:embed="rId3">
            <a:alphaModFix/>
          </a:blip>
          <a:srcRect/>
          <a:stretch/>
        </p:blipFill>
        <p:spPr>
          <a:xfrm>
            <a:off x="0" y="5712"/>
            <a:ext cx="762358" cy="68522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0"/>
        <p:cNvGrpSpPr/>
        <p:nvPr/>
      </p:nvGrpSpPr>
      <p:grpSpPr>
        <a:xfrm>
          <a:off x="0" y="0"/>
          <a:ext cx="0" cy="0"/>
          <a:chOff x="0" y="0"/>
          <a:chExt cx="0" cy="0"/>
        </a:xfrm>
      </p:grpSpPr>
      <p:sp>
        <p:nvSpPr>
          <p:cNvPr id="31" name="Google Shape;31;p20"/>
          <p:cNvSpPr txBox="1">
            <a:spLocks noGrp="1"/>
          </p:cNvSpPr>
          <p:nvPr>
            <p:ph type="title"/>
          </p:nvPr>
        </p:nvSpPr>
        <p:spPr>
          <a:xfrm>
            <a:off x="1175657" y="365125"/>
            <a:ext cx="1017814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0"/>
          <p:cNvSpPr txBox="1">
            <a:spLocks noGrp="1"/>
          </p:cNvSpPr>
          <p:nvPr>
            <p:ph type="body" idx="1"/>
          </p:nvPr>
        </p:nvSpPr>
        <p:spPr>
          <a:xfrm>
            <a:off x="1179488" y="1720352"/>
            <a:ext cx="494871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585858"/>
              </a:buClr>
              <a:buSzPts val="2400"/>
              <a:buNone/>
              <a:defRPr sz="2400" b="1">
                <a:solidFill>
                  <a:srgbClr val="585858"/>
                </a:solidFill>
              </a:defRPr>
            </a:lvl1pPr>
            <a:lvl2pPr marL="914400" lvl="1" indent="-228600" algn="l">
              <a:lnSpc>
                <a:spcPct val="90000"/>
              </a:lnSpc>
              <a:spcBef>
                <a:spcPts val="500"/>
              </a:spcBef>
              <a:spcAft>
                <a:spcPts val="0"/>
              </a:spcAft>
              <a:buClr>
                <a:srgbClr val="424242"/>
              </a:buClr>
              <a:buSzPts val="2000"/>
              <a:buNone/>
              <a:defRPr sz="2000" b="1"/>
            </a:lvl2pPr>
            <a:lvl3pPr marL="1371600" lvl="2" indent="-228600" algn="l">
              <a:lnSpc>
                <a:spcPct val="90000"/>
              </a:lnSpc>
              <a:spcBef>
                <a:spcPts val="500"/>
              </a:spcBef>
              <a:spcAft>
                <a:spcPts val="0"/>
              </a:spcAft>
              <a:buClr>
                <a:srgbClr val="424242"/>
              </a:buClr>
              <a:buSzPts val="1800"/>
              <a:buNone/>
              <a:defRPr sz="1800" b="1"/>
            </a:lvl3pPr>
            <a:lvl4pPr marL="1828800" lvl="3" indent="-228600" algn="l">
              <a:lnSpc>
                <a:spcPct val="90000"/>
              </a:lnSpc>
              <a:spcBef>
                <a:spcPts val="500"/>
              </a:spcBef>
              <a:spcAft>
                <a:spcPts val="0"/>
              </a:spcAft>
              <a:buClr>
                <a:srgbClr val="424242"/>
              </a:buClr>
              <a:buSzPts val="1600"/>
              <a:buNone/>
              <a:defRPr sz="1600" b="1"/>
            </a:lvl4pPr>
            <a:lvl5pPr marL="2286000" lvl="4" indent="-228600" algn="l">
              <a:lnSpc>
                <a:spcPct val="90000"/>
              </a:lnSpc>
              <a:spcBef>
                <a:spcPts val="500"/>
              </a:spcBef>
              <a:spcAft>
                <a:spcPts val="0"/>
              </a:spcAft>
              <a:buClr>
                <a:srgbClr val="42424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0"/>
          <p:cNvSpPr txBox="1">
            <a:spLocks noGrp="1"/>
          </p:cNvSpPr>
          <p:nvPr>
            <p:ph type="body" idx="2"/>
          </p:nvPr>
        </p:nvSpPr>
        <p:spPr>
          <a:xfrm>
            <a:off x="1179488" y="2544264"/>
            <a:ext cx="494871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24242"/>
              </a:buClr>
              <a:buSzPts val="1800"/>
              <a:buChar char="•"/>
              <a:defRPr/>
            </a:lvl1pPr>
            <a:lvl2pPr marL="914400" lvl="1" indent="-342900" algn="l">
              <a:lnSpc>
                <a:spcPct val="90000"/>
              </a:lnSpc>
              <a:spcBef>
                <a:spcPts val="500"/>
              </a:spcBef>
              <a:spcAft>
                <a:spcPts val="0"/>
              </a:spcAft>
              <a:buClr>
                <a:srgbClr val="424242"/>
              </a:buClr>
              <a:buSzPts val="1800"/>
              <a:buChar char="•"/>
              <a:defRPr/>
            </a:lvl2pPr>
            <a:lvl3pPr marL="1371600" lvl="2" indent="-342900" algn="l">
              <a:lnSpc>
                <a:spcPct val="90000"/>
              </a:lnSpc>
              <a:spcBef>
                <a:spcPts val="500"/>
              </a:spcBef>
              <a:spcAft>
                <a:spcPts val="0"/>
              </a:spcAft>
              <a:buClr>
                <a:srgbClr val="424242"/>
              </a:buClr>
              <a:buSzPts val="1800"/>
              <a:buChar char="•"/>
              <a:defRPr/>
            </a:lvl3pPr>
            <a:lvl4pPr marL="1828800" lvl="3" indent="-342900" algn="l">
              <a:lnSpc>
                <a:spcPct val="90000"/>
              </a:lnSpc>
              <a:spcBef>
                <a:spcPts val="500"/>
              </a:spcBef>
              <a:spcAft>
                <a:spcPts val="0"/>
              </a:spcAft>
              <a:buClr>
                <a:srgbClr val="424242"/>
              </a:buClr>
              <a:buSzPts val="1800"/>
              <a:buChar char="•"/>
              <a:defRPr/>
            </a:lvl4pPr>
            <a:lvl5pPr marL="2286000" lvl="4" indent="-342900" algn="l">
              <a:lnSpc>
                <a:spcPct val="90000"/>
              </a:lnSpc>
              <a:spcBef>
                <a:spcPts val="500"/>
              </a:spcBef>
              <a:spcAft>
                <a:spcPts val="0"/>
              </a:spcAft>
              <a:buClr>
                <a:srgbClr val="42424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0"/>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20"/>
          <p:cNvSpPr txBox="1">
            <a:spLocks noGrp="1"/>
          </p:cNvSpPr>
          <p:nvPr>
            <p:ph type="body" idx="3"/>
          </p:nvPr>
        </p:nvSpPr>
        <p:spPr>
          <a:xfrm>
            <a:off x="6405083" y="1720352"/>
            <a:ext cx="494871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585858"/>
              </a:buClr>
              <a:buSzPts val="2400"/>
              <a:buNone/>
              <a:defRPr sz="2400" b="1">
                <a:solidFill>
                  <a:srgbClr val="585858"/>
                </a:solidFill>
              </a:defRPr>
            </a:lvl1pPr>
            <a:lvl2pPr marL="914400" lvl="1" indent="-228600" algn="l">
              <a:lnSpc>
                <a:spcPct val="90000"/>
              </a:lnSpc>
              <a:spcBef>
                <a:spcPts val="500"/>
              </a:spcBef>
              <a:spcAft>
                <a:spcPts val="0"/>
              </a:spcAft>
              <a:buClr>
                <a:srgbClr val="424242"/>
              </a:buClr>
              <a:buSzPts val="2000"/>
              <a:buNone/>
              <a:defRPr sz="2000" b="1"/>
            </a:lvl2pPr>
            <a:lvl3pPr marL="1371600" lvl="2" indent="-228600" algn="l">
              <a:lnSpc>
                <a:spcPct val="90000"/>
              </a:lnSpc>
              <a:spcBef>
                <a:spcPts val="500"/>
              </a:spcBef>
              <a:spcAft>
                <a:spcPts val="0"/>
              </a:spcAft>
              <a:buClr>
                <a:srgbClr val="424242"/>
              </a:buClr>
              <a:buSzPts val="1800"/>
              <a:buNone/>
              <a:defRPr sz="1800" b="1"/>
            </a:lvl3pPr>
            <a:lvl4pPr marL="1828800" lvl="3" indent="-228600" algn="l">
              <a:lnSpc>
                <a:spcPct val="90000"/>
              </a:lnSpc>
              <a:spcBef>
                <a:spcPts val="500"/>
              </a:spcBef>
              <a:spcAft>
                <a:spcPts val="0"/>
              </a:spcAft>
              <a:buClr>
                <a:srgbClr val="424242"/>
              </a:buClr>
              <a:buSzPts val="1600"/>
              <a:buNone/>
              <a:defRPr sz="1600" b="1"/>
            </a:lvl4pPr>
            <a:lvl5pPr marL="2286000" lvl="4" indent="-228600" algn="l">
              <a:lnSpc>
                <a:spcPct val="90000"/>
              </a:lnSpc>
              <a:spcBef>
                <a:spcPts val="500"/>
              </a:spcBef>
              <a:spcAft>
                <a:spcPts val="0"/>
              </a:spcAft>
              <a:buClr>
                <a:srgbClr val="42424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0"/>
          <p:cNvSpPr txBox="1">
            <a:spLocks noGrp="1"/>
          </p:cNvSpPr>
          <p:nvPr>
            <p:ph type="body" idx="4"/>
          </p:nvPr>
        </p:nvSpPr>
        <p:spPr>
          <a:xfrm>
            <a:off x="6405083" y="2544264"/>
            <a:ext cx="494871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24242"/>
              </a:buClr>
              <a:buSzPts val="1800"/>
              <a:buChar char="•"/>
              <a:defRPr/>
            </a:lvl1pPr>
            <a:lvl2pPr marL="914400" lvl="1" indent="-342900" algn="l">
              <a:lnSpc>
                <a:spcPct val="90000"/>
              </a:lnSpc>
              <a:spcBef>
                <a:spcPts val="500"/>
              </a:spcBef>
              <a:spcAft>
                <a:spcPts val="0"/>
              </a:spcAft>
              <a:buClr>
                <a:srgbClr val="424242"/>
              </a:buClr>
              <a:buSzPts val="1800"/>
              <a:buChar char="•"/>
              <a:defRPr/>
            </a:lvl2pPr>
            <a:lvl3pPr marL="1371600" lvl="2" indent="-342900" algn="l">
              <a:lnSpc>
                <a:spcPct val="90000"/>
              </a:lnSpc>
              <a:spcBef>
                <a:spcPts val="500"/>
              </a:spcBef>
              <a:spcAft>
                <a:spcPts val="0"/>
              </a:spcAft>
              <a:buClr>
                <a:srgbClr val="424242"/>
              </a:buClr>
              <a:buSzPts val="1800"/>
              <a:buChar char="•"/>
              <a:defRPr/>
            </a:lvl3pPr>
            <a:lvl4pPr marL="1828800" lvl="3" indent="-342900" algn="l">
              <a:lnSpc>
                <a:spcPct val="90000"/>
              </a:lnSpc>
              <a:spcBef>
                <a:spcPts val="500"/>
              </a:spcBef>
              <a:spcAft>
                <a:spcPts val="0"/>
              </a:spcAft>
              <a:buClr>
                <a:srgbClr val="424242"/>
              </a:buClr>
              <a:buSzPts val="1800"/>
              <a:buChar char="•"/>
              <a:defRPr/>
            </a:lvl4pPr>
            <a:lvl5pPr marL="2286000" lvl="4" indent="-342900" algn="l">
              <a:lnSpc>
                <a:spcPct val="90000"/>
              </a:lnSpc>
              <a:spcBef>
                <a:spcPts val="500"/>
              </a:spcBef>
              <a:spcAft>
                <a:spcPts val="0"/>
              </a:spcAft>
              <a:buClr>
                <a:srgbClr val="42424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20"/>
          <p:cNvPicPr preferRelativeResize="0"/>
          <p:nvPr/>
        </p:nvPicPr>
        <p:blipFill rotWithShape="1">
          <a:blip r:embed="rId2">
            <a:alphaModFix/>
          </a:blip>
          <a:srcRect/>
          <a:stretch/>
        </p:blipFill>
        <p:spPr>
          <a:xfrm>
            <a:off x="1175657" y="6343650"/>
            <a:ext cx="377825" cy="377825"/>
          </a:xfrm>
          <a:prstGeom prst="rect">
            <a:avLst/>
          </a:prstGeom>
          <a:noFill/>
          <a:ln>
            <a:noFill/>
          </a:ln>
        </p:spPr>
      </p:pic>
      <p:pic>
        <p:nvPicPr>
          <p:cNvPr id="38" name="Google Shape;38;p20"/>
          <p:cNvPicPr preferRelativeResize="0"/>
          <p:nvPr/>
        </p:nvPicPr>
        <p:blipFill rotWithShape="1">
          <a:blip r:embed="rId3">
            <a:alphaModFix/>
          </a:blip>
          <a:srcRect/>
          <a:stretch/>
        </p:blipFill>
        <p:spPr>
          <a:xfrm>
            <a:off x="0" y="5712"/>
            <a:ext cx="762358" cy="68522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9"/>
        <p:cNvGrpSpPr/>
        <p:nvPr/>
      </p:nvGrpSpPr>
      <p:grpSpPr>
        <a:xfrm>
          <a:off x="0" y="0"/>
          <a:ext cx="0" cy="0"/>
          <a:chOff x="0" y="0"/>
          <a:chExt cx="0" cy="0"/>
        </a:xfrm>
      </p:grpSpPr>
      <p:sp>
        <p:nvSpPr>
          <p:cNvPr id="40" name="Google Shape;40;p21"/>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21"/>
          <p:cNvPicPr preferRelativeResize="0"/>
          <p:nvPr/>
        </p:nvPicPr>
        <p:blipFill rotWithShape="1">
          <a:blip r:embed="rId2">
            <a:alphaModFix/>
          </a:blip>
          <a:srcRect/>
          <a:stretch/>
        </p:blipFill>
        <p:spPr>
          <a:xfrm>
            <a:off x="1175657" y="6343650"/>
            <a:ext cx="377825" cy="377825"/>
          </a:xfrm>
          <a:prstGeom prst="rect">
            <a:avLst/>
          </a:prstGeom>
          <a:noFill/>
          <a:ln>
            <a:noFill/>
          </a:ln>
        </p:spPr>
      </p:pic>
      <p:sp>
        <p:nvSpPr>
          <p:cNvPr id="42" name="Google Shape;42;p21"/>
          <p:cNvSpPr txBox="1">
            <a:spLocks noGrp="1"/>
          </p:cNvSpPr>
          <p:nvPr>
            <p:ph type="title"/>
          </p:nvPr>
        </p:nvSpPr>
        <p:spPr>
          <a:xfrm>
            <a:off x="1175657" y="365125"/>
            <a:ext cx="1017814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3" name="Google Shape;43;p21"/>
          <p:cNvPicPr preferRelativeResize="0"/>
          <p:nvPr/>
        </p:nvPicPr>
        <p:blipFill rotWithShape="1">
          <a:blip r:embed="rId3">
            <a:alphaModFix/>
          </a:blip>
          <a:srcRect/>
          <a:stretch/>
        </p:blipFill>
        <p:spPr>
          <a:xfrm>
            <a:off x="0" y="5712"/>
            <a:ext cx="762358" cy="685228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22"/>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22"/>
          <p:cNvPicPr preferRelativeResize="0"/>
          <p:nvPr/>
        </p:nvPicPr>
        <p:blipFill rotWithShape="1">
          <a:blip r:embed="rId2">
            <a:alphaModFix/>
          </a:blip>
          <a:srcRect/>
          <a:stretch/>
        </p:blipFill>
        <p:spPr>
          <a:xfrm>
            <a:off x="834012" y="6343650"/>
            <a:ext cx="377825" cy="377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47"/>
        <p:cNvGrpSpPr/>
        <p:nvPr/>
      </p:nvGrpSpPr>
      <p:grpSpPr>
        <a:xfrm>
          <a:off x="0" y="0"/>
          <a:ext cx="0" cy="0"/>
          <a:chOff x="0" y="0"/>
          <a:chExt cx="0" cy="0"/>
        </a:xfrm>
      </p:grpSpPr>
      <p:grpSp>
        <p:nvGrpSpPr>
          <p:cNvPr id="48" name="Google Shape;48;g2509dd1967b_1_107"/>
          <p:cNvGrpSpPr/>
          <p:nvPr/>
        </p:nvGrpSpPr>
        <p:grpSpPr>
          <a:xfrm>
            <a:off x="838198" y="0"/>
            <a:ext cx="10515600" cy="798828"/>
            <a:chOff x="0" y="0"/>
            <a:chExt cx="12192000" cy="798828"/>
          </a:xfrm>
        </p:grpSpPr>
        <p:sp>
          <p:nvSpPr>
            <p:cNvPr id="49" name="Google Shape;49;g2509dd1967b_1_107"/>
            <p:cNvSpPr/>
            <p:nvPr/>
          </p:nvSpPr>
          <p:spPr>
            <a:xfrm>
              <a:off x="0" y="0"/>
              <a:ext cx="12192000" cy="6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g2509dd1967b_1_107"/>
            <p:cNvSpPr/>
            <p:nvPr/>
          </p:nvSpPr>
          <p:spPr>
            <a:xfrm>
              <a:off x="0" y="674328"/>
              <a:ext cx="12192000" cy="124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1" name="Google Shape;51;g2509dd1967b_1_107"/>
          <p:cNvSpPr txBox="1">
            <a:spLocks noGrp="1"/>
          </p:cNvSpPr>
          <p:nvPr>
            <p:ph type="title"/>
          </p:nvPr>
        </p:nvSpPr>
        <p:spPr>
          <a:xfrm>
            <a:off x="838200" y="1014921"/>
            <a:ext cx="10515600" cy="114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600"/>
              <a:buFont typeface="Palatino"/>
              <a:buNone/>
              <a:defRPr sz="36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 name="Google Shape;52;g2509dd1967b_1_107"/>
          <p:cNvSpPr txBox="1">
            <a:spLocks noGrp="1"/>
          </p:cNvSpPr>
          <p:nvPr>
            <p:ph type="body" idx="1"/>
          </p:nvPr>
        </p:nvSpPr>
        <p:spPr>
          <a:xfrm>
            <a:off x="838200" y="2286442"/>
            <a:ext cx="10515600" cy="4060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3A3838"/>
              </a:buClr>
              <a:buSzPts val="1800"/>
              <a:buChar char="•"/>
              <a:defRPr/>
            </a:lvl1pPr>
            <a:lvl2pPr marL="914400" lvl="1" indent="-342900" algn="l" rtl="0">
              <a:lnSpc>
                <a:spcPct val="90000"/>
              </a:lnSpc>
              <a:spcBef>
                <a:spcPts val="500"/>
              </a:spcBef>
              <a:spcAft>
                <a:spcPts val="0"/>
              </a:spcAft>
              <a:buClr>
                <a:srgbClr val="3A3838"/>
              </a:buClr>
              <a:buSzPts val="1800"/>
              <a:buChar char="•"/>
              <a:defRPr/>
            </a:lvl2pPr>
            <a:lvl3pPr marL="1371600" lvl="2" indent="-342900" algn="l" rtl="0">
              <a:lnSpc>
                <a:spcPct val="90000"/>
              </a:lnSpc>
              <a:spcBef>
                <a:spcPts val="500"/>
              </a:spcBef>
              <a:spcAft>
                <a:spcPts val="0"/>
              </a:spcAft>
              <a:buClr>
                <a:srgbClr val="3A3838"/>
              </a:buClr>
              <a:buSzPts val="1800"/>
              <a:buChar char="•"/>
              <a:defRPr/>
            </a:lvl3pPr>
            <a:lvl4pPr marL="1828800" lvl="3" indent="-342900" algn="l" rtl="0">
              <a:lnSpc>
                <a:spcPct val="90000"/>
              </a:lnSpc>
              <a:spcBef>
                <a:spcPts val="500"/>
              </a:spcBef>
              <a:spcAft>
                <a:spcPts val="0"/>
              </a:spcAft>
              <a:buClr>
                <a:srgbClr val="3A3838"/>
              </a:buClr>
              <a:buSzPts val="1800"/>
              <a:buChar char="•"/>
              <a:defRPr/>
            </a:lvl4pPr>
            <a:lvl5pPr marL="2286000" lvl="4" indent="-342900" algn="l" rtl="0">
              <a:lnSpc>
                <a:spcPct val="90000"/>
              </a:lnSpc>
              <a:spcBef>
                <a:spcPts val="500"/>
              </a:spcBef>
              <a:spcAft>
                <a:spcPts val="0"/>
              </a:spcAft>
              <a:buClr>
                <a:srgbClr val="3A3838"/>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 name="Google Shape;53;g2509dd1967b_1_107"/>
          <p:cNvSpPr txBox="1"/>
          <p:nvPr/>
        </p:nvSpPr>
        <p:spPr>
          <a:xfrm>
            <a:off x="1240719" y="6494411"/>
            <a:ext cx="820500" cy="22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dk2"/>
                </a:solidFill>
                <a:latin typeface="Calibri"/>
                <a:ea typeface="Calibri"/>
                <a:cs typeface="Calibri"/>
                <a:sym typeface="Calibri"/>
              </a:rPr>
              <a:t>‹#›</a:t>
            </a:fld>
            <a:endParaRPr sz="1200" b="0" i="0" u="none" strike="noStrike" cap="none">
              <a:solidFill>
                <a:schemeClr val="dk2"/>
              </a:solidFill>
              <a:latin typeface="Calibri"/>
              <a:ea typeface="Calibri"/>
              <a:cs typeface="Calibri"/>
              <a:sym typeface="Calibri"/>
            </a:endParaRPr>
          </a:p>
        </p:txBody>
      </p:sp>
      <p:pic>
        <p:nvPicPr>
          <p:cNvPr id="54" name="Google Shape;54;g2509dd1967b_1_107" descr="A picture containing text, clipart&#10;&#10;Description automatically generated"/>
          <p:cNvPicPr preferRelativeResize="0"/>
          <p:nvPr/>
        </p:nvPicPr>
        <p:blipFill rotWithShape="1">
          <a:blip r:embed="rId2">
            <a:alphaModFix/>
          </a:blip>
          <a:srcRect/>
          <a:stretch/>
        </p:blipFill>
        <p:spPr>
          <a:xfrm>
            <a:off x="800427" y="6376988"/>
            <a:ext cx="419026" cy="4190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Georgia"/>
              <a:buNone/>
              <a:defRPr sz="3600" b="0" i="0" u="none" strike="noStrike" cap="none">
                <a:solidFill>
                  <a:schemeClr val="dk2"/>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431484"/>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rgbClr val="424242"/>
              </a:buClr>
              <a:buSzPts val="2200"/>
              <a:buFont typeface="Arial"/>
              <a:buChar char="•"/>
              <a:defRPr sz="2200" b="0" i="0" u="none" strike="noStrike" cap="none">
                <a:solidFill>
                  <a:srgbClr val="424242"/>
                </a:solidFill>
                <a:latin typeface="Arial"/>
                <a:ea typeface="Arial"/>
                <a:cs typeface="Arial"/>
                <a:sym typeface="Arial"/>
              </a:defRPr>
            </a:lvl1pPr>
            <a:lvl2pPr marL="914400" marR="0" lvl="1" indent="-355600" algn="l" rtl="0">
              <a:lnSpc>
                <a:spcPct val="90000"/>
              </a:lnSpc>
              <a:spcBef>
                <a:spcPts val="500"/>
              </a:spcBef>
              <a:spcAft>
                <a:spcPts val="0"/>
              </a:spcAft>
              <a:buClr>
                <a:srgbClr val="424242"/>
              </a:buClr>
              <a:buSzPts val="2000"/>
              <a:buFont typeface="Arial"/>
              <a:buChar char="•"/>
              <a:defRPr sz="2000" b="0" i="0" u="none" strike="noStrike" cap="none">
                <a:solidFill>
                  <a:srgbClr val="424242"/>
                </a:solidFill>
                <a:latin typeface="Arial"/>
                <a:ea typeface="Arial"/>
                <a:cs typeface="Arial"/>
                <a:sym typeface="Arial"/>
              </a:defRPr>
            </a:lvl2pPr>
            <a:lvl3pPr marL="1371600" marR="0" lvl="2" indent="-342900" algn="l" rtl="0">
              <a:lnSpc>
                <a:spcPct val="90000"/>
              </a:lnSpc>
              <a:spcBef>
                <a:spcPts val="500"/>
              </a:spcBef>
              <a:spcAft>
                <a:spcPts val="0"/>
              </a:spcAft>
              <a:buClr>
                <a:srgbClr val="424242"/>
              </a:buClr>
              <a:buSzPts val="1800"/>
              <a:buFont typeface="Arial"/>
              <a:buChar char="•"/>
              <a:defRPr sz="1800" b="0" i="0" u="none" strike="noStrike" cap="none">
                <a:solidFill>
                  <a:srgbClr val="424242"/>
                </a:solidFill>
                <a:latin typeface="Arial"/>
                <a:ea typeface="Arial"/>
                <a:cs typeface="Arial"/>
                <a:sym typeface="Arial"/>
              </a:defRPr>
            </a:lvl3pPr>
            <a:lvl4pPr marL="1828800" marR="0" lvl="3" indent="-330200" algn="l" rtl="0">
              <a:lnSpc>
                <a:spcPct val="90000"/>
              </a:lnSpc>
              <a:spcBef>
                <a:spcPts val="500"/>
              </a:spcBef>
              <a:spcAft>
                <a:spcPts val="0"/>
              </a:spcAft>
              <a:buClr>
                <a:srgbClr val="424242"/>
              </a:buClr>
              <a:buSzPts val="1600"/>
              <a:buFont typeface="Arial"/>
              <a:buChar char="•"/>
              <a:defRPr sz="1600" b="0" i="0" u="none" strike="noStrike" cap="none">
                <a:solidFill>
                  <a:srgbClr val="424242"/>
                </a:solidFill>
                <a:latin typeface="Arial"/>
                <a:ea typeface="Arial"/>
                <a:cs typeface="Arial"/>
                <a:sym typeface="Arial"/>
              </a:defRPr>
            </a:lvl4pPr>
            <a:lvl5pPr marL="2286000" marR="0" lvl="4" indent="-317500" algn="l" rtl="0">
              <a:lnSpc>
                <a:spcPct val="90000"/>
              </a:lnSpc>
              <a:spcBef>
                <a:spcPts val="500"/>
              </a:spcBef>
              <a:spcAft>
                <a:spcPts val="0"/>
              </a:spcAft>
              <a:buClr>
                <a:srgbClr val="424242"/>
              </a:buClr>
              <a:buSzPts val="1400"/>
              <a:buFont typeface="Arial"/>
              <a:buChar char="•"/>
              <a:defRPr sz="1400" b="0" i="0" u="none" strike="noStrike" cap="none">
                <a:solidFill>
                  <a:srgbClr val="42424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A8A8A"/>
                </a:solidFill>
                <a:latin typeface="Arial"/>
                <a:ea typeface="Arial"/>
                <a:cs typeface="Arial"/>
                <a:sym typeface="Arial"/>
              </a:defRPr>
            </a:lvl1pPr>
            <a:lvl2pPr marL="0" marR="0" lvl="1" indent="0" algn="r" rtl="0">
              <a:spcBef>
                <a:spcPts val="0"/>
              </a:spcBef>
              <a:buNone/>
              <a:defRPr sz="1200" b="0" i="0" u="none" strike="noStrike" cap="none">
                <a:solidFill>
                  <a:srgbClr val="8A8A8A"/>
                </a:solidFill>
                <a:latin typeface="Arial"/>
                <a:ea typeface="Arial"/>
                <a:cs typeface="Arial"/>
                <a:sym typeface="Arial"/>
              </a:defRPr>
            </a:lvl2pPr>
            <a:lvl3pPr marL="0" marR="0" lvl="2" indent="0" algn="r" rtl="0">
              <a:spcBef>
                <a:spcPts val="0"/>
              </a:spcBef>
              <a:buNone/>
              <a:defRPr sz="1200" b="0" i="0" u="none" strike="noStrike" cap="none">
                <a:solidFill>
                  <a:srgbClr val="8A8A8A"/>
                </a:solidFill>
                <a:latin typeface="Arial"/>
                <a:ea typeface="Arial"/>
                <a:cs typeface="Arial"/>
                <a:sym typeface="Arial"/>
              </a:defRPr>
            </a:lvl3pPr>
            <a:lvl4pPr marL="0" marR="0" lvl="3" indent="0" algn="r" rtl="0">
              <a:spcBef>
                <a:spcPts val="0"/>
              </a:spcBef>
              <a:buNone/>
              <a:defRPr sz="1200" b="0" i="0" u="none" strike="noStrike" cap="none">
                <a:solidFill>
                  <a:srgbClr val="8A8A8A"/>
                </a:solidFill>
                <a:latin typeface="Arial"/>
                <a:ea typeface="Arial"/>
                <a:cs typeface="Arial"/>
                <a:sym typeface="Arial"/>
              </a:defRPr>
            </a:lvl4pPr>
            <a:lvl5pPr marL="0" marR="0" lvl="4" indent="0" algn="r" rtl="0">
              <a:spcBef>
                <a:spcPts val="0"/>
              </a:spcBef>
              <a:buNone/>
              <a:defRPr sz="1200" b="0" i="0" u="none" strike="noStrike" cap="none">
                <a:solidFill>
                  <a:srgbClr val="8A8A8A"/>
                </a:solidFill>
                <a:latin typeface="Arial"/>
                <a:ea typeface="Arial"/>
                <a:cs typeface="Arial"/>
                <a:sym typeface="Arial"/>
              </a:defRPr>
            </a:lvl5pPr>
            <a:lvl6pPr marL="0" marR="0" lvl="5" indent="0" algn="r" rtl="0">
              <a:spcBef>
                <a:spcPts val="0"/>
              </a:spcBef>
              <a:buNone/>
              <a:defRPr sz="1200" b="0" i="0" u="none" strike="noStrike" cap="none">
                <a:solidFill>
                  <a:srgbClr val="8A8A8A"/>
                </a:solidFill>
                <a:latin typeface="Arial"/>
                <a:ea typeface="Arial"/>
                <a:cs typeface="Arial"/>
                <a:sym typeface="Arial"/>
              </a:defRPr>
            </a:lvl6pPr>
            <a:lvl7pPr marL="0" marR="0" lvl="6" indent="0" algn="r" rtl="0">
              <a:spcBef>
                <a:spcPts val="0"/>
              </a:spcBef>
              <a:buNone/>
              <a:defRPr sz="1200" b="0" i="0" u="none" strike="noStrike" cap="none">
                <a:solidFill>
                  <a:srgbClr val="8A8A8A"/>
                </a:solidFill>
                <a:latin typeface="Arial"/>
                <a:ea typeface="Arial"/>
                <a:cs typeface="Arial"/>
                <a:sym typeface="Arial"/>
              </a:defRPr>
            </a:lvl7pPr>
            <a:lvl8pPr marL="0" marR="0" lvl="7" indent="0" algn="r" rtl="0">
              <a:spcBef>
                <a:spcPts val="0"/>
              </a:spcBef>
              <a:buNone/>
              <a:defRPr sz="1200" b="0" i="0" u="none" strike="noStrike" cap="none">
                <a:solidFill>
                  <a:srgbClr val="8A8A8A"/>
                </a:solidFill>
                <a:latin typeface="Arial"/>
                <a:ea typeface="Arial"/>
                <a:cs typeface="Arial"/>
                <a:sym typeface="Arial"/>
              </a:defRPr>
            </a:lvl8pPr>
            <a:lvl9pPr marL="0" marR="0" lvl="8" indent="0" algn="r" rtl="0">
              <a:spcBef>
                <a:spcPts val="0"/>
              </a:spcBef>
              <a:buNone/>
              <a:defRPr sz="1200" b="0" i="0" u="none" strike="noStrike" cap="none">
                <a:solidFill>
                  <a:srgbClr val="8A8A8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sccc.org/resources/resolutions?text=IDEA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BZG63DPwG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asccc.org/resolutions/develop-and-publish-inclusion-diversity-equity-anti-racism-and-accessibility-ideaa" TargetMode="External"/><Relationship Id="rId3" Type="http://schemas.openxmlformats.org/officeDocument/2006/relationships/hyperlink" Target="https://www.asccc.org/sites/default/files/Cultural_Humility_Toolkit_FINAL_Fillable.pdf" TargetMode="External"/><Relationship Id="rId7" Type="http://schemas.openxmlformats.org/officeDocument/2006/relationships/hyperlink" Target="https://www.asccc.org/resolutions/adding-anti-racism-academic-senate-california-community-colleges-vision-statemen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asccc.org/resolutions/incorporating-inclusion-diversity-equity-anti-racism-and-accessibility-ideaa-principles" TargetMode="External"/><Relationship Id="rId5" Type="http://schemas.openxmlformats.org/officeDocument/2006/relationships/hyperlink" Target="https://www.asccc.org/resolutions/advancing-ideaa-guided-pathways" TargetMode="External"/><Relationship Id="rId4" Type="http://schemas.openxmlformats.org/officeDocument/2006/relationships/hyperlink" Target="https://www.asccc.org/resolutions/adopt-academic-senate-california-community-colleges-mission-vision-and-values" TargetMode="External"/><Relationship Id="rId9" Type="http://schemas.openxmlformats.org/officeDocument/2006/relationships/hyperlink" Target="https://www.asccc.org/resolutions/adopt-dei-curriculum-model-principles-and-practices-framewor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sccc.org/resolutions/faculty-participation-creation-course-enrollment-maximums-community-college-departmen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1wqtxts1xzle7.cloudfront.net/67030878/Assume_the_PositionYou_Fit_the_Descripti20210504-5261-v2z18d.pdf?1620177455=&amp;response-content-disposition=inline%3B+filename%3DAssume_the_Position_You_Fit_the_Descript.pdf&amp;Expires=1686151957&amp;Signature=VqSeC2fzs5csryZLgr-vEUCB8jxm8O8uFjQDiP2V7waz~1lWV7uyicyjo04Uyz~DeK8E4V6sT-XZoBheNdCTlDMmZxjdEF6fJkSsA69z-QDkQfszqrlZu58H5kMX200Kkh37ZqyCntjiZRH8XhqPmotSf4aJnkc4uCXi3TUenh9s6R9R7dDq-QIwTRqDO9ZWsDR33-hz1Yn1Oery9Dnqz9c5OwVrKpQPbS6Jh~t34SszmqxcMHE~WYhX24kZYgCTc7j9vmku8QHVvjzpYr5cNSqq9Ue10RipPO7Nqpp5pghw9VWP6mXE2TPlPCIIsNJuL6Ml4P3PkmTj5bH9Yn5X1A__&amp;Key-Pair-Id=APKAJLOHF5GGSLRBV4ZA" TargetMode="External"/><Relationship Id="rId5" Type="http://schemas.openxmlformats.org/officeDocument/2006/relationships/hyperlink" Target="https://bmmcoalition.com/wp-content/uploads/2021/03/Racelighting-BRIEF-2021-3.pdf" TargetMode="External"/><Relationship Id="rId4" Type="http://schemas.openxmlformats.org/officeDocument/2006/relationships/hyperlink" Target="https://www.asccc.org/resolutions/cultural-humility-driving-inclusion-diversity-equity-anti-racism-and-accessibilit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emz49wSnNc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www.youtube.com/watch?v=emz49wSnNc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834012" y="4180113"/>
            <a:ext cx="10519788" cy="159367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Georgia"/>
              <a:buNone/>
            </a:pPr>
            <a:r>
              <a:rPr lang="en-US"/>
              <a:t>Finding Our Way: Navigating Difficult Conversations</a:t>
            </a:r>
            <a:endParaRPr/>
          </a:p>
        </p:txBody>
      </p:sp>
      <p:sp>
        <p:nvSpPr>
          <p:cNvPr id="60" name="Google Shape;60;p1"/>
          <p:cNvSpPr txBox="1">
            <a:spLocks noGrp="1"/>
          </p:cNvSpPr>
          <p:nvPr>
            <p:ph type="subTitle" idx="1"/>
          </p:nvPr>
        </p:nvSpPr>
        <p:spPr>
          <a:xfrm>
            <a:off x="834012" y="5785863"/>
            <a:ext cx="10519788" cy="894804"/>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0"/>
              </a:spcBef>
              <a:spcAft>
                <a:spcPts val="0"/>
              </a:spcAft>
              <a:buClr>
                <a:schemeClr val="lt2"/>
              </a:buClr>
              <a:buSzPct val="100000"/>
              <a:buNone/>
            </a:pPr>
            <a:r>
              <a:rPr lang="en-US"/>
              <a:t>Juan Arzola, ASCCC At-Large Representative</a:t>
            </a:r>
            <a:endParaRPr/>
          </a:p>
          <a:p>
            <a:pPr marL="0" lvl="0" indent="0" algn="ctr" rtl="0">
              <a:lnSpc>
                <a:spcPct val="90000"/>
              </a:lnSpc>
              <a:spcBef>
                <a:spcPts val="1000"/>
              </a:spcBef>
              <a:spcAft>
                <a:spcPts val="0"/>
              </a:spcAft>
              <a:buClr>
                <a:schemeClr val="lt2"/>
              </a:buClr>
              <a:buSzPct val="100000"/>
              <a:buNone/>
            </a:pPr>
            <a:r>
              <a:rPr lang="en-US"/>
              <a:t>Dr. Kimberley H. Stiemke, ASCCC South Representative</a:t>
            </a:r>
            <a:endParaRPr/>
          </a:p>
          <a:p>
            <a:pPr marL="0" lvl="0" indent="0" algn="ctr" rtl="0">
              <a:lnSpc>
                <a:spcPct val="90000"/>
              </a:lnSpc>
              <a:spcBef>
                <a:spcPts val="1000"/>
              </a:spcBef>
              <a:spcAft>
                <a:spcPts val="0"/>
              </a:spcAft>
              <a:buClr>
                <a:schemeClr val="lt2"/>
              </a:buClr>
              <a:buSzPct val="100000"/>
              <a:buNone/>
            </a:pPr>
            <a:r>
              <a:rPr lang="en-US"/>
              <a:t>Eric Wada, ASCCC North Representative</a:t>
            </a:r>
            <a:endParaRPr/>
          </a:p>
          <a:p>
            <a:pPr marL="0" lvl="0" indent="0" algn="ctr" rtl="0">
              <a:lnSpc>
                <a:spcPct val="90000"/>
              </a:lnSpc>
              <a:spcBef>
                <a:spcPts val="1000"/>
              </a:spcBef>
              <a:spcAft>
                <a:spcPts val="0"/>
              </a:spcAft>
              <a:buClr>
                <a:schemeClr val="lt2"/>
              </a:buClr>
              <a:buSzPct val="100000"/>
              <a:buNone/>
            </a:pPr>
            <a:endParaRPr/>
          </a:p>
          <a:p>
            <a:pPr marL="0" lvl="0" indent="0" algn="ctr" rtl="0">
              <a:lnSpc>
                <a:spcPct val="90000"/>
              </a:lnSpc>
              <a:spcBef>
                <a:spcPts val="1000"/>
              </a:spcBef>
              <a:spcAft>
                <a:spcPts val="0"/>
              </a:spcAft>
              <a:buClr>
                <a:schemeClr val="lt2"/>
              </a:buClr>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509dd1967b_1_52"/>
          <p:cNvSpPr txBox="1">
            <a:spLocks noGrp="1"/>
          </p:cNvSpPr>
          <p:nvPr>
            <p:ph type="title"/>
          </p:nvPr>
        </p:nvSpPr>
        <p:spPr>
          <a:xfrm>
            <a:off x="838200" y="934846"/>
            <a:ext cx="10515600" cy="5910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a:t>Critical Perspectives for Thought </a:t>
            </a:r>
            <a:endParaRPr sz="2000"/>
          </a:p>
        </p:txBody>
      </p:sp>
      <p:pic>
        <p:nvPicPr>
          <p:cNvPr id="133" name="Google Shape;133;g2509dd1967b_1_52" descr="A photo of a sign from the conference advertising a lunch meeting of the NEA Conservative Educators Caucus.  A question on the sign says, &quot;Do Black babies in the womb matter?&quot;" title="Photo from the NEA Conference"/>
          <p:cNvPicPr preferRelativeResize="0"/>
          <p:nvPr/>
        </p:nvPicPr>
        <p:blipFill>
          <a:blip r:embed="rId3">
            <a:alphaModFix/>
          </a:blip>
          <a:stretch>
            <a:fillRect/>
          </a:stretch>
        </p:blipFill>
        <p:spPr>
          <a:xfrm>
            <a:off x="3126425" y="1786000"/>
            <a:ext cx="5587276" cy="4349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509dd1967b_1_335"/>
          <p:cNvSpPr txBox="1">
            <a:spLocks noGrp="1"/>
          </p:cNvSpPr>
          <p:nvPr>
            <p:ph type="title"/>
          </p:nvPr>
        </p:nvSpPr>
        <p:spPr>
          <a:xfrm>
            <a:off x="838200" y="1096221"/>
            <a:ext cx="10515600" cy="5910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a:t>What are your Critical Thoughts?</a:t>
            </a:r>
            <a:endParaRPr/>
          </a:p>
        </p:txBody>
      </p:sp>
      <p:sp>
        <p:nvSpPr>
          <p:cNvPr id="140" name="Google Shape;140;g2509dd1967b_1_335"/>
          <p:cNvSpPr txBox="1">
            <a:spLocks noGrp="1"/>
          </p:cNvSpPr>
          <p:nvPr>
            <p:ph type="body" idx="1"/>
          </p:nvPr>
        </p:nvSpPr>
        <p:spPr>
          <a:xfrm>
            <a:off x="838200" y="1848417"/>
            <a:ext cx="5194465" cy="4060500"/>
          </a:xfrm>
          <a:prstGeom prst="rect">
            <a:avLst/>
          </a:prstGeom>
        </p:spPr>
        <p:txBody>
          <a:bodyPr spcFirstLastPara="1" wrap="square" lIns="91425" tIns="45700" rIns="91425" bIns="45700" anchor="t" anchorCtr="0">
            <a:normAutofit/>
          </a:bodyPr>
          <a:lstStyle/>
          <a:p>
            <a:pPr marL="457200" lvl="0" indent="-355600" algn="l" rtl="0">
              <a:lnSpc>
                <a:spcPct val="100000"/>
              </a:lnSpc>
              <a:spcBef>
                <a:spcPts val="0"/>
              </a:spcBef>
              <a:spcAft>
                <a:spcPts val="0"/>
              </a:spcAft>
              <a:buClr>
                <a:srgbClr val="000000"/>
              </a:buClr>
              <a:buSzPts val="2000"/>
              <a:buAutoNum type="arabicPeriod"/>
            </a:pPr>
            <a:r>
              <a:rPr lang="en-US" sz="2000" dirty="0">
                <a:solidFill>
                  <a:srgbClr val="000000"/>
                </a:solidFill>
                <a:latin typeface="+mn-lt"/>
                <a:ea typeface="Calibri"/>
                <a:cs typeface="Calibri"/>
                <a:sym typeface="Calibri"/>
              </a:rPr>
              <a:t>What message is the question communicating?</a:t>
            </a:r>
            <a:endParaRPr sz="2000" dirty="0">
              <a:solidFill>
                <a:srgbClr val="000000"/>
              </a:solidFill>
              <a:latin typeface="+mn-lt"/>
              <a:ea typeface="Calibri"/>
              <a:cs typeface="Calibri"/>
              <a:sym typeface="Calibri"/>
            </a:endParaRPr>
          </a:p>
          <a:p>
            <a:pPr marL="800100" lvl="0" algn="l" rtl="0">
              <a:lnSpc>
                <a:spcPct val="100000"/>
              </a:lnSpc>
              <a:spcBef>
                <a:spcPts val="0"/>
              </a:spcBef>
              <a:spcAft>
                <a:spcPts val="0"/>
              </a:spcAft>
              <a:buFont typeface="+mj-lt"/>
              <a:buAutoNum type="arabicPeriod"/>
            </a:pPr>
            <a:endParaRPr sz="2000" dirty="0">
              <a:solidFill>
                <a:srgbClr val="000000"/>
              </a:solidFill>
              <a:latin typeface="+mn-lt"/>
              <a:ea typeface="Calibri"/>
              <a:cs typeface="Calibri"/>
              <a:sym typeface="Calibri"/>
            </a:endParaRPr>
          </a:p>
          <a:p>
            <a:pPr marL="457200" lvl="0" indent="-355600" algn="l" rtl="0">
              <a:lnSpc>
                <a:spcPct val="100000"/>
              </a:lnSpc>
              <a:spcBef>
                <a:spcPts val="0"/>
              </a:spcBef>
              <a:spcAft>
                <a:spcPts val="0"/>
              </a:spcAft>
              <a:buClr>
                <a:srgbClr val="000000"/>
              </a:buClr>
              <a:buSzPts val="2000"/>
              <a:buAutoNum type="arabicPeriod"/>
            </a:pPr>
            <a:r>
              <a:rPr lang="en-US" sz="2000" dirty="0">
                <a:solidFill>
                  <a:srgbClr val="000000"/>
                </a:solidFill>
                <a:latin typeface="+mn-lt"/>
                <a:ea typeface="Calibri"/>
                <a:cs typeface="Calibri"/>
                <a:sym typeface="Calibri"/>
              </a:rPr>
              <a:t>Who is communicating the message?</a:t>
            </a:r>
            <a:endParaRPr sz="2000" dirty="0">
              <a:solidFill>
                <a:srgbClr val="000000"/>
              </a:solidFill>
              <a:latin typeface="+mn-lt"/>
              <a:ea typeface="Calibri"/>
              <a:cs typeface="Calibri"/>
              <a:sym typeface="Calibri"/>
            </a:endParaRPr>
          </a:p>
          <a:p>
            <a:pPr marL="800100" lvl="0" algn="l" rtl="0">
              <a:lnSpc>
                <a:spcPct val="100000"/>
              </a:lnSpc>
              <a:spcBef>
                <a:spcPts val="0"/>
              </a:spcBef>
              <a:spcAft>
                <a:spcPts val="0"/>
              </a:spcAft>
              <a:buFont typeface="+mj-lt"/>
              <a:buAutoNum type="arabicPeriod"/>
            </a:pPr>
            <a:endParaRPr sz="2000" dirty="0">
              <a:solidFill>
                <a:srgbClr val="000000"/>
              </a:solidFill>
              <a:latin typeface="+mn-lt"/>
              <a:ea typeface="Calibri"/>
              <a:cs typeface="Calibri"/>
              <a:sym typeface="Calibri"/>
            </a:endParaRPr>
          </a:p>
          <a:p>
            <a:pPr marL="457200" lvl="0" indent="-355600" algn="l" rtl="0">
              <a:lnSpc>
                <a:spcPct val="100000"/>
              </a:lnSpc>
              <a:spcBef>
                <a:spcPts val="0"/>
              </a:spcBef>
              <a:spcAft>
                <a:spcPts val="0"/>
              </a:spcAft>
              <a:buClr>
                <a:srgbClr val="000000"/>
              </a:buClr>
              <a:buSzPts val="2000"/>
              <a:buAutoNum type="arabicPeriod"/>
            </a:pPr>
            <a:r>
              <a:rPr lang="en-US" sz="2000" dirty="0">
                <a:solidFill>
                  <a:srgbClr val="000000"/>
                </a:solidFill>
                <a:latin typeface="+mn-lt"/>
                <a:ea typeface="Calibri"/>
                <a:cs typeface="Calibri"/>
                <a:sym typeface="Calibri"/>
              </a:rPr>
              <a:t>What power and/or influence does the messenger/and messaging have?</a:t>
            </a:r>
            <a:endParaRPr sz="2000" dirty="0">
              <a:solidFill>
                <a:srgbClr val="000000"/>
              </a:solidFill>
              <a:latin typeface="+mn-lt"/>
              <a:ea typeface="Calibri"/>
              <a:cs typeface="Calibri"/>
              <a:sym typeface="Calibri"/>
            </a:endParaRPr>
          </a:p>
          <a:p>
            <a:pPr marL="800100" lvl="0" algn="l" rtl="0">
              <a:lnSpc>
                <a:spcPct val="100000"/>
              </a:lnSpc>
              <a:spcBef>
                <a:spcPts val="0"/>
              </a:spcBef>
              <a:spcAft>
                <a:spcPts val="0"/>
              </a:spcAft>
              <a:buFont typeface="+mj-lt"/>
              <a:buAutoNum type="arabicPeriod"/>
            </a:pPr>
            <a:endParaRPr sz="2000" dirty="0">
              <a:solidFill>
                <a:srgbClr val="000000"/>
              </a:solidFill>
              <a:latin typeface="+mn-lt"/>
              <a:ea typeface="Calibri"/>
              <a:cs typeface="Calibri"/>
              <a:sym typeface="Calibri"/>
            </a:endParaRPr>
          </a:p>
          <a:p>
            <a:pPr marL="457200" lvl="0" indent="-355600" algn="l" rtl="0">
              <a:lnSpc>
                <a:spcPct val="100000"/>
              </a:lnSpc>
              <a:spcBef>
                <a:spcPts val="0"/>
              </a:spcBef>
              <a:spcAft>
                <a:spcPts val="0"/>
              </a:spcAft>
              <a:buClr>
                <a:srgbClr val="000000"/>
              </a:buClr>
              <a:buSzPts val="2000"/>
              <a:buAutoNum type="arabicPeriod"/>
            </a:pPr>
            <a:r>
              <a:rPr lang="en-US" sz="2000" dirty="0">
                <a:solidFill>
                  <a:srgbClr val="000000"/>
                </a:solidFill>
                <a:latin typeface="+mn-lt"/>
                <a:ea typeface="Calibri"/>
                <a:cs typeface="Calibri"/>
                <a:sym typeface="Calibri"/>
              </a:rPr>
              <a:t>How does the question make you feel?</a:t>
            </a:r>
            <a:endParaRPr sz="2000" dirty="0">
              <a:solidFill>
                <a:srgbClr val="000000"/>
              </a:solidFill>
              <a:latin typeface="+mn-lt"/>
              <a:ea typeface="Calibri"/>
              <a:cs typeface="Calibri"/>
              <a:sym typeface="Calibri"/>
            </a:endParaRPr>
          </a:p>
          <a:p>
            <a:pPr marL="342900" lvl="0" algn="l" rtl="0">
              <a:lnSpc>
                <a:spcPct val="100000"/>
              </a:lnSpc>
              <a:spcBef>
                <a:spcPts val="0"/>
              </a:spcBef>
              <a:spcAft>
                <a:spcPts val="0"/>
              </a:spcAft>
              <a:buFont typeface="+mj-lt"/>
              <a:buAutoNum type="arabicPeriod"/>
            </a:pPr>
            <a:endParaRPr sz="2000" dirty="0">
              <a:solidFill>
                <a:srgbClr val="000000"/>
              </a:solidFill>
              <a:latin typeface="+mn-lt"/>
              <a:ea typeface="Calibri"/>
              <a:cs typeface="Calibri"/>
              <a:sym typeface="Calibri"/>
            </a:endParaRPr>
          </a:p>
          <a:p>
            <a:pPr marL="457200" lvl="0" indent="-355600" algn="l" rtl="0">
              <a:lnSpc>
                <a:spcPct val="100000"/>
              </a:lnSpc>
              <a:spcBef>
                <a:spcPts val="0"/>
              </a:spcBef>
              <a:spcAft>
                <a:spcPts val="0"/>
              </a:spcAft>
              <a:buClr>
                <a:srgbClr val="000000"/>
              </a:buClr>
              <a:buSzPts val="2000"/>
              <a:buAutoNum type="arabicPeriod"/>
            </a:pPr>
            <a:r>
              <a:rPr lang="en-US" sz="2000" dirty="0">
                <a:solidFill>
                  <a:srgbClr val="000000"/>
                </a:solidFill>
                <a:latin typeface="+mn-lt"/>
                <a:ea typeface="Calibri"/>
                <a:cs typeface="Calibri"/>
                <a:sym typeface="Calibri"/>
              </a:rPr>
              <a:t>Who is being impacted by the question/message?</a:t>
            </a:r>
            <a:endParaRPr sz="2000" dirty="0">
              <a:solidFill>
                <a:srgbClr val="000000"/>
              </a:solidFill>
              <a:latin typeface="+mn-lt"/>
              <a:ea typeface="Calibri"/>
              <a:cs typeface="Calibri"/>
              <a:sym typeface="Calibri"/>
            </a:endParaRPr>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pic>
        <p:nvPicPr>
          <p:cNvPr id="142" name="Google Shape;142;g2509dd1967b_1_335" descr="The same photo from the previous slide:  A photo of a sign from the conference advertising a lunch meeting of the NEA Conservative Educators Caucus.  A question on the sign says, &quot;Do Black babies in the womb matter?&quot;" title="Photo from the NEA Conference, copied"/>
          <p:cNvPicPr preferRelativeResize="0"/>
          <p:nvPr/>
        </p:nvPicPr>
        <p:blipFill>
          <a:blip r:embed="rId3">
            <a:alphaModFix/>
          </a:blip>
          <a:stretch>
            <a:fillRect/>
          </a:stretch>
        </p:blipFill>
        <p:spPr>
          <a:xfrm>
            <a:off x="6289175" y="1818275"/>
            <a:ext cx="5293800" cy="4120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a:t>Impact of Micro/macroaggressions</a:t>
            </a:r>
            <a:endParaRPr/>
          </a:p>
        </p:txBody>
      </p:sp>
      <p:sp>
        <p:nvSpPr>
          <p:cNvPr id="149" name="Google Shape;149;p10"/>
          <p:cNvSpPr txBox="1">
            <a:spLocks noGrp="1"/>
          </p:cNvSpPr>
          <p:nvPr>
            <p:ph type="body" idx="1"/>
          </p:nvPr>
        </p:nvSpPr>
        <p:spPr>
          <a:xfrm>
            <a:off x="838200" y="2494722"/>
            <a:ext cx="10515600" cy="3762386"/>
          </a:xfrm>
          <a:prstGeom prst="rect">
            <a:avLst/>
          </a:prstGeom>
          <a:noFill/>
          <a:ln>
            <a:noFill/>
          </a:ln>
        </p:spPr>
        <p:txBody>
          <a:bodyPr spcFirstLastPara="1" wrap="square" lIns="91425" tIns="45700" rIns="91425" bIns="45700" anchor="t" anchorCtr="0">
            <a:normAutofit lnSpcReduction="10000"/>
          </a:bodyPr>
          <a:lstStyle/>
          <a:p>
            <a:pPr marL="342900" lvl="0" algn="l" rtl="0">
              <a:lnSpc>
                <a:spcPct val="100000"/>
              </a:lnSpc>
              <a:spcBef>
                <a:spcPts val="0"/>
              </a:spcBef>
              <a:spcAft>
                <a:spcPts val="0"/>
              </a:spcAft>
              <a:buClr>
                <a:srgbClr val="424242"/>
              </a:buClr>
              <a:buSzPts val="2200"/>
              <a:buFont typeface="Wingdings" pitchFamily="2" charset="2"/>
              <a:buChar char="Ø"/>
            </a:pPr>
            <a:r>
              <a:rPr lang="en-US" dirty="0"/>
              <a:t>Emotional and mental toll</a:t>
            </a:r>
            <a:endParaRPr dirty="0"/>
          </a:p>
          <a:p>
            <a:pPr marL="685800" lvl="1" indent="-228600" algn="l" rtl="0">
              <a:lnSpc>
                <a:spcPct val="100000"/>
              </a:lnSpc>
              <a:spcBef>
                <a:spcPts val="0"/>
              </a:spcBef>
              <a:spcAft>
                <a:spcPts val="0"/>
              </a:spcAft>
              <a:buSzPts val="1800"/>
              <a:buChar char="○"/>
            </a:pPr>
            <a:r>
              <a:rPr lang="en-US" dirty="0"/>
              <a:t>Increased stress</a:t>
            </a:r>
            <a:endParaRPr dirty="0"/>
          </a:p>
          <a:p>
            <a:pPr marL="685800" lvl="1" indent="-228600" algn="l" rtl="0">
              <a:lnSpc>
                <a:spcPct val="100000"/>
              </a:lnSpc>
              <a:spcBef>
                <a:spcPts val="0"/>
              </a:spcBef>
              <a:spcAft>
                <a:spcPts val="0"/>
              </a:spcAft>
              <a:buSzPts val="1800"/>
              <a:buChar char="○"/>
            </a:pPr>
            <a:r>
              <a:rPr lang="en-US" dirty="0"/>
              <a:t>Burnout</a:t>
            </a:r>
            <a:endParaRPr dirty="0"/>
          </a:p>
          <a:p>
            <a:pPr marL="685800" lvl="1" indent="-228600" algn="l" rtl="0">
              <a:lnSpc>
                <a:spcPct val="100000"/>
              </a:lnSpc>
              <a:spcBef>
                <a:spcPts val="0"/>
              </a:spcBef>
              <a:spcAft>
                <a:spcPts val="0"/>
              </a:spcAft>
              <a:buSzPts val="1800"/>
              <a:buChar char="○"/>
            </a:pPr>
            <a:r>
              <a:rPr lang="en-US" dirty="0"/>
              <a:t>Frustration</a:t>
            </a:r>
            <a:endParaRPr dirty="0"/>
          </a:p>
          <a:p>
            <a:pPr marL="342900" lvl="0" algn="l" rtl="0">
              <a:lnSpc>
                <a:spcPct val="100000"/>
              </a:lnSpc>
              <a:spcBef>
                <a:spcPts val="0"/>
              </a:spcBef>
              <a:spcAft>
                <a:spcPts val="0"/>
              </a:spcAft>
              <a:buClr>
                <a:srgbClr val="424242"/>
              </a:buClr>
              <a:buSzPts val="2200"/>
              <a:buFont typeface="Wingdings" pitchFamily="2" charset="2"/>
              <a:buChar char="Ø"/>
            </a:pPr>
            <a:r>
              <a:rPr lang="en-US" dirty="0"/>
              <a:t>Racial battle fatigue</a:t>
            </a:r>
            <a:endParaRPr dirty="0"/>
          </a:p>
          <a:p>
            <a:pPr marL="685800" lvl="1" indent="-228600" algn="l" rtl="0">
              <a:lnSpc>
                <a:spcPct val="100000"/>
              </a:lnSpc>
              <a:spcBef>
                <a:spcPts val="0"/>
              </a:spcBef>
              <a:spcAft>
                <a:spcPts val="0"/>
              </a:spcAft>
              <a:buSzPts val="1800"/>
              <a:buChar char="○"/>
            </a:pPr>
            <a:r>
              <a:rPr lang="en-US" dirty="0"/>
              <a:t>Confronting resistance</a:t>
            </a:r>
            <a:endParaRPr dirty="0"/>
          </a:p>
          <a:p>
            <a:pPr marL="685800" lvl="1" indent="-228600" algn="l" rtl="0">
              <a:lnSpc>
                <a:spcPct val="100000"/>
              </a:lnSpc>
              <a:spcBef>
                <a:spcPts val="0"/>
              </a:spcBef>
              <a:spcAft>
                <a:spcPts val="0"/>
              </a:spcAft>
              <a:buSzPts val="1800"/>
              <a:buChar char="○"/>
            </a:pPr>
            <a:r>
              <a:rPr lang="en-US" dirty="0"/>
              <a:t>Targeted backlash</a:t>
            </a:r>
            <a:endParaRPr dirty="0"/>
          </a:p>
          <a:p>
            <a:pPr marL="685800" lvl="1" indent="-228600" algn="l" rtl="0">
              <a:lnSpc>
                <a:spcPct val="100000"/>
              </a:lnSpc>
              <a:spcBef>
                <a:spcPts val="0"/>
              </a:spcBef>
              <a:spcAft>
                <a:spcPts val="0"/>
              </a:spcAft>
              <a:buSzPts val="1800"/>
              <a:buChar char="○"/>
            </a:pPr>
            <a:r>
              <a:rPr lang="en-US" dirty="0" err="1"/>
              <a:t>Racelighting</a:t>
            </a:r>
            <a:endParaRPr dirty="0"/>
          </a:p>
          <a:p>
            <a:pPr marL="342900" lvl="0" algn="l" rtl="0">
              <a:lnSpc>
                <a:spcPct val="100000"/>
              </a:lnSpc>
              <a:spcBef>
                <a:spcPts val="0"/>
              </a:spcBef>
              <a:spcAft>
                <a:spcPts val="0"/>
              </a:spcAft>
              <a:buClr>
                <a:srgbClr val="424242"/>
              </a:buClr>
              <a:buSzPts val="2200"/>
              <a:buFont typeface="Wingdings" pitchFamily="2" charset="2"/>
              <a:buChar char="Ø"/>
            </a:pPr>
            <a:r>
              <a:rPr lang="en-US" dirty="0"/>
              <a:t>Disillusionment</a:t>
            </a:r>
            <a:endParaRPr dirty="0"/>
          </a:p>
          <a:p>
            <a:pPr marL="685800" lvl="1" indent="-254000" algn="l" rtl="0">
              <a:lnSpc>
                <a:spcPct val="100000"/>
              </a:lnSpc>
              <a:spcBef>
                <a:spcPts val="0"/>
              </a:spcBef>
              <a:spcAft>
                <a:spcPts val="0"/>
              </a:spcAft>
              <a:buClr>
                <a:srgbClr val="424242"/>
              </a:buClr>
              <a:buSzPts val="2200"/>
              <a:buChar char="○"/>
            </a:pPr>
            <a:r>
              <a:rPr lang="en-US" dirty="0"/>
              <a:t>Lack of support</a:t>
            </a:r>
            <a:endParaRPr dirty="0"/>
          </a:p>
          <a:p>
            <a:pPr marL="685800" lvl="1" indent="-254000" algn="l" rtl="0">
              <a:lnSpc>
                <a:spcPct val="100000"/>
              </a:lnSpc>
              <a:spcBef>
                <a:spcPts val="0"/>
              </a:spcBef>
              <a:spcAft>
                <a:spcPts val="0"/>
              </a:spcAft>
              <a:buClr>
                <a:srgbClr val="424242"/>
              </a:buClr>
              <a:buSzPts val="2200"/>
              <a:buChar char="○"/>
            </a:pPr>
            <a:r>
              <a:rPr lang="en-US" dirty="0"/>
              <a:t>Lack of resources</a:t>
            </a:r>
            <a:endParaRPr dirty="0"/>
          </a:p>
          <a:p>
            <a:pPr marL="685800" lvl="1" indent="-254000" algn="l" rtl="0">
              <a:lnSpc>
                <a:spcPct val="100000"/>
              </a:lnSpc>
              <a:spcBef>
                <a:spcPts val="0"/>
              </a:spcBef>
              <a:spcAft>
                <a:spcPts val="0"/>
              </a:spcAft>
              <a:buClr>
                <a:srgbClr val="424242"/>
              </a:buClr>
              <a:buSzPts val="2200"/>
              <a:buChar char="○"/>
            </a:pPr>
            <a:r>
              <a:rPr lang="en-US" dirty="0"/>
              <a:t>Lack of intentionality</a:t>
            </a:r>
            <a:endParaRPr dirty="0"/>
          </a:p>
        </p:txBody>
      </p:sp>
      <p:sp>
        <p:nvSpPr>
          <p:cNvPr id="150" name="Google Shape;150;p10"/>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a:t>Responding to Microaggressions</a:t>
            </a:r>
            <a:endParaRPr/>
          </a:p>
        </p:txBody>
      </p:sp>
      <p:sp>
        <p:nvSpPr>
          <p:cNvPr id="156" name="Google Shape;156;p9"/>
          <p:cNvSpPr txBox="1">
            <a:spLocks noGrp="1"/>
          </p:cNvSpPr>
          <p:nvPr>
            <p:ph type="body" idx="1"/>
          </p:nvPr>
        </p:nvSpPr>
        <p:spPr>
          <a:xfrm>
            <a:off x="838200" y="2494722"/>
            <a:ext cx="10515600" cy="3762386"/>
          </a:xfrm>
          <a:prstGeom prst="rect">
            <a:avLst/>
          </a:prstGeom>
          <a:noFill/>
          <a:ln>
            <a:noFill/>
          </a:ln>
        </p:spPr>
        <p:txBody>
          <a:bodyPr spcFirstLastPara="1" wrap="square" lIns="91425" tIns="45700" rIns="91425" bIns="45700" anchor="t" anchorCtr="0">
            <a:normAutofit/>
          </a:bodyPr>
          <a:lstStyle/>
          <a:p>
            <a:pPr marL="342900" lvl="0" algn="l" rtl="0">
              <a:lnSpc>
                <a:spcPct val="100000"/>
              </a:lnSpc>
              <a:spcBef>
                <a:spcPts val="0"/>
              </a:spcBef>
              <a:spcAft>
                <a:spcPts val="0"/>
              </a:spcAft>
              <a:buClr>
                <a:srgbClr val="424242"/>
              </a:buClr>
              <a:buSzPct val="100000"/>
              <a:buFont typeface="Wingdings" pitchFamily="2" charset="2"/>
              <a:buChar char="Ø"/>
            </a:pPr>
            <a:r>
              <a:rPr lang="en-US" dirty="0"/>
              <a:t>Inquire – Ask for clarification</a:t>
            </a:r>
          </a:p>
          <a:p>
            <a:pPr marL="342900" lvl="0" algn="l" rtl="0">
              <a:lnSpc>
                <a:spcPct val="100000"/>
              </a:lnSpc>
              <a:spcBef>
                <a:spcPts val="0"/>
              </a:spcBef>
              <a:spcAft>
                <a:spcPts val="0"/>
              </a:spcAft>
              <a:buClr>
                <a:srgbClr val="424242"/>
              </a:buClr>
              <a:buSzPct val="150000"/>
              <a:buFont typeface="Wingdings" pitchFamily="2" charset="2"/>
              <a:buChar char="Ø"/>
            </a:pPr>
            <a:endParaRPr sz="1100" dirty="0"/>
          </a:p>
          <a:p>
            <a:pPr marL="342900" lvl="0" algn="l" rtl="0">
              <a:lnSpc>
                <a:spcPct val="100000"/>
              </a:lnSpc>
              <a:spcBef>
                <a:spcPts val="0"/>
              </a:spcBef>
              <a:spcAft>
                <a:spcPts val="0"/>
              </a:spcAft>
              <a:buClr>
                <a:srgbClr val="424242"/>
              </a:buClr>
              <a:buSzPct val="100000"/>
              <a:buFont typeface="Wingdings" pitchFamily="2" charset="2"/>
              <a:buChar char="Ø"/>
            </a:pPr>
            <a:r>
              <a:rPr lang="en-US" dirty="0"/>
              <a:t>Reframe – Give a different perspective</a:t>
            </a:r>
          </a:p>
          <a:p>
            <a:pPr marL="342900" lvl="0" algn="l" rtl="0">
              <a:lnSpc>
                <a:spcPct val="100000"/>
              </a:lnSpc>
              <a:spcBef>
                <a:spcPts val="0"/>
              </a:spcBef>
              <a:spcAft>
                <a:spcPts val="0"/>
              </a:spcAft>
              <a:buClr>
                <a:srgbClr val="424242"/>
              </a:buClr>
              <a:buSzPct val="150000"/>
              <a:buFont typeface="Wingdings" pitchFamily="2" charset="2"/>
              <a:buChar char="Ø"/>
            </a:pPr>
            <a:endParaRPr sz="1100" dirty="0"/>
          </a:p>
          <a:p>
            <a:pPr marL="342900" lvl="0" algn="l" rtl="0">
              <a:lnSpc>
                <a:spcPct val="100000"/>
              </a:lnSpc>
              <a:spcBef>
                <a:spcPts val="0"/>
              </a:spcBef>
              <a:spcAft>
                <a:spcPts val="0"/>
              </a:spcAft>
              <a:buClr>
                <a:srgbClr val="424242"/>
              </a:buClr>
              <a:buSzPct val="100000"/>
              <a:buFont typeface="Wingdings" pitchFamily="2" charset="2"/>
              <a:buChar char="Ø"/>
            </a:pPr>
            <a:r>
              <a:rPr lang="en-US" dirty="0"/>
              <a:t>Identify – Directly state how what was said was offensive</a:t>
            </a:r>
          </a:p>
          <a:p>
            <a:pPr marL="342900" lvl="0" algn="l" rtl="0">
              <a:lnSpc>
                <a:spcPct val="100000"/>
              </a:lnSpc>
              <a:spcBef>
                <a:spcPts val="0"/>
              </a:spcBef>
              <a:spcAft>
                <a:spcPts val="0"/>
              </a:spcAft>
              <a:buClr>
                <a:srgbClr val="424242"/>
              </a:buClr>
              <a:buSzPct val="150000"/>
              <a:buFont typeface="Wingdings" pitchFamily="2" charset="2"/>
              <a:buChar char="Ø"/>
            </a:pPr>
            <a:endParaRPr sz="1000" dirty="0"/>
          </a:p>
          <a:p>
            <a:pPr marL="342900" lvl="0" algn="l" rtl="0">
              <a:lnSpc>
                <a:spcPct val="100000"/>
              </a:lnSpc>
              <a:spcBef>
                <a:spcPts val="0"/>
              </a:spcBef>
              <a:spcAft>
                <a:spcPts val="0"/>
              </a:spcAft>
              <a:buClr>
                <a:srgbClr val="424242"/>
              </a:buClr>
              <a:buSzPct val="100000"/>
              <a:buFont typeface="Wingdings" pitchFamily="2" charset="2"/>
              <a:buChar char="Ø"/>
            </a:pPr>
            <a:r>
              <a:rPr lang="en-US" dirty="0"/>
              <a:t>Diffuse – Take a step away and process the situation</a:t>
            </a:r>
          </a:p>
          <a:p>
            <a:pPr marL="342900" lvl="0" algn="l" rtl="0">
              <a:lnSpc>
                <a:spcPct val="100000"/>
              </a:lnSpc>
              <a:spcBef>
                <a:spcPts val="0"/>
              </a:spcBef>
              <a:spcAft>
                <a:spcPts val="0"/>
              </a:spcAft>
              <a:buClr>
                <a:srgbClr val="424242"/>
              </a:buClr>
              <a:buSzPct val="150000"/>
              <a:buFont typeface="Wingdings" pitchFamily="2" charset="2"/>
              <a:buChar char="Ø"/>
            </a:pPr>
            <a:endParaRPr sz="1000" dirty="0"/>
          </a:p>
          <a:p>
            <a:pPr marL="342900" lvl="0" algn="l" rtl="0">
              <a:lnSpc>
                <a:spcPct val="100000"/>
              </a:lnSpc>
              <a:spcBef>
                <a:spcPts val="0"/>
              </a:spcBef>
              <a:spcAft>
                <a:spcPts val="0"/>
              </a:spcAft>
              <a:buClr>
                <a:srgbClr val="424242"/>
              </a:buClr>
              <a:buSzPct val="100000"/>
              <a:buFont typeface="Wingdings" pitchFamily="2" charset="2"/>
              <a:buChar char="Ø"/>
            </a:pPr>
            <a:r>
              <a:rPr lang="en-US" dirty="0"/>
              <a:t>Revisit – Reflect on what was said and if you missed an opportunity to address a microaggression, go back and address a microaggression if you missed the opportunity</a:t>
            </a:r>
            <a:endParaRPr dirty="0"/>
          </a:p>
        </p:txBody>
      </p:sp>
      <p:sp>
        <p:nvSpPr>
          <p:cNvPr id="157" name="Google Shape;157;p9"/>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a:t>Culturally Responsive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Leadership</a:t>
            </a:r>
            <a:endParaRPr/>
          </a:p>
        </p:txBody>
      </p:sp>
      <p:sp>
        <p:nvSpPr>
          <p:cNvPr id="164" name="Google Shape;164;p11"/>
          <p:cNvSpPr txBox="1">
            <a:spLocks noGrp="1"/>
          </p:cNvSpPr>
          <p:nvPr>
            <p:ph type="body" idx="1"/>
          </p:nvPr>
        </p:nvSpPr>
        <p:spPr>
          <a:xfrm>
            <a:off x="838200" y="2494722"/>
            <a:ext cx="10515600" cy="3762386"/>
          </a:xfrm>
          <a:prstGeom prst="rect">
            <a:avLst/>
          </a:prstGeom>
          <a:noFill/>
          <a:ln>
            <a:noFill/>
          </a:ln>
        </p:spPr>
        <p:txBody>
          <a:bodyPr spcFirstLastPara="1" wrap="square" lIns="91425" tIns="45700" rIns="91425" bIns="45700" anchor="t" anchorCtr="0">
            <a:normAutofit lnSpcReduction="10000"/>
          </a:bodyPr>
          <a:lstStyle/>
          <a:p>
            <a:pPr lvl="0" algn="l" rtl="0">
              <a:lnSpc>
                <a:spcPct val="90000"/>
              </a:lnSpc>
              <a:spcBef>
                <a:spcPts val="0"/>
              </a:spcBef>
              <a:spcAft>
                <a:spcPts val="0"/>
              </a:spcAft>
              <a:buSzPts val="1800"/>
              <a:buFont typeface="Wingdings" pitchFamily="2" charset="2"/>
              <a:buChar char="Ø"/>
            </a:pPr>
            <a:r>
              <a:rPr lang="en-US" dirty="0"/>
              <a:t>Encourage equity-focused professional development broadly</a:t>
            </a:r>
            <a:endParaRPr dirty="0"/>
          </a:p>
          <a:p>
            <a:pPr marL="914400" lvl="1" indent="-342900" algn="l" rtl="0">
              <a:lnSpc>
                <a:spcPct val="90000"/>
              </a:lnSpc>
              <a:spcBef>
                <a:spcPts val="0"/>
              </a:spcBef>
              <a:spcAft>
                <a:spcPts val="0"/>
              </a:spcAft>
              <a:buSzPts val="1800"/>
              <a:buChar char="•"/>
            </a:pPr>
            <a:r>
              <a:rPr lang="en-US" dirty="0"/>
              <a:t>Expect equity-centered discussions.</a:t>
            </a:r>
            <a:endParaRPr dirty="0"/>
          </a:p>
          <a:p>
            <a:pPr lvl="0" algn="l" rtl="0">
              <a:lnSpc>
                <a:spcPct val="90000"/>
              </a:lnSpc>
              <a:spcBef>
                <a:spcPts val="0"/>
              </a:spcBef>
              <a:spcAft>
                <a:spcPts val="0"/>
              </a:spcAft>
              <a:buSzPts val="1800"/>
              <a:buFont typeface="Wingdings" pitchFamily="2" charset="2"/>
              <a:buChar char="Ø"/>
            </a:pPr>
            <a:r>
              <a:rPr lang="en-US" dirty="0"/>
              <a:t>Setting the foundation for culturally responsive dialog in your meetings</a:t>
            </a:r>
            <a:endParaRPr dirty="0"/>
          </a:p>
          <a:p>
            <a:pPr marL="914400" lvl="1" indent="-342900" algn="l" rtl="0">
              <a:lnSpc>
                <a:spcPct val="90000"/>
              </a:lnSpc>
              <a:spcBef>
                <a:spcPts val="0"/>
              </a:spcBef>
              <a:spcAft>
                <a:spcPts val="0"/>
              </a:spcAft>
              <a:buSzPts val="1800"/>
              <a:buChar char="•"/>
            </a:pPr>
            <a:r>
              <a:rPr lang="en-US" dirty="0"/>
              <a:t>Community agreements</a:t>
            </a:r>
            <a:endParaRPr dirty="0"/>
          </a:p>
          <a:p>
            <a:pPr marL="914400" lvl="1" indent="-342900" algn="l" rtl="0">
              <a:lnSpc>
                <a:spcPct val="90000"/>
              </a:lnSpc>
              <a:spcBef>
                <a:spcPts val="0"/>
              </a:spcBef>
              <a:spcAft>
                <a:spcPts val="0"/>
              </a:spcAft>
              <a:buSzPts val="1800"/>
              <a:buChar char="•"/>
            </a:pPr>
            <a:r>
              <a:rPr lang="en-US" dirty="0"/>
              <a:t>Statements about faculty and equity, ethics, professionalism, </a:t>
            </a:r>
            <a:r>
              <a:rPr lang="en-US" dirty="0" err="1"/>
              <a:t>etc</a:t>
            </a:r>
            <a:r>
              <a:rPr lang="en-US" dirty="0"/>
              <a:t>…?</a:t>
            </a:r>
            <a:endParaRPr dirty="0"/>
          </a:p>
          <a:p>
            <a:pPr lvl="0" algn="l" rtl="0">
              <a:lnSpc>
                <a:spcPct val="90000"/>
              </a:lnSpc>
              <a:spcBef>
                <a:spcPts val="0"/>
              </a:spcBef>
              <a:spcAft>
                <a:spcPts val="0"/>
              </a:spcAft>
              <a:buSzPts val="1800"/>
              <a:buFont typeface="Wingdings" pitchFamily="2" charset="2"/>
              <a:buChar char="Ø"/>
            </a:pPr>
            <a:r>
              <a:rPr lang="en-US" dirty="0"/>
              <a:t>Recruit faculty with diverse backgrounds to lead</a:t>
            </a:r>
            <a:endParaRPr dirty="0"/>
          </a:p>
          <a:p>
            <a:pPr marL="914400" lvl="1" indent="-342900" algn="l" rtl="0">
              <a:lnSpc>
                <a:spcPct val="90000"/>
              </a:lnSpc>
              <a:spcBef>
                <a:spcPts val="0"/>
              </a:spcBef>
              <a:spcAft>
                <a:spcPts val="0"/>
              </a:spcAft>
              <a:buSzPts val="1800"/>
              <a:buChar char="•"/>
            </a:pPr>
            <a:r>
              <a:rPr lang="en-US" dirty="0"/>
              <a:t>Recognize when someone might be overtaxed</a:t>
            </a:r>
            <a:endParaRPr dirty="0"/>
          </a:p>
          <a:p>
            <a:pPr marL="914400" lvl="1" indent="-342900" algn="l" rtl="0">
              <a:lnSpc>
                <a:spcPct val="90000"/>
              </a:lnSpc>
              <a:spcBef>
                <a:spcPts val="0"/>
              </a:spcBef>
              <a:spcAft>
                <a:spcPts val="0"/>
              </a:spcAft>
              <a:buSzPts val="1800"/>
              <a:buChar char="•"/>
            </a:pPr>
            <a:r>
              <a:rPr lang="en-US" dirty="0"/>
              <a:t>Pros and cons of term limits</a:t>
            </a:r>
            <a:endParaRPr dirty="0"/>
          </a:p>
          <a:p>
            <a:pPr lvl="0" algn="l" rtl="0">
              <a:lnSpc>
                <a:spcPct val="90000"/>
              </a:lnSpc>
              <a:spcBef>
                <a:spcPts val="0"/>
              </a:spcBef>
              <a:spcAft>
                <a:spcPts val="0"/>
              </a:spcAft>
              <a:buSzPts val="1800"/>
              <a:buFont typeface="Wingdings" pitchFamily="2" charset="2"/>
              <a:buChar char="Ø"/>
            </a:pPr>
            <a:r>
              <a:rPr lang="en-US" dirty="0"/>
              <a:t>Be prepared for when a meeting goes sideways</a:t>
            </a:r>
            <a:endParaRPr dirty="0"/>
          </a:p>
          <a:p>
            <a:pPr marL="914400" lvl="1" indent="-342900" algn="l" rtl="0">
              <a:lnSpc>
                <a:spcPct val="90000"/>
              </a:lnSpc>
              <a:spcBef>
                <a:spcPts val="0"/>
              </a:spcBef>
              <a:spcAft>
                <a:spcPts val="0"/>
              </a:spcAft>
              <a:buSzPts val="1800"/>
              <a:buChar char="•"/>
            </a:pPr>
            <a:r>
              <a:rPr lang="en-US" dirty="0"/>
              <a:t>Recognize microaggressions and address them appropriately</a:t>
            </a:r>
            <a:endParaRPr dirty="0"/>
          </a:p>
          <a:p>
            <a:pPr marL="914400" lvl="1" indent="-342900" algn="l" rtl="0">
              <a:lnSpc>
                <a:spcPct val="90000"/>
              </a:lnSpc>
              <a:spcBef>
                <a:spcPts val="0"/>
              </a:spcBef>
              <a:spcAft>
                <a:spcPts val="0"/>
              </a:spcAft>
              <a:buSzPts val="1800"/>
              <a:buChar char="•"/>
            </a:pPr>
            <a:r>
              <a:rPr lang="en-US" dirty="0"/>
              <a:t>It’s tough - consider practicing or role playing.</a:t>
            </a:r>
            <a:endParaRPr dirty="0"/>
          </a:p>
          <a:p>
            <a:pPr lvl="0" algn="l" rtl="0">
              <a:spcBef>
                <a:spcPts val="0"/>
              </a:spcBef>
              <a:spcAft>
                <a:spcPts val="0"/>
              </a:spcAft>
              <a:buSzPts val="1800"/>
              <a:buFont typeface="Wingdings" pitchFamily="2" charset="2"/>
              <a:buChar char="Ø"/>
            </a:pPr>
            <a:r>
              <a:rPr lang="en-US" sz="2200" dirty="0"/>
              <a:t>Check-in with members of your Senate periodically</a:t>
            </a:r>
            <a:endParaRPr sz="2200" dirty="0"/>
          </a:p>
          <a:p>
            <a:pPr lvl="0" algn="l" rtl="0">
              <a:spcBef>
                <a:spcPts val="0"/>
              </a:spcBef>
              <a:spcAft>
                <a:spcPts val="0"/>
              </a:spcAft>
              <a:buSzPts val="1800"/>
              <a:buFont typeface="Wingdings" pitchFamily="2" charset="2"/>
              <a:buChar char="Ø"/>
            </a:pPr>
            <a:r>
              <a:rPr lang="en-US" dirty="0"/>
              <a:t>Practice cultural humility</a:t>
            </a:r>
            <a:endParaRPr dirty="0"/>
          </a:p>
        </p:txBody>
      </p:sp>
      <p:sp>
        <p:nvSpPr>
          <p:cNvPr id="165" name="Google Shape;165;p11"/>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26eae55250_0_1"/>
          <p:cNvSpPr txBox="1">
            <a:spLocks noGrp="1"/>
          </p:cNvSpPr>
          <p:nvPr>
            <p:ph type="title"/>
          </p:nvPr>
        </p:nvSpPr>
        <p:spPr>
          <a:xfrm>
            <a:off x="2795450" y="365125"/>
            <a:ext cx="88668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Cultural Humility as a Form of </a:t>
            </a:r>
            <a:endParaRPr dirty="0"/>
          </a:p>
          <a:p>
            <a:pPr marL="0" lvl="0" indent="0" algn="l" rtl="0">
              <a:spcBef>
                <a:spcPts val="0"/>
              </a:spcBef>
              <a:spcAft>
                <a:spcPts val="0"/>
              </a:spcAft>
              <a:buNone/>
            </a:pPr>
            <a:r>
              <a:rPr lang="en-US" dirty="0"/>
              <a:t>Culturally Responsive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Leadership</a:t>
            </a:r>
            <a:endParaRPr dirty="0"/>
          </a:p>
        </p:txBody>
      </p:sp>
      <p:sp>
        <p:nvSpPr>
          <p:cNvPr id="180" name="Google Shape;180;g226eae55250_0_1"/>
          <p:cNvSpPr txBox="1">
            <a:spLocks noGrp="1"/>
          </p:cNvSpPr>
          <p:nvPr>
            <p:ph type="body" idx="1"/>
          </p:nvPr>
        </p:nvSpPr>
        <p:spPr>
          <a:xfrm>
            <a:off x="838200" y="2494722"/>
            <a:ext cx="10515600" cy="3762300"/>
          </a:xfrm>
          <a:prstGeom prst="rect">
            <a:avLst/>
          </a:prstGeom>
        </p:spPr>
        <p:txBody>
          <a:bodyPr spcFirstLastPara="1" wrap="square" lIns="91425" tIns="45700" rIns="91425" bIns="45700" anchor="t" anchorCtr="0">
            <a:normAutofit/>
          </a:bodyPr>
          <a:lstStyle/>
          <a:p>
            <a:pPr lvl="0" algn="l" rtl="0">
              <a:spcBef>
                <a:spcPts val="1000"/>
              </a:spcBef>
              <a:spcAft>
                <a:spcPts val="0"/>
              </a:spcAft>
              <a:buSzPts val="1800"/>
              <a:buFont typeface="Wingdings" pitchFamily="2" charset="2"/>
              <a:buChar char="Ø"/>
            </a:pPr>
            <a:r>
              <a:rPr lang="en-US" dirty="0"/>
              <a:t>Self-reflection &amp; Cultural humility:</a:t>
            </a:r>
            <a:endParaRPr dirty="0"/>
          </a:p>
          <a:p>
            <a:pPr marL="914400" lvl="1" indent="-342900" algn="l" rtl="0">
              <a:spcBef>
                <a:spcPts val="0"/>
              </a:spcBef>
              <a:spcAft>
                <a:spcPts val="0"/>
              </a:spcAft>
              <a:buSzPct val="150000"/>
              <a:buChar char="•"/>
            </a:pPr>
            <a:r>
              <a:rPr lang="en-US" dirty="0"/>
              <a:t>ASCCC Cultural Humility Toolkit</a:t>
            </a:r>
            <a:endParaRPr dirty="0"/>
          </a:p>
          <a:p>
            <a:pPr lvl="2" algn="l" rtl="0">
              <a:spcBef>
                <a:spcPts val="0"/>
              </a:spcBef>
              <a:spcAft>
                <a:spcPts val="0"/>
              </a:spcAft>
              <a:buSzPts val="1800"/>
              <a:buFont typeface="Courier New" panose="02070309020205020404" pitchFamily="49" charset="0"/>
              <a:buChar char="o"/>
            </a:pPr>
            <a:r>
              <a:rPr lang="en-US" dirty="0"/>
              <a:t>Individual and institutional self-assessment/self-reflection prompts</a:t>
            </a:r>
            <a:endParaRPr dirty="0"/>
          </a:p>
          <a:p>
            <a:pPr lvl="2" algn="l" rtl="0">
              <a:spcBef>
                <a:spcPts val="0"/>
              </a:spcBef>
              <a:spcAft>
                <a:spcPts val="0"/>
              </a:spcAft>
              <a:buSzPts val="1800"/>
              <a:buFont typeface="Courier New" panose="02070309020205020404" pitchFamily="49" charset="0"/>
              <a:buChar char="o"/>
            </a:pPr>
            <a:r>
              <a:rPr lang="en-US" dirty="0"/>
              <a:t>Resources from ASCCC and Vision Resource Center</a:t>
            </a:r>
            <a:endParaRPr dirty="0"/>
          </a:p>
          <a:p>
            <a:pPr lvl="2" algn="l" rtl="0">
              <a:spcBef>
                <a:spcPts val="0"/>
              </a:spcBef>
              <a:spcAft>
                <a:spcPts val="0"/>
              </a:spcAft>
              <a:buSzPts val="1800"/>
              <a:buFont typeface="Courier New" panose="02070309020205020404" pitchFamily="49" charset="0"/>
              <a:buChar char="o"/>
            </a:pPr>
            <a:r>
              <a:rPr lang="en-US" dirty="0"/>
              <a:t>Decision tree and action plan to begin self-reflection and cultural humility</a:t>
            </a:r>
          </a:p>
          <a:p>
            <a:pPr marL="1028700" lvl="2" indent="0" algn="l" rtl="0">
              <a:spcBef>
                <a:spcPts val="0"/>
              </a:spcBef>
              <a:spcAft>
                <a:spcPts val="0"/>
              </a:spcAft>
              <a:buSzPts val="1800"/>
              <a:buNone/>
            </a:pPr>
            <a:endParaRPr dirty="0"/>
          </a:p>
          <a:p>
            <a:pPr lvl="0" algn="l" rtl="0">
              <a:spcBef>
                <a:spcPts val="0"/>
              </a:spcBef>
              <a:spcAft>
                <a:spcPts val="0"/>
              </a:spcAft>
              <a:buSzPts val="1800"/>
              <a:buFont typeface="Wingdings" pitchFamily="2" charset="2"/>
              <a:buChar char="Ø"/>
            </a:pPr>
            <a:r>
              <a:rPr lang="en-US" dirty="0"/>
              <a:t>ASCCC’s Cultural Humility Training:  Four Principles</a:t>
            </a:r>
            <a:endParaRPr dirty="0"/>
          </a:p>
          <a:p>
            <a:pPr marL="914400" lvl="1" indent="-342900" algn="l" rtl="0">
              <a:spcBef>
                <a:spcPts val="0"/>
              </a:spcBef>
              <a:spcAft>
                <a:spcPts val="0"/>
              </a:spcAft>
              <a:buSzPct val="150000"/>
              <a:buChar char="•"/>
            </a:pPr>
            <a:r>
              <a:rPr lang="en-US" dirty="0"/>
              <a:t>Lifelong learning, self-reflection, compassionate self-critique</a:t>
            </a:r>
            <a:endParaRPr dirty="0"/>
          </a:p>
          <a:p>
            <a:pPr marL="914400" lvl="1" indent="-342900" algn="l" rtl="0">
              <a:spcBef>
                <a:spcPts val="0"/>
              </a:spcBef>
              <a:spcAft>
                <a:spcPts val="0"/>
              </a:spcAft>
              <a:buSzPct val="150000"/>
              <a:buChar char="•"/>
            </a:pPr>
            <a:r>
              <a:rPr lang="en-US" dirty="0"/>
              <a:t>Investment in interconnectedness and interdependence</a:t>
            </a:r>
            <a:endParaRPr dirty="0"/>
          </a:p>
          <a:p>
            <a:pPr marL="914400" lvl="1" indent="-342900" algn="l" rtl="0">
              <a:spcBef>
                <a:spcPts val="0"/>
              </a:spcBef>
              <a:spcAft>
                <a:spcPts val="0"/>
              </a:spcAft>
              <a:buSzPct val="150000"/>
              <a:buChar char="•"/>
            </a:pPr>
            <a:r>
              <a:rPr lang="en-US" dirty="0"/>
              <a:t>Mitigate or redress power imbalances</a:t>
            </a:r>
            <a:endParaRPr dirty="0"/>
          </a:p>
          <a:p>
            <a:pPr marL="914400" lvl="1" indent="-342900" algn="l" rtl="0">
              <a:spcBef>
                <a:spcPts val="0"/>
              </a:spcBef>
              <a:spcAft>
                <a:spcPts val="0"/>
              </a:spcAft>
              <a:buSzPct val="150000"/>
              <a:buChar char="•"/>
            </a:pPr>
            <a:r>
              <a:rPr lang="en-US" dirty="0"/>
              <a:t>Advocate for institutional consistency </a:t>
            </a:r>
            <a:endParaRPr dirty="0"/>
          </a:p>
        </p:txBody>
      </p:sp>
      <p:sp>
        <p:nvSpPr>
          <p:cNvPr id="181" name="Google Shape;181;g226eae55250_0_1"/>
          <p:cNvSpPr txBox="1">
            <a:spLocks noGrp="1"/>
          </p:cNvSpPr>
          <p:nvPr>
            <p:ph type="sldNum" idx="12"/>
          </p:nvPr>
        </p:nvSpPr>
        <p:spPr>
          <a:xfrm>
            <a:off x="8610600" y="6392046"/>
            <a:ext cx="2743200" cy="329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dirty="0"/>
              <a:t>IDEAA-centered Faculty Conversations on Academic and Professional Matters</a:t>
            </a:r>
            <a:endParaRPr dirty="0"/>
          </a:p>
        </p:txBody>
      </p:sp>
      <p:sp>
        <p:nvSpPr>
          <p:cNvPr id="188" name="Google Shape;188;p6"/>
          <p:cNvSpPr txBox="1">
            <a:spLocks noGrp="1"/>
          </p:cNvSpPr>
          <p:nvPr>
            <p:ph type="body" idx="1"/>
          </p:nvPr>
        </p:nvSpPr>
        <p:spPr>
          <a:xfrm>
            <a:off x="838200" y="2494722"/>
            <a:ext cx="10515600" cy="3762386"/>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ct val="100000"/>
              <a:buFont typeface="Wingdings" pitchFamily="2" charset="2"/>
              <a:buChar char="Ø"/>
            </a:pPr>
            <a:r>
              <a:rPr lang="en-US" dirty="0"/>
              <a:t>Revisiting IDEAA movement</a:t>
            </a:r>
            <a:endParaRPr dirty="0"/>
          </a:p>
          <a:p>
            <a:pPr marL="914400" lvl="1" indent="-342900" algn="l" rtl="0">
              <a:lnSpc>
                <a:spcPct val="90000"/>
              </a:lnSpc>
              <a:spcBef>
                <a:spcPts val="0"/>
              </a:spcBef>
              <a:spcAft>
                <a:spcPts val="0"/>
              </a:spcAft>
              <a:buSzPts val="1800"/>
              <a:buChar char="○"/>
            </a:pPr>
            <a:r>
              <a:rPr lang="en-US" dirty="0"/>
              <a:t>Embraced by the ASCCC (as directed by the field at Spring 2022 and Fall 2022 Plenary Resolutions </a:t>
            </a:r>
            <a:r>
              <a:rPr lang="en-US" u="sng" dirty="0">
                <a:solidFill>
                  <a:schemeClr val="hlink"/>
                </a:solidFill>
                <a:hlinkClick r:id="rId3"/>
              </a:rPr>
              <a:t>here</a:t>
            </a:r>
            <a:r>
              <a:rPr lang="en-US" dirty="0"/>
              <a:t>)</a:t>
            </a:r>
          </a:p>
          <a:p>
            <a:pPr marL="914400" lvl="1" indent="-342900" algn="l" rtl="0">
              <a:lnSpc>
                <a:spcPct val="90000"/>
              </a:lnSpc>
              <a:spcBef>
                <a:spcPts val="0"/>
              </a:spcBef>
              <a:spcAft>
                <a:spcPts val="0"/>
              </a:spcAft>
              <a:buSzPts val="1800"/>
              <a:buChar char="○"/>
            </a:pPr>
            <a:endParaRPr dirty="0"/>
          </a:p>
          <a:p>
            <a:pPr lvl="0" algn="l" rtl="0">
              <a:lnSpc>
                <a:spcPct val="90000"/>
              </a:lnSpc>
              <a:spcBef>
                <a:spcPts val="0"/>
              </a:spcBef>
              <a:spcAft>
                <a:spcPts val="0"/>
              </a:spcAft>
              <a:buSzPct val="100000"/>
              <a:buFont typeface="Wingdings" pitchFamily="2" charset="2"/>
              <a:buChar char="Ø"/>
            </a:pPr>
            <a:r>
              <a:rPr lang="en-US" dirty="0"/>
              <a:t>Current Academic and Professional matters through an IDEAA lens</a:t>
            </a:r>
            <a:endParaRPr dirty="0"/>
          </a:p>
          <a:p>
            <a:pPr marL="914400" lvl="1" indent="-342900" algn="l" rtl="0">
              <a:spcBef>
                <a:spcPts val="0"/>
              </a:spcBef>
              <a:spcAft>
                <a:spcPts val="0"/>
              </a:spcAft>
              <a:buSzPts val="1800"/>
              <a:buChar char="○"/>
            </a:pPr>
            <a:r>
              <a:rPr lang="en-US" sz="2000" dirty="0"/>
              <a:t>Academic freedom</a:t>
            </a:r>
            <a:endParaRPr sz="2000" dirty="0"/>
          </a:p>
          <a:p>
            <a:pPr marL="914400" lvl="1" indent="-342900" algn="l" rtl="0">
              <a:spcBef>
                <a:spcPts val="0"/>
              </a:spcBef>
              <a:spcAft>
                <a:spcPts val="0"/>
              </a:spcAft>
              <a:buSzPts val="1800"/>
              <a:buChar char="○"/>
            </a:pPr>
            <a:r>
              <a:rPr lang="en-US" sz="2000" dirty="0"/>
              <a:t>Curriculum and Course Outline of Record</a:t>
            </a:r>
            <a:endParaRPr sz="2000" dirty="0"/>
          </a:p>
          <a:p>
            <a:pPr marL="914400" lvl="1" indent="-342900" algn="l" rtl="0">
              <a:spcBef>
                <a:spcPts val="0"/>
              </a:spcBef>
              <a:spcAft>
                <a:spcPts val="0"/>
              </a:spcAft>
              <a:buSzPts val="1800"/>
              <a:buChar char="○"/>
            </a:pPr>
            <a:r>
              <a:rPr lang="en-US" dirty="0"/>
              <a:t>Equivalency</a:t>
            </a:r>
            <a:endParaRPr dirty="0"/>
          </a:p>
          <a:p>
            <a:pPr marL="914400" lvl="1" indent="-342900" algn="l" rtl="0">
              <a:spcBef>
                <a:spcPts val="0"/>
              </a:spcBef>
              <a:spcAft>
                <a:spcPts val="0"/>
              </a:spcAft>
              <a:buSzPts val="1800"/>
              <a:buChar char="○"/>
            </a:pPr>
            <a:r>
              <a:rPr lang="en-US" sz="2000" dirty="0"/>
              <a:t>Faculty evaluation</a:t>
            </a:r>
            <a:endParaRPr sz="2000" dirty="0"/>
          </a:p>
          <a:p>
            <a:pPr marL="914400" lvl="1" indent="-342900" algn="l" rtl="0">
              <a:spcBef>
                <a:spcPts val="0"/>
              </a:spcBef>
              <a:spcAft>
                <a:spcPts val="0"/>
              </a:spcAft>
              <a:buSzPts val="1800"/>
              <a:buChar char="○"/>
            </a:pPr>
            <a:r>
              <a:rPr lang="en-US" dirty="0"/>
              <a:t>Faculty hiring procedures</a:t>
            </a:r>
            <a:endParaRPr dirty="0"/>
          </a:p>
          <a:p>
            <a:pPr marL="914400" lvl="1" indent="-342900" algn="l" rtl="0">
              <a:spcBef>
                <a:spcPts val="0"/>
              </a:spcBef>
              <a:spcAft>
                <a:spcPts val="0"/>
              </a:spcAft>
              <a:buSzPts val="1800"/>
              <a:buChar char="○"/>
            </a:pPr>
            <a:r>
              <a:rPr lang="en-US" sz="2000" dirty="0"/>
              <a:t>Faculty professional development/learning</a:t>
            </a:r>
            <a:endParaRPr sz="2000" dirty="0"/>
          </a:p>
          <a:p>
            <a:pPr marL="914400" lvl="1" indent="-342900" algn="l" rtl="0">
              <a:spcBef>
                <a:spcPts val="0"/>
              </a:spcBef>
              <a:spcAft>
                <a:spcPts val="0"/>
              </a:spcAft>
              <a:buSzPts val="1800"/>
              <a:buChar char="○"/>
            </a:pPr>
            <a:r>
              <a:rPr lang="en-US" dirty="0"/>
              <a:t>Faculty service areas</a:t>
            </a:r>
            <a:endParaRPr dirty="0"/>
          </a:p>
          <a:p>
            <a:pPr marL="914400" lvl="1" indent="-342900" algn="l" rtl="0">
              <a:spcBef>
                <a:spcPts val="0"/>
              </a:spcBef>
              <a:spcAft>
                <a:spcPts val="0"/>
              </a:spcAft>
              <a:buSzPts val="1800"/>
              <a:buChar char="○"/>
            </a:pPr>
            <a:r>
              <a:rPr lang="en-US" dirty="0"/>
              <a:t>Tenure review</a:t>
            </a:r>
            <a:endParaRPr sz="2000" dirty="0"/>
          </a:p>
          <a:p>
            <a:pPr marL="0" lvl="0" indent="0" algn="l" rtl="0">
              <a:lnSpc>
                <a:spcPct val="90000"/>
              </a:lnSpc>
              <a:spcBef>
                <a:spcPts val="0"/>
              </a:spcBef>
              <a:spcAft>
                <a:spcPts val="0"/>
              </a:spcAft>
              <a:buNone/>
            </a:pPr>
            <a:endParaRPr dirty="0"/>
          </a:p>
        </p:txBody>
      </p:sp>
      <p:sp>
        <p:nvSpPr>
          <p:cNvPr id="189" name="Google Shape;189;p6"/>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a:t>Partner Share</a:t>
            </a:r>
            <a:endParaRPr/>
          </a:p>
        </p:txBody>
      </p:sp>
      <p:sp>
        <p:nvSpPr>
          <p:cNvPr id="195" name="Google Shape;195;p12"/>
          <p:cNvSpPr txBox="1">
            <a:spLocks noGrp="1"/>
          </p:cNvSpPr>
          <p:nvPr>
            <p:ph type="body" idx="1"/>
          </p:nvPr>
        </p:nvSpPr>
        <p:spPr>
          <a:xfrm>
            <a:off x="838200" y="2494722"/>
            <a:ext cx="10515600" cy="3762386"/>
          </a:xfrm>
          <a:prstGeom prst="rect">
            <a:avLst/>
          </a:prstGeom>
          <a:noFill/>
          <a:ln>
            <a:noFill/>
          </a:ln>
        </p:spPr>
        <p:txBody>
          <a:bodyPr spcFirstLastPara="1" wrap="square" lIns="91425" tIns="45700" rIns="91425" bIns="45700" anchor="t" anchorCtr="0">
            <a:normAutofit/>
          </a:bodyPr>
          <a:lstStyle/>
          <a:p>
            <a:pPr marL="482600" lvl="0" algn="l" rtl="0">
              <a:lnSpc>
                <a:spcPct val="90000"/>
              </a:lnSpc>
              <a:spcBef>
                <a:spcPts val="0"/>
              </a:spcBef>
              <a:spcAft>
                <a:spcPts val="0"/>
              </a:spcAft>
              <a:buClr>
                <a:srgbClr val="424242"/>
              </a:buClr>
              <a:buSzPts val="2200"/>
              <a:buFont typeface="Wingdings" pitchFamily="2" charset="2"/>
              <a:buChar char="Ø"/>
            </a:pPr>
            <a:r>
              <a:rPr lang="en-US" dirty="0"/>
              <a:t>Describe a time when you had to navigate a difficult conversation.</a:t>
            </a:r>
            <a:endParaRPr dirty="0"/>
          </a:p>
          <a:p>
            <a:pPr marL="228600" lvl="0" indent="-88900" algn="l" rtl="0">
              <a:lnSpc>
                <a:spcPct val="90000"/>
              </a:lnSpc>
              <a:spcBef>
                <a:spcPts val="0"/>
              </a:spcBef>
              <a:spcAft>
                <a:spcPts val="0"/>
              </a:spcAft>
              <a:buClr>
                <a:srgbClr val="424242"/>
              </a:buClr>
              <a:buSzPts val="2200"/>
              <a:buNone/>
            </a:pPr>
            <a:endParaRPr dirty="0"/>
          </a:p>
          <a:p>
            <a:pPr lvl="1">
              <a:spcBef>
                <a:spcPts val="0"/>
              </a:spcBef>
            </a:pPr>
            <a:r>
              <a:rPr lang="en-US" dirty="0"/>
              <a:t>What were the circumstances?</a:t>
            </a:r>
            <a:endParaRPr dirty="0"/>
          </a:p>
          <a:p>
            <a:pPr lvl="1">
              <a:spcBef>
                <a:spcPts val="0"/>
              </a:spcBef>
            </a:pPr>
            <a:r>
              <a:rPr lang="en-US" dirty="0"/>
              <a:t>What was the resolution?</a:t>
            </a:r>
            <a:endParaRPr dirty="0"/>
          </a:p>
          <a:p>
            <a:pPr lvl="1">
              <a:spcBef>
                <a:spcPts val="0"/>
              </a:spcBef>
            </a:pPr>
            <a:r>
              <a:rPr lang="en-US" dirty="0"/>
              <a:t>How did the resolution come about?</a:t>
            </a:r>
            <a:endParaRPr dirty="0"/>
          </a:p>
          <a:p>
            <a:pPr lvl="1">
              <a:spcBef>
                <a:spcPts val="0"/>
              </a:spcBef>
            </a:pPr>
            <a:r>
              <a:rPr lang="en-US" dirty="0"/>
              <a:t>What strategies did you use?</a:t>
            </a:r>
            <a:endParaRPr dirty="0"/>
          </a:p>
          <a:p>
            <a:pPr marL="0" lvl="0" indent="0" algn="l" rtl="0">
              <a:lnSpc>
                <a:spcPct val="90000"/>
              </a:lnSpc>
              <a:spcBef>
                <a:spcPts val="0"/>
              </a:spcBef>
              <a:spcAft>
                <a:spcPts val="0"/>
              </a:spcAft>
              <a:buNone/>
            </a:pPr>
            <a:endParaRPr dirty="0"/>
          </a:p>
          <a:p>
            <a:pPr marL="342900" lvl="0" algn="l" rtl="0">
              <a:lnSpc>
                <a:spcPct val="90000"/>
              </a:lnSpc>
              <a:spcBef>
                <a:spcPts val="0"/>
              </a:spcBef>
              <a:spcAft>
                <a:spcPts val="0"/>
              </a:spcAft>
              <a:buFont typeface="Wingdings" pitchFamily="2" charset="2"/>
              <a:buChar char="Ø"/>
            </a:pPr>
            <a:r>
              <a:rPr lang="en-US" dirty="0"/>
              <a:t>Is there a take-away from this session that would be helpful?</a:t>
            </a:r>
            <a:endParaRPr dirty="0"/>
          </a:p>
          <a:p>
            <a:pPr marL="0" lvl="0" indent="0" algn="l" rtl="0">
              <a:lnSpc>
                <a:spcPct val="90000"/>
              </a:lnSpc>
              <a:spcBef>
                <a:spcPts val="0"/>
              </a:spcBef>
              <a:spcAft>
                <a:spcPts val="0"/>
              </a:spcAft>
              <a:buNone/>
            </a:pPr>
            <a:endParaRPr dirty="0"/>
          </a:p>
        </p:txBody>
      </p:sp>
      <p:sp>
        <p:nvSpPr>
          <p:cNvPr id="196" name="Google Shape;196;p12"/>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3"/>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a:t>Self-care and Affirmations</a:t>
            </a:r>
            <a:endParaRPr/>
          </a:p>
        </p:txBody>
      </p:sp>
      <p:sp>
        <p:nvSpPr>
          <p:cNvPr id="202" name="Google Shape;202;p13"/>
          <p:cNvSpPr txBox="1">
            <a:spLocks noGrp="1"/>
          </p:cNvSpPr>
          <p:nvPr>
            <p:ph type="body" idx="1"/>
          </p:nvPr>
        </p:nvSpPr>
        <p:spPr>
          <a:xfrm>
            <a:off x="838200" y="2494722"/>
            <a:ext cx="5405438" cy="3762386"/>
          </a:xfrm>
          <a:prstGeom prst="rect">
            <a:avLst/>
          </a:prstGeom>
          <a:noFill/>
          <a:ln>
            <a:noFill/>
          </a:ln>
        </p:spPr>
        <p:txBody>
          <a:bodyPr spcFirstLastPara="1" wrap="square" lIns="91425" tIns="45700" rIns="91425" bIns="45700" anchor="t" anchorCtr="0">
            <a:normAutofit/>
          </a:bodyPr>
          <a:lstStyle/>
          <a:p>
            <a:pPr marL="0" indent="0">
              <a:buNone/>
            </a:pPr>
            <a:endParaRPr lang="en-US" dirty="0"/>
          </a:p>
          <a:p>
            <a:pPr marL="0" indent="0">
              <a:buNone/>
            </a:pPr>
            <a:endParaRPr lang="en-US" dirty="0"/>
          </a:p>
          <a:p>
            <a:pPr marL="0" indent="0">
              <a:buNone/>
            </a:pPr>
            <a:r>
              <a:rPr lang="en-US" dirty="0"/>
              <a:t>How do you practice self-care?</a:t>
            </a:r>
          </a:p>
          <a:p>
            <a:pPr marL="0" indent="0">
              <a:buNone/>
            </a:pPr>
            <a:endParaRPr lang="en-US" dirty="0"/>
          </a:p>
          <a:p>
            <a:pPr marL="0" indent="0">
              <a:buNone/>
            </a:pPr>
            <a:r>
              <a:rPr lang="en-US" dirty="0">
                <a:hlinkClick r:id="rId3"/>
              </a:rPr>
              <a:t>2 Minute Grounding Meditation</a:t>
            </a:r>
            <a:endParaRPr lang="en-US" dirty="0"/>
          </a:p>
          <a:p>
            <a:pPr marL="0" indent="0">
              <a:buNone/>
            </a:pPr>
            <a:endParaRPr lang="en-US" dirty="0"/>
          </a:p>
          <a:p>
            <a:pPr marL="0" indent="0">
              <a:buNone/>
            </a:pPr>
            <a:endParaRPr lang="en-US" dirty="0"/>
          </a:p>
          <a:p>
            <a:pPr marL="0" lvl="0" indent="0" algn="l" rtl="0">
              <a:lnSpc>
                <a:spcPct val="90000"/>
              </a:lnSpc>
              <a:spcBef>
                <a:spcPts val="1000"/>
              </a:spcBef>
              <a:spcAft>
                <a:spcPts val="0"/>
              </a:spcAft>
              <a:buNone/>
            </a:pPr>
            <a:endParaRPr dirty="0"/>
          </a:p>
        </p:txBody>
      </p:sp>
      <p:pic>
        <p:nvPicPr>
          <p:cNvPr id="4" name="Picture 6" descr="A snowy mountainous landscape.">
            <a:extLst>
              <a:ext uri="{FF2B5EF4-FFF2-40B4-BE49-F238E27FC236}">
                <a16:creationId xmlns:a16="http://schemas.microsoft.com/office/drawing/2014/main" id="{8904DE99-2F95-B8FE-C434-B2EF9C5C9E22}"/>
              </a:ext>
            </a:extLst>
          </p:cNvPr>
          <p:cNvPicPr>
            <a:picLocks noChangeAspect="1"/>
          </p:cNvPicPr>
          <p:nvPr/>
        </p:nvPicPr>
        <p:blipFill>
          <a:blip r:embed="rId4"/>
          <a:stretch>
            <a:fillRect/>
          </a:stretch>
        </p:blipFill>
        <p:spPr>
          <a:xfrm>
            <a:off x="7036027" y="2598056"/>
            <a:ext cx="3178175" cy="3476173"/>
          </a:xfrm>
          <a:prstGeom prst="rect">
            <a:avLst/>
          </a:prstGeom>
        </p:spPr>
      </p:pic>
      <p:sp>
        <p:nvSpPr>
          <p:cNvPr id="203" name="Google Shape;203;p13"/>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a:t>Takeaways</a:t>
            </a:r>
            <a:endParaRPr/>
          </a:p>
        </p:txBody>
      </p:sp>
      <p:sp>
        <p:nvSpPr>
          <p:cNvPr id="209" name="Google Shape;209;p14"/>
          <p:cNvSpPr txBox="1">
            <a:spLocks noGrp="1"/>
          </p:cNvSpPr>
          <p:nvPr>
            <p:ph type="body" idx="1"/>
          </p:nvPr>
        </p:nvSpPr>
        <p:spPr>
          <a:xfrm>
            <a:off x="838200" y="2494722"/>
            <a:ext cx="10515600" cy="3762386"/>
          </a:xfrm>
          <a:prstGeom prst="rect">
            <a:avLst/>
          </a:prstGeom>
          <a:noFill/>
          <a:ln>
            <a:noFill/>
          </a:ln>
        </p:spPr>
        <p:txBody>
          <a:bodyPr spcFirstLastPara="1" wrap="square" lIns="91425" tIns="45700" rIns="91425" bIns="45700" anchor="t" anchorCtr="0">
            <a:normAutofit/>
          </a:bodyPr>
          <a:lstStyle/>
          <a:p>
            <a:pPr marL="482600" lvl="0" algn="l" rtl="0">
              <a:lnSpc>
                <a:spcPct val="90000"/>
              </a:lnSpc>
              <a:spcBef>
                <a:spcPts val="0"/>
              </a:spcBef>
              <a:spcAft>
                <a:spcPts val="0"/>
              </a:spcAft>
              <a:buClr>
                <a:srgbClr val="424242"/>
              </a:buClr>
              <a:buSzPts val="2200"/>
              <a:buFont typeface="Wingdings" pitchFamily="2" charset="2"/>
              <a:buChar char="Ø"/>
            </a:pPr>
            <a:r>
              <a:rPr lang="en-US" dirty="0"/>
              <a:t>Please share a thought that has resonated with you during this presentation.</a:t>
            </a:r>
            <a:endParaRPr dirty="0"/>
          </a:p>
        </p:txBody>
      </p:sp>
      <p:sp>
        <p:nvSpPr>
          <p:cNvPr id="210" name="Google Shape;210;p14"/>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a:t>Session Description</a:t>
            </a:r>
            <a:endParaRPr/>
          </a:p>
        </p:txBody>
      </p:sp>
      <p:sp>
        <p:nvSpPr>
          <p:cNvPr id="66" name="Google Shape;66;p2"/>
          <p:cNvSpPr txBox="1">
            <a:spLocks noGrp="1"/>
          </p:cNvSpPr>
          <p:nvPr>
            <p:ph type="body" idx="1"/>
          </p:nvPr>
        </p:nvSpPr>
        <p:spPr>
          <a:xfrm>
            <a:off x="838200" y="2494722"/>
            <a:ext cx="10515600" cy="376238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24242"/>
              </a:buClr>
              <a:buSzPts val="2200"/>
              <a:buNone/>
            </a:pPr>
            <a:r>
              <a:rPr lang="en-US"/>
              <a:t>Learning how to effectively navigate difficult conversations is a necessary component of leadership. This skill becomes even more important when such conversations involve IDEAA. Join us for this interactive session as we convene a community of leader-learners to discuss potential ways to handle  micro/macroaggressions in supportive and culturally affirming ways.</a:t>
            </a:r>
            <a:endParaRPr/>
          </a:p>
        </p:txBody>
      </p:sp>
      <p:sp>
        <p:nvSpPr>
          <p:cNvPr id="67" name="Google Shape;67;p2"/>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5"/>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a:t>References/Resources</a:t>
            </a:r>
            <a:endParaRPr/>
          </a:p>
        </p:txBody>
      </p:sp>
      <p:sp>
        <p:nvSpPr>
          <p:cNvPr id="216" name="Google Shape;216;p15"/>
          <p:cNvSpPr txBox="1">
            <a:spLocks noGrp="1"/>
          </p:cNvSpPr>
          <p:nvPr>
            <p:ph type="body" idx="1"/>
          </p:nvPr>
        </p:nvSpPr>
        <p:spPr>
          <a:xfrm>
            <a:off x="838200" y="2494722"/>
            <a:ext cx="10515600" cy="3762386"/>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rgbClr val="424242"/>
              </a:buClr>
              <a:buSzPts val="2200"/>
              <a:buChar char="•"/>
            </a:pPr>
            <a:r>
              <a:rPr lang="en-US" u="sng">
                <a:solidFill>
                  <a:schemeClr val="hlink"/>
                </a:solidFill>
                <a:hlinkClick r:id="rId3"/>
              </a:rPr>
              <a:t>ASCCC Cultural humility toolkit</a:t>
            </a:r>
            <a:endParaRPr/>
          </a:p>
          <a:p>
            <a:pPr marL="228600" lvl="0" indent="-203200" algn="l" rtl="0">
              <a:lnSpc>
                <a:spcPct val="90000"/>
              </a:lnSpc>
              <a:spcBef>
                <a:spcPts val="0"/>
              </a:spcBef>
              <a:spcAft>
                <a:spcPts val="0"/>
              </a:spcAft>
              <a:buSzPts val="1800"/>
              <a:buChar char="•"/>
            </a:pPr>
            <a:r>
              <a:rPr lang="en-US" u="sng">
                <a:solidFill>
                  <a:schemeClr val="hlink"/>
                </a:solidFill>
                <a:hlinkClick r:id="rId4"/>
              </a:rPr>
              <a:t>01.01	2022	Fall		Adopt the Academic Senate for California Community Colleges Mission, Vision, and Values Statements that Include Anti-Racism</a:t>
            </a:r>
            <a:r>
              <a:rPr lang="en-US"/>
              <a:t>	</a:t>
            </a:r>
            <a:endParaRPr/>
          </a:p>
          <a:p>
            <a:pPr marL="228600" lvl="0" indent="-203200" algn="l" rtl="0">
              <a:lnSpc>
                <a:spcPct val="90000"/>
              </a:lnSpc>
              <a:spcBef>
                <a:spcPts val="0"/>
              </a:spcBef>
              <a:spcAft>
                <a:spcPts val="0"/>
              </a:spcAft>
              <a:buSzPts val="1800"/>
              <a:buChar char="•"/>
            </a:pPr>
            <a:r>
              <a:rPr lang="en-US" u="sng">
                <a:solidFill>
                  <a:schemeClr val="hlink"/>
                </a:solidFill>
                <a:hlinkClick r:id="rId5"/>
              </a:rPr>
              <a:t>03.01	2022	Fall		Advancing IDEAA in Guided Pathways		</a:t>
            </a:r>
            <a:endParaRPr/>
          </a:p>
          <a:p>
            <a:pPr marL="228600" lvl="0" indent="-203200" algn="l" rtl="0">
              <a:lnSpc>
                <a:spcPct val="90000"/>
              </a:lnSpc>
              <a:spcBef>
                <a:spcPts val="0"/>
              </a:spcBef>
              <a:spcAft>
                <a:spcPts val="0"/>
              </a:spcAft>
              <a:buSzPts val="1800"/>
              <a:buChar char="•"/>
            </a:pPr>
            <a:r>
              <a:rPr lang="en-US" u="sng">
                <a:solidFill>
                  <a:schemeClr val="hlink"/>
                </a:solidFill>
                <a:hlinkClick r:id="rId6"/>
              </a:rPr>
              <a:t>07.05	2022	Fall		Incorporating Inclusion, Diversity, Equity, Anti-racism, and Accessibility (IDEAA) Principles Explicitly into Title 5, §53200</a:t>
            </a:r>
            <a:endParaRPr/>
          </a:p>
          <a:p>
            <a:pPr marL="228600" lvl="0" indent="-203200" algn="l" rtl="0">
              <a:lnSpc>
                <a:spcPct val="90000"/>
              </a:lnSpc>
              <a:spcBef>
                <a:spcPts val="0"/>
              </a:spcBef>
              <a:spcAft>
                <a:spcPts val="0"/>
              </a:spcAft>
              <a:buSzPts val="1800"/>
              <a:buChar char="•"/>
            </a:pPr>
            <a:r>
              <a:rPr lang="en-US" u="sng">
                <a:solidFill>
                  <a:schemeClr val="hlink"/>
                </a:solidFill>
                <a:hlinkClick r:id="rId7"/>
              </a:rPr>
              <a:t>01.02	2022	Spring	Adding Anti-Racism to the Academic Senate for California Community Colleges’ Vision Statement	</a:t>
            </a:r>
            <a:endParaRPr/>
          </a:p>
          <a:p>
            <a:pPr marL="228600" lvl="0" indent="-203200" algn="l" rtl="0">
              <a:lnSpc>
                <a:spcPct val="90000"/>
              </a:lnSpc>
              <a:spcBef>
                <a:spcPts val="0"/>
              </a:spcBef>
              <a:spcAft>
                <a:spcPts val="0"/>
              </a:spcAft>
              <a:buSzPts val="1800"/>
              <a:buChar char="•"/>
            </a:pPr>
            <a:r>
              <a:rPr lang="en-US" u="sng">
                <a:solidFill>
                  <a:schemeClr val="hlink"/>
                </a:solidFill>
                <a:hlinkClick r:id="rId8"/>
              </a:rPr>
              <a:t>03.01	2022	Spring	Develop and Publish an Inclusion, Diversity, Equity, Anti-Racism, and Accessibility (IDEAA) Liaison Handbook	</a:t>
            </a:r>
            <a:endParaRPr/>
          </a:p>
          <a:p>
            <a:pPr marL="228600" lvl="0" indent="-203200" algn="l" rtl="0">
              <a:lnSpc>
                <a:spcPct val="90000"/>
              </a:lnSpc>
              <a:spcBef>
                <a:spcPts val="0"/>
              </a:spcBef>
              <a:spcAft>
                <a:spcPts val="0"/>
              </a:spcAft>
              <a:buSzPts val="1800"/>
              <a:buChar char="•"/>
            </a:pPr>
            <a:r>
              <a:rPr lang="en-US" u="sng">
                <a:solidFill>
                  <a:schemeClr val="hlink"/>
                </a:solidFill>
                <a:hlinkClick r:id="rId9"/>
              </a:rPr>
              <a:t>03.02	2022	Spring	Adopt the DEI in Curriculum Model Principles and Practices Framework	</a:t>
            </a:r>
            <a:endParaRPr/>
          </a:p>
          <a:p>
            <a:pPr marL="228600" lvl="0" indent="0" algn="l" rtl="0">
              <a:lnSpc>
                <a:spcPct val="90000"/>
              </a:lnSpc>
              <a:spcBef>
                <a:spcPts val="0"/>
              </a:spcBef>
              <a:spcAft>
                <a:spcPts val="0"/>
              </a:spcAft>
              <a:buNone/>
            </a:pPr>
            <a:endParaRPr/>
          </a:p>
        </p:txBody>
      </p:sp>
      <p:sp>
        <p:nvSpPr>
          <p:cNvPr id="217" name="Google Shape;217;p15"/>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502d53056f_1_1"/>
          <p:cNvSpPr txBox="1">
            <a:spLocks noGrp="1"/>
          </p:cNvSpPr>
          <p:nvPr>
            <p:ph type="title"/>
          </p:nvPr>
        </p:nvSpPr>
        <p:spPr>
          <a:xfrm>
            <a:off x="2795450" y="365125"/>
            <a:ext cx="85584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Georgia"/>
              <a:buNone/>
            </a:pPr>
            <a:r>
              <a:rPr lang="en-US" dirty="0"/>
              <a:t>References/Resources </a:t>
            </a:r>
            <a:r>
              <a:rPr lang="en-US" dirty="0">
                <a:solidFill>
                  <a:srgbClr val="016E79"/>
                </a:solidFill>
              </a:rPr>
              <a:t>2</a:t>
            </a:r>
            <a:endParaRPr dirty="0">
              <a:solidFill>
                <a:srgbClr val="016E79"/>
              </a:solidFill>
            </a:endParaRPr>
          </a:p>
        </p:txBody>
      </p:sp>
      <p:sp>
        <p:nvSpPr>
          <p:cNvPr id="224" name="Google Shape;224;g2502d53056f_1_1"/>
          <p:cNvSpPr txBox="1">
            <a:spLocks noGrp="1"/>
          </p:cNvSpPr>
          <p:nvPr>
            <p:ph type="body" idx="1"/>
          </p:nvPr>
        </p:nvSpPr>
        <p:spPr>
          <a:xfrm>
            <a:off x="838200" y="2494722"/>
            <a:ext cx="10515600" cy="37623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u="sng">
                <a:solidFill>
                  <a:schemeClr val="hlink"/>
                </a:solidFill>
                <a:hlinkClick r:id="rId3"/>
              </a:rPr>
              <a:t>17.03	2022	Spring  Faculty Participation in the Creation of Course Enrollment Maximums for Community College Departments and Courses</a:t>
            </a:r>
            <a:endParaRPr/>
          </a:p>
          <a:p>
            <a:pPr marL="457200" lvl="0" indent="-342900" algn="l" rtl="0">
              <a:spcBef>
                <a:spcPts val="0"/>
              </a:spcBef>
              <a:spcAft>
                <a:spcPts val="0"/>
              </a:spcAft>
              <a:buSzPts val="1800"/>
              <a:buChar char="•"/>
            </a:pPr>
            <a:r>
              <a:rPr lang="en-US" u="sng">
                <a:solidFill>
                  <a:schemeClr val="hlink"/>
                </a:solidFill>
                <a:hlinkClick r:id="rId4"/>
              </a:rPr>
              <a:t>19.01	2022	Spring		Cultural Humility Driving Inclusion, Diversity, Equity, Anti-Racism, and Accessibility (IDEAA) Work</a:t>
            </a:r>
            <a:endParaRPr/>
          </a:p>
          <a:p>
            <a:pPr marL="457200" lvl="0" indent="-342900" algn="l" rtl="0">
              <a:spcBef>
                <a:spcPts val="0"/>
              </a:spcBef>
              <a:spcAft>
                <a:spcPts val="0"/>
              </a:spcAft>
              <a:buSzPts val="1800"/>
              <a:buChar char="•"/>
            </a:pPr>
            <a:r>
              <a:rPr lang="en-US"/>
              <a:t>Woods, L. and Harris III, F. (2021). </a:t>
            </a:r>
            <a:r>
              <a:rPr lang="en-US" u="sng">
                <a:solidFill>
                  <a:schemeClr val="hlink"/>
                </a:solidFill>
                <a:hlinkClick r:id="rId5"/>
              </a:rPr>
              <a:t>Racelighting the normal realities of Black, Indigenous, and People of Color: A scholarly brief</a:t>
            </a:r>
            <a:endParaRPr/>
          </a:p>
          <a:p>
            <a:pPr marL="457200" lvl="0" indent="-342900" algn="l" rtl="0">
              <a:spcBef>
                <a:spcPts val="0"/>
              </a:spcBef>
              <a:spcAft>
                <a:spcPts val="0"/>
              </a:spcAft>
              <a:buSzPts val="1800"/>
              <a:buChar char="•"/>
            </a:pPr>
            <a:r>
              <a:rPr lang="en-US"/>
              <a:t>Smith, W. A., Allen, W.R., &amp; Danley, L. L. (2007). </a:t>
            </a:r>
            <a:r>
              <a:rPr lang="en-US" u="sng">
                <a:solidFill>
                  <a:schemeClr val="hlink"/>
                </a:solidFill>
                <a:hlinkClick r:id="rId6"/>
              </a:rPr>
              <a:t>''Assume the Position . . . You Fit the Description'' : Psychosocial Experiences and Racial Battle Fatigue Among African American Male College Students”.</a:t>
            </a:r>
            <a:r>
              <a:rPr lang="en-US"/>
              <a:t> </a:t>
            </a:r>
            <a:r>
              <a:rPr lang="en-US" i="1"/>
              <a:t>American Behavioral Scientist</a:t>
            </a:r>
            <a:r>
              <a:rPr lang="en-US"/>
              <a:t>, 51, pgs. 551 - 578.</a:t>
            </a:r>
            <a:endParaRPr/>
          </a:p>
        </p:txBody>
      </p:sp>
      <p:sp>
        <p:nvSpPr>
          <p:cNvPr id="225" name="Google Shape;225;g2502d53056f_1_1"/>
          <p:cNvSpPr txBox="1">
            <a:spLocks noGrp="1"/>
          </p:cNvSpPr>
          <p:nvPr>
            <p:ph type="sldNum" idx="12"/>
          </p:nvPr>
        </p:nvSpPr>
        <p:spPr>
          <a:xfrm>
            <a:off x="8610600" y="6392046"/>
            <a:ext cx="2743200" cy="329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509dd1967b_1_0"/>
          <p:cNvSpPr txBox="1">
            <a:spLocks noGrp="1"/>
          </p:cNvSpPr>
          <p:nvPr>
            <p:ph type="title"/>
          </p:nvPr>
        </p:nvSpPr>
        <p:spPr>
          <a:xfrm>
            <a:off x="2795450" y="365125"/>
            <a:ext cx="85584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Trigger Warning</a:t>
            </a:r>
            <a:endParaRPr/>
          </a:p>
        </p:txBody>
      </p:sp>
      <p:sp>
        <p:nvSpPr>
          <p:cNvPr id="74" name="Google Shape;74;g2509dd1967b_1_0"/>
          <p:cNvSpPr txBox="1">
            <a:spLocks noGrp="1"/>
          </p:cNvSpPr>
          <p:nvPr>
            <p:ph type="body" idx="1"/>
          </p:nvPr>
        </p:nvSpPr>
        <p:spPr>
          <a:xfrm>
            <a:off x="838200" y="2494722"/>
            <a:ext cx="10515600" cy="3762300"/>
          </a:xfrm>
          <a:prstGeom prst="rect">
            <a:avLst/>
          </a:prstGeom>
        </p:spPr>
        <p:txBody>
          <a:bodyPr spcFirstLastPara="1" wrap="square" lIns="91425" tIns="45700" rIns="91425" bIns="45700" anchor="t" anchorCtr="0">
            <a:normAutofit/>
          </a:bodyPr>
          <a:lstStyle/>
          <a:p>
            <a:pPr lvl="0" algn="l" rtl="0">
              <a:spcBef>
                <a:spcPts val="1000"/>
              </a:spcBef>
              <a:spcAft>
                <a:spcPts val="0"/>
              </a:spcAft>
              <a:buSzPts val="1800"/>
              <a:buFont typeface="Wingdings" pitchFamily="2" charset="2"/>
              <a:buChar char="Ø"/>
            </a:pPr>
            <a:r>
              <a:rPr lang="en-US" dirty="0"/>
              <a:t>This session is intended to spark a critical conversation.</a:t>
            </a:r>
          </a:p>
          <a:p>
            <a:pPr marL="114300" lvl="0" indent="0" algn="l" rtl="0">
              <a:spcBef>
                <a:spcPts val="1000"/>
              </a:spcBef>
              <a:spcAft>
                <a:spcPts val="0"/>
              </a:spcAft>
              <a:buSzPts val="1800"/>
              <a:buNone/>
            </a:pPr>
            <a:endParaRPr dirty="0"/>
          </a:p>
          <a:p>
            <a:pPr lvl="0" algn="l" rtl="0">
              <a:spcBef>
                <a:spcPts val="0"/>
              </a:spcBef>
              <a:spcAft>
                <a:spcPts val="0"/>
              </a:spcAft>
              <a:buSzPts val="1800"/>
              <a:buFont typeface="Wingdings" pitchFamily="2" charset="2"/>
              <a:buChar char="Ø"/>
            </a:pPr>
            <a:r>
              <a:rPr lang="en-US" dirty="0"/>
              <a:t>Some individuals may find some content uncomfortable and/or have strong reactions to some of the material.</a:t>
            </a:r>
            <a:endParaRPr dirty="0"/>
          </a:p>
        </p:txBody>
      </p:sp>
      <p:sp>
        <p:nvSpPr>
          <p:cNvPr id="75" name="Google Shape;75;g2509dd1967b_1_0"/>
          <p:cNvSpPr txBox="1">
            <a:spLocks noGrp="1"/>
          </p:cNvSpPr>
          <p:nvPr>
            <p:ph type="sldNum" idx="12"/>
          </p:nvPr>
        </p:nvSpPr>
        <p:spPr>
          <a:xfrm>
            <a:off x="8610600" y="6392046"/>
            <a:ext cx="2743200" cy="329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2509dd1967b_1_7"/>
          <p:cNvSpPr txBox="1">
            <a:spLocks noGrp="1"/>
          </p:cNvSpPr>
          <p:nvPr>
            <p:ph type="title"/>
          </p:nvPr>
        </p:nvSpPr>
        <p:spPr>
          <a:xfrm>
            <a:off x="2795450" y="365125"/>
            <a:ext cx="85584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Session Goals and Objectives</a:t>
            </a:r>
            <a:endParaRPr/>
          </a:p>
        </p:txBody>
      </p:sp>
      <p:sp>
        <p:nvSpPr>
          <p:cNvPr id="82" name="Google Shape;82;g2509dd1967b_1_7"/>
          <p:cNvSpPr txBox="1">
            <a:spLocks noGrp="1"/>
          </p:cNvSpPr>
          <p:nvPr>
            <p:ph type="body" idx="1"/>
          </p:nvPr>
        </p:nvSpPr>
        <p:spPr>
          <a:xfrm>
            <a:off x="838200" y="2494722"/>
            <a:ext cx="10515600" cy="3762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The goals for this presentation are to offer an opportunity for thoughtful reflection, dialogue, and suggestions for strengthening working relationships by learning how to engage in difficult conversations.</a:t>
            </a:r>
            <a:endParaRPr dirty="0"/>
          </a:p>
          <a:p>
            <a:pPr marL="0" lvl="0" indent="0" algn="l" rtl="0">
              <a:spcBef>
                <a:spcPts val="1000"/>
              </a:spcBef>
              <a:spcAft>
                <a:spcPts val="0"/>
              </a:spcAft>
              <a:buNone/>
            </a:pPr>
            <a:endParaRPr dirty="0"/>
          </a:p>
          <a:p>
            <a:pPr marL="342900" lvl="0" algn="l" rtl="0">
              <a:spcBef>
                <a:spcPts val="1000"/>
              </a:spcBef>
              <a:spcAft>
                <a:spcPts val="0"/>
              </a:spcAft>
              <a:buSzPts val="2200"/>
              <a:buFont typeface="Wingdings" pitchFamily="2" charset="2"/>
              <a:buChar char="Ø"/>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Identify ways to eradicate micro/macroaggressions while recognizing the toll micro/macroaggressions may have taken on you and your colleagues.</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342900" lvl="0" algn="l" rtl="0">
              <a:spcBef>
                <a:spcPts val="1000"/>
              </a:spcBef>
              <a:spcAft>
                <a:spcPts val="0"/>
              </a:spcAft>
              <a:buSzPts val="2200"/>
              <a:buFont typeface="Wingdings" pitchFamily="2" charset="2"/>
              <a:buChar char="Ø"/>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New(</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er</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leaders will be prepared if micro/macroaggressions come up in meetings or other academic/professional spaces to identify the problem and respond accordingly.</a:t>
            </a:r>
            <a:endParaRPr dirty="0"/>
          </a:p>
          <a:p>
            <a:pPr marL="0" lvl="0" indent="0" algn="l" rtl="0">
              <a:spcBef>
                <a:spcPts val="1000"/>
              </a:spcBef>
              <a:spcAft>
                <a:spcPts val="0"/>
              </a:spcAft>
              <a:buNone/>
            </a:pPr>
            <a:endParaRPr dirty="0"/>
          </a:p>
        </p:txBody>
      </p:sp>
      <p:sp>
        <p:nvSpPr>
          <p:cNvPr id="83" name="Google Shape;83;g2509dd1967b_1_7"/>
          <p:cNvSpPr txBox="1">
            <a:spLocks noGrp="1"/>
          </p:cNvSpPr>
          <p:nvPr>
            <p:ph type="sldNum" idx="12"/>
          </p:nvPr>
        </p:nvSpPr>
        <p:spPr>
          <a:xfrm>
            <a:off x="8610600" y="6392046"/>
            <a:ext cx="2743200" cy="329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2509dd1967b_1_489"/>
          <p:cNvSpPr txBox="1">
            <a:spLocks noGrp="1"/>
          </p:cNvSpPr>
          <p:nvPr>
            <p:ph type="title"/>
          </p:nvPr>
        </p:nvSpPr>
        <p:spPr>
          <a:xfrm>
            <a:off x="1175650" y="207700"/>
            <a:ext cx="10178100" cy="106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1"/>
                </a:solidFill>
              </a:rPr>
              <a:t>Defining a Difficult Conversation</a:t>
            </a:r>
            <a:endParaRPr>
              <a:solidFill>
                <a:schemeClr val="dk1"/>
              </a:solidFill>
            </a:endParaRPr>
          </a:p>
        </p:txBody>
      </p:sp>
      <p:sp>
        <p:nvSpPr>
          <p:cNvPr id="90" name="Google Shape;90;g2509dd1967b_1_489"/>
          <p:cNvSpPr txBox="1">
            <a:spLocks noGrp="1"/>
          </p:cNvSpPr>
          <p:nvPr>
            <p:ph type="body" idx="1"/>
          </p:nvPr>
        </p:nvSpPr>
        <p:spPr>
          <a:xfrm>
            <a:off x="1175650" y="2310450"/>
            <a:ext cx="5332028" cy="3398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Difficult conversations are often conversations that </a:t>
            </a:r>
            <a:endParaRPr dirty="0"/>
          </a:p>
          <a:p>
            <a:pPr marL="571500" lvl="0" indent="-457200" algn="l" rtl="0">
              <a:spcBef>
                <a:spcPts val="1000"/>
              </a:spcBef>
              <a:spcAft>
                <a:spcPts val="0"/>
              </a:spcAft>
              <a:buSzPts val="1800"/>
              <a:buFont typeface="+mj-lt"/>
              <a:buAutoNum type="arabicPeriod"/>
            </a:pPr>
            <a:r>
              <a:rPr lang="en-US" dirty="0"/>
              <a:t>are emotionally charged</a:t>
            </a:r>
            <a:endParaRPr dirty="0"/>
          </a:p>
          <a:p>
            <a:pPr marL="571500" lvl="0" indent="-457200" algn="l" rtl="0">
              <a:spcBef>
                <a:spcPts val="0"/>
              </a:spcBef>
              <a:spcAft>
                <a:spcPts val="0"/>
              </a:spcAft>
              <a:buSzPts val="1800"/>
              <a:buFont typeface="+mj-lt"/>
              <a:buAutoNum type="arabicPeriod"/>
            </a:pPr>
            <a:r>
              <a:rPr lang="en-US" dirty="0"/>
              <a:t>involve discomfort</a:t>
            </a:r>
            <a:endParaRPr dirty="0"/>
          </a:p>
          <a:p>
            <a:pPr marL="571500" lvl="0" indent="-457200" algn="l" rtl="0">
              <a:spcBef>
                <a:spcPts val="0"/>
              </a:spcBef>
              <a:spcAft>
                <a:spcPts val="0"/>
              </a:spcAft>
              <a:buSzPts val="1800"/>
              <a:buFont typeface="+mj-lt"/>
              <a:buAutoNum type="arabicPeriod"/>
            </a:pPr>
            <a:r>
              <a:rPr lang="en-US" dirty="0"/>
              <a:t>possess an element of vulnerability</a:t>
            </a:r>
            <a:endParaRPr dirty="0"/>
          </a:p>
          <a:p>
            <a:pPr marL="571500" lvl="0" indent="-457200" algn="l" rtl="0">
              <a:spcBef>
                <a:spcPts val="0"/>
              </a:spcBef>
              <a:spcAft>
                <a:spcPts val="0"/>
              </a:spcAft>
              <a:buSzPts val="1800"/>
              <a:buFont typeface="+mj-lt"/>
              <a:buAutoNum type="arabicPeriod"/>
            </a:pPr>
            <a:r>
              <a:rPr lang="en-US" dirty="0"/>
              <a:t>people often avoid</a:t>
            </a:r>
            <a:endParaRPr dirty="0"/>
          </a:p>
          <a:p>
            <a:pPr marL="571500" lvl="0" indent="-457200" algn="l" rtl="0">
              <a:spcBef>
                <a:spcPts val="0"/>
              </a:spcBef>
              <a:spcAft>
                <a:spcPts val="0"/>
              </a:spcAft>
              <a:buSzPts val="1800"/>
              <a:buFont typeface="+mj-lt"/>
              <a:buAutoNum type="arabicPeriod"/>
            </a:pPr>
            <a:r>
              <a:rPr lang="en-US" dirty="0"/>
              <a:t>are centered around IDEAA</a:t>
            </a:r>
            <a:endParaRPr dirty="0"/>
          </a:p>
        </p:txBody>
      </p:sp>
      <p:sp>
        <p:nvSpPr>
          <p:cNvPr id="91" name="Google Shape;91;g2509dd1967b_1_489"/>
          <p:cNvSpPr txBox="1">
            <a:spLocks noGrp="1"/>
          </p:cNvSpPr>
          <p:nvPr>
            <p:ph type="sldNum" idx="12"/>
          </p:nvPr>
        </p:nvSpPr>
        <p:spPr>
          <a:xfrm>
            <a:off x="8610600" y="6392046"/>
            <a:ext cx="2743200" cy="329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92" name="Google Shape;92;g2509dd1967b_1_489" descr="A graphic of four silhouetted heads facing each other with word clouds in each featuring words describing difficult conversations.  Examples of words include closed, aggressive, defensive, reactive, passive, offensive, tenuous, evasive, and performing." title="Difficult Conversations Graphic"/>
          <p:cNvPicPr preferRelativeResize="0"/>
          <p:nvPr/>
        </p:nvPicPr>
        <p:blipFill>
          <a:blip r:embed="rId3">
            <a:alphaModFix/>
          </a:blip>
          <a:stretch>
            <a:fillRect/>
          </a:stretch>
        </p:blipFill>
        <p:spPr>
          <a:xfrm>
            <a:off x="6827316" y="1089338"/>
            <a:ext cx="4883859" cy="5541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09dd1967b_1_26"/>
          <p:cNvSpPr txBox="1">
            <a:spLocks noGrp="1"/>
          </p:cNvSpPr>
          <p:nvPr>
            <p:ph type="title"/>
          </p:nvPr>
        </p:nvSpPr>
        <p:spPr>
          <a:xfrm>
            <a:off x="2795450" y="365125"/>
            <a:ext cx="87750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But why are these conversations difficult?</a:t>
            </a:r>
            <a:endParaRPr/>
          </a:p>
        </p:txBody>
      </p:sp>
      <p:sp>
        <p:nvSpPr>
          <p:cNvPr id="99" name="Google Shape;99;g2509dd1967b_1_26"/>
          <p:cNvSpPr txBox="1">
            <a:spLocks noGrp="1"/>
          </p:cNvSpPr>
          <p:nvPr>
            <p:ph type="body" idx="1"/>
          </p:nvPr>
        </p:nvSpPr>
        <p:spPr>
          <a:xfrm>
            <a:off x="838200" y="2494722"/>
            <a:ext cx="10515600" cy="3762300"/>
          </a:xfrm>
          <a:prstGeom prst="rect">
            <a:avLst/>
          </a:prstGeom>
        </p:spPr>
        <p:txBody>
          <a:bodyPr spcFirstLastPara="1" wrap="square" lIns="91425" tIns="45700" rIns="91425" bIns="45700" anchor="t" anchorCtr="0">
            <a:normAutofit/>
          </a:bodyPr>
          <a:lstStyle/>
          <a:p>
            <a:pPr marL="571500" indent="-457200">
              <a:lnSpc>
                <a:spcPct val="100000"/>
              </a:lnSpc>
              <a:spcBef>
                <a:spcPts val="0"/>
              </a:spcBef>
              <a:buFont typeface="+mj-lt"/>
              <a:buAutoNum type="arabicPeriod"/>
            </a:pPr>
            <a:r>
              <a:rPr lang="en-US" dirty="0"/>
              <a:t>are emotionally charged</a:t>
            </a:r>
          </a:p>
          <a:p>
            <a:pPr lvl="1">
              <a:lnSpc>
                <a:spcPct val="100000"/>
              </a:lnSpc>
              <a:spcBef>
                <a:spcPts val="0"/>
              </a:spcBef>
              <a:buFont typeface="Arial" panose="020B0604020202020204" pitchFamily="34" charset="0"/>
              <a:buChar char="•"/>
            </a:pPr>
            <a:r>
              <a:rPr lang="en-US" dirty="0"/>
              <a:t>often stem from micro/macroaggressions</a:t>
            </a:r>
          </a:p>
          <a:p>
            <a:pPr marL="571500" indent="-457200">
              <a:spcBef>
                <a:spcPts val="0"/>
              </a:spcBef>
              <a:buFont typeface="+mj-lt"/>
              <a:buAutoNum type="arabicPeriod"/>
            </a:pPr>
            <a:r>
              <a:rPr lang="en-US" dirty="0"/>
              <a:t>involve discomfort</a:t>
            </a:r>
          </a:p>
          <a:p>
            <a:pPr lvl="1">
              <a:spcBef>
                <a:spcPts val="0"/>
              </a:spcBef>
              <a:buFont typeface="Arial" panose="020B0604020202020204" pitchFamily="34" charset="0"/>
              <a:buChar char="•"/>
            </a:pPr>
            <a:r>
              <a:rPr lang="en-US" dirty="0"/>
              <a:t>fear of rejection, being found out, fear of being wrong, fear of being called out</a:t>
            </a:r>
            <a:endParaRPr dirty="0"/>
          </a:p>
          <a:p>
            <a:pPr marL="571500" indent="-457200">
              <a:spcBef>
                <a:spcPts val="0"/>
              </a:spcBef>
              <a:buFont typeface="+mj-lt"/>
              <a:buAutoNum type="arabicPeriod"/>
            </a:pPr>
            <a:r>
              <a:rPr lang="en-US" dirty="0"/>
              <a:t>possess an element of vulnerability</a:t>
            </a:r>
            <a:endParaRPr dirty="0"/>
          </a:p>
          <a:p>
            <a:pPr lvl="1">
              <a:spcBef>
                <a:spcPts val="0"/>
              </a:spcBef>
              <a:buFont typeface="Arial" panose="020B0604020202020204" pitchFamily="34" charset="0"/>
              <a:buChar char="•"/>
            </a:pPr>
            <a:r>
              <a:rPr lang="en-US" dirty="0"/>
              <a:t>fear of being judged, put a target on your back, fear of not meeting expectations</a:t>
            </a:r>
            <a:endParaRPr dirty="0"/>
          </a:p>
          <a:p>
            <a:pPr marL="571500" indent="-457200">
              <a:spcBef>
                <a:spcPts val="0"/>
              </a:spcBef>
              <a:buFont typeface="+mj-lt"/>
              <a:buAutoNum type="arabicPeriod"/>
            </a:pPr>
            <a:r>
              <a:rPr lang="en-US" dirty="0"/>
              <a:t>people often avoid</a:t>
            </a:r>
            <a:endParaRPr dirty="0"/>
          </a:p>
          <a:p>
            <a:pPr lvl="1">
              <a:spcBef>
                <a:spcPts val="0"/>
              </a:spcBef>
              <a:buFont typeface="Arial" panose="020B0604020202020204" pitchFamily="34" charset="0"/>
              <a:buChar char="•"/>
            </a:pPr>
            <a:r>
              <a:rPr lang="en-US" dirty="0"/>
              <a:t>dislike conflict, hold onto their world view</a:t>
            </a:r>
            <a:endParaRPr dirty="0"/>
          </a:p>
          <a:p>
            <a:pPr marL="571500" indent="-457200">
              <a:spcBef>
                <a:spcPts val="0"/>
              </a:spcBef>
              <a:buFont typeface="+mj-lt"/>
              <a:buAutoNum type="arabicPeriod"/>
            </a:pPr>
            <a:r>
              <a:rPr lang="en-US" dirty="0"/>
              <a:t>are centered around IDEAA</a:t>
            </a:r>
            <a:endParaRPr dirty="0"/>
          </a:p>
          <a:p>
            <a:pPr lvl="1">
              <a:spcBef>
                <a:spcPts val="0"/>
              </a:spcBef>
            </a:pPr>
            <a:r>
              <a:rPr lang="en-US" dirty="0"/>
              <a:t>active resistance to IDEAA, disconnect (What does this have to do with me?)</a:t>
            </a:r>
            <a:endParaRPr dirty="0"/>
          </a:p>
        </p:txBody>
      </p:sp>
      <p:sp>
        <p:nvSpPr>
          <p:cNvPr id="100" name="Google Shape;100;g2509dd1967b_1_26"/>
          <p:cNvSpPr txBox="1">
            <a:spLocks noGrp="1"/>
          </p:cNvSpPr>
          <p:nvPr>
            <p:ph type="sldNum" idx="12"/>
          </p:nvPr>
        </p:nvSpPr>
        <p:spPr>
          <a:xfrm>
            <a:off x="8610600" y="6392046"/>
            <a:ext cx="2743200" cy="329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dirty="0"/>
              <a:t>Introduction Video</a:t>
            </a:r>
            <a:endParaRPr dirty="0"/>
          </a:p>
        </p:txBody>
      </p:sp>
      <p:sp>
        <p:nvSpPr>
          <p:cNvPr id="107" name="Google Shape;107;p4"/>
          <p:cNvSpPr txBox="1">
            <a:spLocks noGrp="1"/>
          </p:cNvSpPr>
          <p:nvPr>
            <p:ph type="body" idx="1"/>
          </p:nvPr>
        </p:nvSpPr>
        <p:spPr>
          <a:xfrm>
            <a:off x="838200" y="2494725"/>
            <a:ext cx="3617700" cy="3762300"/>
          </a:xfrm>
          <a:prstGeom prst="rect">
            <a:avLst/>
          </a:prstGeom>
          <a:noFill/>
          <a:ln>
            <a:noFill/>
          </a:ln>
        </p:spPr>
        <p:txBody>
          <a:bodyPr spcFirstLastPara="1" wrap="square" lIns="91425" tIns="45700" rIns="91425" bIns="45700" anchor="t" anchorCtr="0">
            <a:normAutofit/>
          </a:bodyPr>
          <a:lstStyle/>
          <a:p>
            <a:pPr marL="0" indent="0">
              <a:lnSpc>
                <a:spcPct val="107000"/>
              </a:lnSpc>
              <a:spcBef>
                <a:spcPts val="0"/>
              </a:spcBef>
              <a:buNone/>
            </a:pPr>
            <a:endParaRPr lang="en-US" sz="1800" u="sng" dirty="0">
              <a:solidFill>
                <a:schemeClr val="hlink"/>
              </a:solidFill>
            </a:endParaRPr>
          </a:p>
          <a:p>
            <a:pPr marL="0" indent="0">
              <a:lnSpc>
                <a:spcPct val="107000"/>
              </a:lnSpc>
              <a:spcBef>
                <a:spcPts val="0"/>
              </a:spcBef>
              <a:buNone/>
            </a:pPr>
            <a:endParaRPr lang="en-US" sz="1800" u="sng" dirty="0">
              <a:solidFill>
                <a:schemeClr val="hlink"/>
              </a:solidFill>
            </a:endParaRPr>
          </a:p>
          <a:p>
            <a:pPr marL="0" indent="0">
              <a:lnSpc>
                <a:spcPct val="107000"/>
              </a:lnSpc>
              <a:spcBef>
                <a:spcPts val="0"/>
              </a:spcBef>
              <a:buNone/>
            </a:pPr>
            <a:r>
              <a:rPr lang="en-US" sz="1800" u="sng" dirty="0">
                <a:solidFill>
                  <a:schemeClr val="hlink"/>
                </a:solidFill>
                <a:hlinkClick r:id="rId3">
                  <a:extLst>
                    <a:ext uri="{A12FA001-AC4F-418D-AE19-62706E023703}">
                      <ahyp:hlinkClr xmlns:ahyp="http://schemas.microsoft.com/office/drawing/2018/hyperlinkcolor" val="tx"/>
                    </a:ext>
                  </a:extLst>
                </a:hlinkClick>
              </a:rPr>
              <a:t>How are microaggressions like mosquitoes?</a:t>
            </a:r>
            <a:endParaRPr lang="en-US">
              <a:solidFill>
                <a:schemeClr val="hlink"/>
              </a:solidFill>
            </a:endParaRPr>
          </a:p>
          <a:p>
            <a:pPr marL="0" indent="0">
              <a:lnSpc>
                <a:spcPct val="107000"/>
              </a:lnSpc>
              <a:spcBef>
                <a:spcPts val="800"/>
              </a:spcBef>
              <a:spcAft>
                <a:spcPts val="800"/>
              </a:spcAft>
              <a:buNone/>
            </a:pPr>
            <a:endParaRPr lang="en-US" sz="2900"/>
          </a:p>
        </p:txBody>
      </p:sp>
      <p:sp>
        <p:nvSpPr>
          <p:cNvPr id="108" name="Google Shape;108;p4"/>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09" name="Google Shape;109;p4" descr="At camp, we always put on our bug spray because we know that mosquitoes can be annoying and even dangerous. Microaggressions are very similar - they are annoying, can hurt the people who hear them, and can be dangerous." title="How are microaggressions like mosquitoes?">
            <a:hlinkClick r:id="rId4"/>
          </p:cNvPr>
          <p:cNvPicPr preferRelativeResize="0"/>
          <p:nvPr/>
        </p:nvPicPr>
        <p:blipFill>
          <a:blip r:embed="rId5">
            <a:alphaModFix/>
          </a:blip>
          <a:stretch>
            <a:fillRect/>
          </a:stretch>
        </p:blipFill>
        <p:spPr>
          <a:xfrm>
            <a:off x="4572000" y="2571750"/>
            <a:ext cx="6688666" cy="3762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a:t>What is a micro/macroaggression?</a:t>
            </a:r>
            <a:endParaRPr/>
          </a:p>
        </p:txBody>
      </p:sp>
      <p:sp>
        <p:nvSpPr>
          <p:cNvPr id="116" name="Google Shape;116;p7"/>
          <p:cNvSpPr txBox="1">
            <a:spLocks noGrp="1"/>
          </p:cNvSpPr>
          <p:nvPr>
            <p:ph type="body" idx="1"/>
          </p:nvPr>
        </p:nvSpPr>
        <p:spPr>
          <a:xfrm>
            <a:off x="838200" y="2494722"/>
            <a:ext cx="10515600" cy="3762386"/>
          </a:xfrm>
          <a:prstGeom prst="rect">
            <a:avLst/>
          </a:prstGeom>
          <a:noFill/>
          <a:ln>
            <a:noFill/>
          </a:ln>
        </p:spPr>
        <p:txBody>
          <a:bodyPr spcFirstLastPara="1" wrap="square" lIns="91425" tIns="45700" rIns="91425" bIns="45700" anchor="t" anchorCtr="0">
            <a:normAutofit/>
          </a:bodyPr>
          <a:lstStyle/>
          <a:p>
            <a:pPr marL="342900">
              <a:spcBef>
                <a:spcPts val="0"/>
              </a:spcBef>
              <a:buSzPts val="2200"/>
              <a:buFont typeface="Wingdings" pitchFamily="2" charset="2"/>
              <a:buChar char="Ø"/>
            </a:pPr>
            <a:r>
              <a:rPr lang="en-US" dirty="0"/>
              <a:t>“Microaggressions are brief every day exchanges that send denigrating messages to certain individuals.”</a:t>
            </a:r>
            <a:endParaRPr dirty="0"/>
          </a:p>
          <a:p>
            <a:pPr marL="228600" lvl="0" indent="0" algn="l" rtl="0">
              <a:lnSpc>
                <a:spcPct val="90000"/>
              </a:lnSpc>
              <a:spcBef>
                <a:spcPts val="0"/>
              </a:spcBef>
              <a:spcAft>
                <a:spcPts val="0"/>
              </a:spcAft>
              <a:buNone/>
            </a:pPr>
            <a:endParaRPr dirty="0"/>
          </a:p>
          <a:p>
            <a:pPr marL="342900" lvl="0" algn="l" rtl="0">
              <a:lnSpc>
                <a:spcPct val="90000"/>
              </a:lnSpc>
              <a:spcBef>
                <a:spcPts val="1000"/>
              </a:spcBef>
              <a:spcAft>
                <a:spcPts val="0"/>
              </a:spcAft>
              <a:buClr>
                <a:srgbClr val="424242"/>
              </a:buClr>
              <a:buSzPts val="2200"/>
              <a:buFont typeface="Wingdings" pitchFamily="2" charset="2"/>
              <a:buChar char="Ø"/>
            </a:pPr>
            <a:r>
              <a:rPr lang="en-US" dirty="0"/>
              <a:t>“Macroaggressions are large-scale systematic oppression of a target group by society’s institutions, such as government, education, and culture, which can all contribute or reinforce the oppression of marginalized social groups while elevating dominant social groups.”</a:t>
            </a:r>
            <a:endParaRPr dirty="0"/>
          </a:p>
        </p:txBody>
      </p:sp>
      <p:sp>
        <p:nvSpPr>
          <p:cNvPr id="117" name="Google Shape;117;p7"/>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8"/>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a:t>Types of Microaggressions</a:t>
            </a:r>
            <a:endParaRPr/>
          </a:p>
        </p:txBody>
      </p:sp>
      <p:sp>
        <p:nvSpPr>
          <p:cNvPr id="124" name="Google Shape;124;p8"/>
          <p:cNvSpPr txBox="1">
            <a:spLocks noGrp="1"/>
          </p:cNvSpPr>
          <p:nvPr>
            <p:ph type="body" idx="1"/>
          </p:nvPr>
        </p:nvSpPr>
        <p:spPr>
          <a:xfrm>
            <a:off x="838200" y="2494722"/>
            <a:ext cx="10515600" cy="3762386"/>
          </a:xfrm>
          <a:prstGeom prst="rect">
            <a:avLst/>
          </a:prstGeom>
          <a:noFill/>
          <a:ln>
            <a:noFill/>
          </a:ln>
        </p:spPr>
        <p:txBody>
          <a:bodyPr spcFirstLastPara="1" wrap="square" lIns="91425" tIns="45700" rIns="91425" bIns="45700" anchor="t" anchorCtr="0">
            <a:normAutofit/>
          </a:bodyPr>
          <a:lstStyle/>
          <a:p>
            <a:pPr marL="342900" lvl="0" algn="l" rtl="0">
              <a:lnSpc>
                <a:spcPct val="100000"/>
              </a:lnSpc>
              <a:spcBef>
                <a:spcPts val="0"/>
              </a:spcBef>
              <a:spcAft>
                <a:spcPts val="0"/>
              </a:spcAft>
              <a:buClr>
                <a:srgbClr val="424242"/>
              </a:buClr>
              <a:buSzPts val="2200"/>
              <a:buFont typeface="Wingdings" pitchFamily="2" charset="2"/>
              <a:buChar char="Ø"/>
            </a:pPr>
            <a:r>
              <a:rPr lang="en-US" dirty="0" err="1"/>
              <a:t>Microassault</a:t>
            </a:r>
            <a:r>
              <a:rPr lang="en-US" dirty="0"/>
              <a:t> – overt discrimination, intentional acts (verbal and nonverbal)</a:t>
            </a:r>
            <a:endParaRPr dirty="0"/>
          </a:p>
          <a:p>
            <a:pPr marL="800100" lvl="1" algn="l" rtl="0">
              <a:lnSpc>
                <a:spcPct val="100000"/>
              </a:lnSpc>
              <a:spcBef>
                <a:spcPts val="0"/>
              </a:spcBef>
              <a:spcAft>
                <a:spcPts val="0"/>
              </a:spcAft>
              <a:buSzPts val="1800"/>
              <a:buFont typeface="Wingdings" pitchFamily="2" charset="2"/>
              <a:buChar char="§"/>
            </a:pPr>
            <a:r>
              <a:rPr lang="en-US" dirty="0"/>
              <a:t>ex. calling someone a derogatory name, mocking hand gestures </a:t>
            </a:r>
            <a:endParaRPr dirty="0"/>
          </a:p>
          <a:p>
            <a:pPr marL="342900" lvl="0" algn="l" rtl="0">
              <a:lnSpc>
                <a:spcPct val="100000"/>
              </a:lnSpc>
              <a:spcBef>
                <a:spcPts val="0"/>
              </a:spcBef>
              <a:spcAft>
                <a:spcPts val="0"/>
              </a:spcAft>
              <a:buClr>
                <a:srgbClr val="424242"/>
              </a:buClr>
              <a:buSzPts val="2200"/>
              <a:buFont typeface="Wingdings" pitchFamily="2" charset="2"/>
              <a:buChar char="Ø"/>
            </a:pPr>
            <a:endParaRPr lang="en-US" dirty="0"/>
          </a:p>
          <a:p>
            <a:pPr marL="342900" lvl="0" algn="l" rtl="0">
              <a:lnSpc>
                <a:spcPct val="100000"/>
              </a:lnSpc>
              <a:spcBef>
                <a:spcPts val="0"/>
              </a:spcBef>
              <a:spcAft>
                <a:spcPts val="0"/>
              </a:spcAft>
              <a:buClr>
                <a:srgbClr val="424242"/>
              </a:buClr>
              <a:buSzPts val="2200"/>
              <a:buFont typeface="Wingdings" pitchFamily="2" charset="2"/>
              <a:buChar char="Ø"/>
            </a:pPr>
            <a:r>
              <a:rPr lang="en-US" dirty="0"/>
              <a:t>Microinsult – communicates the demographic group is not respected, slight exception to the stereotype, may be masked as a compliment, dismissive, invisibility</a:t>
            </a:r>
            <a:endParaRPr dirty="0"/>
          </a:p>
          <a:p>
            <a:pPr marL="800100" lvl="1" algn="l" rtl="0">
              <a:lnSpc>
                <a:spcPct val="100000"/>
              </a:lnSpc>
              <a:spcBef>
                <a:spcPts val="0"/>
              </a:spcBef>
              <a:spcAft>
                <a:spcPts val="0"/>
              </a:spcAft>
              <a:buSzPts val="1800"/>
              <a:buFont typeface="Wingdings" pitchFamily="2" charset="2"/>
              <a:buChar char="§"/>
            </a:pPr>
            <a:r>
              <a:rPr lang="en-US" dirty="0"/>
              <a:t>ex. calling male doctors, “Dr.” and female doctors “Mrs.”</a:t>
            </a:r>
            <a:endParaRPr dirty="0"/>
          </a:p>
          <a:p>
            <a:pPr marL="342900" lvl="0" algn="l" rtl="0">
              <a:lnSpc>
                <a:spcPct val="100000"/>
              </a:lnSpc>
              <a:spcBef>
                <a:spcPts val="0"/>
              </a:spcBef>
              <a:spcAft>
                <a:spcPts val="0"/>
              </a:spcAft>
              <a:buClr>
                <a:srgbClr val="424242"/>
              </a:buClr>
              <a:buSzPts val="2200"/>
              <a:buFont typeface="Wingdings" pitchFamily="2" charset="2"/>
              <a:buChar char="Ø"/>
            </a:pPr>
            <a:endParaRPr lang="en-US" dirty="0"/>
          </a:p>
          <a:p>
            <a:pPr marL="342900" lvl="0" algn="l" rtl="0">
              <a:lnSpc>
                <a:spcPct val="100000"/>
              </a:lnSpc>
              <a:spcBef>
                <a:spcPts val="0"/>
              </a:spcBef>
              <a:spcAft>
                <a:spcPts val="0"/>
              </a:spcAft>
              <a:buClr>
                <a:srgbClr val="424242"/>
              </a:buClr>
              <a:buSzPts val="2200"/>
              <a:buFont typeface="Wingdings" pitchFamily="2" charset="2"/>
              <a:buChar char="Ø"/>
            </a:pPr>
            <a:r>
              <a:rPr lang="en-US" dirty="0"/>
              <a:t>Microinvalidation – a comment or action that dismisses the experiences of historically disadvantaged group members </a:t>
            </a:r>
            <a:endParaRPr dirty="0"/>
          </a:p>
          <a:p>
            <a:pPr marL="774700" lvl="1" algn="l" rtl="0">
              <a:lnSpc>
                <a:spcPct val="100000"/>
              </a:lnSpc>
              <a:spcBef>
                <a:spcPts val="0"/>
              </a:spcBef>
              <a:spcAft>
                <a:spcPts val="0"/>
              </a:spcAft>
              <a:buClr>
                <a:srgbClr val="424242"/>
              </a:buClr>
              <a:buSzPts val="2200"/>
              <a:buFont typeface="Wingdings" pitchFamily="2" charset="2"/>
              <a:buChar char="§"/>
            </a:pPr>
            <a:r>
              <a:rPr lang="en-US" dirty="0"/>
              <a:t>ex. color blindness, “I don’t see color.”</a:t>
            </a:r>
            <a:endParaRPr dirty="0"/>
          </a:p>
          <a:p>
            <a:pPr marL="228600" lvl="0" indent="-88900" algn="l" rtl="0">
              <a:lnSpc>
                <a:spcPct val="90000"/>
              </a:lnSpc>
              <a:spcBef>
                <a:spcPts val="1000"/>
              </a:spcBef>
              <a:spcAft>
                <a:spcPts val="0"/>
              </a:spcAft>
              <a:buClr>
                <a:srgbClr val="424242"/>
              </a:buClr>
              <a:buSzPts val="2200"/>
              <a:buNone/>
            </a:pPr>
            <a:endParaRPr dirty="0"/>
          </a:p>
        </p:txBody>
      </p:sp>
      <p:sp>
        <p:nvSpPr>
          <p:cNvPr id="125" name="Google Shape;125;p8"/>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ASCCC FLI 2023">
      <a:dk1>
        <a:srgbClr val="222222"/>
      </a:dk1>
      <a:lt1>
        <a:srgbClr val="FFFFFF"/>
      </a:lt1>
      <a:dk2>
        <a:srgbClr val="016E79"/>
      </a:dk2>
      <a:lt2>
        <a:srgbClr val="E3E3E3"/>
      </a:lt2>
      <a:accent1>
        <a:srgbClr val="018FAC"/>
      </a:accent1>
      <a:accent2>
        <a:srgbClr val="2B886F"/>
      </a:accent2>
      <a:accent3>
        <a:srgbClr val="FFEB58"/>
      </a:accent3>
      <a:accent4>
        <a:srgbClr val="3CB369"/>
      </a:accent4>
      <a:accent5>
        <a:srgbClr val="F6671E"/>
      </a:accent5>
      <a:accent6>
        <a:srgbClr val="FCA961"/>
      </a:accent6>
      <a:hlink>
        <a:srgbClr val="018FAC"/>
      </a:hlink>
      <a:folHlink>
        <a:srgbClr val="018F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1305</Words>
  <Application>Microsoft Office PowerPoint</Application>
  <PresentationFormat>Widescreen</PresentationFormat>
  <Paragraphs>197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Palatino</vt:lpstr>
      <vt:lpstr>Arial</vt:lpstr>
      <vt:lpstr>Calibri</vt:lpstr>
      <vt:lpstr>Courier New</vt:lpstr>
      <vt:lpstr>Georgia</vt:lpstr>
      <vt:lpstr>Wingdings</vt:lpstr>
      <vt:lpstr>Office Theme</vt:lpstr>
      <vt:lpstr>Finding Our Way: Navigating Difficult Conversations</vt:lpstr>
      <vt:lpstr>Session Description</vt:lpstr>
      <vt:lpstr>Trigger Warning</vt:lpstr>
      <vt:lpstr>Session Goals and Objectives</vt:lpstr>
      <vt:lpstr>Defining a Difficult Conversation</vt:lpstr>
      <vt:lpstr>But why are these conversations difficult?</vt:lpstr>
      <vt:lpstr>Introduction Video</vt:lpstr>
      <vt:lpstr>What is a micro/macroaggression?</vt:lpstr>
      <vt:lpstr>Types of Microaggressions</vt:lpstr>
      <vt:lpstr>Critical Perspectives for Thought </vt:lpstr>
      <vt:lpstr>What are your Critical Thoughts?</vt:lpstr>
      <vt:lpstr>Impact of Micro/macroaggressions</vt:lpstr>
      <vt:lpstr>Responding to Microaggressions</vt:lpstr>
      <vt:lpstr>Culturally Responsive Leadership</vt:lpstr>
      <vt:lpstr>Cultural Humility as a Form of  Culturally Responsive Leadership</vt:lpstr>
      <vt:lpstr>IDEAA-centered Faculty Conversations on Academic and Professional Matters</vt:lpstr>
      <vt:lpstr>Partner Share</vt:lpstr>
      <vt:lpstr>Self-care and Affirmations</vt:lpstr>
      <vt:lpstr>Takeaways</vt:lpstr>
      <vt:lpstr>References/Resources</vt:lpstr>
      <vt:lpstr>References/Resources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Our Way: Navigating Difficult Conversations</dc:title>
  <dc:creator>Kimberley Stiemke</dc:creator>
  <cp:lastModifiedBy>Kyoko Hatano</cp:lastModifiedBy>
  <cp:revision>92</cp:revision>
  <dcterms:created xsi:type="dcterms:W3CDTF">2023-06-06T00:19:41Z</dcterms:created>
  <dcterms:modified xsi:type="dcterms:W3CDTF">2023-06-21T21:01:41Z</dcterms:modified>
</cp:coreProperties>
</file>