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8"/>
  </p:notesMasterIdLst>
  <p:sldIdLst>
    <p:sldId id="256" r:id="rId2"/>
    <p:sldId id="257" r:id="rId3"/>
    <p:sldId id="258" r:id="rId4"/>
    <p:sldId id="259" r:id="rId5"/>
    <p:sldId id="263" r:id="rId6"/>
    <p:sldId id="261" r:id="rId7"/>
    <p:sldId id="262" r:id="rId8"/>
    <p:sldId id="260"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2" r:id="rId25"/>
    <p:sldId id="279" r:id="rId26"/>
    <p:sldId id="280" r:id="rId2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0" roundtripDataSignature="AMtx7mimLMEzZkSa1QUwS3Va4L5fOrxaY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92" autoAdjust="0"/>
    <p:restoredTop sz="80623" autoAdjust="0"/>
  </p:normalViewPr>
  <p:slideViewPr>
    <p:cSldViewPr snapToGrid="0">
      <p:cViewPr varScale="1">
        <p:scale>
          <a:sx n="77" d="100"/>
          <a:sy n="77" d="100"/>
        </p:scale>
        <p:origin x="33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customschemas.google.com/relationships/presentationmetadata" Target="metadata"/><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asccc.org/papers/scenarios-illustrate-effective-participation-district-and-college-governance"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static1.squarespace.com/static/60380011d63f16013f7cc4c2/t/60b698f388fe142f91f6b345/1622579446226/Liberatory+Design+Deck_June_2021.pdf"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www.liberatorydesign.com/"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9" name="Google Shape;49;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1e3c2d6e207_9_3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1" name="Google Shape;121;g1e3c2d6e207_9_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1e3c2d6e207_9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1e3c2d6e207_9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9" name="Google Shape;129;g1e3c2d6e207_9_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1e3c2d6e207_9_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1e3c2d6e207_9_1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7" name="Google Shape;137;g1e3c2d6e207_9_14: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1e3c2d6e207_9_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1e3c2d6e207_9_2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u="sng">
                <a:solidFill>
                  <a:schemeClr val="hlink"/>
                </a:solidFill>
                <a:hlinkClick r:id="rId3"/>
              </a:rPr>
              <a:t>Scenarios to Illustrate Effective Participation in District and College Governance A Joint Publication of the Community College League of California and the Academic Senate for California Community Colleges</a:t>
            </a:r>
            <a:r>
              <a:rPr lang="en-US"/>
              <a:t>, Scenario 2 (modified)</a:t>
            </a:r>
            <a:endParaRPr/>
          </a:p>
        </p:txBody>
      </p:sp>
      <p:sp>
        <p:nvSpPr>
          <p:cNvPr id="145" name="Google Shape;145;g1e3c2d6e207_9_2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1e3c2d6e207_20_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1e3c2d6e207_20_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53" name="Google Shape;153;g1e3c2d6e207_20_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1e3c2d6e207_22_1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0" name="Google Shape;160;g1e3c2d6e207_22_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7" name="Google Shape;167;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1e3c2d6e207_22_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4" name="Google Shape;174;g1e3c2d6e207_22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1e3c2d6e207_22_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1" name="Google Shape;181;g1e3c2d6e207_22_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1e3c2d6e207_20_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1e3c2d6e207_20_1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89" name="Google Shape;189;g1e3c2d6e207_20_15: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5" name="Google Shape;5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1e3c2d6e207_22_2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6" name="Google Shape;196;g1e3c2d6e207_22_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1e3c2d6e207_20_2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3" name="Google Shape;203;g1e3c2d6e207_20_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1e3c2d6e207_22_3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0" name="Google Shape;210;g1e3c2d6e207_22_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1e3c2d6e207_22_4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7" name="Google Shape;217;g1e3c2d6e207_22_4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4" name="Google Shape;224;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1e3c2d6e207_9_3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g1e3c2d6e207_9_3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32" name="Google Shape;232;g1e3c2d6e207_9_3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26</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2" name="Google Shape;62;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63" name="Google Shape;63;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e3c2d6e207_13_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1e3c2d6e207_13_1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71" name="Google Shape;71;g1e3c2d6e207_13_15: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1e3c2d6e207_13_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1e3c2d6e207_13_2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PDF https://www.asccc.org/sites/default/files/asccc_10%2B1_graphic_2020_0.pdf</a:t>
            </a:r>
            <a:endParaRPr dirty="0"/>
          </a:p>
        </p:txBody>
      </p:sp>
      <p:sp>
        <p:nvSpPr>
          <p:cNvPr id="105" name="Google Shape;105;g1e3c2d6e207_13_29: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7" name="Google Shape;87;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1e3c2d6e207_23_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1e3c2d6e207_23_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https://trainingmag.com/5-tips-to-use-conflict-to-develop-your-leadership-and-team/#:~:text=Conflict%20strengthens%20emotional%20intelligence.&amp;text=Research%20shows%20leaders%20who%20encounter,them%20across%20various%20conflict%20situations.</a:t>
            </a:r>
            <a:endParaRPr dirty="0"/>
          </a:p>
        </p:txBody>
      </p:sp>
      <p:sp>
        <p:nvSpPr>
          <p:cNvPr id="97" name="Google Shape;97;g1e3c2d6e207_23_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1e3c2d6e207_13_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1e3c2d6e207_13_2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Liberatory Design </a:t>
            </a:r>
            <a:r>
              <a:rPr lang="en-US" dirty="0" err="1"/>
              <a:t>Slidedeck</a:t>
            </a:r>
            <a:r>
              <a:rPr lang="en-US" dirty="0"/>
              <a:t> in English: </a:t>
            </a:r>
            <a:r>
              <a:rPr lang="en-US" u="sng" dirty="0">
                <a:solidFill>
                  <a:schemeClr val="hlink"/>
                </a:solidFill>
                <a:hlinkClick r:id="rId3"/>
              </a:rPr>
              <a:t>https://static1.squarespace.com/static/60380011d63f16013f7cc4c2/t/60b698f388fe142f91f6b345/1622579446226/Liberatory+Design+Deck_June_2021.pdf</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Liberatory Design Deck links for both English and Spanish: </a:t>
            </a:r>
            <a:r>
              <a:rPr lang="en-US" u="sng" dirty="0">
                <a:solidFill>
                  <a:schemeClr val="hlink"/>
                </a:solidFill>
                <a:hlinkClick r:id="rId4"/>
              </a:rPr>
              <a:t>https://www.liberatorydesign.com/</a:t>
            </a:r>
            <a:endParaRPr dirty="0"/>
          </a:p>
          <a:p>
            <a:pPr marL="0" lvl="0" indent="0" algn="l" rtl="0">
              <a:spcBef>
                <a:spcPts val="0"/>
              </a:spcBef>
              <a:spcAft>
                <a:spcPts val="0"/>
              </a:spcAft>
              <a:buNone/>
            </a:pPr>
            <a:endParaRPr dirty="0"/>
          </a:p>
        </p:txBody>
      </p:sp>
      <p:sp>
        <p:nvSpPr>
          <p:cNvPr id="79" name="Google Shape;79;g1e3c2d6e207_13_2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1e3c2d6e207_2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1e3c2d6e207_20_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14" name="Google Shape;114;g1e3c2d6e207_2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13"/>
        <p:cNvGrpSpPr/>
        <p:nvPr/>
      </p:nvGrpSpPr>
      <p:grpSpPr>
        <a:xfrm>
          <a:off x="0" y="0"/>
          <a:ext cx="0" cy="0"/>
          <a:chOff x="0" y="0"/>
          <a:chExt cx="0" cy="0"/>
        </a:xfrm>
      </p:grpSpPr>
      <p:sp>
        <p:nvSpPr>
          <p:cNvPr id="14" name="Google Shape;14;p9"/>
          <p:cNvSpPr txBox="1">
            <a:spLocks noGrp="1"/>
          </p:cNvSpPr>
          <p:nvPr>
            <p:ph type="ctrTitle"/>
          </p:nvPr>
        </p:nvSpPr>
        <p:spPr>
          <a:xfrm>
            <a:off x="834012" y="4180113"/>
            <a:ext cx="10519788" cy="159367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4000"/>
              <a:buFont typeface="Georgia"/>
              <a:buNone/>
              <a:defRPr sz="4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 name="Google Shape;15;p9"/>
          <p:cNvSpPr txBox="1">
            <a:spLocks noGrp="1"/>
          </p:cNvSpPr>
          <p:nvPr>
            <p:ph type="subTitle" idx="1"/>
          </p:nvPr>
        </p:nvSpPr>
        <p:spPr>
          <a:xfrm>
            <a:off x="834012" y="5865223"/>
            <a:ext cx="10519788" cy="894804"/>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lt2"/>
              </a:buClr>
              <a:buSzPts val="2000"/>
              <a:buNone/>
              <a:defRPr sz="2000">
                <a:solidFill>
                  <a:schemeClr val="lt2"/>
                </a:solidFill>
              </a:defRPr>
            </a:lvl1pPr>
            <a:lvl2pPr lvl="1" algn="ctr">
              <a:lnSpc>
                <a:spcPct val="90000"/>
              </a:lnSpc>
              <a:spcBef>
                <a:spcPts val="500"/>
              </a:spcBef>
              <a:spcAft>
                <a:spcPts val="0"/>
              </a:spcAft>
              <a:buClr>
                <a:srgbClr val="424242"/>
              </a:buClr>
              <a:buSzPts val="2000"/>
              <a:buNone/>
              <a:defRPr sz="2000"/>
            </a:lvl2pPr>
            <a:lvl3pPr lvl="2" algn="ctr">
              <a:lnSpc>
                <a:spcPct val="90000"/>
              </a:lnSpc>
              <a:spcBef>
                <a:spcPts val="500"/>
              </a:spcBef>
              <a:spcAft>
                <a:spcPts val="0"/>
              </a:spcAft>
              <a:buClr>
                <a:srgbClr val="424242"/>
              </a:buClr>
              <a:buSzPts val="1800"/>
              <a:buNone/>
              <a:defRPr sz="1800"/>
            </a:lvl3pPr>
            <a:lvl4pPr lvl="3" algn="ctr">
              <a:lnSpc>
                <a:spcPct val="90000"/>
              </a:lnSpc>
              <a:spcBef>
                <a:spcPts val="500"/>
              </a:spcBef>
              <a:spcAft>
                <a:spcPts val="0"/>
              </a:spcAft>
              <a:buClr>
                <a:srgbClr val="424242"/>
              </a:buClr>
              <a:buSzPts val="1600"/>
              <a:buNone/>
              <a:defRPr sz="1600"/>
            </a:lvl4pPr>
            <a:lvl5pPr lvl="4" algn="ctr">
              <a:lnSpc>
                <a:spcPct val="90000"/>
              </a:lnSpc>
              <a:spcBef>
                <a:spcPts val="500"/>
              </a:spcBef>
              <a:spcAft>
                <a:spcPts val="0"/>
              </a:spcAft>
              <a:buClr>
                <a:srgbClr val="424242"/>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6"/>
        <p:cNvGrpSpPr/>
        <p:nvPr/>
      </p:nvGrpSpPr>
      <p:grpSpPr>
        <a:xfrm>
          <a:off x="0" y="0"/>
          <a:ext cx="0" cy="0"/>
          <a:chOff x="0" y="0"/>
          <a:chExt cx="0" cy="0"/>
        </a:xfrm>
      </p:grpSpPr>
      <p:sp>
        <p:nvSpPr>
          <p:cNvPr id="17" name="Google Shape;17;p10"/>
          <p:cNvSpPr/>
          <p:nvPr/>
        </p:nvSpPr>
        <p:spPr>
          <a:xfrm>
            <a:off x="0" y="0"/>
            <a:ext cx="12192000" cy="2272937"/>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pic>
        <p:nvPicPr>
          <p:cNvPr id="18" name="Google Shape;18;p10"/>
          <p:cNvPicPr preferRelativeResize="0"/>
          <p:nvPr/>
        </p:nvPicPr>
        <p:blipFill rotWithShape="1">
          <a:blip r:embed="rId2">
            <a:alphaModFix/>
          </a:blip>
          <a:srcRect/>
          <a:stretch/>
        </p:blipFill>
        <p:spPr>
          <a:xfrm>
            <a:off x="0" y="1"/>
            <a:ext cx="2575994" cy="2272935"/>
          </a:xfrm>
          <a:prstGeom prst="rect">
            <a:avLst/>
          </a:prstGeom>
          <a:solidFill>
            <a:schemeClr val="dk2"/>
          </a:solidFill>
          <a:ln>
            <a:noFill/>
          </a:ln>
        </p:spPr>
      </p:pic>
      <p:sp>
        <p:nvSpPr>
          <p:cNvPr id="19" name="Google Shape;19;p10"/>
          <p:cNvSpPr txBox="1">
            <a:spLocks noGrp="1"/>
          </p:cNvSpPr>
          <p:nvPr>
            <p:ph type="title"/>
          </p:nvPr>
        </p:nvSpPr>
        <p:spPr>
          <a:xfrm>
            <a:off x="2795450" y="365125"/>
            <a:ext cx="8558349" cy="168574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3600"/>
              <a:buFont typeface="Georgia"/>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10"/>
          <p:cNvSpPr txBox="1">
            <a:spLocks noGrp="1"/>
          </p:cNvSpPr>
          <p:nvPr>
            <p:ph type="body" idx="1"/>
          </p:nvPr>
        </p:nvSpPr>
        <p:spPr>
          <a:xfrm>
            <a:off x="838200" y="2494722"/>
            <a:ext cx="10515600" cy="376238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424242"/>
              </a:buClr>
              <a:buSzPts val="1800"/>
              <a:buChar char="•"/>
              <a:defRPr/>
            </a:lvl1pPr>
            <a:lvl2pPr marL="914400" lvl="1" indent="-342900" algn="l">
              <a:lnSpc>
                <a:spcPct val="90000"/>
              </a:lnSpc>
              <a:spcBef>
                <a:spcPts val="500"/>
              </a:spcBef>
              <a:spcAft>
                <a:spcPts val="0"/>
              </a:spcAft>
              <a:buClr>
                <a:srgbClr val="424242"/>
              </a:buClr>
              <a:buSzPts val="1800"/>
              <a:buChar char="•"/>
              <a:defRPr/>
            </a:lvl2pPr>
            <a:lvl3pPr marL="1371600" lvl="2" indent="-342900" algn="l">
              <a:lnSpc>
                <a:spcPct val="90000"/>
              </a:lnSpc>
              <a:spcBef>
                <a:spcPts val="500"/>
              </a:spcBef>
              <a:spcAft>
                <a:spcPts val="0"/>
              </a:spcAft>
              <a:buClr>
                <a:srgbClr val="424242"/>
              </a:buClr>
              <a:buSzPts val="1800"/>
              <a:buChar char="•"/>
              <a:defRPr/>
            </a:lvl3pPr>
            <a:lvl4pPr marL="1828800" lvl="3" indent="-342900" algn="l">
              <a:lnSpc>
                <a:spcPct val="90000"/>
              </a:lnSpc>
              <a:spcBef>
                <a:spcPts val="500"/>
              </a:spcBef>
              <a:spcAft>
                <a:spcPts val="0"/>
              </a:spcAft>
              <a:buClr>
                <a:srgbClr val="424242"/>
              </a:buClr>
              <a:buSzPts val="1800"/>
              <a:buChar char="•"/>
              <a:defRPr/>
            </a:lvl4pPr>
            <a:lvl5pPr marL="2286000" lvl="4" indent="-330200" algn="l">
              <a:lnSpc>
                <a:spcPct val="90000"/>
              </a:lnSpc>
              <a:spcBef>
                <a:spcPts val="500"/>
              </a:spcBef>
              <a:spcAft>
                <a:spcPts val="0"/>
              </a:spcAft>
              <a:buClr>
                <a:srgbClr val="424242"/>
              </a:buClr>
              <a:buSzPts val="1600"/>
              <a:buChar char="•"/>
              <a:defRPr sz="16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1" name="Google Shape;21;p10"/>
          <p:cNvSpPr txBox="1">
            <a:spLocks noGrp="1"/>
          </p:cNvSpPr>
          <p:nvPr>
            <p:ph type="sldNum" idx="12"/>
          </p:nvPr>
        </p:nvSpPr>
        <p:spPr>
          <a:xfrm>
            <a:off x="8610600" y="6392046"/>
            <a:ext cx="2743200" cy="329429"/>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22" name="Google Shape;22;p10"/>
          <p:cNvPicPr preferRelativeResize="0"/>
          <p:nvPr/>
        </p:nvPicPr>
        <p:blipFill rotWithShape="1">
          <a:blip r:embed="rId3">
            <a:alphaModFix/>
          </a:blip>
          <a:srcRect/>
          <a:stretch/>
        </p:blipFill>
        <p:spPr>
          <a:xfrm>
            <a:off x="834012" y="6343650"/>
            <a:ext cx="377825" cy="37782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23"/>
        <p:cNvGrpSpPr/>
        <p:nvPr/>
      </p:nvGrpSpPr>
      <p:grpSpPr>
        <a:xfrm>
          <a:off x="0" y="0"/>
          <a:ext cx="0" cy="0"/>
          <a:chOff x="0" y="0"/>
          <a:chExt cx="0" cy="0"/>
        </a:xfrm>
      </p:grpSpPr>
      <p:sp>
        <p:nvSpPr>
          <p:cNvPr id="24" name="Google Shape;24;p11"/>
          <p:cNvSpPr txBox="1">
            <a:spLocks noGrp="1"/>
          </p:cNvSpPr>
          <p:nvPr>
            <p:ph type="title"/>
          </p:nvPr>
        </p:nvSpPr>
        <p:spPr>
          <a:xfrm>
            <a:off x="1175657" y="365125"/>
            <a:ext cx="10178142"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1"/>
          <p:cNvSpPr txBox="1">
            <a:spLocks noGrp="1"/>
          </p:cNvSpPr>
          <p:nvPr>
            <p:ph type="body" idx="1"/>
          </p:nvPr>
        </p:nvSpPr>
        <p:spPr>
          <a:xfrm>
            <a:off x="1175656" y="1825625"/>
            <a:ext cx="4950824" cy="443602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424242"/>
              </a:buClr>
              <a:buSzPts val="1800"/>
              <a:buChar char="•"/>
              <a:defRPr/>
            </a:lvl1pPr>
            <a:lvl2pPr marL="914400" lvl="1" indent="-342900" algn="l">
              <a:lnSpc>
                <a:spcPct val="90000"/>
              </a:lnSpc>
              <a:spcBef>
                <a:spcPts val="500"/>
              </a:spcBef>
              <a:spcAft>
                <a:spcPts val="0"/>
              </a:spcAft>
              <a:buClr>
                <a:srgbClr val="424242"/>
              </a:buClr>
              <a:buSzPts val="1800"/>
              <a:buChar char="•"/>
              <a:defRPr/>
            </a:lvl2pPr>
            <a:lvl3pPr marL="1371600" lvl="2" indent="-342900" algn="l">
              <a:lnSpc>
                <a:spcPct val="90000"/>
              </a:lnSpc>
              <a:spcBef>
                <a:spcPts val="500"/>
              </a:spcBef>
              <a:spcAft>
                <a:spcPts val="0"/>
              </a:spcAft>
              <a:buClr>
                <a:srgbClr val="424242"/>
              </a:buClr>
              <a:buSzPts val="1800"/>
              <a:buChar char="•"/>
              <a:defRPr/>
            </a:lvl3pPr>
            <a:lvl4pPr marL="1828800" lvl="3" indent="-342900" algn="l">
              <a:lnSpc>
                <a:spcPct val="90000"/>
              </a:lnSpc>
              <a:spcBef>
                <a:spcPts val="500"/>
              </a:spcBef>
              <a:spcAft>
                <a:spcPts val="0"/>
              </a:spcAft>
              <a:buClr>
                <a:srgbClr val="424242"/>
              </a:buClr>
              <a:buSzPts val="1800"/>
              <a:buChar char="•"/>
              <a:defRPr/>
            </a:lvl4pPr>
            <a:lvl5pPr marL="2286000" lvl="4" indent="-342900" algn="l">
              <a:lnSpc>
                <a:spcPct val="90000"/>
              </a:lnSpc>
              <a:spcBef>
                <a:spcPts val="500"/>
              </a:spcBef>
              <a:spcAft>
                <a:spcPts val="0"/>
              </a:spcAft>
              <a:buClr>
                <a:srgbClr val="424242"/>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11"/>
          <p:cNvSpPr txBox="1">
            <a:spLocks noGrp="1"/>
          </p:cNvSpPr>
          <p:nvPr>
            <p:ph type="sldNum" idx="12"/>
          </p:nvPr>
        </p:nvSpPr>
        <p:spPr>
          <a:xfrm>
            <a:off x="8610600" y="6392046"/>
            <a:ext cx="2743200" cy="329429"/>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27" name="Google Shape;27;p11"/>
          <p:cNvPicPr preferRelativeResize="0"/>
          <p:nvPr/>
        </p:nvPicPr>
        <p:blipFill rotWithShape="1">
          <a:blip r:embed="rId2">
            <a:alphaModFix/>
          </a:blip>
          <a:srcRect/>
          <a:stretch/>
        </p:blipFill>
        <p:spPr>
          <a:xfrm>
            <a:off x="1175656" y="6343650"/>
            <a:ext cx="377825" cy="377825"/>
          </a:xfrm>
          <a:prstGeom prst="rect">
            <a:avLst/>
          </a:prstGeom>
          <a:noFill/>
          <a:ln>
            <a:noFill/>
          </a:ln>
        </p:spPr>
      </p:pic>
      <p:sp>
        <p:nvSpPr>
          <p:cNvPr id="28" name="Google Shape;28;p11"/>
          <p:cNvSpPr txBox="1">
            <a:spLocks noGrp="1"/>
          </p:cNvSpPr>
          <p:nvPr>
            <p:ph type="body" idx="2"/>
          </p:nvPr>
        </p:nvSpPr>
        <p:spPr>
          <a:xfrm>
            <a:off x="6402975" y="1825624"/>
            <a:ext cx="4950824" cy="443602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424242"/>
              </a:buClr>
              <a:buSzPts val="1800"/>
              <a:buChar char="•"/>
              <a:defRPr/>
            </a:lvl1pPr>
            <a:lvl2pPr marL="914400" lvl="1" indent="-342900" algn="l">
              <a:lnSpc>
                <a:spcPct val="90000"/>
              </a:lnSpc>
              <a:spcBef>
                <a:spcPts val="500"/>
              </a:spcBef>
              <a:spcAft>
                <a:spcPts val="0"/>
              </a:spcAft>
              <a:buClr>
                <a:srgbClr val="424242"/>
              </a:buClr>
              <a:buSzPts val="1800"/>
              <a:buChar char="•"/>
              <a:defRPr/>
            </a:lvl2pPr>
            <a:lvl3pPr marL="1371600" lvl="2" indent="-342900" algn="l">
              <a:lnSpc>
                <a:spcPct val="90000"/>
              </a:lnSpc>
              <a:spcBef>
                <a:spcPts val="500"/>
              </a:spcBef>
              <a:spcAft>
                <a:spcPts val="0"/>
              </a:spcAft>
              <a:buClr>
                <a:srgbClr val="424242"/>
              </a:buClr>
              <a:buSzPts val="1800"/>
              <a:buChar char="•"/>
              <a:defRPr/>
            </a:lvl3pPr>
            <a:lvl4pPr marL="1828800" lvl="3" indent="-342900" algn="l">
              <a:lnSpc>
                <a:spcPct val="90000"/>
              </a:lnSpc>
              <a:spcBef>
                <a:spcPts val="500"/>
              </a:spcBef>
              <a:spcAft>
                <a:spcPts val="0"/>
              </a:spcAft>
              <a:buClr>
                <a:srgbClr val="424242"/>
              </a:buClr>
              <a:buSzPts val="1800"/>
              <a:buChar char="•"/>
              <a:defRPr/>
            </a:lvl4pPr>
            <a:lvl5pPr marL="2286000" lvl="4" indent="-342900" algn="l">
              <a:lnSpc>
                <a:spcPct val="90000"/>
              </a:lnSpc>
              <a:spcBef>
                <a:spcPts val="500"/>
              </a:spcBef>
              <a:spcAft>
                <a:spcPts val="0"/>
              </a:spcAft>
              <a:buClr>
                <a:srgbClr val="424242"/>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9" name="Google Shape;29;p11"/>
          <p:cNvPicPr preferRelativeResize="0"/>
          <p:nvPr/>
        </p:nvPicPr>
        <p:blipFill rotWithShape="1">
          <a:blip r:embed="rId3">
            <a:alphaModFix/>
          </a:blip>
          <a:srcRect/>
          <a:stretch/>
        </p:blipFill>
        <p:spPr>
          <a:xfrm>
            <a:off x="0" y="5712"/>
            <a:ext cx="762358" cy="685228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30"/>
        <p:cNvGrpSpPr/>
        <p:nvPr/>
      </p:nvGrpSpPr>
      <p:grpSpPr>
        <a:xfrm>
          <a:off x="0" y="0"/>
          <a:ext cx="0" cy="0"/>
          <a:chOff x="0" y="0"/>
          <a:chExt cx="0" cy="0"/>
        </a:xfrm>
      </p:grpSpPr>
      <p:sp>
        <p:nvSpPr>
          <p:cNvPr id="31" name="Google Shape;31;p12"/>
          <p:cNvSpPr txBox="1">
            <a:spLocks noGrp="1"/>
          </p:cNvSpPr>
          <p:nvPr>
            <p:ph type="title"/>
          </p:nvPr>
        </p:nvSpPr>
        <p:spPr>
          <a:xfrm>
            <a:off x="1175657" y="365125"/>
            <a:ext cx="10178142"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12"/>
          <p:cNvSpPr txBox="1">
            <a:spLocks noGrp="1"/>
          </p:cNvSpPr>
          <p:nvPr>
            <p:ph type="body" idx="1"/>
          </p:nvPr>
        </p:nvSpPr>
        <p:spPr>
          <a:xfrm>
            <a:off x="1179488" y="1720352"/>
            <a:ext cx="494871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rgbClr val="585858"/>
              </a:buClr>
              <a:buSzPts val="2400"/>
              <a:buNone/>
              <a:defRPr sz="2400" b="1">
                <a:solidFill>
                  <a:srgbClr val="585858"/>
                </a:solidFill>
              </a:defRPr>
            </a:lvl1pPr>
            <a:lvl2pPr marL="914400" lvl="1" indent="-228600" algn="l">
              <a:lnSpc>
                <a:spcPct val="90000"/>
              </a:lnSpc>
              <a:spcBef>
                <a:spcPts val="500"/>
              </a:spcBef>
              <a:spcAft>
                <a:spcPts val="0"/>
              </a:spcAft>
              <a:buClr>
                <a:srgbClr val="424242"/>
              </a:buClr>
              <a:buSzPts val="2000"/>
              <a:buNone/>
              <a:defRPr sz="2000" b="1"/>
            </a:lvl2pPr>
            <a:lvl3pPr marL="1371600" lvl="2" indent="-228600" algn="l">
              <a:lnSpc>
                <a:spcPct val="90000"/>
              </a:lnSpc>
              <a:spcBef>
                <a:spcPts val="500"/>
              </a:spcBef>
              <a:spcAft>
                <a:spcPts val="0"/>
              </a:spcAft>
              <a:buClr>
                <a:srgbClr val="424242"/>
              </a:buClr>
              <a:buSzPts val="1800"/>
              <a:buNone/>
              <a:defRPr sz="1800" b="1"/>
            </a:lvl3pPr>
            <a:lvl4pPr marL="1828800" lvl="3" indent="-228600" algn="l">
              <a:lnSpc>
                <a:spcPct val="90000"/>
              </a:lnSpc>
              <a:spcBef>
                <a:spcPts val="500"/>
              </a:spcBef>
              <a:spcAft>
                <a:spcPts val="0"/>
              </a:spcAft>
              <a:buClr>
                <a:srgbClr val="424242"/>
              </a:buClr>
              <a:buSzPts val="1600"/>
              <a:buNone/>
              <a:defRPr sz="1600" b="1"/>
            </a:lvl4pPr>
            <a:lvl5pPr marL="2286000" lvl="4" indent="-228600" algn="l">
              <a:lnSpc>
                <a:spcPct val="90000"/>
              </a:lnSpc>
              <a:spcBef>
                <a:spcPts val="500"/>
              </a:spcBef>
              <a:spcAft>
                <a:spcPts val="0"/>
              </a:spcAft>
              <a:buClr>
                <a:srgbClr val="424242"/>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3" name="Google Shape;33;p12"/>
          <p:cNvSpPr txBox="1">
            <a:spLocks noGrp="1"/>
          </p:cNvSpPr>
          <p:nvPr>
            <p:ph type="body" idx="2"/>
          </p:nvPr>
        </p:nvSpPr>
        <p:spPr>
          <a:xfrm>
            <a:off x="1179488" y="2544264"/>
            <a:ext cx="494871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424242"/>
              </a:buClr>
              <a:buSzPts val="1800"/>
              <a:buChar char="•"/>
              <a:defRPr/>
            </a:lvl1pPr>
            <a:lvl2pPr marL="914400" lvl="1" indent="-342900" algn="l">
              <a:lnSpc>
                <a:spcPct val="90000"/>
              </a:lnSpc>
              <a:spcBef>
                <a:spcPts val="500"/>
              </a:spcBef>
              <a:spcAft>
                <a:spcPts val="0"/>
              </a:spcAft>
              <a:buClr>
                <a:srgbClr val="424242"/>
              </a:buClr>
              <a:buSzPts val="1800"/>
              <a:buChar char="•"/>
              <a:defRPr/>
            </a:lvl2pPr>
            <a:lvl3pPr marL="1371600" lvl="2" indent="-342900" algn="l">
              <a:lnSpc>
                <a:spcPct val="90000"/>
              </a:lnSpc>
              <a:spcBef>
                <a:spcPts val="500"/>
              </a:spcBef>
              <a:spcAft>
                <a:spcPts val="0"/>
              </a:spcAft>
              <a:buClr>
                <a:srgbClr val="424242"/>
              </a:buClr>
              <a:buSzPts val="1800"/>
              <a:buChar char="•"/>
              <a:defRPr/>
            </a:lvl3pPr>
            <a:lvl4pPr marL="1828800" lvl="3" indent="-342900" algn="l">
              <a:lnSpc>
                <a:spcPct val="90000"/>
              </a:lnSpc>
              <a:spcBef>
                <a:spcPts val="500"/>
              </a:spcBef>
              <a:spcAft>
                <a:spcPts val="0"/>
              </a:spcAft>
              <a:buClr>
                <a:srgbClr val="424242"/>
              </a:buClr>
              <a:buSzPts val="1800"/>
              <a:buChar char="•"/>
              <a:defRPr/>
            </a:lvl4pPr>
            <a:lvl5pPr marL="2286000" lvl="4" indent="-342900" algn="l">
              <a:lnSpc>
                <a:spcPct val="90000"/>
              </a:lnSpc>
              <a:spcBef>
                <a:spcPts val="500"/>
              </a:spcBef>
              <a:spcAft>
                <a:spcPts val="0"/>
              </a:spcAft>
              <a:buClr>
                <a:srgbClr val="424242"/>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4" name="Google Shape;34;p12"/>
          <p:cNvSpPr txBox="1">
            <a:spLocks noGrp="1"/>
          </p:cNvSpPr>
          <p:nvPr>
            <p:ph type="sldNum" idx="12"/>
          </p:nvPr>
        </p:nvSpPr>
        <p:spPr>
          <a:xfrm>
            <a:off x="8610600" y="6392046"/>
            <a:ext cx="2743200" cy="329429"/>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5" name="Google Shape;35;p12"/>
          <p:cNvSpPr txBox="1">
            <a:spLocks noGrp="1"/>
          </p:cNvSpPr>
          <p:nvPr>
            <p:ph type="body" idx="3"/>
          </p:nvPr>
        </p:nvSpPr>
        <p:spPr>
          <a:xfrm>
            <a:off x="6405083" y="1720352"/>
            <a:ext cx="494871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rgbClr val="585858"/>
              </a:buClr>
              <a:buSzPts val="2400"/>
              <a:buNone/>
              <a:defRPr sz="2400" b="1">
                <a:solidFill>
                  <a:srgbClr val="585858"/>
                </a:solidFill>
              </a:defRPr>
            </a:lvl1pPr>
            <a:lvl2pPr marL="914400" lvl="1" indent="-228600" algn="l">
              <a:lnSpc>
                <a:spcPct val="90000"/>
              </a:lnSpc>
              <a:spcBef>
                <a:spcPts val="500"/>
              </a:spcBef>
              <a:spcAft>
                <a:spcPts val="0"/>
              </a:spcAft>
              <a:buClr>
                <a:srgbClr val="424242"/>
              </a:buClr>
              <a:buSzPts val="2000"/>
              <a:buNone/>
              <a:defRPr sz="2000" b="1"/>
            </a:lvl2pPr>
            <a:lvl3pPr marL="1371600" lvl="2" indent="-228600" algn="l">
              <a:lnSpc>
                <a:spcPct val="90000"/>
              </a:lnSpc>
              <a:spcBef>
                <a:spcPts val="500"/>
              </a:spcBef>
              <a:spcAft>
                <a:spcPts val="0"/>
              </a:spcAft>
              <a:buClr>
                <a:srgbClr val="424242"/>
              </a:buClr>
              <a:buSzPts val="1800"/>
              <a:buNone/>
              <a:defRPr sz="1800" b="1"/>
            </a:lvl3pPr>
            <a:lvl4pPr marL="1828800" lvl="3" indent="-228600" algn="l">
              <a:lnSpc>
                <a:spcPct val="90000"/>
              </a:lnSpc>
              <a:spcBef>
                <a:spcPts val="500"/>
              </a:spcBef>
              <a:spcAft>
                <a:spcPts val="0"/>
              </a:spcAft>
              <a:buClr>
                <a:srgbClr val="424242"/>
              </a:buClr>
              <a:buSzPts val="1600"/>
              <a:buNone/>
              <a:defRPr sz="1600" b="1"/>
            </a:lvl4pPr>
            <a:lvl5pPr marL="2286000" lvl="4" indent="-228600" algn="l">
              <a:lnSpc>
                <a:spcPct val="90000"/>
              </a:lnSpc>
              <a:spcBef>
                <a:spcPts val="500"/>
              </a:spcBef>
              <a:spcAft>
                <a:spcPts val="0"/>
              </a:spcAft>
              <a:buClr>
                <a:srgbClr val="424242"/>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6" name="Google Shape;36;p12"/>
          <p:cNvSpPr txBox="1">
            <a:spLocks noGrp="1"/>
          </p:cNvSpPr>
          <p:nvPr>
            <p:ph type="body" idx="4"/>
          </p:nvPr>
        </p:nvSpPr>
        <p:spPr>
          <a:xfrm>
            <a:off x="6405083" y="2544264"/>
            <a:ext cx="494871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424242"/>
              </a:buClr>
              <a:buSzPts val="1800"/>
              <a:buChar char="•"/>
              <a:defRPr/>
            </a:lvl1pPr>
            <a:lvl2pPr marL="914400" lvl="1" indent="-342900" algn="l">
              <a:lnSpc>
                <a:spcPct val="90000"/>
              </a:lnSpc>
              <a:spcBef>
                <a:spcPts val="500"/>
              </a:spcBef>
              <a:spcAft>
                <a:spcPts val="0"/>
              </a:spcAft>
              <a:buClr>
                <a:srgbClr val="424242"/>
              </a:buClr>
              <a:buSzPts val="1800"/>
              <a:buChar char="•"/>
              <a:defRPr/>
            </a:lvl2pPr>
            <a:lvl3pPr marL="1371600" lvl="2" indent="-342900" algn="l">
              <a:lnSpc>
                <a:spcPct val="90000"/>
              </a:lnSpc>
              <a:spcBef>
                <a:spcPts val="500"/>
              </a:spcBef>
              <a:spcAft>
                <a:spcPts val="0"/>
              </a:spcAft>
              <a:buClr>
                <a:srgbClr val="424242"/>
              </a:buClr>
              <a:buSzPts val="1800"/>
              <a:buChar char="•"/>
              <a:defRPr/>
            </a:lvl3pPr>
            <a:lvl4pPr marL="1828800" lvl="3" indent="-342900" algn="l">
              <a:lnSpc>
                <a:spcPct val="90000"/>
              </a:lnSpc>
              <a:spcBef>
                <a:spcPts val="500"/>
              </a:spcBef>
              <a:spcAft>
                <a:spcPts val="0"/>
              </a:spcAft>
              <a:buClr>
                <a:srgbClr val="424242"/>
              </a:buClr>
              <a:buSzPts val="1800"/>
              <a:buChar char="•"/>
              <a:defRPr/>
            </a:lvl4pPr>
            <a:lvl5pPr marL="2286000" lvl="4" indent="-342900" algn="l">
              <a:lnSpc>
                <a:spcPct val="90000"/>
              </a:lnSpc>
              <a:spcBef>
                <a:spcPts val="500"/>
              </a:spcBef>
              <a:spcAft>
                <a:spcPts val="0"/>
              </a:spcAft>
              <a:buClr>
                <a:srgbClr val="424242"/>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37" name="Google Shape;37;p12"/>
          <p:cNvPicPr preferRelativeResize="0"/>
          <p:nvPr/>
        </p:nvPicPr>
        <p:blipFill rotWithShape="1">
          <a:blip r:embed="rId2">
            <a:alphaModFix/>
          </a:blip>
          <a:srcRect/>
          <a:stretch/>
        </p:blipFill>
        <p:spPr>
          <a:xfrm>
            <a:off x="1175657" y="6343650"/>
            <a:ext cx="377825" cy="377825"/>
          </a:xfrm>
          <a:prstGeom prst="rect">
            <a:avLst/>
          </a:prstGeom>
          <a:noFill/>
          <a:ln>
            <a:noFill/>
          </a:ln>
        </p:spPr>
      </p:pic>
      <p:pic>
        <p:nvPicPr>
          <p:cNvPr id="38" name="Google Shape;38;p12"/>
          <p:cNvPicPr preferRelativeResize="0"/>
          <p:nvPr/>
        </p:nvPicPr>
        <p:blipFill rotWithShape="1">
          <a:blip r:embed="rId3">
            <a:alphaModFix/>
          </a:blip>
          <a:srcRect/>
          <a:stretch/>
        </p:blipFill>
        <p:spPr>
          <a:xfrm>
            <a:off x="0" y="5712"/>
            <a:ext cx="762358" cy="685228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39"/>
        <p:cNvGrpSpPr/>
        <p:nvPr/>
      </p:nvGrpSpPr>
      <p:grpSpPr>
        <a:xfrm>
          <a:off x="0" y="0"/>
          <a:ext cx="0" cy="0"/>
          <a:chOff x="0" y="0"/>
          <a:chExt cx="0" cy="0"/>
        </a:xfrm>
      </p:grpSpPr>
      <p:sp>
        <p:nvSpPr>
          <p:cNvPr id="40" name="Google Shape;40;p13"/>
          <p:cNvSpPr txBox="1">
            <a:spLocks noGrp="1"/>
          </p:cNvSpPr>
          <p:nvPr>
            <p:ph type="sldNum" idx="12"/>
          </p:nvPr>
        </p:nvSpPr>
        <p:spPr>
          <a:xfrm>
            <a:off x="8610600" y="6392046"/>
            <a:ext cx="2743200" cy="329429"/>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41" name="Google Shape;41;p13"/>
          <p:cNvPicPr preferRelativeResize="0"/>
          <p:nvPr/>
        </p:nvPicPr>
        <p:blipFill rotWithShape="1">
          <a:blip r:embed="rId2">
            <a:alphaModFix/>
          </a:blip>
          <a:srcRect/>
          <a:stretch/>
        </p:blipFill>
        <p:spPr>
          <a:xfrm>
            <a:off x="1175657" y="6343650"/>
            <a:ext cx="377825" cy="377825"/>
          </a:xfrm>
          <a:prstGeom prst="rect">
            <a:avLst/>
          </a:prstGeom>
          <a:noFill/>
          <a:ln>
            <a:noFill/>
          </a:ln>
        </p:spPr>
      </p:pic>
      <p:sp>
        <p:nvSpPr>
          <p:cNvPr id="42" name="Google Shape;42;p13"/>
          <p:cNvSpPr txBox="1">
            <a:spLocks noGrp="1"/>
          </p:cNvSpPr>
          <p:nvPr>
            <p:ph type="title"/>
          </p:nvPr>
        </p:nvSpPr>
        <p:spPr>
          <a:xfrm>
            <a:off x="1175657" y="365125"/>
            <a:ext cx="10178142"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43" name="Google Shape;43;p13"/>
          <p:cNvPicPr preferRelativeResize="0"/>
          <p:nvPr/>
        </p:nvPicPr>
        <p:blipFill rotWithShape="1">
          <a:blip r:embed="rId3">
            <a:alphaModFix/>
          </a:blip>
          <a:srcRect/>
          <a:stretch/>
        </p:blipFill>
        <p:spPr>
          <a:xfrm>
            <a:off x="0" y="5712"/>
            <a:ext cx="762358" cy="685228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4"/>
        <p:cNvGrpSpPr/>
        <p:nvPr/>
      </p:nvGrpSpPr>
      <p:grpSpPr>
        <a:xfrm>
          <a:off x="0" y="0"/>
          <a:ext cx="0" cy="0"/>
          <a:chOff x="0" y="0"/>
          <a:chExt cx="0" cy="0"/>
        </a:xfrm>
      </p:grpSpPr>
      <p:sp>
        <p:nvSpPr>
          <p:cNvPr id="45" name="Google Shape;45;p14"/>
          <p:cNvSpPr txBox="1">
            <a:spLocks noGrp="1"/>
          </p:cNvSpPr>
          <p:nvPr>
            <p:ph type="sldNum" idx="12"/>
          </p:nvPr>
        </p:nvSpPr>
        <p:spPr>
          <a:xfrm>
            <a:off x="8610600" y="6392046"/>
            <a:ext cx="2743200" cy="329429"/>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46" name="Google Shape;46;p14"/>
          <p:cNvPicPr preferRelativeResize="0"/>
          <p:nvPr/>
        </p:nvPicPr>
        <p:blipFill rotWithShape="1">
          <a:blip r:embed="rId2">
            <a:alphaModFix/>
          </a:blip>
          <a:srcRect/>
          <a:stretch/>
        </p:blipFill>
        <p:spPr>
          <a:xfrm>
            <a:off x="834012" y="6343650"/>
            <a:ext cx="377825" cy="377825"/>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2"/>
              </a:buClr>
              <a:buSzPts val="3600"/>
              <a:buFont typeface="Georgia"/>
              <a:buNone/>
              <a:defRPr sz="3600" b="0" i="0" u="none" strike="noStrike" cap="none">
                <a:solidFill>
                  <a:schemeClr val="dk2"/>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8"/>
          <p:cNvSpPr txBox="1">
            <a:spLocks noGrp="1"/>
          </p:cNvSpPr>
          <p:nvPr>
            <p:ph type="body" idx="1"/>
          </p:nvPr>
        </p:nvSpPr>
        <p:spPr>
          <a:xfrm>
            <a:off x="838200" y="1825625"/>
            <a:ext cx="10515600" cy="4431484"/>
          </a:xfrm>
          <a:prstGeom prst="rect">
            <a:avLst/>
          </a:prstGeom>
          <a:noFill/>
          <a:ln>
            <a:noFill/>
          </a:ln>
        </p:spPr>
        <p:txBody>
          <a:bodyPr spcFirstLastPara="1" wrap="square" lIns="91425" tIns="45700" rIns="91425" bIns="45700" anchor="t" anchorCtr="0">
            <a:normAutofit/>
          </a:bodyPr>
          <a:lstStyle>
            <a:lvl1pPr marL="457200" marR="0" lvl="0" indent="-368300" algn="l" rtl="0">
              <a:lnSpc>
                <a:spcPct val="90000"/>
              </a:lnSpc>
              <a:spcBef>
                <a:spcPts val="1000"/>
              </a:spcBef>
              <a:spcAft>
                <a:spcPts val="0"/>
              </a:spcAft>
              <a:buClr>
                <a:srgbClr val="424242"/>
              </a:buClr>
              <a:buSzPts val="2200"/>
              <a:buFont typeface="Arial"/>
              <a:buChar char="•"/>
              <a:defRPr sz="2200" b="0" i="0" u="none" strike="noStrike" cap="none">
                <a:solidFill>
                  <a:srgbClr val="424242"/>
                </a:solidFill>
                <a:latin typeface="Arial"/>
                <a:ea typeface="Arial"/>
                <a:cs typeface="Arial"/>
                <a:sym typeface="Arial"/>
              </a:defRPr>
            </a:lvl1pPr>
            <a:lvl2pPr marL="914400" marR="0" lvl="1" indent="-355600" algn="l" rtl="0">
              <a:lnSpc>
                <a:spcPct val="90000"/>
              </a:lnSpc>
              <a:spcBef>
                <a:spcPts val="500"/>
              </a:spcBef>
              <a:spcAft>
                <a:spcPts val="0"/>
              </a:spcAft>
              <a:buClr>
                <a:srgbClr val="424242"/>
              </a:buClr>
              <a:buSzPts val="2000"/>
              <a:buFont typeface="Arial"/>
              <a:buChar char="•"/>
              <a:defRPr sz="2000" b="0" i="0" u="none" strike="noStrike" cap="none">
                <a:solidFill>
                  <a:srgbClr val="424242"/>
                </a:solidFill>
                <a:latin typeface="Arial"/>
                <a:ea typeface="Arial"/>
                <a:cs typeface="Arial"/>
                <a:sym typeface="Arial"/>
              </a:defRPr>
            </a:lvl2pPr>
            <a:lvl3pPr marL="1371600" marR="0" lvl="2" indent="-342900" algn="l" rtl="0">
              <a:lnSpc>
                <a:spcPct val="90000"/>
              </a:lnSpc>
              <a:spcBef>
                <a:spcPts val="500"/>
              </a:spcBef>
              <a:spcAft>
                <a:spcPts val="0"/>
              </a:spcAft>
              <a:buClr>
                <a:srgbClr val="424242"/>
              </a:buClr>
              <a:buSzPts val="1800"/>
              <a:buFont typeface="Arial"/>
              <a:buChar char="•"/>
              <a:defRPr sz="1800" b="0" i="0" u="none" strike="noStrike" cap="none">
                <a:solidFill>
                  <a:srgbClr val="424242"/>
                </a:solidFill>
                <a:latin typeface="Arial"/>
                <a:ea typeface="Arial"/>
                <a:cs typeface="Arial"/>
                <a:sym typeface="Arial"/>
              </a:defRPr>
            </a:lvl3pPr>
            <a:lvl4pPr marL="1828800" marR="0" lvl="3" indent="-330200" algn="l" rtl="0">
              <a:lnSpc>
                <a:spcPct val="90000"/>
              </a:lnSpc>
              <a:spcBef>
                <a:spcPts val="500"/>
              </a:spcBef>
              <a:spcAft>
                <a:spcPts val="0"/>
              </a:spcAft>
              <a:buClr>
                <a:srgbClr val="424242"/>
              </a:buClr>
              <a:buSzPts val="1600"/>
              <a:buFont typeface="Arial"/>
              <a:buChar char="•"/>
              <a:defRPr sz="1600" b="0" i="0" u="none" strike="noStrike" cap="none">
                <a:solidFill>
                  <a:srgbClr val="424242"/>
                </a:solidFill>
                <a:latin typeface="Arial"/>
                <a:ea typeface="Arial"/>
                <a:cs typeface="Arial"/>
                <a:sym typeface="Arial"/>
              </a:defRPr>
            </a:lvl4pPr>
            <a:lvl5pPr marL="2286000" marR="0" lvl="4" indent="-317500" algn="l" rtl="0">
              <a:lnSpc>
                <a:spcPct val="90000"/>
              </a:lnSpc>
              <a:spcBef>
                <a:spcPts val="500"/>
              </a:spcBef>
              <a:spcAft>
                <a:spcPts val="0"/>
              </a:spcAft>
              <a:buClr>
                <a:srgbClr val="424242"/>
              </a:buClr>
              <a:buSzPts val="1400"/>
              <a:buFont typeface="Arial"/>
              <a:buChar char="•"/>
              <a:defRPr sz="1400" b="0" i="0" u="none" strike="noStrike" cap="none">
                <a:solidFill>
                  <a:srgbClr val="424242"/>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8"/>
          <p:cNvSpPr txBox="1">
            <a:spLocks noGrp="1"/>
          </p:cNvSpPr>
          <p:nvPr>
            <p:ph type="sldNum" idx="12"/>
          </p:nvPr>
        </p:nvSpPr>
        <p:spPr>
          <a:xfrm>
            <a:off x="8610600" y="6392046"/>
            <a:ext cx="2743200" cy="329429"/>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A8A8A"/>
                </a:solidFill>
                <a:latin typeface="Arial"/>
                <a:ea typeface="Arial"/>
                <a:cs typeface="Arial"/>
                <a:sym typeface="Arial"/>
              </a:defRPr>
            </a:lvl1pPr>
            <a:lvl2pPr marL="0" marR="0" lvl="1" indent="0" algn="r" rtl="0">
              <a:spcBef>
                <a:spcPts val="0"/>
              </a:spcBef>
              <a:buNone/>
              <a:defRPr sz="1200" b="0" i="0" u="none" strike="noStrike" cap="none">
                <a:solidFill>
                  <a:srgbClr val="8A8A8A"/>
                </a:solidFill>
                <a:latin typeface="Arial"/>
                <a:ea typeface="Arial"/>
                <a:cs typeface="Arial"/>
                <a:sym typeface="Arial"/>
              </a:defRPr>
            </a:lvl2pPr>
            <a:lvl3pPr marL="0" marR="0" lvl="2" indent="0" algn="r" rtl="0">
              <a:spcBef>
                <a:spcPts val="0"/>
              </a:spcBef>
              <a:buNone/>
              <a:defRPr sz="1200" b="0" i="0" u="none" strike="noStrike" cap="none">
                <a:solidFill>
                  <a:srgbClr val="8A8A8A"/>
                </a:solidFill>
                <a:latin typeface="Arial"/>
                <a:ea typeface="Arial"/>
                <a:cs typeface="Arial"/>
                <a:sym typeface="Arial"/>
              </a:defRPr>
            </a:lvl3pPr>
            <a:lvl4pPr marL="0" marR="0" lvl="3" indent="0" algn="r" rtl="0">
              <a:spcBef>
                <a:spcPts val="0"/>
              </a:spcBef>
              <a:buNone/>
              <a:defRPr sz="1200" b="0" i="0" u="none" strike="noStrike" cap="none">
                <a:solidFill>
                  <a:srgbClr val="8A8A8A"/>
                </a:solidFill>
                <a:latin typeface="Arial"/>
                <a:ea typeface="Arial"/>
                <a:cs typeface="Arial"/>
                <a:sym typeface="Arial"/>
              </a:defRPr>
            </a:lvl4pPr>
            <a:lvl5pPr marL="0" marR="0" lvl="4" indent="0" algn="r" rtl="0">
              <a:spcBef>
                <a:spcPts val="0"/>
              </a:spcBef>
              <a:buNone/>
              <a:defRPr sz="1200" b="0" i="0" u="none" strike="noStrike" cap="none">
                <a:solidFill>
                  <a:srgbClr val="8A8A8A"/>
                </a:solidFill>
                <a:latin typeface="Arial"/>
                <a:ea typeface="Arial"/>
                <a:cs typeface="Arial"/>
                <a:sym typeface="Arial"/>
              </a:defRPr>
            </a:lvl5pPr>
            <a:lvl6pPr marL="0" marR="0" lvl="5" indent="0" algn="r" rtl="0">
              <a:spcBef>
                <a:spcPts val="0"/>
              </a:spcBef>
              <a:buNone/>
              <a:defRPr sz="1200" b="0" i="0" u="none" strike="noStrike" cap="none">
                <a:solidFill>
                  <a:srgbClr val="8A8A8A"/>
                </a:solidFill>
                <a:latin typeface="Arial"/>
                <a:ea typeface="Arial"/>
                <a:cs typeface="Arial"/>
                <a:sym typeface="Arial"/>
              </a:defRPr>
            </a:lvl6pPr>
            <a:lvl7pPr marL="0" marR="0" lvl="6" indent="0" algn="r" rtl="0">
              <a:spcBef>
                <a:spcPts val="0"/>
              </a:spcBef>
              <a:buNone/>
              <a:defRPr sz="1200" b="0" i="0" u="none" strike="noStrike" cap="none">
                <a:solidFill>
                  <a:srgbClr val="8A8A8A"/>
                </a:solidFill>
                <a:latin typeface="Arial"/>
                <a:ea typeface="Arial"/>
                <a:cs typeface="Arial"/>
                <a:sym typeface="Arial"/>
              </a:defRPr>
            </a:lvl7pPr>
            <a:lvl8pPr marL="0" marR="0" lvl="7" indent="0" algn="r" rtl="0">
              <a:spcBef>
                <a:spcPts val="0"/>
              </a:spcBef>
              <a:buNone/>
              <a:defRPr sz="1200" b="0" i="0" u="none" strike="noStrike" cap="none">
                <a:solidFill>
                  <a:srgbClr val="8A8A8A"/>
                </a:solidFill>
                <a:latin typeface="Arial"/>
                <a:ea typeface="Arial"/>
                <a:cs typeface="Arial"/>
                <a:sym typeface="Arial"/>
              </a:defRPr>
            </a:lvl8pPr>
            <a:lvl9pPr marL="0" marR="0" lvl="8" indent="0" algn="r" rtl="0">
              <a:spcBef>
                <a:spcPts val="0"/>
              </a:spcBef>
              <a:buNone/>
              <a:defRPr sz="1200" b="0" i="0" u="none" strike="noStrike" cap="none">
                <a:solidFill>
                  <a:srgbClr val="8A8A8A"/>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asccc.org/sites/default/files/Participating_Effectively_200503.pdf" TargetMode="External"/><Relationship Id="rId7" Type="http://schemas.openxmlformats.org/officeDocument/2006/relationships/hyperlink" Target="https://www.liberatorydesign.com/"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static1.squarespace.com/static/60380011d63f16013f7cc4c2/t/60b698f388fe142f91f6b345/1622579446226/Liberatory+Design+Deck_June_2021.pdf" TargetMode="External"/><Relationship Id="rId5" Type="http://schemas.openxmlformats.org/officeDocument/2006/relationships/hyperlink" Target="https://trainingmag.com/5-tips-to-use-conflict-to-develop-your-leadership-and-team/#:~:text=Conflict%20strengthens%20emotional%20intelligence.&amp;text=Research%20shows%20leaders%20who%20encounter,them%20across%20various%20conflict%20situations." TargetMode="External"/><Relationship Id="rId4" Type="http://schemas.openxmlformats.org/officeDocument/2006/relationships/hyperlink" Target="https://www.cbmcexecutiveforums.com/wp-content/uploads/2019/12/BBS-The-Truth-About-Leadership.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mailto:info@asccc.org"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asccc.org/sites/default/files/Participating_Effectively_200503.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Google Shape;51;p1"/>
          <p:cNvSpPr txBox="1">
            <a:spLocks noGrp="1"/>
          </p:cNvSpPr>
          <p:nvPr>
            <p:ph type="ctrTitle"/>
          </p:nvPr>
        </p:nvSpPr>
        <p:spPr>
          <a:xfrm>
            <a:off x="834012" y="4180113"/>
            <a:ext cx="10519788" cy="159367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lt1"/>
              </a:buClr>
              <a:buSzPts val="4000"/>
              <a:buFont typeface="Georgia"/>
              <a:buNone/>
            </a:pPr>
            <a:r>
              <a:rPr lang="en-US"/>
              <a:t>What Should I Do When…?</a:t>
            </a:r>
            <a:endParaRPr/>
          </a:p>
        </p:txBody>
      </p:sp>
      <p:sp>
        <p:nvSpPr>
          <p:cNvPr id="52" name="Google Shape;52;p1"/>
          <p:cNvSpPr txBox="1">
            <a:spLocks noGrp="1"/>
          </p:cNvSpPr>
          <p:nvPr>
            <p:ph type="subTitle" idx="1"/>
          </p:nvPr>
        </p:nvSpPr>
        <p:spPr>
          <a:xfrm>
            <a:off x="834012" y="5865223"/>
            <a:ext cx="10519788" cy="894804"/>
          </a:xfrm>
          <a:prstGeom prst="rect">
            <a:avLst/>
          </a:prstGeom>
          <a:noFill/>
          <a:ln>
            <a:noFill/>
          </a:ln>
        </p:spPr>
        <p:txBody>
          <a:bodyPr spcFirstLastPara="1" wrap="square" lIns="91425" tIns="45700" rIns="91425" bIns="45700" anchor="t" anchorCtr="0">
            <a:normAutofit fontScale="85000" lnSpcReduction="20000"/>
          </a:bodyPr>
          <a:lstStyle/>
          <a:p>
            <a:pPr marL="0" lvl="0" indent="0" algn="ctr" rtl="0">
              <a:lnSpc>
                <a:spcPct val="90000"/>
              </a:lnSpc>
              <a:spcBef>
                <a:spcPts val="0"/>
              </a:spcBef>
              <a:spcAft>
                <a:spcPts val="0"/>
              </a:spcAft>
              <a:buClr>
                <a:schemeClr val="lt2"/>
              </a:buClr>
              <a:buSzPct val="100000"/>
              <a:buNone/>
            </a:pPr>
            <a:r>
              <a:rPr lang="en-US"/>
              <a:t>Dr. Karen Chow, ASCCC Area B Representative</a:t>
            </a:r>
            <a:endParaRPr/>
          </a:p>
          <a:p>
            <a:pPr marL="0" lvl="0" indent="0" algn="ctr" rtl="0">
              <a:lnSpc>
                <a:spcPct val="90000"/>
              </a:lnSpc>
              <a:spcBef>
                <a:spcPts val="1000"/>
              </a:spcBef>
              <a:spcAft>
                <a:spcPts val="0"/>
              </a:spcAft>
              <a:buClr>
                <a:schemeClr val="lt2"/>
              </a:buClr>
              <a:buSzPct val="100000"/>
              <a:buNone/>
            </a:pPr>
            <a:r>
              <a:rPr lang="en-US"/>
              <a:t>Dr. Maria Jose Zeledon Perez, ASCCC Area D Representative</a:t>
            </a:r>
            <a:endParaRPr/>
          </a:p>
          <a:p>
            <a:pPr marL="0" lvl="0" indent="0" algn="ctr" rtl="0">
              <a:lnSpc>
                <a:spcPct val="90000"/>
              </a:lnSpc>
              <a:spcBef>
                <a:spcPts val="1000"/>
              </a:spcBef>
              <a:spcAft>
                <a:spcPts val="0"/>
              </a:spcAft>
              <a:buClr>
                <a:schemeClr val="lt2"/>
              </a:buClr>
              <a:buSzPct val="100000"/>
              <a:buNone/>
            </a:pPr>
            <a:r>
              <a:rPr lang="en-US"/>
              <a:t>Dr. Kimberley H. Stiemke, ASCCC South Representative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g1e3c2d6e207_9_31"/>
          <p:cNvSpPr txBox="1">
            <a:spLocks noGrp="1"/>
          </p:cNvSpPr>
          <p:nvPr>
            <p:ph type="title"/>
          </p:nvPr>
        </p:nvSpPr>
        <p:spPr>
          <a:xfrm>
            <a:off x="1175657" y="365125"/>
            <a:ext cx="101781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3600"/>
              <a:buFont typeface="Georgia"/>
              <a:buNone/>
            </a:pPr>
            <a:r>
              <a:rPr lang="en-US" dirty="0"/>
              <a:t>Scenario #1 Issue</a:t>
            </a:r>
            <a:endParaRPr dirty="0"/>
          </a:p>
        </p:txBody>
      </p:sp>
      <p:sp>
        <p:nvSpPr>
          <p:cNvPr id="124" name="Google Shape;124;g1e3c2d6e207_9_31"/>
          <p:cNvSpPr txBox="1">
            <a:spLocks noGrp="1"/>
          </p:cNvSpPr>
          <p:nvPr>
            <p:ph type="body" idx="1"/>
          </p:nvPr>
        </p:nvSpPr>
        <p:spPr>
          <a:xfrm>
            <a:off x="959075" y="1793694"/>
            <a:ext cx="9797100" cy="4436100"/>
          </a:xfrm>
          <a:prstGeom prst="rect">
            <a:avLst/>
          </a:prstGeom>
          <a:noFill/>
          <a:ln>
            <a:noFill/>
          </a:ln>
        </p:spPr>
        <p:txBody>
          <a:bodyPr spcFirstLastPara="1" wrap="square" lIns="91425" tIns="45700" rIns="91425" bIns="45700" anchor="t" anchorCtr="0">
            <a:normAutofit/>
          </a:bodyPr>
          <a:lstStyle/>
          <a:p>
            <a:pPr marL="228600" lvl="0" indent="-88900" algn="l" rtl="0">
              <a:lnSpc>
                <a:spcPct val="90000"/>
              </a:lnSpc>
              <a:spcBef>
                <a:spcPts val="0"/>
              </a:spcBef>
              <a:spcAft>
                <a:spcPts val="0"/>
              </a:spcAft>
              <a:buClr>
                <a:srgbClr val="424242"/>
              </a:buClr>
              <a:buSzPts val="2200"/>
              <a:buNone/>
            </a:pPr>
            <a:r>
              <a:rPr lang="en-US" dirty="0"/>
              <a:t> The issue is whether final authority for curriculum recommendations rests with academic senate or with the curriculum committee, and what the academic senate’s role is when there is faculty conflict around curriculum committee approvals.</a:t>
            </a:r>
            <a:endParaRPr dirty="0"/>
          </a:p>
        </p:txBody>
      </p:sp>
      <p:sp>
        <p:nvSpPr>
          <p:cNvPr id="125" name="Google Shape;125;g1e3c2d6e207_9_31"/>
          <p:cNvSpPr txBox="1">
            <a:spLocks noGrp="1"/>
          </p:cNvSpPr>
          <p:nvPr>
            <p:ph type="sldNum" idx="12"/>
          </p:nvPr>
        </p:nvSpPr>
        <p:spPr>
          <a:xfrm>
            <a:off x="8610600" y="6392046"/>
            <a:ext cx="2743200" cy="3294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2" name="Google Shape;132;g1e3c2d6e207_9_6"/>
          <p:cNvSpPr txBox="1">
            <a:spLocks noGrp="1"/>
          </p:cNvSpPr>
          <p:nvPr>
            <p:ph type="title"/>
          </p:nvPr>
        </p:nvSpPr>
        <p:spPr>
          <a:xfrm>
            <a:off x="1175657" y="365125"/>
            <a:ext cx="101781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dirty="0"/>
              <a:t>Scenario #1 Citation</a:t>
            </a:r>
            <a:endParaRPr dirty="0"/>
          </a:p>
        </p:txBody>
      </p:sp>
      <p:sp>
        <p:nvSpPr>
          <p:cNvPr id="133" name="Google Shape;133;g1e3c2d6e207_9_6"/>
          <p:cNvSpPr txBox="1"/>
          <p:nvPr/>
        </p:nvSpPr>
        <p:spPr>
          <a:xfrm>
            <a:off x="1244057" y="1451110"/>
            <a:ext cx="10041300" cy="4710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100" dirty="0"/>
              <a:t>Education Code §70901(b)(1)(E) guarantees “the right of academic senates to assume primary responsibility for making recommendations in the areas of curriculum and academic standards.” In addition, Title 5 §53200(c) lists the areas of academic and professional matters on which districts must consult with academic senates, and curriculum is number one on the list. These citations of law and regulation would seem to put the authority for curriculum directly under the academic senate. However, Title 5 §55002(a) reads as follows: “A degree-applicable credit course is a course which has been designated as appropriate to the associate degree in accordance with the requirements of section 55062, and which has been recommended by the college and/or district curriculum committee and approved by the district governing board as a collegiate course meeting the needs of the students.” Similar language is included in Title 5 §55002(b) and (c) for non-degree-applicable credit courses and for noncredit courses.</a:t>
            </a:r>
            <a:endParaRPr sz="2100" dirty="0"/>
          </a:p>
        </p:txBody>
      </p:sp>
      <p:sp>
        <p:nvSpPr>
          <p:cNvPr id="131" name="Google Shape;131;g1e3c2d6e207_9_6"/>
          <p:cNvSpPr txBox="1">
            <a:spLocks noGrp="1"/>
          </p:cNvSpPr>
          <p:nvPr>
            <p:ph type="sldNum" idx="12"/>
          </p:nvPr>
        </p:nvSpPr>
        <p:spPr>
          <a:xfrm>
            <a:off x="8610600" y="6392046"/>
            <a:ext cx="2743200" cy="3294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41" name="Google Shape;141;g1e3c2d6e207_9_14"/>
          <p:cNvSpPr txBox="1"/>
          <p:nvPr/>
        </p:nvSpPr>
        <p:spPr>
          <a:xfrm>
            <a:off x="1188150" y="1470886"/>
            <a:ext cx="9815700" cy="514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100" dirty="0"/>
              <a:t>Academic senates generally operate at the policy and oversight level regarding curriculum, not at the operational level. Therefore, one could properly argue that the senate has oversight over curriculum but leaves the details and implementation to the curriculum committee. For example, the senate could rightly claim purview over decisions regarding any changes to the structure or membership of the curriculum committee. However, the situation in this scenario is at an operational or implementation level. If the English faculty and Ethnic Studies faculty were to argue that proper processes had not been followed in making this change, then the senate would be justified in investigating the claim about process, and if it found the processes had not been followed, then it could ask the curriculum committee to reconsider the question and make certain that proper processes were followed. However, if the curriculum committee has followed the approved process, the senate should generally trust in the committee’s judgement rather than micro-managing.</a:t>
            </a:r>
            <a:endParaRPr sz="2100"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
        <p:nvSpPr>
          <p:cNvPr id="140" name="Google Shape;140;g1e3c2d6e207_9_14"/>
          <p:cNvSpPr txBox="1">
            <a:spLocks noGrp="1"/>
          </p:cNvSpPr>
          <p:nvPr>
            <p:ph type="title"/>
          </p:nvPr>
        </p:nvSpPr>
        <p:spPr>
          <a:xfrm>
            <a:off x="1175657" y="365125"/>
            <a:ext cx="101781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dirty="0"/>
              <a:t>Scenario #1 Process </a:t>
            </a:r>
            <a:endParaRPr dirty="0"/>
          </a:p>
        </p:txBody>
      </p:sp>
      <p:sp>
        <p:nvSpPr>
          <p:cNvPr id="139" name="Google Shape;139;g1e3c2d6e207_9_14"/>
          <p:cNvSpPr txBox="1">
            <a:spLocks noGrp="1"/>
          </p:cNvSpPr>
          <p:nvPr>
            <p:ph type="sldNum" idx="12"/>
          </p:nvPr>
        </p:nvSpPr>
        <p:spPr>
          <a:xfrm>
            <a:off x="8610600" y="6392046"/>
            <a:ext cx="2743200" cy="3294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9" name="Google Shape;149;g1e3c2d6e207_9_22"/>
          <p:cNvSpPr txBox="1"/>
          <p:nvPr/>
        </p:nvSpPr>
        <p:spPr>
          <a:xfrm>
            <a:off x="1222607" y="1404443"/>
            <a:ext cx="10084200" cy="4587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200" dirty="0"/>
              <a:t>If the question is whether the academic senate has the final authority on individual matters of curriculum implementation and operation, the answer is arguably that yes, it does, since Education Code supersedes Title 5 and Education Code gives the senate primary responsibility for curriculum recommendations. However, if the academic senate micromanages the curriculum committee in that way, the curriculum committee will lose all credibility and few faculty will want to serve on it. A wise senate will trust its committees and respect their work. The curriculum committee should be trained to make curriculum decisions, while the senate often is not. Overruling the curriculum committee on a matter such as the one in this scenario would at the least be very bad practice by the senate and could ultimately cause considerable damage to the relationships between and credibility of both bodies. See “Participating Effectively” questions 19 and 32.</a:t>
            </a:r>
            <a:endParaRPr sz="2200" dirty="0"/>
          </a:p>
        </p:txBody>
      </p:sp>
      <p:sp>
        <p:nvSpPr>
          <p:cNvPr id="148" name="Google Shape;148;g1e3c2d6e207_9_22"/>
          <p:cNvSpPr txBox="1">
            <a:spLocks noGrp="1"/>
          </p:cNvSpPr>
          <p:nvPr>
            <p:ph type="title"/>
          </p:nvPr>
        </p:nvSpPr>
        <p:spPr>
          <a:xfrm>
            <a:off x="1175657" y="365125"/>
            <a:ext cx="101781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dirty="0"/>
              <a:t>Scenario #1 Suggestion</a:t>
            </a:r>
            <a:endParaRPr dirty="0"/>
          </a:p>
        </p:txBody>
      </p:sp>
      <p:sp>
        <p:nvSpPr>
          <p:cNvPr id="147" name="Google Shape;147;g1e3c2d6e207_9_22"/>
          <p:cNvSpPr txBox="1">
            <a:spLocks noGrp="1"/>
          </p:cNvSpPr>
          <p:nvPr>
            <p:ph type="sldNum" idx="12"/>
          </p:nvPr>
        </p:nvSpPr>
        <p:spPr>
          <a:xfrm>
            <a:off x="8610600" y="6392046"/>
            <a:ext cx="2743200" cy="3294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g1e3c2d6e207_20_8"/>
          <p:cNvSpPr txBox="1">
            <a:spLocks noGrp="1"/>
          </p:cNvSpPr>
          <p:nvPr>
            <p:ph type="title"/>
          </p:nvPr>
        </p:nvSpPr>
        <p:spPr>
          <a:xfrm>
            <a:off x="2795450" y="365125"/>
            <a:ext cx="8558400" cy="168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dirty="0"/>
              <a:t>Scenario #2: Policy for Faculty Professional Development Activities</a:t>
            </a:r>
            <a:endParaRPr dirty="0"/>
          </a:p>
        </p:txBody>
      </p:sp>
      <p:sp>
        <p:nvSpPr>
          <p:cNvPr id="156" name="Google Shape;156;g1e3c2d6e207_20_8"/>
          <p:cNvSpPr txBox="1">
            <a:spLocks noGrp="1"/>
          </p:cNvSpPr>
          <p:nvPr>
            <p:ph type="body" idx="1"/>
          </p:nvPr>
        </p:nvSpPr>
        <p:spPr>
          <a:xfrm>
            <a:off x="838200" y="2494722"/>
            <a:ext cx="10515600" cy="3762300"/>
          </a:xfrm>
          <a:prstGeom prst="rect">
            <a:avLst/>
          </a:prstGeom>
        </p:spPr>
        <p:txBody>
          <a:bodyPr spcFirstLastPara="1" wrap="square" lIns="91425" tIns="45700" rIns="91425" bIns="45700" anchor="t" anchorCtr="0">
            <a:normAutofit/>
          </a:bodyPr>
          <a:lstStyle/>
          <a:p>
            <a:pPr marL="0" lvl="0" indent="0" algn="l" rtl="0">
              <a:spcBef>
                <a:spcPts val="1000"/>
              </a:spcBef>
              <a:spcAft>
                <a:spcPts val="0"/>
              </a:spcAft>
              <a:buNone/>
            </a:pPr>
            <a:r>
              <a:rPr lang="en-US"/>
              <a:t>The college’s faculty and staff development committee has approved a particular flex day activity for faculty. A group of faculty object to this activity, have gotten no satisfaction through complaints to the faculty and staff development committee, and now have brought a resolution to the academic senate to stop that particular activity. Issue: The issue is whether or not individual faculty development activities are subject to collegial consultation with the academic senate.</a:t>
            </a:r>
            <a:endParaRPr/>
          </a:p>
        </p:txBody>
      </p:sp>
      <p:sp>
        <p:nvSpPr>
          <p:cNvPr id="157" name="Google Shape;157;g1e3c2d6e207_20_8"/>
          <p:cNvSpPr txBox="1">
            <a:spLocks noGrp="1"/>
          </p:cNvSpPr>
          <p:nvPr>
            <p:ph type="sldNum" idx="12"/>
          </p:nvPr>
        </p:nvSpPr>
        <p:spPr>
          <a:xfrm>
            <a:off x="8610600" y="6392046"/>
            <a:ext cx="2743200" cy="3294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g1e3c2d6e207_22_15"/>
          <p:cNvSpPr txBox="1">
            <a:spLocks noGrp="1"/>
          </p:cNvSpPr>
          <p:nvPr>
            <p:ph type="title"/>
          </p:nvPr>
        </p:nvSpPr>
        <p:spPr>
          <a:xfrm>
            <a:off x="1175657" y="365125"/>
            <a:ext cx="101781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3600"/>
              <a:buFont typeface="Georgia"/>
              <a:buNone/>
            </a:pPr>
            <a:r>
              <a:rPr lang="en-US" dirty="0"/>
              <a:t>Scenario #2 Issue </a:t>
            </a:r>
            <a:endParaRPr dirty="0"/>
          </a:p>
        </p:txBody>
      </p:sp>
      <p:sp>
        <p:nvSpPr>
          <p:cNvPr id="163" name="Google Shape;163;g1e3c2d6e207_22_15"/>
          <p:cNvSpPr txBox="1">
            <a:spLocks noGrp="1"/>
          </p:cNvSpPr>
          <p:nvPr>
            <p:ph type="body" idx="1"/>
          </p:nvPr>
        </p:nvSpPr>
        <p:spPr>
          <a:xfrm>
            <a:off x="1091423" y="1690825"/>
            <a:ext cx="9797100" cy="4436100"/>
          </a:xfrm>
          <a:prstGeom prst="rect">
            <a:avLst/>
          </a:prstGeom>
          <a:noFill/>
          <a:ln>
            <a:noFill/>
          </a:ln>
        </p:spPr>
        <p:txBody>
          <a:bodyPr spcFirstLastPara="1" wrap="square" lIns="91425" tIns="45700" rIns="91425" bIns="45700" anchor="t" anchorCtr="0">
            <a:normAutofit/>
          </a:bodyPr>
          <a:lstStyle/>
          <a:p>
            <a:pPr marL="228600" lvl="0" indent="-88900" algn="l" rtl="0">
              <a:lnSpc>
                <a:spcPct val="90000"/>
              </a:lnSpc>
              <a:spcBef>
                <a:spcPts val="0"/>
              </a:spcBef>
              <a:spcAft>
                <a:spcPts val="0"/>
              </a:spcAft>
              <a:buClr>
                <a:srgbClr val="424242"/>
              </a:buClr>
              <a:buSzPts val="2200"/>
              <a:buNone/>
            </a:pPr>
            <a:r>
              <a:rPr lang="en-US" dirty="0"/>
              <a:t>The issue is whether or not individual faculty development activities are</a:t>
            </a:r>
          </a:p>
          <a:p>
            <a:pPr marL="228600" lvl="0" indent="-88900" algn="l" rtl="0">
              <a:lnSpc>
                <a:spcPct val="90000"/>
              </a:lnSpc>
              <a:spcBef>
                <a:spcPts val="0"/>
              </a:spcBef>
              <a:spcAft>
                <a:spcPts val="0"/>
              </a:spcAft>
              <a:buClr>
                <a:srgbClr val="424242"/>
              </a:buClr>
              <a:buSzPts val="2200"/>
              <a:buNone/>
            </a:pPr>
            <a:r>
              <a:rPr lang="en-US" dirty="0"/>
              <a:t>subject to collegial consultation with the academic senate</a:t>
            </a:r>
            <a:endParaRPr dirty="0"/>
          </a:p>
        </p:txBody>
      </p:sp>
      <p:sp>
        <p:nvSpPr>
          <p:cNvPr id="164" name="Google Shape;164;g1e3c2d6e207_22_15"/>
          <p:cNvSpPr txBox="1">
            <a:spLocks noGrp="1"/>
          </p:cNvSpPr>
          <p:nvPr>
            <p:ph type="sldNum" idx="12"/>
          </p:nvPr>
        </p:nvSpPr>
        <p:spPr>
          <a:xfrm>
            <a:off x="8610600" y="6392046"/>
            <a:ext cx="2743200" cy="3294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7"/>
          <p:cNvSpPr txBox="1">
            <a:spLocks noGrp="1"/>
          </p:cNvSpPr>
          <p:nvPr>
            <p:ph type="title"/>
          </p:nvPr>
        </p:nvSpPr>
        <p:spPr>
          <a:xfrm>
            <a:off x="1175657" y="365125"/>
            <a:ext cx="1017814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3600"/>
              <a:buFont typeface="Georgia"/>
              <a:buNone/>
            </a:pPr>
            <a:r>
              <a:rPr lang="en-US" dirty="0"/>
              <a:t>Scenario #2 Citation</a:t>
            </a:r>
            <a:endParaRPr dirty="0"/>
          </a:p>
        </p:txBody>
      </p:sp>
      <p:sp>
        <p:nvSpPr>
          <p:cNvPr id="170" name="Google Shape;170;p7"/>
          <p:cNvSpPr txBox="1">
            <a:spLocks noGrp="1"/>
          </p:cNvSpPr>
          <p:nvPr>
            <p:ph type="body" idx="1"/>
          </p:nvPr>
        </p:nvSpPr>
        <p:spPr>
          <a:xfrm>
            <a:off x="971107" y="1823317"/>
            <a:ext cx="10013700" cy="4436100"/>
          </a:xfrm>
          <a:prstGeom prst="rect">
            <a:avLst/>
          </a:prstGeom>
          <a:noFill/>
          <a:ln>
            <a:noFill/>
          </a:ln>
        </p:spPr>
        <p:txBody>
          <a:bodyPr spcFirstLastPara="1" wrap="square" lIns="91425" tIns="45700" rIns="91425" bIns="45700" anchor="t" anchorCtr="0">
            <a:normAutofit/>
          </a:bodyPr>
          <a:lstStyle/>
          <a:p>
            <a:pPr marL="228600" lvl="0" indent="-88900" algn="l" rtl="0">
              <a:lnSpc>
                <a:spcPct val="90000"/>
              </a:lnSpc>
              <a:spcBef>
                <a:spcPts val="0"/>
              </a:spcBef>
              <a:spcAft>
                <a:spcPts val="0"/>
              </a:spcAft>
              <a:buClr>
                <a:srgbClr val="424242"/>
              </a:buClr>
              <a:buSzPts val="2200"/>
              <a:buNone/>
            </a:pPr>
            <a:r>
              <a:rPr lang="en-US" dirty="0"/>
              <a:t>Title 5 §53200(c)(8) lists “Policies for faculty professional development</a:t>
            </a:r>
          </a:p>
          <a:p>
            <a:pPr marL="228600" lvl="0" indent="-88900" algn="l" rtl="0">
              <a:lnSpc>
                <a:spcPct val="90000"/>
              </a:lnSpc>
              <a:spcBef>
                <a:spcPts val="0"/>
              </a:spcBef>
              <a:spcAft>
                <a:spcPts val="0"/>
              </a:spcAft>
              <a:buClr>
                <a:srgbClr val="424242"/>
              </a:buClr>
              <a:buSzPts val="2200"/>
              <a:buNone/>
            </a:pPr>
            <a:r>
              <a:rPr lang="en-US" dirty="0"/>
              <a:t>activities” as an academic and professional matter. If an action has been</a:t>
            </a:r>
          </a:p>
          <a:p>
            <a:pPr marL="228600" lvl="0" indent="-88900" algn="l" rtl="0">
              <a:lnSpc>
                <a:spcPct val="90000"/>
              </a:lnSpc>
              <a:spcBef>
                <a:spcPts val="0"/>
              </a:spcBef>
              <a:spcAft>
                <a:spcPts val="0"/>
              </a:spcAft>
              <a:buClr>
                <a:srgbClr val="424242"/>
              </a:buClr>
              <a:buSzPts val="2200"/>
              <a:buNone/>
            </a:pPr>
            <a:r>
              <a:rPr lang="en-US" dirty="0"/>
              <a:t>taken contrary to policy, then the academic senate is within its rights to seek</a:t>
            </a:r>
          </a:p>
          <a:p>
            <a:pPr marL="228600" lvl="0" indent="-88900" algn="l" rtl="0">
              <a:lnSpc>
                <a:spcPct val="90000"/>
              </a:lnSpc>
              <a:spcBef>
                <a:spcPts val="0"/>
              </a:spcBef>
              <a:spcAft>
                <a:spcPts val="0"/>
              </a:spcAft>
              <a:buClr>
                <a:srgbClr val="424242"/>
              </a:buClr>
              <a:buSzPts val="2200"/>
              <a:buNone/>
            </a:pPr>
            <a:r>
              <a:rPr lang="en-US" dirty="0"/>
              <a:t>corrective action. If the faculty development activity and the process by which</a:t>
            </a:r>
          </a:p>
          <a:p>
            <a:pPr marL="228600" lvl="0" indent="-88900" algn="l" rtl="0">
              <a:lnSpc>
                <a:spcPct val="90000"/>
              </a:lnSpc>
              <a:spcBef>
                <a:spcPts val="0"/>
              </a:spcBef>
              <a:spcAft>
                <a:spcPts val="0"/>
              </a:spcAft>
              <a:buClr>
                <a:srgbClr val="424242"/>
              </a:buClr>
              <a:buSzPts val="2200"/>
              <a:buNone/>
            </a:pPr>
            <a:r>
              <a:rPr lang="en-US" dirty="0"/>
              <a:t>it was approved do follow adopted policy, then the academic senate may</a:t>
            </a:r>
          </a:p>
          <a:p>
            <a:pPr marL="228600" lvl="0" indent="-88900" algn="l" rtl="0">
              <a:lnSpc>
                <a:spcPct val="90000"/>
              </a:lnSpc>
              <a:spcBef>
                <a:spcPts val="0"/>
              </a:spcBef>
              <a:spcAft>
                <a:spcPts val="0"/>
              </a:spcAft>
              <a:buClr>
                <a:srgbClr val="424242"/>
              </a:buClr>
              <a:buSzPts val="2200"/>
              <a:buNone/>
            </a:pPr>
            <a:r>
              <a:rPr lang="en-US" dirty="0"/>
              <a:t>comment, but it holds no authority to require action.</a:t>
            </a:r>
            <a:endParaRPr dirty="0"/>
          </a:p>
        </p:txBody>
      </p:sp>
      <p:sp>
        <p:nvSpPr>
          <p:cNvPr id="171" name="Google Shape;171;p7"/>
          <p:cNvSpPr txBox="1">
            <a:spLocks noGrp="1"/>
          </p:cNvSpPr>
          <p:nvPr>
            <p:ph type="sldNum" idx="12"/>
          </p:nvPr>
        </p:nvSpPr>
        <p:spPr>
          <a:xfrm>
            <a:off x="8610600" y="6392046"/>
            <a:ext cx="2743200" cy="329429"/>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g1e3c2d6e207_22_1"/>
          <p:cNvSpPr txBox="1">
            <a:spLocks noGrp="1"/>
          </p:cNvSpPr>
          <p:nvPr>
            <p:ph type="title"/>
          </p:nvPr>
        </p:nvSpPr>
        <p:spPr>
          <a:xfrm>
            <a:off x="1175657" y="365125"/>
            <a:ext cx="101781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3600"/>
              <a:buFont typeface="Georgia"/>
              <a:buNone/>
            </a:pPr>
            <a:r>
              <a:rPr lang="en-US" dirty="0"/>
              <a:t>Scenario #2 Process</a:t>
            </a:r>
            <a:endParaRPr dirty="0"/>
          </a:p>
        </p:txBody>
      </p:sp>
      <p:sp>
        <p:nvSpPr>
          <p:cNvPr id="177" name="Google Shape;177;g1e3c2d6e207_22_1"/>
          <p:cNvSpPr txBox="1">
            <a:spLocks noGrp="1"/>
          </p:cNvSpPr>
          <p:nvPr>
            <p:ph type="body" idx="1"/>
          </p:nvPr>
        </p:nvSpPr>
        <p:spPr>
          <a:xfrm>
            <a:off x="1043296" y="1570509"/>
            <a:ext cx="9855000" cy="4436100"/>
          </a:xfrm>
          <a:prstGeom prst="rect">
            <a:avLst/>
          </a:prstGeom>
          <a:noFill/>
          <a:ln>
            <a:noFill/>
          </a:ln>
        </p:spPr>
        <p:txBody>
          <a:bodyPr spcFirstLastPara="1" wrap="square" lIns="91425" tIns="45700" rIns="91425" bIns="45700" anchor="t" anchorCtr="0">
            <a:normAutofit/>
          </a:bodyPr>
          <a:lstStyle/>
          <a:p>
            <a:pPr marL="228600" lvl="0" indent="-88900" algn="l" rtl="0">
              <a:lnSpc>
                <a:spcPct val="90000"/>
              </a:lnSpc>
              <a:spcBef>
                <a:spcPts val="0"/>
              </a:spcBef>
              <a:spcAft>
                <a:spcPts val="0"/>
              </a:spcAft>
              <a:buClr>
                <a:srgbClr val="424242"/>
              </a:buClr>
              <a:buSzPts val="2200"/>
              <a:buNone/>
            </a:pPr>
            <a:r>
              <a:rPr lang="en-US" dirty="0"/>
              <a:t>The academic senate should examine the existing policy on faculty and staff</a:t>
            </a:r>
          </a:p>
          <a:p>
            <a:pPr marL="228600" lvl="0" indent="-88900" algn="l" rtl="0">
              <a:lnSpc>
                <a:spcPct val="90000"/>
              </a:lnSpc>
              <a:spcBef>
                <a:spcPts val="0"/>
              </a:spcBef>
              <a:spcAft>
                <a:spcPts val="0"/>
              </a:spcAft>
              <a:buClr>
                <a:srgbClr val="424242"/>
              </a:buClr>
              <a:buSzPts val="2200"/>
              <a:buNone/>
            </a:pPr>
            <a:r>
              <a:rPr lang="en-US" dirty="0"/>
              <a:t>development. The senate should communicate with the faculty and staff</a:t>
            </a:r>
          </a:p>
          <a:p>
            <a:pPr marL="228600" lvl="0" indent="-88900" algn="l" rtl="0">
              <a:lnSpc>
                <a:spcPct val="90000"/>
              </a:lnSpc>
              <a:spcBef>
                <a:spcPts val="0"/>
              </a:spcBef>
              <a:spcAft>
                <a:spcPts val="0"/>
              </a:spcAft>
              <a:buClr>
                <a:srgbClr val="424242"/>
              </a:buClr>
              <a:buSzPts val="2200"/>
              <a:buNone/>
            </a:pPr>
            <a:r>
              <a:rPr lang="en-US" dirty="0"/>
              <a:t>development committee to ascertain the facts of the case. If the activity or</a:t>
            </a:r>
          </a:p>
          <a:p>
            <a:pPr marL="228600" lvl="0" indent="-88900" algn="l" rtl="0">
              <a:lnSpc>
                <a:spcPct val="90000"/>
              </a:lnSpc>
              <a:spcBef>
                <a:spcPts val="0"/>
              </a:spcBef>
              <a:spcAft>
                <a:spcPts val="0"/>
              </a:spcAft>
              <a:buClr>
                <a:srgbClr val="424242"/>
              </a:buClr>
              <a:buSzPts val="2200"/>
              <a:buNone/>
            </a:pPr>
            <a:r>
              <a:rPr lang="en-US" dirty="0"/>
              <a:t>the way it was approved are not in accord with the policy, the academic</a:t>
            </a:r>
          </a:p>
          <a:p>
            <a:pPr marL="228600" lvl="0" indent="-88900" algn="l" rtl="0">
              <a:lnSpc>
                <a:spcPct val="90000"/>
              </a:lnSpc>
              <a:spcBef>
                <a:spcPts val="0"/>
              </a:spcBef>
              <a:spcAft>
                <a:spcPts val="0"/>
              </a:spcAft>
              <a:buClr>
                <a:srgbClr val="424242"/>
              </a:buClr>
              <a:buSzPts val="2200"/>
              <a:buNone/>
            </a:pPr>
            <a:r>
              <a:rPr lang="en-US" dirty="0"/>
              <a:t>senate should state so explicitly and take steps to ensure that the staff</a:t>
            </a:r>
          </a:p>
          <a:p>
            <a:pPr marL="228600" lvl="0" indent="-88900" algn="l" rtl="0">
              <a:lnSpc>
                <a:spcPct val="90000"/>
              </a:lnSpc>
              <a:spcBef>
                <a:spcPts val="0"/>
              </a:spcBef>
              <a:spcAft>
                <a:spcPts val="0"/>
              </a:spcAft>
              <a:buClr>
                <a:srgbClr val="424242"/>
              </a:buClr>
              <a:buSzPts val="2200"/>
              <a:buNone/>
            </a:pPr>
            <a:r>
              <a:rPr lang="en-US" dirty="0"/>
              <a:t>development committee follows the policy. If no policy violations are evident,</a:t>
            </a:r>
          </a:p>
          <a:p>
            <a:pPr marL="228600" lvl="0" indent="-88900" algn="l" rtl="0">
              <a:lnSpc>
                <a:spcPct val="90000"/>
              </a:lnSpc>
              <a:spcBef>
                <a:spcPts val="0"/>
              </a:spcBef>
              <a:spcAft>
                <a:spcPts val="0"/>
              </a:spcAft>
              <a:buClr>
                <a:srgbClr val="424242"/>
              </a:buClr>
              <a:buSzPts val="2200"/>
              <a:buNone/>
            </a:pPr>
            <a:r>
              <a:rPr lang="en-US" dirty="0"/>
              <a:t>the academic senate should consider the merits of the complaint 18 raised</a:t>
            </a:r>
          </a:p>
          <a:p>
            <a:pPr marL="228600" lvl="0" indent="-88900" algn="l" rtl="0">
              <a:lnSpc>
                <a:spcPct val="90000"/>
              </a:lnSpc>
              <a:spcBef>
                <a:spcPts val="0"/>
              </a:spcBef>
              <a:spcAft>
                <a:spcPts val="0"/>
              </a:spcAft>
              <a:buClr>
                <a:srgbClr val="424242"/>
              </a:buClr>
              <a:buSzPts val="2200"/>
              <a:buNone/>
            </a:pPr>
            <a:r>
              <a:rPr lang="en-US" dirty="0"/>
              <a:t>by the faculty. If the senate feels that a problem exists, it should state the</a:t>
            </a:r>
          </a:p>
          <a:p>
            <a:pPr marL="228600" lvl="0" indent="-88900" algn="l" rtl="0">
              <a:lnSpc>
                <a:spcPct val="90000"/>
              </a:lnSpc>
              <a:spcBef>
                <a:spcPts val="0"/>
              </a:spcBef>
              <a:spcAft>
                <a:spcPts val="0"/>
              </a:spcAft>
              <a:buClr>
                <a:srgbClr val="424242"/>
              </a:buClr>
              <a:buSzPts val="2200"/>
              <a:buNone/>
            </a:pPr>
            <a:r>
              <a:rPr lang="en-US" dirty="0"/>
              <a:t>substance of the disagreement and request the faculty and staff</a:t>
            </a:r>
          </a:p>
          <a:p>
            <a:pPr marL="228600" lvl="0" indent="-88900" algn="l" rtl="0">
              <a:lnSpc>
                <a:spcPct val="90000"/>
              </a:lnSpc>
              <a:spcBef>
                <a:spcPts val="0"/>
              </a:spcBef>
              <a:spcAft>
                <a:spcPts val="0"/>
              </a:spcAft>
              <a:buClr>
                <a:srgbClr val="424242"/>
              </a:buClr>
              <a:buSzPts val="2200"/>
              <a:buNone/>
            </a:pPr>
            <a:r>
              <a:rPr lang="en-US" dirty="0"/>
              <a:t>development committee to reconsider whether or not to offer the activity, but</a:t>
            </a:r>
          </a:p>
          <a:p>
            <a:pPr marL="228600" lvl="0" indent="-88900" algn="l" rtl="0">
              <a:lnSpc>
                <a:spcPct val="90000"/>
              </a:lnSpc>
              <a:spcBef>
                <a:spcPts val="0"/>
              </a:spcBef>
              <a:spcAft>
                <a:spcPts val="0"/>
              </a:spcAft>
              <a:buClr>
                <a:srgbClr val="424242"/>
              </a:buClr>
              <a:buSzPts val="2200"/>
              <a:buNone/>
            </a:pPr>
            <a:r>
              <a:rPr lang="en-US" dirty="0"/>
              <a:t>the senate should not attempt to direct the decision of the committee. This</a:t>
            </a:r>
          </a:p>
          <a:p>
            <a:pPr marL="228600" lvl="0" indent="-88900" algn="l" rtl="0">
              <a:lnSpc>
                <a:spcPct val="90000"/>
              </a:lnSpc>
              <a:spcBef>
                <a:spcPts val="0"/>
              </a:spcBef>
              <a:spcAft>
                <a:spcPts val="0"/>
              </a:spcAft>
              <a:buClr>
                <a:srgbClr val="424242"/>
              </a:buClr>
              <a:buSzPts val="2200"/>
              <a:buNone/>
            </a:pPr>
            <a:r>
              <a:rPr lang="en-US" dirty="0"/>
              <a:t>example points out that when consulting collegially on policy matters, the</a:t>
            </a:r>
          </a:p>
          <a:p>
            <a:pPr marL="228600" lvl="0" indent="-88900" algn="l" rtl="0">
              <a:lnSpc>
                <a:spcPct val="90000"/>
              </a:lnSpc>
              <a:spcBef>
                <a:spcPts val="0"/>
              </a:spcBef>
              <a:spcAft>
                <a:spcPts val="0"/>
              </a:spcAft>
              <a:buClr>
                <a:srgbClr val="424242"/>
              </a:buClr>
              <a:buSzPts val="2200"/>
              <a:buNone/>
            </a:pPr>
            <a:r>
              <a:rPr lang="en-US" dirty="0"/>
              <a:t>academic senate needs to follow explicit standards and procedures and that</a:t>
            </a:r>
          </a:p>
          <a:p>
            <a:pPr marL="228600" lvl="0" indent="-88900" algn="l" rtl="0">
              <a:lnSpc>
                <a:spcPct val="90000"/>
              </a:lnSpc>
              <a:spcBef>
                <a:spcPts val="0"/>
              </a:spcBef>
              <a:spcAft>
                <a:spcPts val="0"/>
              </a:spcAft>
              <a:buClr>
                <a:srgbClr val="424242"/>
              </a:buClr>
              <a:buSzPts val="2200"/>
              <a:buNone/>
            </a:pPr>
            <a:r>
              <a:rPr lang="en-US" dirty="0"/>
              <a:t>the senate’s authority rests at the policy level rather than in implementation.</a:t>
            </a:r>
            <a:endParaRPr dirty="0"/>
          </a:p>
        </p:txBody>
      </p:sp>
      <p:sp>
        <p:nvSpPr>
          <p:cNvPr id="178" name="Google Shape;178;g1e3c2d6e207_22_1"/>
          <p:cNvSpPr txBox="1">
            <a:spLocks noGrp="1"/>
          </p:cNvSpPr>
          <p:nvPr>
            <p:ph type="sldNum" idx="12"/>
          </p:nvPr>
        </p:nvSpPr>
        <p:spPr>
          <a:xfrm>
            <a:off x="8610600" y="6392046"/>
            <a:ext cx="2743200" cy="3294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g1e3c2d6e207_22_8"/>
          <p:cNvSpPr txBox="1">
            <a:spLocks noGrp="1"/>
          </p:cNvSpPr>
          <p:nvPr>
            <p:ph type="title"/>
          </p:nvPr>
        </p:nvSpPr>
        <p:spPr>
          <a:xfrm>
            <a:off x="1175657" y="365125"/>
            <a:ext cx="101781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3600"/>
              <a:buFont typeface="Georgia"/>
              <a:buNone/>
            </a:pPr>
            <a:r>
              <a:rPr lang="en-US" dirty="0"/>
              <a:t>Scenario #2 Suggestion</a:t>
            </a:r>
            <a:endParaRPr dirty="0"/>
          </a:p>
        </p:txBody>
      </p:sp>
      <p:sp>
        <p:nvSpPr>
          <p:cNvPr id="184" name="Google Shape;184;g1e3c2d6e207_22_8"/>
          <p:cNvSpPr txBox="1">
            <a:spLocks noGrp="1"/>
          </p:cNvSpPr>
          <p:nvPr>
            <p:ph type="body" idx="1"/>
          </p:nvPr>
        </p:nvSpPr>
        <p:spPr>
          <a:xfrm>
            <a:off x="1055329" y="1690825"/>
            <a:ext cx="9118500" cy="4436100"/>
          </a:xfrm>
          <a:prstGeom prst="rect">
            <a:avLst/>
          </a:prstGeom>
          <a:noFill/>
          <a:ln>
            <a:noFill/>
          </a:ln>
        </p:spPr>
        <p:txBody>
          <a:bodyPr spcFirstLastPara="1" wrap="square" lIns="91425" tIns="45700" rIns="91425" bIns="45700" anchor="t" anchorCtr="0">
            <a:normAutofit/>
          </a:bodyPr>
          <a:lstStyle/>
          <a:p>
            <a:pPr marL="228600" lvl="0" indent="-88900" algn="l" rtl="0">
              <a:lnSpc>
                <a:spcPct val="90000"/>
              </a:lnSpc>
              <a:spcBef>
                <a:spcPts val="0"/>
              </a:spcBef>
              <a:spcAft>
                <a:spcPts val="0"/>
              </a:spcAft>
              <a:buClr>
                <a:srgbClr val="424242"/>
              </a:buClr>
              <a:buSzPts val="2200"/>
              <a:buNone/>
            </a:pPr>
            <a:r>
              <a:rPr lang="en-US" dirty="0"/>
              <a:t>In this case, the problem was brought to the attention of the academic</a:t>
            </a:r>
          </a:p>
          <a:p>
            <a:pPr marL="228600" lvl="0" indent="-88900" algn="l" rtl="0">
              <a:lnSpc>
                <a:spcPct val="90000"/>
              </a:lnSpc>
              <a:spcBef>
                <a:spcPts val="0"/>
              </a:spcBef>
              <a:spcAft>
                <a:spcPts val="0"/>
              </a:spcAft>
              <a:buClr>
                <a:srgbClr val="424242"/>
              </a:buClr>
              <a:buSzPts val="2200"/>
              <a:buNone/>
            </a:pPr>
            <a:r>
              <a:rPr lang="en-US" dirty="0"/>
              <a:t>senate before any violations occurred and any irreconcilable disputes</a:t>
            </a:r>
          </a:p>
          <a:p>
            <a:pPr marL="228600" lvl="0" indent="-88900" algn="l" rtl="0">
              <a:lnSpc>
                <a:spcPct val="90000"/>
              </a:lnSpc>
              <a:spcBef>
                <a:spcPts val="0"/>
              </a:spcBef>
              <a:spcAft>
                <a:spcPts val="0"/>
              </a:spcAft>
              <a:buClr>
                <a:srgbClr val="424242"/>
              </a:buClr>
              <a:buSzPts val="2200"/>
              <a:buNone/>
            </a:pPr>
            <a:r>
              <a:rPr lang="en-US" dirty="0"/>
              <a:t>developed. Note that the academic senate should clearly distinguish its</a:t>
            </a:r>
          </a:p>
          <a:p>
            <a:pPr marL="228600" lvl="0" indent="-88900" algn="l" rtl="0">
              <a:lnSpc>
                <a:spcPct val="90000"/>
              </a:lnSpc>
              <a:spcBef>
                <a:spcPts val="0"/>
              </a:spcBef>
              <a:spcAft>
                <a:spcPts val="0"/>
              </a:spcAft>
              <a:buClr>
                <a:srgbClr val="424242"/>
              </a:buClr>
              <a:buSzPts val="2200"/>
              <a:buNone/>
            </a:pPr>
            <a:r>
              <a:rPr lang="en-US" dirty="0"/>
              <a:t>roles of policy or procedure oversight and of mediation between</a:t>
            </a:r>
          </a:p>
          <a:p>
            <a:pPr marL="228600" lvl="0" indent="-88900" algn="l" rtl="0">
              <a:lnSpc>
                <a:spcPct val="90000"/>
              </a:lnSpc>
              <a:spcBef>
                <a:spcPts val="0"/>
              </a:spcBef>
              <a:spcAft>
                <a:spcPts val="0"/>
              </a:spcAft>
              <a:buClr>
                <a:srgbClr val="424242"/>
              </a:buClr>
              <a:buSzPts val="2200"/>
              <a:buNone/>
            </a:pPr>
            <a:r>
              <a:rPr lang="en-US" dirty="0"/>
              <a:t>groups having a dispute on an implementation matter. See</a:t>
            </a:r>
          </a:p>
          <a:p>
            <a:pPr marL="228600" lvl="0" indent="-88900" algn="l" rtl="0">
              <a:lnSpc>
                <a:spcPct val="90000"/>
              </a:lnSpc>
              <a:spcBef>
                <a:spcPts val="0"/>
              </a:spcBef>
              <a:spcAft>
                <a:spcPts val="0"/>
              </a:spcAft>
              <a:buClr>
                <a:srgbClr val="424242"/>
              </a:buClr>
              <a:buSzPts val="2200"/>
              <a:buNone/>
            </a:pPr>
            <a:r>
              <a:rPr lang="en-US" dirty="0"/>
              <a:t>“Participating Effectively” question 19.</a:t>
            </a:r>
            <a:endParaRPr dirty="0"/>
          </a:p>
        </p:txBody>
      </p:sp>
      <p:sp>
        <p:nvSpPr>
          <p:cNvPr id="185" name="Google Shape;185;g1e3c2d6e207_22_8"/>
          <p:cNvSpPr txBox="1">
            <a:spLocks noGrp="1"/>
          </p:cNvSpPr>
          <p:nvPr>
            <p:ph type="sldNum" idx="12"/>
          </p:nvPr>
        </p:nvSpPr>
        <p:spPr>
          <a:xfrm>
            <a:off x="8610600" y="6392046"/>
            <a:ext cx="2743200" cy="3294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g1e3c2d6e207_20_15"/>
          <p:cNvSpPr txBox="1">
            <a:spLocks noGrp="1"/>
          </p:cNvSpPr>
          <p:nvPr>
            <p:ph type="title"/>
          </p:nvPr>
        </p:nvSpPr>
        <p:spPr>
          <a:xfrm>
            <a:off x="2795450" y="365125"/>
            <a:ext cx="8558400" cy="168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dirty="0"/>
              <a:t>Scenario #3: Academic Senate-Union Relations</a:t>
            </a:r>
            <a:endParaRPr dirty="0"/>
          </a:p>
        </p:txBody>
      </p:sp>
      <p:sp>
        <p:nvSpPr>
          <p:cNvPr id="192" name="Google Shape;192;g1e3c2d6e207_20_15"/>
          <p:cNvSpPr txBox="1">
            <a:spLocks noGrp="1"/>
          </p:cNvSpPr>
          <p:nvPr>
            <p:ph type="body" idx="1"/>
          </p:nvPr>
        </p:nvSpPr>
        <p:spPr>
          <a:xfrm>
            <a:off x="838200" y="2494722"/>
            <a:ext cx="10515600" cy="3762300"/>
          </a:xfrm>
          <a:prstGeom prst="rect">
            <a:avLst/>
          </a:prstGeom>
        </p:spPr>
        <p:txBody>
          <a:bodyPr spcFirstLastPara="1" wrap="square" lIns="91425" tIns="45700" rIns="91425" bIns="45700" anchor="t" anchorCtr="0">
            <a:normAutofit/>
          </a:bodyPr>
          <a:lstStyle/>
          <a:p>
            <a:pPr marL="0" lvl="0" indent="0" algn="l" rtl="0">
              <a:spcBef>
                <a:spcPts val="1000"/>
              </a:spcBef>
              <a:spcAft>
                <a:spcPts val="0"/>
              </a:spcAft>
              <a:buNone/>
            </a:pPr>
            <a:r>
              <a:rPr lang="en-US"/>
              <a:t>Prior to the latest round of contract bargaining, the faculty union’s negotiation team met with academic senate representatives to discuss possible changes to the tenure track faculty evaluation process. Later, in an update on the status of negotiations, the union reveals a proposal for changes to the evaluation process that is significantly different from that discussed with the senate in pre-negotiation meetings. The senate protests that the union is required under Education Code to consult with the academic senate regarding faculty evaluation and has not honored that requirement. The union responds that once negotiations begin, consultation with the senate is no longer required and the union is not bound by any previous discussions.</a:t>
            </a:r>
            <a:endParaRPr/>
          </a:p>
        </p:txBody>
      </p:sp>
      <p:sp>
        <p:nvSpPr>
          <p:cNvPr id="193" name="Google Shape;193;g1e3c2d6e207_20_15"/>
          <p:cNvSpPr txBox="1">
            <a:spLocks noGrp="1"/>
          </p:cNvSpPr>
          <p:nvPr>
            <p:ph type="sldNum" idx="12"/>
          </p:nvPr>
        </p:nvSpPr>
        <p:spPr>
          <a:xfrm>
            <a:off x="8610600" y="6392046"/>
            <a:ext cx="2743200" cy="3294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Google Shape;57;p2"/>
          <p:cNvSpPr txBox="1">
            <a:spLocks noGrp="1"/>
          </p:cNvSpPr>
          <p:nvPr>
            <p:ph type="title"/>
          </p:nvPr>
        </p:nvSpPr>
        <p:spPr>
          <a:xfrm>
            <a:off x="2795450" y="365125"/>
            <a:ext cx="8558349" cy="1685744"/>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Georgia"/>
              <a:buNone/>
            </a:pPr>
            <a:r>
              <a:rPr lang="en-US"/>
              <a:t>Session Description</a:t>
            </a:r>
            <a:endParaRPr/>
          </a:p>
        </p:txBody>
      </p:sp>
      <p:sp>
        <p:nvSpPr>
          <p:cNvPr id="58" name="Google Shape;58;p2"/>
          <p:cNvSpPr txBox="1">
            <a:spLocks noGrp="1"/>
          </p:cNvSpPr>
          <p:nvPr>
            <p:ph type="body" idx="1"/>
          </p:nvPr>
        </p:nvSpPr>
        <p:spPr>
          <a:xfrm>
            <a:off x="838200" y="3228649"/>
            <a:ext cx="10515600" cy="3762386"/>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424242"/>
              </a:buClr>
              <a:buSzPts val="2200"/>
              <a:buNone/>
            </a:pPr>
            <a:r>
              <a:rPr lang="en-US" dirty="0"/>
              <a:t>Join us for an interactive session where we will look at leadership scenarios for issues that come up for local Senate leaders. As a community of learners, we will discuss potential approaches to handling conflict in culturally affirming ways.</a:t>
            </a:r>
            <a:endParaRPr dirty="0"/>
          </a:p>
          <a:p>
            <a:pPr marL="0" lvl="0" indent="0" algn="l" rtl="0">
              <a:lnSpc>
                <a:spcPct val="90000"/>
              </a:lnSpc>
              <a:spcBef>
                <a:spcPts val="0"/>
              </a:spcBef>
              <a:spcAft>
                <a:spcPts val="0"/>
              </a:spcAft>
              <a:buClr>
                <a:srgbClr val="424242"/>
              </a:buClr>
              <a:buSzPts val="2200"/>
              <a:buNone/>
            </a:pPr>
            <a:endParaRPr dirty="0"/>
          </a:p>
          <a:p>
            <a:pPr marL="0" lvl="0" indent="0" algn="l" rtl="0">
              <a:lnSpc>
                <a:spcPct val="90000"/>
              </a:lnSpc>
              <a:spcBef>
                <a:spcPts val="0"/>
              </a:spcBef>
              <a:spcAft>
                <a:spcPts val="0"/>
              </a:spcAft>
              <a:buClr>
                <a:srgbClr val="424242"/>
              </a:buClr>
              <a:buSzPts val="2200"/>
              <a:buNone/>
            </a:pPr>
            <a:endParaRPr dirty="0"/>
          </a:p>
        </p:txBody>
      </p:sp>
      <p:sp>
        <p:nvSpPr>
          <p:cNvPr id="59" name="Google Shape;59;p2"/>
          <p:cNvSpPr txBox="1">
            <a:spLocks noGrp="1"/>
          </p:cNvSpPr>
          <p:nvPr>
            <p:ph type="sldNum" idx="12"/>
          </p:nvPr>
        </p:nvSpPr>
        <p:spPr>
          <a:xfrm>
            <a:off x="8610600" y="6392046"/>
            <a:ext cx="2743200" cy="329429"/>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g1e3c2d6e207_22_28"/>
          <p:cNvSpPr txBox="1">
            <a:spLocks noGrp="1"/>
          </p:cNvSpPr>
          <p:nvPr>
            <p:ph type="title"/>
          </p:nvPr>
        </p:nvSpPr>
        <p:spPr>
          <a:xfrm>
            <a:off x="1175657" y="365125"/>
            <a:ext cx="101781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3600"/>
              <a:buFont typeface="Georgia"/>
              <a:buNone/>
            </a:pPr>
            <a:r>
              <a:rPr lang="en-US" dirty="0"/>
              <a:t>Scenario #3 Issue</a:t>
            </a:r>
            <a:endParaRPr dirty="0"/>
          </a:p>
        </p:txBody>
      </p:sp>
      <p:sp>
        <p:nvSpPr>
          <p:cNvPr id="199" name="Google Shape;199;g1e3c2d6e207_22_28"/>
          <p:cNvSpPr txBox="1">
            <a:spLocks noGrp="1"/>
          </p:cNvSpPr>
          <p:nvPr>
            <p:ph type="body" idx="1"/>
          </p:nvPr>
        </p:nvSpPr>
        <p:spPr>
          <a:xfrm>
            <a:off x="1067359" y="1690825"/>
            <a:ext cx="9493800" cy="4436100"/>
          </a:xfrm>
          <a:prstGeom prst="rect">
            <a:avLst/>
          </a:prstGeom>
          <a:noFill/>
          <a:ln>
            <a:noFill/>
          </a:ln>
        </p:spPr>
        <p:txBody>
          <a:bodyPr spcFirstLastPara="1" wrap="square" lIns="91425" tIns="45700" rIns="91425" bIns="45700" anchor="t" anchorCtr="0">
            <a:normAutofit/>
          </a:bodyPr>
          <a:lstStyle/>
          <a:p>
            <a:pPr marL="228600" lvl="0" indent="-88900" algn="l" rtl="0">
              <a:lnSpc>
                <a:spcPct val="90000"/>
              </a:lnSpc>
              <a:spcBef>
                <a:spcPts val="0"/>
              </a:spcBef>
              <a:spcAft>
                <a:spcPts val="0"/>
              </a:spcAft>
              <a:buClr>
                <a:srgbClr val="424242"/>
              </a:buClr>
              <a:buSzPts val="2200"/>
              <a:buNone/>
            </a:pPr>
            <a:r>
              <a:rPr lang="en-US" dirty="0"/>
              <a:t>The issue is the degree to which bargaining units are required to consult with academic senates regarding the negotiation of faculty evaluation processes.</a:t>
            </a:r>
            <a:endParaRPr dirty="0"/>
          </a:p>
        </p:txBody>
      </p:sp>
      <p:sp>
        <p:nvSpPr>
          <p:cNvPr id="200" name="Google Shape;200;g1e3c2d6e207_22_28"/>
          <p:cNvSpPr txBox="1">
            <a:spLocks noGrp="1"/>
          </p:cNvSpPr>
          <p:nvPr>
            <p:ph type="sldNum" idx="12"/>
          </p:nvPr>
        </p:nvSpPr>
        <p:spPr>
          <a:xfrm>
            <a:off x="8610600" y="6392046"/>
            <a:ext cx="2743200" cy="3294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20</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g1e3c2d6e207_20_22"/>
          <p:cNvSpPr txBox="1">
            <a:spLocks noGrp="1"/>
          </p:cNvSpPr>
          <p:nvPr>
            <p:ph type="title"/>
          </p:nvPr>
        </p:nvSpPr>
        <p:spPr>
          <a:xfrm>
            <a:off x="1175657" y="365125"/>
            <a:ext cx="101781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3600"/>
              <a:buFont typeface="Georgia"/>
              <a:buNone/>
            </a:pPr>
            <a:r>
              <a:rPr lang="en-US" dirty="0"/>
              <a:t>Scenario #3 Citation</a:t>
            </a:r>
            <a:endParaRPr dirty="0"/>
          </a:p>
        </p:txBody>
      </p:sp>
      <p:sp>
        <p:nvSpPr>
          <p:cNvPr id="206" name="Google Shape;206;g1e3c2d6e207_20_22"/>
          <p:cNvSpPr txBox="1">
            <a:spLocks noGrp="1"/>
          </p:cNvSpPr>
          <p:nvPr>
            <p:ph type="body" idx="1"/>
          </p:nvPr>
        </p:nvSpPr>
        <p:spPr>
          <a:xfrm>
            <a:off x="1067360" y="1690825"/>
            <a:ext cx="9825900" cy="4436100"/>
          </a:xfrm>
          <a:prstGeom prst="rect">
            <a:avLst/>
          </a:prstGeom>
          <a:noFill/>
          <a:ln>
            <a:noFill/>
          </a:ln>
        </p:spPr>
        <p:txBody>
          <a:bodyPr spcFirstLastPara="1" wrap="square" lIns="91425" tIns="45700" rIns="91425" bIns="45700" anchor="t" anchorCtr="0">
            <a:normAutofit/>
          </a:bodyPr>
          <a:lstStyle/>
          <a:p>
            <a:pPr marL="228600" lvl="0" indent="-88900" algn="l" rtl="0">
              <a:lnSpc>
                <a:spcPct val="90000"/>
              </a:lnSpc>
              <a:spcBef>
                <a:spcPts val="0"/>
              </a:spcBef>
              <a:spcAft>
                <a:spcPts val="0"/>
              </a:spcAft>
              <a:buClr>
                <a:srgbClr val="424242"/>
              </a:buClr>
              <a:buSzPts val="2200"/>
              <a:buNone/>
            </a:pPr>
            <a:r>
              <a:rPr lang="en-US" dirty="0"/>
              <a:t>Education Code §87610.1(a) states, “In those districts where tenure evaluation procedures are collectively bargained pursuant to Section 3543 of the Government Code, the faculty’s exclusive representative shall consult with the academic senate prior to engaging in collective bargaining on these procedures.” Similar language exists in Education Code regarding evaluation processes for tenured faculty and parttime faculty (§87663(f)). Education Code does not make any statement regarding communication between the bargaining unit and the academic senate after bargaining has begun.</a:t>
            </a:r>
            <a:endParaRPr dirty="0"/>
          </a:p>
        </p:txBody>
      </p:sp>
      <p:sp>
        <p:nvSpPr>
          <p:cNvPr id="207" name="Google Shape;207;g1e3c2d6e207_20_22"/>
          <p:cNvSpPr txBox="1">
            <a:spLocks noGrp="1"/>
          </p:cNvSpPr>
          <p:nvPr>
            <p:ph type="sldNum" idx="12"/>
          </p:nvPr>
        </p:nvSpPr>
        <p:spPr>
          <a:xfrm>
            <a:off x="8610600" y="6392046"/>
            <a:ext cx="2743200" cy="3294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g1e3c2d6e207_22_36"/>
          <p:cNvSpPr txBox="1">
            <a:spLocks noGrp="1"/>
          </p:cNvSpPr>
          <p:nvPr>
            <p:ph type="title"/>
          </p:nvPr>
        </p:nvSpPr>
        <p:spPr>
          <a:xfrm>
            <a:off x="1175657" y="365125"/>
            <a:ext cx="101781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3600"/>
              <a:buFont typeface="Georgia"/>
              <a:buNone/>
            </a:pPr>
            <a:r>
              <a:rPr lang="en-US" dirty="0"/>
              <a:t>Scenario #3 Process</a:t>
            </a:r>
            <a:endParaRPr dirty="0"/>
          </a:p>
        </p:txBody>
      </p:sp>
      <p:sp>
        <p:nvSpPr>
          <p:cNvPr id="213" name="Google Shape;213;g1e3c2d6e207_22_36"/>
          <p:cNvSpPr txBox="1">
            <a:spLocks noGrp="1"/>
          </p:cNvSpPr>
          <p:nvPr>
            <p:ph type="body" idx="1"/>
          </p:nvPr>
        </p:nvSpPr>
        <p:spPr>
          <a:xfrm>
            <a:off x="1040746" y="1690825"/>
            <a:ext cx="9825900" cy="4436100"/>
          </a:xfrm>
          <a:prstGeom prst="rect">
            <a:avLst/>
          </a:prstGeom>
          <a:noFill/>
          <a:ln>
            <a:noFill/>
          </a:ln>
        </p:spPr>
        <p:txBody>
          <a:bodyPr spcFirstLastPara="1" wrap="square" lIns="91425" tIns="45700" rIns="91425" bIns="45700" anchor="t" anchorCtr="0">
            <a:normAutofit/>
          </a:bodyPr>
          <a:lstStyle/>
          <a:p>
            <a:pPr marL="228600" lvl="0" indent="-88900" algn="l" rtl="0">
              <a:lnSpc>
                <a:spcPct val="90000"/>
              </a:lnSpc>
              <a:spcBef>
                <a:spcPts val="0"/>
              </a:spcBef>
              <a:spcAft>
                <a:spcPts val="0"/>
              </a:spcAft>
              <a:buClr>
                <a:srgbClr val="424242"/>
              </a:buClr>
              <a:buSzPts val="2200"/>
              <a:buNone/>
            </a:pPr>
            <a:r>
              <a:rPr lang="en-US" dirty="0"/>
              <a:t>The wording of the applicable code section states only that bargaining units must 38 consult local academic senates regarding evaluation processes before bargaining begins. The spirit of the section might be taken to indicate that academic senates have an interest in faculty evaluation procedures and should be consulted to the degree possible on the negotiation of these procedures. Faculty bargaining teams should meet with their academic senates before bargaining begins to develop a mutual understanding regarding goals, priorities, and acceptable concessions on evaluation procedures. After negotiations begin, the bargaining team should keep the senate informed to the degree possible regarding proposals and developments in the negotiation process. However, academic senates must understand that the bargaining team must be free to negotiate and cannot be bound to confer with the senate on all proposals and possibilities that arise in the negotiation process.</a:t>
            </a:r>
            <a:endParaRPr dirty="0"/>
          </a:p>
        </p:txBody>
      </p:sp>
      <p:sp>
        <p:nvSpPr>
          <p:cNvPr id="214" name="Google Shape;214;g1e3c2d6e207_22_36"/>
          <p:cNvSpPr txBox="1">
            <a:spLocks noGrp="1"/>
          </p:cNvSpPr>
          <p:nvPr>
            <p:ph type="sldNum" idx="12"/>
          </p:nvPr>
        </p:nvSpPr>
        <p:spPr>
          <a:xfrm>
            <a:off x="8610600" y="6392046"/>
            <a:ext cx="2743200" cy="3294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22</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g1e3c2d6e207_22_43"/>
          <p:cNvSpPr txBox="1">
            <a:spLocks noGrp="1"/>
          </p:cNvSpPr>
          <p:nvPr>
            <p:ph type="title"/>
          </p:nvPr>
        </p:nvSpPr>
        <p:spPr>
          <a:xfrm>
            <a:off x="1175657" y="365125"/>
            <a:ext cx="101781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3600"/>
              <a:buFont typeface="Georgia"/>
              <a:buNone/>
            </a:pPr>
            <a:r>
              <a:rPr lang="en-US" dirty="0"/>
              <a:t>Scenario #3 Suggestion</a:t>
            </a:r>
            <a:endParaRPr dirty="0"/>
          </a:p>
        </p:txBody>
      </p:sp>
      <p:sp>
        <p:nvSpPr>
          <p:cNvPr id="220" name="Google Shape;220;g1e3c2d6e207_22_43"/>
          <p:cNvSpPr txBox="1">
            <a:spLocks noGrp="1"/>
          </p:cNvSpPr>
          <p:nvPr>
            <p:ph type="body" idx="1"/>
          </p:nvPr>
        </p:nvSpPr>
        <p:spPr>
          <a:xfrm>
            <a:off x="1067359" y="1597025"/>
            <a:ext cx="9782700" cy="4436100"/>
          </a:xfrm>
          <a:prstGeom prst="rect">
            <a:avLst/>
          </a:prstGeom>
          <a:noFill/>
          <a:ln>
            <a:noFill/>
          </a:ln>
        </p:spPr>
        <p:txBody>
          <a:bodyPr spcFirstLastPara="1" wrap="square" lIns="91425" tIns="45700" rIns="91425" bIns="45700" anchor="t" anchorCtr="0">
            <a:normAutofit/>
          </a:bodyPr>
          <a:lstStyle/>
          <a:p>
            <a:pPr marL="228600" lvl="0" indent="-88900" algn="l" rtl="0">
              <a:lnSpc>
                <a:spcPct val="90000"/>
              </a:lnSpc>
              <a:spcBef>
                <a:spcPts val="0"/>
              </a:spcBef>
              <a:spcAft>
                <a:spcPts val="0"/>
              </a:spcAft>
              <a:buClr>
                <a:srgbClr val="424242"/>
              </a:buClr>
              <a:buSzPts val="2200"/>
              <a:buNone/>
            </a:pPr>
            <a:r>
              <a:rPr lang="en-US" dirty="0"/>
              <a:t>Local senates and faculty bargaining units should develop an ongoing and consistent system of communication between the two bodies, such as liaison reports at each other’s meetings or a group of representatives from the two bodies that meets at regular intervals. Such a system can help senates and unions understand each other’s perspectives and priorities and might therefore assist in avoiding conflicts such as the one in the above scenario. Another possibility is to have the negotiations teams agree to the establishment of a joint task force with members from both sides of negotiations and representatives from the academic senate to meet and bring forward a proposal for changes to the evaluation process. Though the work product from the task force would still only be advisory to the negotiations process, it would increase the chance that both sides could agree when the item is finalized at the negotiations table.</a:t>
            </a:r>
            <a:endParaRPr dirty="0"/>
          </a:p>
        </p:txBody>
      </p:sp>
      <p:sp>
        <p:nvSpPr>
          <p:cNvPr id="221" name="Google Shape;221;g1e3c2d6e207_22_43"/>
          <p:cNvSpPr txBox="1">
            <a:spLocks noGrp="1"/>
          </p:cNvSpPr>
          <p:nvPr>
            <p:ph type="sldNum" idx="12"/>
          </p:nvPr>
        </p:nvSpPr>
        <p:spPr>
          <a:xfrm>
            <a:off x="8610600" y="6392046"/>
            <a:ext cx="2743200" cy="3294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23</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Text Placeholder 2"/>
          <p:cNvSpPr>
            <a:spLocks noGrp="1"/>
          </p:cNvSpPr>
          <p:nvPr>
            <p:ph type="body" idx="1"/>
          </p:nvPr>
        </p:nvSpPr>
        <p:spPr/>
        <p:txBody>
          <a:bodyPr/>
          <a:lstStyle/>
          <a:p>
            <a:r>
              <a:rPr lang="en-US" dirty="0"/>
              <a:t>What issues are happening at your college?</a:t>
            </a:r>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24</a:t>
            </a:fld>
            <a:endParaRPr lang="en-US"/>
          </a:p>
        </p:txBody>
      </p:sp>
    </p:spTree>
    <p:extLst>
      <p:ext uri="{BB962C8B-B14F-4D97-AF65-F5344CB8AC3E}">
        <p14:creationId xmlns:p14="http://schemas.microsoft.com/office/powerpoint/2010/main" val="15971706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5"/>
          <p:cNvSpPr txBox="1">
            <a:spLocks noGrp="1"/>
          </p:cNvSpPr>
          <p:nvPr>
            <p:ph type="title"/>
          </p:nvPr>
        </p:nvSpPr>
        <p:spPr>
          <a:xfrm>
            <a:off x="2795450" y="365125"/>
            <a:ext cx="8558349" cy="1685744"/>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Georgia"/>
              <a:buNone/>
            </a:pPr>
            <a:r>
              <a:rPr lang="en-US"/>
              <a:t>Resources</a:t>
            </a:r>
            <a:endParaRPr/>
          </a:p>
        </p:txBody>
      </p:sp>
      <p:sp>
        <p:nvSpPr>
          <p:cNvPr id="227" name="Google Shape;227;p5"/>
          <p:cNvSpPr txBox="1">
            <a:spLocks noGrp="1"/>
          </p:cNvSpPr>
          <p:nvPr>
            <p:ph type="body" idx="1"/>
          </p:nvPr>
        </p:nvSpPr>
        <p:spPr>
          <a:xfrm>
            <a:off x="838200" y="2494722"/>
            <a:ext cx="10515600" cy="3762386"/>
          </a:xfrm>
          <a:prstGeom prst="rect">
            <a:avLst/>
          </a:prstGeom>
          <a:noFill/>
          <a:ln>
            <a:noFill/>
          </a:ln>
        </p:spPr>
        <p:txBody>
          <a:bodyPr spcFirstLastPara="1" wrap="square" lIns="91425" tIns="45700" rIns="91425" bIns="45700" anchor="t" anchorCtr="0">
            <a:normAutofit/>
          </a:bodyPr>
          <a:lstStyle/>
          <a:p>
            <a:pPr marL="482600">
              <a:spcBef>
                <a:spcPts val="0"/>
              </a:spcBef>
              <a:buSzPts val="2200"/>
            </a:pPr>
            <a:r>
              <a:rPr lang="en-US" u="sng" dirty="0">
                <a:solidFill>
                  <a:schemeClr val="hlink"/>
                </a:solidFill>
                <a:latin typeface="+mn-lt"/>
                <a:hlinkClick r:id="rId3"/>
              </a:rPr>
              <a:t>Participating Effectively in District and College Governance The Academic Senate for California Community Colleges and The Community College League of California</a:t>
            </a:r>
            <a:endParaRPr lang="en-US" u="sng" dirty="0">
              <a:solidFill>
                <a:schemeClr val="hlink"/>
              </a:solidFill>
              <a:latin typeface="+mn-lt"/>
            </a:endParaRPr>
          </a:p>
          <a:p>
            <a:pPr marL="482600">
              <a:spcBef>
                <a:spcPts val="0"/>
              </a:spcBef>
              <a:buSzPts val="2200"/>
            </a:pPr>
            <a:endParaRPr lang="en-US" dirty="0">
              <a:solidFill>
                <a:schemeClr val="tx1"/>
              </a:solidFill>
              <a:latin typeface="+mn-lt"/>
              <a:hlinkClick r:id="rId4"/>
            </a:endParaRPr>
          </a:p>
          <a:p>
            <a:pPr marL="482600">
              <a:spcBef>
                <a:spcPts val="0"/>
              </a:spcBef>
              <a:buSzPts val="2200"/>
            </a:pPr>
            <a:r>
              <a:rPr lang="en-US" dirty="0">
                <a:solidFill>
                  <a:schemeClr val="tx1"/>
                </a:solidFill>
                <a:latin typeface="+mn-lt"/>
                <a:hlinkClick r:id="rId4"/>
              </a:rPr>
              <a:t>The Truth About Leadership: The No-Fads, Heart-of-the Matter Facts You Need to Know</a:t>
            </a:r>
            <a:endParaRPr lang="en-US" dirty="0">
              <a:solidFill>
                <a:schemeClr val="tx1"/>
              </a:solidFill>
              <a:latin typeface="+mn-lt"/>
            </a:endParaRPr>
          </a:p>
          <a:p>
            <a:pPr marL="482600">
              <a:spcBef>
                <a:spcPts val="0"/>
              </a:spcBef>
              <a:buSzPts val="2200"/>
            </a:pPr>
            <a:endParaRPr lang="en-US" dirty="0">
              <a:solidFill>
                <a:schemeClr val="tx1"/>
              </a:solidFill>
              <a:latin typeface="+mn-lt"/>
              <a:hlinkClick r:id="rId5"/>
            </a:endParaRPr>
          </a:p>
          <a:p>
            <a:pPr marL="482600">
              <a:spcBef>
                <a:spcPts val="0"/>
              </a:spcBef>
              <a:buSzPts val="2200"/>
            </a:pPr>
            <a:r>
              <a:rPr lang="pt-BR" dirty="0">
                <a:solidFill>
                  <a:schemeClr val="tx1"/>
                </a:solidFill>
                <a:latin typeface="+mn-lt"/>
                <a:hlinkClick r:id="rId5"/>
              </a:rPr>
              <a:t>5 Tips to Use Conflict to Develop Your Leadership and Team</a:t>
            </a:r>
            <a:endParaRPr lang="pt-BR" dirty="0">
              <a:solidFill>
                <a:schemeClr val="tx1"/>
              </a:solidFill>
              <a:latin typeface="+mn-lt"/>
            </a:endParaRPr>
          </a:p>
          <a:p>
            <a:pPr marL="482600">
              <a:spcBef>
                <a:spcPts val="0"/>
              </a:spcBef>
              <a:buSzPts val="2200"/>
            </a:pPr>
            <a:endParaRPr lang="pt-BR" dirty="0">
              <a:solidFill>
                <a:schemeClr val="tx1"/>
              </a:solidFill>
              <a:latin typeface="+mn-lt"/>
              <a:hlinkClick r:id="rId6"/>
            </a:endParaRPr>
          </a:p>
          <a:p>
            <a:pPr marL="482600">
              <a:spcBef>
                <a:spcPts val="0"/>
              </a:spcBef>
              <a:buSzPts val="2200"/>
            </a:pPr>
            <a:r>
              <a:rPr lang="en-US" dirty="0">
                <a:latin typeface="+mn-lt"/>
                <a:hlinkClick r:id="rId6"/>
              </a:rPr>
              <a:t>Liberatory Design Slide deck in English</a:t>
            </a:r>
            <a:endParaRPr lang="en-US" dirty="0">
              <a:latin typeface="+mn-lt"/>
            </a:endParaRPr>
          </a:p>
          <a:p>
            <a:pPr marL="482600">
              <a:spcBef>
                <a:spcPts val="0"/>
              </a:spcBef>
              <a:buSzPts val="2200"/>
            </a:pPr>
            <a:endParaRPr lang="en-US" dirty="0">
              <a:latin typeface="+mn-lt"/>
              <a:hlinkClick r:id="rId7"/>
            </a:endParaRPr>
          </a:p>
          <a:p>
            <a:pPr marL="482600">
              <a:spcBef>
                <a:spcPts val="0"/>
              </a:spcBef>
              <a:buSzPts val="2200"/>
            </a:pPr>
            <a:r>
              <a:rPr lang="en-US" dirty="0">
                <a:latin typeface="+mn-lt"/>
                <a:hlinkClick r:id="rId7"/>
              </a:rPr>
              <a:t>Liberatory Design Deck links for both English and Spanish</a:t>
            </a:r>
            <a:endParaRPr lang="en-US" dirty="0"/>
          </a:p>
          <a:p>
            <a:pPr marL="0" lvl="0" indent="0">
              <a:spcBef>
                <a:spcPts val="0"/>
              </a:spcBef>
              <a:buNone/>
            </a:pPr>
            <a:endParaRPr lang="pt-BR" dirty="0"/>
          </a:p>
          <a:p>
            <a:pPr marL="228600" lvl="0" indent="-88900">
              <a:spcBef>
                <a:spcPts val="0"/>
              </a:spcBef>
              <a:buSzPts val="2200"/>
              <a:buNone/>
            </a:pPr>
            <a:endParaRPr dirty="0"/>
          </a:p>
        </p:txBody>
      </p:sp>
      <p:sp>
        <p:nvSpPr>
          <p:cNvPr id="228" name="Google Shape;228;p5"/>
          <p:cNvSpPr txBox="1">
            <a:spLocks noGrp="1"/>
          </p:cNvSpPr>
          <p:nvPr>
            <p:ph type="sldNum" idx="12"/>
          </p:nvPr>
        </p:nvSpPr>
        <p:spPr>
          <a:xfrm>
            <a:off x="8610600" y="6392046"/>
            <a:ext cx="2743200" cy="329429"/>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25</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g1e3c2d6e207_9_38"/>
          <p:cNvSpPr txBox="1">
            <a:spLocks noGrp="1"/>
          </p:cNvSpPr>
          <p:nvPr>
            <p:ph type="title"/>
          </p:nvPr>
        </p:nvSpPr>
        <p:spPr>
          <a:xfrm>
            <a:off x="2795450" y="365125"/>
            <a:ext cx="8558400" cy="168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Q&amp;A</a:t>
            </a:r>
            <a:endParaRPr/>
          </a:p>
        </p:txBody>
      </p:sp>
      <p:sp>
        <p:nvSpPr>
          <p:cNvPr id="235" name="Google Shape;235;g1e3c2d6e207_9_38"/>
          <p:cNvSpPr txBox="1">
            <a:spLocks noGrp="1"/>
          </p:cNvSpPr>
          <p:nvPr>
            <p:ph type="body" idx="1"/>
          </p:nvPr>
        </p:nvSpPr>
        <p:spPr>
          <a:xfrm>
            <a:off x="838200" y="2494722"/>
            <a:ext cx="10515600" cy="3762300"/>
          </a:xfrm>
          <a:prstGeom prst="rect">
            <a:avLst/>
          </a:prstGeom>
        </p:spPr>
        <p:txBody>
          <a:bodyPr spcFirstLastPara="1" wrap="square" lIns="91425" tIns="45700" rIns="91425" bIns="45700" anchor="t" anchorCtr="0">
            <a:normAutofit/>
          </a:bodyPr>
          <a:lstStyle/>
          <a:p>
            <a:pPr marL="0" lvl="0" indent="0" algn="l" rtl="0">
              <a:spcBef>
                <a:spcPts val="1000"/>
              </a:spcBef>
              <a:spcAft>
                <a:spcPts val="0"/>
              </a:spcAft>
              <a:buNone/>
            </a:pPr>
            <a:endParaRPr dirty="0"/>
          </a:p>
          <a:p>
            <a:pPr marL="0" lvl="0" indent="0" algn="l" rtl="0">
              <a:spcBef>
                <a:spcPts val="1000"/>
              </a:spcBef>
              <a:spcAft>
                <a:spcPts val="0"/>
              </a:spcAft>
              <a:buNone/>
            </a:pPr>
            <a:endParaRPr dirty="0"/>
          </a:p>
          <a:p>
            <a:pPr marL="0" lvl="0" indent="0" algn="l" rtl="0">
              <a:spcBef>
                <a:spcPts val="1000"/>
              </a:spcBef>
              <a:spcAft>
                <a:spcPts val="0"/>
              </a:spcAft>
              <a:buNone/>
            </a:pPr>
            <a:r>
              <a:rPr lang="en-US" dirty="0"/>
              <a:t>Thank you for participating in this session!</a:t>
            </a:r>
            <a:endParaRPr dirty="0"/>
          </a:p>
          <a:p>
            <a:pPr marL="0" lvl="0" indent="0" algn="l" rtl="0">
              <a:spcBef>
                <a:spcPts val="1000"/>
              </a:spcBef>
              <a:spcAft>
                <a:spcPts val="0"/>
              </a:spcAft>
              <a:buNone/>
            </a:pPr>
            <a:endParaRPr dirty="0"/>
          </a:p>
          <a:p>
            <a:pPr marL="0" lvl="0" indent="0" algn="l" rtl="0">
              <a:spcBef>
                <a:spcPts val="1000"/>
              </a:spcBef>
              <a:spcAft>
                <a:spcPts val="0"/>
              </a:spcAft>
              <a:buNone/>
            </a:pPr>
            <a:r>
              <a:rPr lang="en-US" dirty="0"/>
              <a:t>For more information, contact: </a:t>
            </a:r>
            <a:r>
              <a:rPr lang="en-US" u="sng" dirty="0">
                <a:solidFill>
                  <a:schemeClr val="hlink"/>
                </a:solidFill>
                <a:hlinkClick r:id="rId3"/>
              </a:rPr>
              <a:t>info@asccc.org</a:t>
            </a:r>
            <a:endParaRPr dirty="0"/>
          </a:p>
          <a:p>
            <a:pPr marL="0" lvl="0" indent="0" algn="l" rtl="0">
              <a:spcBef>
                <a:spcPts val="1000"/>
              </a:spcBef>
              <a:spcAft>
                <a:spcPts val="0"/>
              </a:spcAft>
              <a:buNone/>
            </a:pPr>
            <a:endParaRPr dirty="0"/>
          </a:p>
        </p:txBody>
      </p:sp>
      <p:sp>
        <p:nvSpPr>
          <p:cNvPr id="236" name="Google Shape;236;g1e3c2d6e207_9_38"/>
          <p:cNvSpPr txBox="1">
            <a:spLocks noGrp="1"/>
          </p:cNvSpPr>
          <p:nvPr>
            <p:ph type="sldNum" idx="12"/>
          </p:nvPr>
        </p:nvSpPr>
        <p:spPr>
          <a:xfrm>
            <a:off x="8610600" y="6392046"/>
            <a:ext cx="2743200" cy="3294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26</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3"/>
          <p:cNvSpPr txBox="1">
            <a:spLocks noGrp="1"/>
          </p:cNvSpPr>
          <p:nvPr>
            <p:ph type="title"/>
          </p:nvPr>
        </p:nvSpPr>
        <p:spPr>
          <a:xfrm>
            <a:off x="2795450" y="365125"/>
            <a:ext cx="8558349" cy="1685744"/>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Georgia"/>
              <a:buNone/>
            </a:pPr>
            <a:r>
              <a:rPr lang="en-US" dirty="0"/>
              <a:t>Session Goals</a:t>
            </a:r>
            <a:endParaRPr dirty="0"/>
          </a:p>
        </p:txBody>
      </p:sp>
      <p:sp>
        <p:nvSpPr>
          <p:cNvPr id="66" name="Google Shape;66;p3"/>
          <p:cNvSpPr txBox="1">
            <a:spLocks noGrp="1"/>
          </p:cNvSpPr>
          <p:nvPr>
            <p:ph type="body" idx="1"/>
          </p:nvPr>
        </p:nvSpPr>
        <p:spPr>
          <a:xfrm>
            <a:off x="838200" y="2959089"/>
            <a:ext cx="10515600" cy="3762386"/>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None/>
            </a:pPr>
            <a:r>
              <a:rPr lang="en-US" dirty="0"/>
              <a:t>The goals of this presentation are to:</a:t>
            </a:r>
            <a:endParaRPr dirty="0"/>
          </a:p>
          <a:p>
            <a:pPr marL="114300" lvl="0" indent="0" algn="l" rtl="0">
              <a:lnSpc>
                <a:spcPct val="90000"/>
              </a:lnSpc>
              <a:spcBef>
                <a:spcPts val="0"/>
              </a:spcBef>
              <a:spcAft>
                <a:spcPts val="0"/>
              </a:spcAft>
              <a:buSzPts val="1800"/>
              <a:buNone/>
            </a:pPr>
            <a:endParaRPr dirty="0"/>
          </a:p>
          <a:p>
            <a:pPr marL="457200" lvl="0" indent="-342900" algn="l" rtl="0">
              <a:lnSpc>
                <a:spcPct val="90000"/>
              </a:lnSpc>
              <a:spcBef>
                <a:spcPts val="0"/>
              </a:spcBef>
              <a:spcAft>
                <a:spcPts val="0"/>
              </a:spcAft>
              <a:buSzPts val="1800"/>
              <a:buChar char="•"/>
            </a:pPr>
            <a:r>
              <a:rPr lang="en-US" dirty="0"/>
              <a:t>Clarify shared governance</a:t>
            </a:r>
            <a:endParaRPr dirty="0"/>
          </a:p>
          <a:p>
            <a:pPr marL="457200" lvl="0" indent="-342900" algn="l" rtl="0">
              <a:lnSpc>
                <a:spcPct val="90000"/>
              </a:lnSpc>
              <a:spcBef>
                <a:spcPts val="0"/>
              </a:spcBef>
              <a:spcAft>
                <a:spcPts val="0"/>
              </a:spcAft>
              <a:buSzPts val="1800"/>
              <a:buChar char="•"/>
            </a:pPr>
            <a:r>
              <a:rPr lang="en-US" dirty="0"/>
              <a:t>Review 10+1</a:t>
            </a:r>
          </a:p>
          <a:p>
            <a:pPr marL="457200" lvl="0" indent="-342900" algn="l" rtl="0">
              <a:lnSpc>
                <a:spcPct val="90000"/>
              </a:lnSpc>
              <a:spcBef>
                <a:spcPts val="0"/>
              </a:spcBef>
              <a:spcAft>
                <a:spcPts val="0"/>
              </a:spcAft>
              <a:buSzPts val="1800"/>
              <a:buChar char="•"/>
            </a:pPr>
            <a:r>
              <a:rPr lang="en-US" dirty="0"/>
              <a:t>Destigmatize conflict</a:t>
            </a:r>
            <a:endParaRPr dirty="0"/>
          </a:p>
          <a:p>
            <a:pPr marL="457200" lvl="0" indent="-342900" algn="l" rtl="0">
              <a:lnSpc>
                <a:spcPct val="90000"/>
              </a:lnSpc>
              <a:spcBef>
                <a:spcPts val="0"/>
              </a:spcBef>
              <a:spcAft>
                <a:spcPts val="0"/>
              </a:spcAft>
              <a:buSzPts val="1800"/>
              <a:buChar char="•"/>
            </a:pPr>
            <a:r>
              <a:rPr lang="en-US" dirty="0"/>
              <a:t>Provide culturally responsive leadership strategies</a:t>
            </a:r>
            <a:endParaRPr dirty="0"/>
          </a:p>
          <a:p>
            <a:pPr marL="0" lvl="0" indent="0" algn="l" rtl="0">
              <a:lnSpc>
                <a:spcPct val="90000"/>
              </a:lnSpc>
              <a:spcBef>
                <a:spcPts val="0"/>
              </a:spcBef>
              <a:spcAft>
                <a:spcPts val="0"/>
              </a:spcAft>
              <a:buNone/>
            </a:pPr>
            <a:endParaRPr dirty="0"/>
          </a:p>
          <a:p>
            <a:pPr marL="0" lvl="0" indent="0" algn="l" rtl="0">
              <a:lnSpc>
                <a:spcPct val="90000"/>
              </a:lnSpc>
              <a:spcBef>
                <a:spcPts val="0"/>
              </a:spcBef>
              <a:spcAft>
                <a:spcPts val="0"/>
              </a:spcAft>
              <a:buNone/>
            </a:pPr>
            <a:endParaRPr dirty="0"/>
          </a:p>
          <a:p>
            <a:pPr marL="0" lvl="0" indent="0" algn="l" rtl="0">
              <a:lnSpc>
                <a:spcPct val="90000"/>
              </a:lnSpc>
              <a:spcBef>
                <a:spcPts val="0"/>
              </a:spcBef>
              <a:spcAft>
                <a:spcPts val="0"/>
              </a:spcAft>
              <a:buNone/>
            </a:pPr>
            <a:endParaRPr dirty="0"/>
          </a:p>
        </p:txBody>
      </p:sp>
      <p:sp>
        <p:nvSpPr>
          <p:cNvPr id="67" name="Google Shape;67;p3"/>
          <p:cNvSpPr txBox="1">
            <a:spLocks noGrp="1"/>
          </p:cNvSpPr>
          <p:nvPr>
            <p:ph type="sldNum" idx="12"/>
          </p:nvPr>
        </p:nvSpPr>
        <p:spPr>
          <a:xfrm>
            <a:off x="8610600" y="6392046"/>
            <a:ext cx="2743200" cy="329429"/>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g1e3c2d6e207_13_15"/>
          <p:cNvSpPr txBox="1">
            <a:spLocks noGrp="1"/>
          </p:cNvSpPr>
          <p:nvPr>
            <p:ph type="title"/>
          </p:nvPr>
        </p:nvSpPr>
        <p:spPr>
          <a:xfrm>
            <a:off x="2795450" y="365125"/>
            <a:ext cx="8558400" cy="168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What is Shared Governance?</a:t>
            </a:r>
            <a:endParaRPr/>
          </a:p>
        </p:txBody>
      </p:sp>
      <p:sp>
        <p:nvSpPr>
          <p:cNvPr id="74" name="Google Shape;74;g1e3c2d6e207_13_15"/>
          <p:cNvSpPr txBox="1">
            <a:spLocks noGrp="1"/>
          </p:cNvSpPr>
          <p:nvPr>
            <p:ph type="body" idx="1"/>
          </p:nvPr>
        </p:nvSpPr>
        <p:spPr>
          <a:xfrm>
            <a:off x="838200" y="2494722"/>
            <a:ext cx="10515600" cy="3762300"/>
          </a:xfrm>
          <a:prstGeom prst="rect">
            <a:avLst/>
          </a:prstGeom>
        </p:spPr>
        <p:txBody>
          <a:bodyPr spcFirstLastPara="1" wrap="square" lIns="91425" tIns="45700" rIns="91425" bIns="45700" anchor="t" anchorCtr="0">
            <a:normAutofit/>
          </a:bodyPr>
          <a:lstStyle/>
          <a:p>
            <a:pPr marL="0" lvl="0" indent="0" algn="l" rtl="0">
              <a:spcBef>
                <a:spcPts val="1000"/>
              </a:spcBef>
              <a:spcAft>
                <a:spcPts val="0"/>
              </a:spcAft>
              <a:buNone/>
            </a:pPr>
            <a:r>
              <a:rPr lang="en-US" dirty="0"/>
              <a:t>“Shared governance” is not a term that appears in law or regulation. Education Code §70902(b)(7) calls on the California Community Colleges Board of Governors to enact regulations to “ensure faculty, staff, and students...the right to participate effectively in district and college governance” and, further, to ensure “the right of academic senates to assume primary responsibility for making recommendations in the areas of curriculum and academic standards.”</a:t>
            </a:r>
          </a:p>
          <a:p>
            <a:pPr marL="0" lvl="0" indent="0" algn="l" rtl="0">
              <a:spcBef>
                <a:spcPts val="1000"/>
              </a:spcBef>
              <a:spcAft>
                <a:spcPts val="0"/>
              </a:spcAft>
              <a:buNone/>
            </a:pPr>
            <a:endParaRPr dirty="0"/>
          </a:p>
          <a:p>
            <a:pPr marL="0" lvl="0" indent="0" algn="l" rtl="0">
              <a:spcBef>
                <a:spcPts val="1000"/>
              </a:spcBef>
              <a:spcAft>
                <a:spcPts val="0"/>
              </a:spcAft>
              <a:buNone/>
            </a:pPr>
            <a:r>
              <a:rPr lang="en-US" dirty="0"/>
              <a:t>“</a:t>
            </a:r>
            <a:r>
              <a:rPr lang="en-US" u="sng" dirty="0">
                <a:solidFill>
                  <a:schemeClr val="hlink"/>
                </a:solidFill>
                <a:hlinkClick r:id="rId3"/>
              </a:rPr>
              <a:t>Participating Effectively in District and College Governance The Academic Senate for California Community Colleges and The Community College League of California</a:t>
            </a:r>
            <a:r>
              <a:rPr lang="en-US" dirty="0"/>
              <a:t>” (updated 2020) p. 2</a:t>
            </a:r>
            <a:endParaRPr dirty="0"/>
          </a:p>
        </p:txBody>
      </p:sp>
      <p:sp>
        <p:nvSpPr>
          <p:cNvPr id="75" name="Google Shape;75;g1e3c2d6e207_13_15"/>
          <p:cNvSpPr txBox="1">
            <a:spLocks noGrp="1"/>
          </p:cNvSpPr>
          <p:nvPr>
            <p:ph type="sldNum" idx="12"/>
          </p:nvPr>
        </p:nvSpPr>
        <p:spPr>
          <a:xfrm>
            <a:off x="8610600" y="6392046"/>
            <a:ext cx="2743200" cy="3294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g1e3c2d6e207_13_29"/>
          <p:cNvSpPr txBox="1">
            <a:spLocks noGrp="1"/>
          </p:cNvSpPr>
          <p:nvPr>
            <p:ph type="title"/>
          </p:nvPr>
        </p:nvSpPr>
        <p:spPr>
          <a:xfrm>
            <a:off x="2795450" y="365125"/>
            <a:ext cx="8558400" cy="168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ASCCC 10+1</a:t>
            </a:r>
            <a:endParaRPr/>
          </a:p>
        </p:txBody>
      </p:sp>
      <p:sp>
        <p:nvSpPr>
          <p:cNvPr id="108" name="Google Shape;108;g1e3c2d6e207_13_29"/>
          <p:cNvSpPr txBox="1">
            <a:spLocks noGrp="1"/>
          </p:cNvSpPr>
          <p:nvPr>
            <p:ph type="body" idx="1"/>
          </p:nvPr>
        </p:nvSpPr>
        <p:spPr>
          <a:xfrm>
            <a:off x="826168" y="2326283"/>
            <a:ext cx="6943800" cy="3762300"/>
          </a:xfrm>
          <a:prstGeom prst="rect">
            <a:avLst/>
          </a:prstGeom>
        </p:spPr>
        <p:txBody>
          <a:bodyPr spcFirstLastPara="1" wrap="square" lIns="91425" tIns="45700" rIns="91425" bIns="45700" anchor="t" anchorCtr="0">
            <a:normAutofit fontScale="25000" lnSpcReduction="20000"/>
          </a:bodyPr>
          <a:lstStyle/>
          <a:p>
            <a:pPr marL="0" lvl="0" indent="0" algn="l" rtl="0">
              <a:lnSpc>
                <a:spcPct val="120000"/>
              </a:lnSpc>
              <a:spcBef>
                <a:spcPts val="1100"/>
              </a:spcBef>
              <a:spcAft>
                <a:spcPts val="0"/>
              </a:spcAft>
              <a:buNone/>
            </a:pPr>
            <a:r>
              <a:rPr lang="en-US" sz="5600" dirty="0">
                <a:solidFill>
                  <a:srgbClr val="0A0A0A"/>
                </a:solidFill>
                <a:highlight>
                  <a:srgbClr val="FFFFFF"/>
                </a:highlight>
              </a:rPr>
              <a:t>Title 5 § 53200 (b): Academic Senate means an organization whose primary function is to make recommendations with respect to academic and professional matters. In Sections 53200 (c), "Academic and professional matters" mean the following policy development and implementation matters</a:t>
            </a:r>
            <a:endParaRPr sz="5600" dirty="0">
              <a:solidFill>
                <a:srgbClr val="0A0A0A"/>
              </a:solidFill>
              <a:highlight>
                <a:srgbClr val="FFFFFF"/>
              </a:highlight>
            </a:endParaRPr>
          </a:p>
          <a:p>
            <a:pPr marL="457200" lvl="0" indent="-281940" algn="l" rtl="0">
              <a:lnSpc>
                <a:spcPct val="120000"/>
              </a:lnSpc>
              <a:spcBef>
                <a:spcPts val="1200"/>
              </a:spcBef>
              <a:spcAft>
                <a:spcPts val="0"/>
              </a:spcAft>
              <a:buClr>
                <a:srgbClr val="0A0A0A"/>
              </a:buClr>
              <a:buSzPct val="100000"/>
              <a:buAutoNum type="arabicPeriod"/>
            </a:pPr>
            <a:r>
              <a:rPr lang="en-US" sz="5600" dirty="0">
                <a:solidFill>
                  <a:srgbClr val="0A0A0A"/>
                </a:solidFill>
                <a:highlight>
                  <a:srgbClr val="FFFFFF"/>
                </a:highlight>
              </a:rPr>
              <a:t>Curriculum including establishing prerequisites and placing courses within disciplines</a:t>
            </a:r>
            <a:endParaRPr sz="5600" dirty="0">
              <a:solidFill>
                <a:srgbClr val="0A0A0A"/>
              </a:solidFill>
              <a:highlight>
                <a:srgbClr val="FFFFFF"/>
              </a:highlight>
            </a:endParaRPr>
          </a:p>
          <a:p>
            <a:pPr marL="457200" lvl="0" indent="-281940" algn="l" rtl="0">
              <a:lnSpc>
                <a:spcPct val="120000"/>
              </a:lnSpc>
              <a:spcBef>
                <a:spcPts val="0"/>
              </a:spcBef>
              <a:spcAft>
                <a:spcPts val="0"/>
              </a:spcAft>
              <a:buClr>
                <a:srgbClr val="0A0A0A"/>
              </a:buClr>
              <a:buSzPct val="100000"/>
              <a:buAutoNum type="arabicPeriod"/>
            </a:pPr>
            <a:r>
              <a:rPr lang="en-US" sz="5600" dirty="0">
                <a:solidFill>
                  <a:srgbClr val="0A0A0A"/>
                </a:solidFill>
                <a:highlight>
                  <a:srgbClr val="FFFFFF"/>
                </a:highlight>
              </a:rPr>
              <a:t>Degree and certificate requirements</a:t>
            </a:r>
            <a:endParaRPr sz="5600" dirty="0">
              <a:solidFill>
                <a:srgbClr val="0A0A0A"/>
              </a:solidFill>
              <a:highlight>
                <a:srgbClr val="FFFFFF"/>
              </a:highlight>
            </a:endParaRPr>
          </a:p>
          <a:p>
            <a:pPr marL="457200" lvl="0" indent="-281940" algn="l" rtl="0">
              <a:lnSpc>
                <a:spcPct val="120000"/>
              </a:lnSpc>
              <a:spcBef>
                <a:spcPts val="0"/>
              </a:spcBef>
              <a:spcAft>
                <a:spcPts val="0"/>
              </a:spcAft>
              <a:buClr>
                <a:srgbClr val="0A0A0A"/>
              </a:buClr>
              <a:buSzPct val="100000"/>
              <a:buAutoNum type="arabicPeriod"/>
            </a:pPr>
            <a:r>
              <a:rPr lang="en-US" sz="5600" dirty="0">
                <a:solidFill>
                  <a:srgbClr val="0A0A0A"/>
                </a:solidFill>
                <a:highlight>
                  <a:srgbClr val="FFFFFF"/>
                </a:highlight>
              </a:rPr>
              <a:t>Grading policies</a:t>
            </a:r>
            <a:endParaRPr sz="5600" dirty="0">
              <a:solidFill>
                <a:srgbClr val="0A0A0A"/>
              </a:solidFill>
              <a:highlight>
                <a:srgbClr val="FFFFFF"/>
              </a:highlight>
            </a:endParaRPr>
          </a:p>
          <a:p>
            <a:pPr marL="457200" lvl="0" indent="-281940" algn="l" rtl="0">
              <a:lnSpc>
                <a:spcPct val="120000"/>
              </a:lnSpc>
              <a:spcBef>
                <a:spcPts val="0"/>
              </a:spcBef>
              <a:spcAft>
                <a:spcPts val="0"/>
              </a:spcAft>
              <a:buClr>
                <a:srgbClr val="0A0A0A"/>
              </a:buClr>
              <a:buSzPct val="100000"/>
              <a:buAutoNum type="arabicPeriod"/>
            </a:pPr>
            <a:r>
              <a:rPr lang="en-US" sz="5600" dirty="0">
                <a:solidFill>
                  <a:srgbClr val="0A0A0A"/>
                </a:solidFill>
                <a:highlight>
                  <a:srgbClr val="FFFFFF"/>
                </a:highlight>
              </a:rPr>
              <a:t>Educational program development</a:t>
            </a:r>
            <a:endParaRPr sz="5600" dirty="0">
              <a:solidFill>
                <a:srgbClr val="0A0A0A"/>
              </a:solidFill>
              <a:highlight>
                <a:srgbClr val="FFFFFF"/>
              </a:highlight>
            </a:endParaRPr>
          </a:p>
          <a:p>
            <a:pPr marL="457200" lvl="0" indent="-281940" algn="l" rtl="0">
              <a:lnSpc>
                <a:spcPct val="120000"/>
              </a:lnSpc>
              <a:spcBef>
                <a:spcPts val="0"/>
              </a:spcBef>
              <a:spcAft>
                <a:spcPts val="0"/>
              </a:spcAft>
              <a:buClr>
                <a:srgbClr val="0A0A0A"/>
              </a:buClr>
              <a:buSzPct val="100000"/>
              <a:buAutoNum type="arabicPeriod"/>
            </a:pPr>
            <a:r>
              <a:rPr lang="en-US" sz="5600" dirty="0">
                <a:solidFill>
                  <a:srgbClr val="0A0A0A"/>
                </a:solidFill>
                <a:highlight>
                  <a:srgbClr val="FFFFFF"/>
                </a:highlight>
              </a:rPr>
              <a:t>Standards or policies regarding student preparation and success</a:t>
            </a:r>
            <a:endParaRPr sz="5600" dirty="0">
              <a:solidFill>
                <a:srgbClr val="0A0A0A"/>
              </a:solidFill>
              <a:highlight>
                <a:srgbClr val="FFFFFF"/>
              </a:highlight>
            </a:endParaRPr>
          </a:p>
          <a:p>
            <a:pPr marL="457200" lvl="0" indent="-281940" algn="l" rtl="0">
              <a:lnSpc>
                <a:spcPct val="120000"/>
              </a:lnSpc>
              <a:spcBef>
                <a:spcPts val="0"/>
              </a:spcBef>
              <a:spcAft>
                <a:spcPts val="0"/>
              </a:spcAft>
              <a:buClr>
                <a:srgbClr val="0A0A0A"/>
              </a:buClr>
              <a:buSzPct val="100000"/>
              <a:buAutoNum type="arabicPeriod"/>
            </a:pPr>
            <a:r>
              <a:rPr lang="en-US" sz="5600" dirty="0">
                <a:solidFill>
                  <a:srgbClr val="0A0A0A"/>
                </a:solidFill>
                <a:highlight>
                  <a:srgbClr val="FFFFFF"/>
                </a:highlight>
              </a:rPr>
              <a:t>District and college governance structures, as related to faculty roles</a:t>
            </a:r>
            <a:endParaRPr sz="5600" dirty="0">
              <a:solidFill>
                <a:srgbClr val="0A0A0A"/>
              </a:solidFill>
              <a:highlight>
                <a:srgbClr val="FFFFFF"/>
              </a:highlight>
            </a:endParaRPr>
          </a:p>
          <a:p>
            <a:pPr marL="457200" lvl="0" indent="-281940" algn="l" rtl="0">
              <a:lnSpc>
                <a:spcPct val="120000"/>
              </a:lnSpc>
              <a:spcBef>
                <a:spcPts val="0"/>
              </a:spcBef>
              <a:spcAft>
                <a:spcPts val="0"/>
              </a:spcAft>
              <a:buClr>
                <a:srgbClr val="0A0A0A"/>
              </a:buClr>
              <a:buSzPct val="100000"/>
              <a:buAutoNum type="arabicPeriod"/>
            </a:pPr>
            <a:r>
              <a:rPr lang="en-US" sz="5600" dirty="0">
                <a:solidFill>
                  <a:srgbClr val="0A0A0A"/>
                </a:solidFill>
                <a:highlight>
                  <a:srgbClr val="FFFFFF"/>
                </a:highlight>
              </a:rPr>
              <a:t>Faculty roles and involvement in accreditation processes, including self-study and annual reports</a:t>
            </a:r>
            <a:endParaRPr sz="5600" dirty="0">
              <a:solidFill>
                <a:srgbClr val="0A0A0A"/>
              </a:solidFill>
              <a:highlight>
                <a:srgbClr val="FFFFFF"/>
              </a:highlight>
            </a:endParaRPr>
          </a:p>
          <a:p>
            <a:pPr marL="457200" lvl="0" indent="-281940" algn="l" rtl="0">
              <a:lnSpc>
                <a:spcPct val="120000"/>
              </a:lnSpc>
              <a:spcBef>
                <a:spcPts val="0"/>
              </a:spcBef>
              <a:spcAft>
                <a:spcPts val="0"/>
              </a:spcAft>
              <a:buClr>
                <a:srgbClr val="0A0A0A"/>
              </a:buClr>
              <a:buSzPct val="100000"/>
              <a:buAutoNum type="arabicPeriod"/>
            </a:pPr>
            <a:r>
              <a:rPr lang="en-US" sz="5600" dirty="0">
                <a:solidFill>
                  <a:srgbClr val="0A0A0A"/>
                </a:solidFill>
                <a:highlight>
                  <a:srgbClr val="FFFFFF"/>
                </a:highlight>
              </a:rPr>
              <a:t>Policies for faculty professional development activities</a:t>
            </a:r>
            <a:endParaRPr sz="5600" dirty="0">
              <a:solidFill>
                <a:srgbClr val="0A0A0A"/>
              </a:solidFill>
              <a:highlight>
                <a:srgbClr val="FFFFFF"/>
              </a:highlight>
            </a:endParaRPr>
          </a:p>
          <a:p>
            <a:pPr marL="457200" lvl="0" indent="-281940" algn="l" rtl="0">
              <a:lnSpc>
                <a:spcPct val="120000"/>
              </a:lnSpc>
              <a:spcBef>
                <a:spcPts val="0"/>
              </a:spcBef>
              <a:spcAft>
                <a:spcPts val="0"/>
              </a:spcAft>
              <a:buClr>
                <a:srgbClr val="0A0A0A"/>
              </a:buClr>
              <a:buSzPct val="100000"/>
              <a:buAutoNum type="arabicPeriod"/>
            </a:pPr>
            <a:r>
              <a:rPr lang="en-US" sz="5600" dirty="0">
                <a:solidFill>
                  <a:srgbClr val="0A0A0A"/>
                </a:solidFill>
                <a:highlight>
                  <a:srgbClr val="FFFFFF"/>
                </a:highlight>
              </a:rPr>
              <a:t>Processes for program review</a:t>
            </a:r>
            <a:endParaRPr sz="5600" dirty="0">
              <a:solidFill>
                <a:srgbClr val="0A0A0A"/>
              </a:solidFill>
              <a:highlight>
                <a:srgbClr val="FFFFFF"/>
              </a:highlight>
            </a:endParaRPr>
          </a:p>
          <a:p>
            <a:pPr marL="457200" lvl="0" indent="-281940" algn="l" rtl="0">
              <a:lnSpc>
                <a:spcPct val="120000"/>
              </a:lnSpc>
              <a:spcBef>
                <a:spcPts val="0"/>
              </a:spcBef>
              <a:spcAft>
                <a:spcPts val="0"/>
              </a:spcAft>
              <a:buClr>
                <a:srgbClr val="0A0A0A"/>
              </a:buClr>
              <a:buSzPct val="100000"/>
              <a:buAutoNum type="arabicPeriod"/>
            </a:pPr>
            <a:r>
              <a:rPr lang="en-US" sz="5600" dirty="0">
                <a:solidFill>
                  <a:srgbClr val="0A0A0A"/>
                </a:solidFill>
                <a:highlight>
                  <a:srgbClr val="FFFFFF"/>
                </a:highlight>
              </a:rPr>
              <a:t>Processes for institutional planning and budget development </a:t>
            </a:r>
            <a:endParaRPr sz="5600" dirty="0">
              <a:solidFill>
                <a:srgbClr val="0A0A0A"/>
              </a:solidFill>
              <a:highlight>
                <a:srgbClr val="FFFFFF"/>
              </a:highlight>
            </a:endParaRPr>
          </a:p>
          <a:p>
            <a:pPr marL="457200" lvl="0" indent="-281940" algn="l" rtl="0">
              <a:lnSpc>
                <a:spcPct val="120000"/>
              </a:lnSpc>
              <a:spcBef>
                <a:spcPts val="0"/>
              </a:spcBef>
              <a:spcAft>
                <a:spcPts val="0"/>
              </a:spcAft>
              <a:buClr>
                <a:srgbClr val="0A0A0A"/>
              </a:buClr>
              <a:buSzPct val="100000"/>
              <a:buAutoNum type="arabicPeriod"/>
            </a:pPr>
            <a:r>
              <a:rPr lang="en-US" sz="5600" dirty="0">
                <a:solidFill>
                  <a:srgbClr val="0A0A0A"/>
                </a:solidFill>
                <a:highlight>
                  <a:srgbClr val="FFFFFF"/>
                </a:highlight>
              </a:rPr>
              <a:t>Other academic and professional matters as are mutually agreed upon between the governing board and the academic senate.</a:t>
            </a:r>
            <a:endParaRPr sz="5600" dirty="0">
              <a:solidFill>
                <a:srgbClr val="0A0A0A"/>
              </a:solidFill>
              <a:highlight>
                <a:srgbClr val="FFFFFF"/>
              </a:highlight>
            </a:endParaRPr>
          </a:p>
          <a:p>
            <a:pPr marL="0" lvl="0" indent="0" algn="l" rtl="0">
              <a:spcBef>
                <a:spcPts val="1200"/>
              </a:spcBef>
              <a:spcAft>
                <a:spcPts val="0"/>
              </a:spcAft>
              <a:buNone/>
            </a:pPr>
            <a:endParaRPr dirty="0"/>
          </a:p>
        </p:txBody>
      </p:sp>
      <p:sp>
        <p:nvSpPr>
          <p:cNvPr id="109" name="Google Shape;109;g1e3c2d6e207_13_29"/>
          <p:cNvSpPr txBox="1">
            <a:spLocks noGrp="1"/>
          </p:cNvSpPr>
          <p:nvPr>
            <p:ph type="sldNum" idx="12"/>
          </p:nvPr>
        </p:nvSpPr>
        <p:spPr>
          <a:xfrm>
            <a:off x="8610600" y="6392046"/>
            <a:ext cx="2743200" cy="3294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a:p>
        </p:txBody>
      </p:sp>
      <p:pic>
        <p:nvPicPr>
          <p:cNvPr id="110" name="Google Shape;110;g1e3c2d6e207_13_29">
            <a:extLst>
              <a:ext uri="{C183D7F6-B498-43B3-948B-1728B52AA6E4}">
                <adec:decorative xmlns:adec="http://schemas.microsoft.com/office/drawing/2017/decorative" val="1"/>
              </a:ext>
            </a:extLst>
          </p:cNvPr>
          <p:cNvPicPr preferRelativeResize="0"/>
          <p:nvPr/>
        </p:nvPicPr>
        <p:blipFill>
          <a:blip r:embed="rId3">
            <a:alphaModFix/>
          </a:blip>
          <a:stretch>
            <a:fillRect/>
          </a:stretch>
        </p:blipFill>
        <p:spPr>
          <a:xfrm>
            <a:off x="8035475" y="2494725"/>
            <a:ext cx="3497819" cy="4036421"/>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4"/>
          <p:cNvSpPr txBox="1">
            <a:spLocks noGrp="1"/>
          </p:cNvSpPr>
          <p:nvPr>
            <p:ph type="title"/>
          </p:nvPr>
        </p:nvSpPr>
        <p:spPr>
          <a:xfrm>
            <a:off x="1175657" y="365125"/>
            <a:ext cx="1017814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3600"/>
              <a:buFont typeface="Georgia"/>
              <a:buNone/>
            </a:pPr>
            <a:r>
              <a:rPr lang="en-US"/>
              <a:t>The Truth About Leadership</a:t>
            </a:r>
            <a:endParaRPr/>
          </a:p>
        </p:txBody>
      </p:sp>
      <p:sp>
        <p:nvSpPr>
          <p:cNvPr id="90" name="Google Shape;90;p4"/>
          <p:cNvSpPr txBox="1">
            <a:spLocks noGrp="1"/>
          </p:cNvSpPr>
          <p:nvPr>
            <p:ph type="body" idx="1"/>
          </p:nvPr>
        </p:nvSpPr>
        <p:spPr>
          <a:xfrm>
            <a:off x="1175656" y="1825626"/>
            <a:ext cx="4950824" cy="345944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424242"/>
              </a:buClr>
              <a:buSzPts val="2200"/>
              <a:buNone/>
            </a:pPr>
            <a:r>
              <a:rPr lang="en-US" dirty="0"/>
              <a:t>1. Individuals make a difference.</a:t>
            </a:r>
            <a:endParaRPr dirty="0"/>
          </a:p>
          <a:p>
            <a:pPr marL="0" lvl="0" indent="0" algn="l" rtl="0">
              <a:lnSpc>
                <a:spcPct val="90000"/>
              </a:lnSpc>
              <a:spcBef>
                <a:spcPts val="1000"/>
              </a:spcBef>
              <a:spcAft>
                <a:spcPts val="0"/>
              </a:spcAft>
              <a:buClr>
                <a:srgbClr val="424242"/>
              </a:buClr>
              <a:buSzPts val="2200"/>
              <a:buNone/>
            </a:pPr>
            <a:r>
              <a:rPr lang="en-US" dirty="0"/>
              <a:t>2. Credibility is the foundation of leadership.</a:t>
            </a:r>
            <a:endParaRPr dirty="0"/>
          </a:p>
          <a:p>
            <a:pPr marL="0" lvl="0" indent="0" algn="l" rtl="0">
              <a:lnSpc>
                <a:spcPct val="90000"/>
              </a:lnSpc>
              <a:spcBef>
                <a:spcPts val="1000"/>
              </a:spcBef>
              <a:spcAft>
                <a:spcPts val="0"/>
              </a:spcAft>
              <a:buClr>
                <a:srgbClr val="424242"/>
              </a:buClr>
              <a:buSzPts val="2200"/>
              <a:buNone/>
            </a:pPr>
            <a:r>
              <a:rPr lang="en-US" dirty="0"/>
              <a:t>3. Values drive commitment.</a:t>
            </a:r>
            <a:endParaRPr dirty="0"/>
          </a:p>
          <a:p>
            <a:pPr marL="0" lvl="0" indent="0" algn="l" rtl="0">
              <a:lnSpc>
                <a:spcPct val="90000"/>
              </a:lnSpc>
              <a:spcBef>
                <a:spcPts val="1000"/>
              </a:spcBef>
              <a:spcAft>
                <a:spcPts val="0"/>
              </a:spcAft>
              <a:buClr>
                <a:srgbClr val="424242"/>
              </a:buClr>
              <a:buSzPts val="2200"/>
              <a:buNone/>
            </a:pPr>
            <a:r>
              <a:rPr lang="en-US" dirty="0"/>
              <a:t>4. Focusing on the future sets' leaders apart.</a:t>
            </a:r>
            <a:endParaRPr dirty="0"/>
          </a:p>
          <a:p>
            <a:pPr marL="0" lvl="0" indent="0" algn="l" rtl="0">
              <a:lnSpc>
                <a:spcPct val="90000"/>
              </a:lnSpc>
              <a:spcBef>
                <a:spcPts val="1000"/>
              </a:spcBef>
              <a:spcAft>
                <a:spcPts val="0"/>
              </a:spcAft>
              <a:buClr>
                <a:srgbClr val="424242"/>
              </a:buClr>
              <a:buSzPts val="2200"/>
              <a:buNone/>
            </a:pPr>
            <a:r>
              <a:rPr lang="en-US" dirty="0"/>
              <a:t>5. Leaders cannot do it alone.</a:t>
            </a:r>
            <a:endParaRPr dirty="0"/>
          </a:p>
          <a:p>
            <a:pPr marL="0" lvl="0" indent="0" algn="l" rtl="0">
              <a:lnSpc>
                <a:spcPct val="90000"/>
              </a:lnSpc>
              <a:spcBef>
                <a:spcPts val="1000"/>
              </a:spcBef>
              <a:spcAft>
                <a:spcPts val="0"/>
              </a:spcAft>
              <a:buClr>
                <a:srgbClr val="424242"/>
              </a:buClr>
              <a:buSzPts val="2200"/>
              <a:buNone/>
            </a:pPr>
            <a:r>
              <a:rPr lang="en-US" dirty="0"/>
              <a:t>6. Trust rules.</a:t>
            </a:r>
            <a:endParaRPr dirty="0"/>
          </a:p>
          <a:p>
            <a:pPr marL="0" lvl="0" indent="0" algn="l" rtl="0">
              <a:lnSpc>
                <a:spcPct val="90000"/>
              </a:lnSpc>
              <a:spcBef>
                <a:spcPts val="1000"/>
              </a:spcBef>
              <a:spcAft>
                <a:spcPts val="0"/>
              </a:spcAft>
              <a:buClr>
                <a:srgbClr val="424242"/>
              </a:buClr>
              <a:buSzPts val="2200"/>
              <a:buNone/>
            </a:pPr>
            <a:endParaRPr dirty="0"/>
          </a:p>
        </p:txBody>
      </p:sp>
      <p:sp>
        <p:nvSpPr>
          <p:cNvPr id="91" name="Google Shape;91;p4"/>
          <p:cNvSpPr txBox="1">
            <a:spLocks noGrp="1"/>
          </p:cNvSpPr>
          <p:nvPr>
            <p:ph type="sldNum" idx="12"/>
          </p:nvPr>
        </p:nvSpPr>
        <p:spPr>
          <a:xfrm>
            <a:off x="8610600" y="6392046"/>
            <a:ext cx="2743200" cy="329429"/>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6</a:t>
            </a:fld>
            <a:endParaRPr/>
          </a:p>
        </p:txBody>
      </p:sp>
      <p:sp>
        <p:nvSpPr>
          <p:cNvPr id="92" name="Google Shape;92;p4"/>
          <p:cNvSpPr txBox="1">
            <a:spLocks noGrp="1"/>
          </p:cNvSpPr>
          <p:nvPr>
            <p:ph type="body" idx="2"/>
          </p:nvPr>
        </p:nvSpPr>
        <p:spPr>
          <a:xfrm>
            <a:off x="6402975" y="1825625"/>
            <a:ext cx="4950824" cy="345944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424242"/>
              </a:buClr>
              <a:buSzPts val="2200"/>
              <a:buNone/>
            </a:pPr>
            <a:r>
              <a:rPr lang="en-US" dirty="0"/>
              <a:t>7. Challenge is the crucible for greatness.</a:t>
            </a:r>
            <a:endParaRPr dirty="0"/>
          </a:p>
          <a:p>
            <a:pPr marL="0" lvl="0" indent="0" algn="l" rtl="0">
              <a:lnSpc>
                <a:spcPct val="90000"/>
              </a:lnSpc>
              <a:spcBef>
                <a:spcPts val="1000"/>
              </a:spcBef>
              <a:spcAft>
                <a:spcPts val="0"/>
              </a:spcAft>
              <a:buClr>
                <a:srgbClr val="424242"/>
              </a:buClr>
              <a:buSzPts val="2200"/>
              <a:buNone/>
            </a:pPr>
            <a:r>
              <a:rPr lang="en-US" dirty="0"/>
              <a:t>8. Leaders either lead by example or they do not lead at all.</a:t>
            </a:r>
            <a:endParaRPr dirty="0"/>
          </a:p>
          <a:p>
            <a:pPr marL="0" lvl="0" indent="0" algn="l" rtl="0">
              <a:lnSpc>
                <a:spcPct val="90000"/>
              </a:lnSpc>
              <a:spcBef>
                <a:spcPts val="1000"/>
              </a:spcBef>
              <a:spcAft>
                <a:spcPts val="0"/>
              </a:spcAft>
              <a:buClr>
                <a:srgbClr val="424242"/>
              </a:buClr>
              <a:buSzPts val="2200"/>
              <a:buNone/>
            </a:pPr>
            <a:r>
              <a:rPr lang="en-US" dirty="0"/>
              <a:t>9. The best leaders are the best learners.</a:t>
            </a:r>
            <a:endParaRPr dirty="0"/>
          </a:p>
          <a:p>
            <a:pPr marL="0" lvl="0" indent="0" algn="l" rtl="0">
              <a:lnSpc>
                <a:spcPct val="90000"/>
              </a:lnSpc>
              <a:spcBef>
                <a:spcPts val="1000"/>
              </a:spcBef>
              <a:spcAft>
                <a:spcPts val="0"/>
              </a:spcAft>
              <a:buClr>
                <a:srgbClr val="424242"/>
              </a:buClr>
              <a:buSzPts val="2200"/>
              <a:buNone/>
            </a:pPr>
            <a:r>
              <a:rPr lang="en-US" dirty="0"/>
              <a:t>10. Leadership is an affair of the heart.</a:t>
            </a:r>
            <a:endParaRPr dirty="0"/>
          </a:p>
        </p:txBody>
      </p:sp>
      <p:sp>
        <p:nvSpPr>
          <p:cNvPr id="93" name="Google Shape;93;p4"/>
          <p:cNvSpPr txBox="1"/>
          <p:nvPr/>
        </p:nvSpPr>
        <p:spPr>
          <a:xfrm>
            <a:off x="1300294" y="5285065"/>
            <a:ext cx="9815119"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0" i="0" u="none" strike="noStrike" cap="none" dirty="0">
                <a:solidFill>
                  <a:schemeClr val="dk1"/>
                </a:solidFill>
                <a:latin typeface="Arial"/>
                <a:ea typeface="Arial"/>
                <a:cs typeface="Arial"/>
                <a:sym typeface="Arial"/>
              </a:rPr>
              <a:t>Truth About Leadership, James M. Kouzes and Barry Z. Posner, 2010</a:t>
            </a:r>
            <a:endParaRPr sz="1800"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2">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2">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2">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g1e3c2d6e207_23_8"/>
          <p:cNvSpPr txBox="1">
            <a:spLocks noGrp="1"/>
          </p:cNvSpPr>
          <p:nvPr>
            <p:ph type="title"/>
          </p:nvPr>
        </p:nvSpPr>
        <p:spPr>
          <a:xfrm>
            <a:off x="2795450" y="365125"/>
            <a:ext cx="8558400" cy="168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Destigmatizing Conflict</a:t>
            </a:r>
            <a:endParaRPr/>
          </a:p>
        </p:txBody>
      </p:sp>
      <p:sp>
        <p:nvSpPr>
          <p:cNvPr id="100" name="Google Shape;100;g1e3c2d6e207_23_8"/>
          <p:cNvSpPr txBox="1">
            <a:spLocks noGrp="1"/>
          </p:cNvSpPr>
          <p:nvPr>
            <p:ph type="body" idx="1"/>
          </p:nvPr>
        </p:nvSpPr>
        <p:spPr>
          <a:xfrm>
            <a:off x="693821" y="2959146"/>
            <a:ext cx="10515600" cy="3762300"/>
          </a:xfrm>
          <a:prstGeom prst="rect">
            <a:avLst/>
          </a:prstGeom>
        </p:spPr>
        <p:txBody>
          <a:bodyPr spcFirstLastPara="1" wrap="square" lIns="91425" tIns="45700" rIns="91425" bIns="45700" anchor="t" anchorCtr="0">
            <a:normAutofit/>
          </a:bodyPr>
          <a:lstStyle/>
          <a:p>
            <a:pPr marL="0" lvl="0" indent="0" algn="l" rtl="0">
              <a:spcBef>
                <a:spcPts val="1000"/>
              </a:spcBef>
              <a:spcAft>
                <a:spcPts val="0"/>
              </a:spcAft>
              <a:buNone/>
            </a:pPr>
            <a:r>
              <a:rPr lang="en-US" dirty="0"/>
              <a:t>Conflict has the potential to</a:t>
            </a:r>
            <a:endParaRPr dirty="0"/>
          </a:p>
          <a:p>
            <a:pPr marL="457200" lvl="0" indent="-342900" algn="l" rtl="0">
              <a:spcBef>
                <a:spcPts val="1000"/>
              </a:spcBef>
              <a:spcAft>
                <a:spcPts val="0"/>
              </a:spcAft>
              <a:buSzPts val="1800"/>
              <a:buChar char="•"/>
            </a:pPr>
            <a:r>
              <a:rPr lang="en-US" dirty="0"/>
              <a:t>strengthen emotional intelligence</a:t>
            </a:r>
            <a:endParaRPr dirty="0"/>
          </a:p>
          <a:p>
            <a:pPr marL="457200" lvl="0" indent="-342900" algn="l" rtl="0">
              <a:spcBef>
                <a:spcPts val="0"/>
              </a:spcBef>
              <a:spcAft>
                <a:spcPts val="0"/>
              </a:spcAft>
              <a:buSzPts val="1800"/>
              <a:buChar char="•"/>
            </a:pPr>
            <a:r>
              <a:rPr lang="en-US" dirty="0"/>
              <a:t>trigger a mindset change</a:t>
            </a:r>
            <a:endParaRPr dirty="0"/>
          </a:p>
          <a:p>
            <a:pPr marL="457200" lvl="0" indent="-342900" algn="l" rtl="0">
              <a:spcBef>
                <a:spcPts val="0"/>
              </a:spcBef>
              <a:spcAft>
                <a:spcPts val="0"/>
              </a:spcAft>
              <a:buSzPts val="1800"/>
              <a:buChar char="•"/>
            </a:pPr>
            <a:r>
              <a:rPr lang="en-US" dirty="0"/>
              <a:t>develop more vital trust within the team</a:t>
            </a:r>
            <a:endParaRPr dirty="0"/>
          </a:p>
          <a:p>
            <a:pPr marL="457200" lvl="0" indent="-342900" algn="l" rtl="0">
              <a:spcBef>
                <a:spcPts val="0"/>
              </a:spcBef>
              <a:spcAft>
                <a:spcPts val="0"/>
              </a:spcAft>
              <a:buSzPts val="1800"/>
              <a:buChar char="•"/>
            </a:pPr>
            <a:r>
              <a:rPr lang="en-US" dirty="0"/>
              <a:t>sharpen your leadership skills</a:t>
            </a:r>
            <a:endParaRPr dirty="0"/>
          </a:p>
          <a:p>
            <a:pPr marL="457200" lvl="0" indent="-342900" algn="l" rtl="0">
              <a:spcBef>
                <a:spcPts val="0"/>
              </a:spcBef>
              <a:spcAft>
                <a:spcPts val="0"/>
              </a:spcAft>
              <a:buSzPts val="1800"/>
              <a:buChar char="•"/>
            </a:pPr>
            <a:r>
              <a:rPr lang="en-US" dirty="0"/>
              <a:t>prepare you for conflict</a:t>
            </a:r>
            <a:endParaRPr dirty="0"/>
          </a:p>
        </p:txBody>
      </p:sp>
      <p:sp>
        <p:nvSpPr>
          <p:cNvPr id="101" name="Google Shape;101;g1e3c2d6e207_23_8"/>
          <p:cNvSpPr txBox="1">
            <a:spLocks noGrp="1"/>
          </p:cNvSpPr>
          <p:nvPr>
            <p:ph type="sldNum" idx="12"/>
          </p:nvPr>
        </p:nvSpPr>
        <p:spPr>
          <a:xfrm>
            <a:off x="8610600" y="6392046"/>
            <a:ext cx="2743200" cy="3294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a:p>
        </p:txBody>
      </p:sp>
      <p:pic>
        <p:nvPicPr>
          <p:cNvPr id="1026" name="Picture 2" descr="Conflict can be good - Summation by Auren Hoffman">
            <a:extLst>
              <a:ext uri="{FF2B5EF4-FFF2-40B4-BE49-F238E27FC236}">
                <a16:creationId xmlns:a16="http://schemas.microsoft.com/office/drawing/2014/main" id="{1419D1C4-53DA-0DE7-FC57-C5883F2FA5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30545" y="3173767"/>
            <a:ext cx="4923255" cy="20953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g1e3c2d6e207_13_22"/>
          <p:cNvSpPr txBox="1">
            <a:spLocks noGrp="1"/>
          </p:cNvSpPr>
          <p:nvPr>
            <p:ph type="title"/>
          </p:nvPr>
        </p:nvSpPr>
        <p:spPr>
          <a:xfrm>
            <a:off x="2795450" y="365125"/>
            <a:ext cx="8558400" cy="168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dirty="0"/>
              <a:t>Liberatory Design Mindset as a Culturally Responsive Leadership Practice</a:t>
            </a:r>
            <a:endParaRPr dirty="0"/>
          </a:p>
        </p:txBody>
      </p:sp>
      <p:sp>
        <p:nvSpPr>
          <p:cNvPr id="82" name="Google Shape;82;g1e3c2d6e207_13_22"/>
          <p:cNvSpPr txBox="1">
            <a:spLocks noGrp="1"/>
          </p:cNvSpPr>
          <p:nvPr>
            <p:ph type="body" idx="1"/>
          </p:nvPr>
        </p:nvSpPr>
        <p:spPr>
          <a:xfrm>
            <a:off x="838200" y="2494722"/>
            <a:ext cx="10515600" cy="3762300"/>
          </a:xfrm>
          <a:prstGeom prst="rect">
            <a:avLst/>
          </a:prstGeom>
        </p:spPr>
        <p:txBody>
          <a:bodyPr spcFirstLastPara="1" wrap="square" lIns="91425" tIns="45700" rIns="91425" bIns="45700" anchor="t" anchorCtr="0">
            <a:normAutofit lnSpcReduction="10000"/>
          </a:bodyPr>
          <a:lstStyle/>
          <a:p>
            <a:pPr marL="457200" lvl="0" indent="-342900" algn="l" rtl="0">
              <a:spcBef>
                <a:spcPts val="1000"/>
              </a:spcBef>
              <a:spcAft>
                <a:spcPts val="0"/>
              </a:spcAft>
              <a:buSzPts val="1800"/>
              <a:buAutoNum type="arabicPeriod"/>
            </a:pPr>
            <a:r>
              <a:rPr lang="en-US" dirty="0"/>
              <a:t>Build relational trust</a:t>
            </a:r>
            <a:endParaRPr dirty="0"/>
          </a:p>
          <a:p>
            <a:pPr marL="457200" lvl="0" indent="-342900" algn="l" rtl="0">
              <a:spcBef>
                <a:spcPts val="0"/>
              </a:spcBef>
              <a:spcAft>
                <a:spcPts val="0"/>
              </a:spcAft>
              <a:buSzPts val="1800"/>
              <a:buAutoNum type="arabicPeriod"/>
            </a:pPr>
            <a:r>
              <a:rPr lang="en-US" dirty="0"/>
              <a:t>Practice self-awareness</a:t>
            </a:r>
            <a:endParaRPr dirty="0"/>
          </a:p>
          <a:p>
            <a:pPr marL="457200" lvl="0" indent="-342900" algn="l" rtl="0">
              <a:spcBef>
                <a:spcPts val="0"/>
              </a:spcBef>
              <a:spcAft>
                <a:spcPts val="0"/>
              </a:spcAft>
              <a:buSzPts val="1800"/>
              <a:buAutoNum type="arabicPeriod"/>
            </a:pPr>
            <a:r>
              <a:rPr lang="en-US" dirty="0"/>
              <a:t>Recognize oppression</a:t>
            </a:r>
            <a:endParaRPr dirty="0"/>
          </a:p>
          <a:p>
            <a:pPr marL="457200" lvl="0" indent="-342900" algn="l" rtl="0">
              <a:spcBef>
                <a:spcPts val="0"/>
              </a:spcBef>
              <a:spcAft>
                <a:spcPts val="0"/>
              </a:spcAft>
              <a:buSzPts val="1800"/>
              <a:buAutoNum type="arabicPeriod"/>
            </a:pPr>
            <a:r>
              <a:rPr lang="en-US" dirty="0"/>
              <a:t>Embrace complexity</a:t>
            </a:r>
            <a:endParaRPr dirty="0"/>
          </a:p>
          <a:p>
            <a:pPr marL="457200" lvl="0" indent="-342900" algn="l" rtl="0">
              <a:spcBef>
                <a:spcPts val="0"/>
              </a:spcBef>
              <a:spcAft>
                <a:spcPts val="0"/>
              </a:spcAft>
              <a:buSzPts val="1800"/>
              <a:buAutoNum type="arabicPeriod"/>
            </a:pPr>
            <a:r>
              <a:rPr lang="en-US" dirty="0"/>
              <a:t>Focus on human values</a:t>
            </a:r>
            <a:endParaRPr dirty="0"/>
          </a:p>
          <a:p>
            <a:pPr marL="457200" lvl="0" indent="-342900" algn="l" rtl="0">
              <a:spcBef>
                <a:spcPts val="0"/>
              </a:spcBef>
              <a:spcAft>
                <a:spcPts val="0"/>
              </a:spcAft>
              <a:buSzPts val="1800"/>
              <a:buAutoNum type="arabicPeriod"/>
            </a:pPr>
            <a:r>
              <a:rPr lang="en-US" dirty="0"/>
              <a:t>Seek liberatory collaboration</a:t>
            </a:r>
            <a:endParaRPr dirty="0"/>
          </a:p>
          <a:p>
            <a:pPr marL="457200" lvl="0" indent="-342900" algn="l" rtl="0">
              <a:spcBef>
                <a:spcPts val="0"/>
              </a:spcBef>
              <a:spcAft>
                <a:spcPts val="0"/>
              </a:spcAft>
              <a:buSzPts val="1800"/>
              <a:buAutoNum type="arabicPeriod"/>
            </a:pPr>
            <a:r>
              <a:rPr lang="en-US" dirty="0"/>
              <a:t>Work with fear and discomfort</a:t>
            </a:r>
            <a:endParaRPr dirty="0"/>
          </a:p>
          <a:p>
            <a:pPr marL="457200" lvl="0" indent="-342900" algn="l" rtl="0">
              <a:spcBef>
                <a:spcPts val="0"/>
              </a:spcBef>
              <a:spcAft>
                <a:spcPts val="0"/>
              </a:spcAft>
              <a:buSzPts val="1800"/>
              <a:buAutoNum type="arabicPeriod"/>
            </a:pPr>
            <a:r>
              <a:rPr lang="en-US" dirty="0"/>
              <a:t>Attend to healing</a:t>
            </a:r>
            <a:endParaRPr dirty="0"/>
          </a:p>
          <a:p>
            <a:pPr marL="457200" lvl="0" indent="-342900" algn="l" rtl="0">
              <a:spcBef>
                <a:spcPts val="0"/>
              </a:spcBef>
              <a:spcAft>
                <a:spcPts val="0"/>
              </a:spcAft>
              <a:buSzPts val="1800"/>
              <a:buAutoNum type="arabicPeriod"/>
            </a:pPr>
            <a:r>
              <a:rPr lang="en-US" dirty="0"/>
              <a:t>Work to transform power</a:t>
            </a:r>
            <a:endParaRPr dirty="0"/>
          </a:p>
          <a:p>
            <a:pPr marL="457200" lvl="0" indent="-342900" algn="l" rtl="0">
              <a:spcBef>
                <a:spcPts val="0"/>
              </a:spcBef>
              <a:spcAft>
                <a:spcPts val="0"/>
              </a:spcAft>
              <a:buSzPts val="1800"/>
              <a:buAutoNum type="arabicPeriod"/>
            </a:pPr>
            <a:r>
              <a:rPr lang="en-US" dirty="0"/>
              <a:t>Exercise creative courage</a:t>
            </a:r>
            <a:endParaRPr dirty="0"/>
          </a:p>
          <a:p>
            <a:pPr marL="457200" lvl="0" indent="-342900" algn="l" rtl="0">
              <a:spcBef>
                <a:spcPts val="0"/>
              </a:spcBef>
              <a:spcAft>
                <a:spcPts val="0"/>
              </a:spcAft>
              <a:buSzPts val="1800"/>
              <a:buAutoNum type="arabicPeriod"/>
            </a:pPr>
            <a:r>
              <a:rPr lang="en-US" dirty="0"/>
              <a:t>Take action to learn</a:t>
            </a:r>
            <a:endParaRPr dirty="0"/>
          </a:p>
          <a:p>
            <a:pPr marL="457200" lvl="0" indent="-342900" algn="l" rtl="0">
              <a:spcBef>
                <a:spcPts val="0"/>
              </a:spcBef>
              <a:spcAft>
                <a:spcPts val="0"/>
              </a:spcAft>
              <a:buSzPts val="1800"/>
              <a:buAutoNum type="arabicPeriod"/>
            </a:pPr>
            <a:r>
              <a:rPr lang="en-US" dirty="0"/>
              <a:t>Share, don’t sell (transparency and non-attachment in sharing ideas) </a:t>
            </a:r>
            <a:endParaRPr dirty="0"/>
          </a:p>
        </p:txBody>
      </p:sp>
      <p:sp>
        <p:nvSpPr>
          <p:cNvPr id="83" name="Google Shape;83;g1e3c2d6e207_13_22"/>
          <p:cNvSpPr txBox="1">
            <a:spLocks noGrp="1"/>
          </p:cNvSpPr>
          <p:nvPr>
            <p:ph type="sldNum" idx="12"/>
          </p:nvPr>
        </p:nvSpPr>
        <p:spPr>
          <a:xfrm>
            <a:off x="8610600" y="6392046"/>
            <a:ext cx="2743200" cy="3294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a:p>
        </p:txBody>
      </p:sp>
      <p:pic>
        <p:nvPicPr>
          <p:cNvPr id="84" name="Google Shape;84;g1e3c2d6e207_13_22">
            <a:extLst>
              <a:ext uri="{C183D7F6-B498-43B3-948B-1728B52AA6E4}">
                <adec:decorative xmlns:adec="http://schemas.microsoft.com/office/drawing/2017/decorative" val="1"/>
              </a:ext>
            </a:extLst>
          </p:cNvPr>
          <p:cNvPicPr preferRelativeResize="0"/>
          <p:nvPr/>
        </p:nvPicPr>
        <p:blipFill>
          <a:blip r:embed="rId3">
            <a:alphaModFix/>
          </a:blip>
          <a:stretch>
            <a:fillRect/>
          </a:stretch>
        </p:blipFill>
        <p:spPr>
          <a:xfrm>
            <a:off x="6871150" y="2863925"/>
            <a:ext cx="3851275" cy="218935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2">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2">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2">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g1e3c2d6e207_20_1"/>
          <p:cNvSpPr txBox="1">
            <a:spLocks noGrp="1"/>
          </p:cNvSpPr>
          <p:nvPr>
            <p:ph type="title"/>
          </p:nvPr>
        </p:nvSpPr>
        <p:spPr>
          <a:xfrm>
            <a:off x="2795450" y="365125"/>
            <a:ext cx="8558400" cy="168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dirty="0"/>
              <a:t>Scenario #1: Curriculum </a:t>
            </a:r>
            <a:endParaRPr dirty="0"/>
          </a:p>
        </p:txBody>
      </p:sp>
      <p:sp>
        <p:nvSpPr>
          <p:cNvPr id="117" name="Google Shape;117;g1e3c2d6e207_20_1"/>
          <p:cNvSpPr txBox="1">
            <a:spLocks noGrp="1"/>
          </p:cNvSpPr>
          <p:nvPr>
            <p:ph type="body" idx="1"/>
          </p:nvPr>
        </p:nvSpPr>
        <p:spPr>
          <a:xfrm>
            <a:off x="838200" y="2494722"/>
            <a:ext cx="10515600" cy="3762300"/>
          </a:xfrm>
          <a:prstGeom prst="rect">
            <a:avLst/>
          </a:prstGeom>
        </p:spPr>
        <p:txBody>
          <a:bodyPr spcFirstLastPara="1" wrap="square" lIns="91425" tIns="45700" rIns="91425" bIns="45700" anchor="t" anchorCtr="0">
            <a:normAutofit/>
          </a:bodyPr>
          <a:lstStyle/>
          <a:p>
            <a:pPr marL="0" lvl="0" indent="0" algn="l" rtl="0">
              <a:spcBef>
                <a:spcPts val="1000"/>
              </a:spcBef>
              <a:spcAft>
                <a:spcPts val="0"/>
              </a:spcAft>
              <a:buNone/>
            </a:pPr>
            <a:r>
              <a:rPr lang="en-US" sz="2500"/>
              <a:t>The college’s History Department has decided to modify the writing prerequisites for several of its courses and has taken the proposal to the college curriculum committee, where the change has been approved. The English Department faculty are unhappy with the change and protest to the academic senate, stating that the senate, with the final authority over curriculum, should overturn and prevent the change before it is presented to the governing board. Also, Ethnic Studies Department is unhappy with History Department’s request to have this course be submitted to CSU for meeting the CSU Area F Ethnic Studies graduation requirement. </a:t>
            </a:r>
            <a:endParaRPr sz="2500"/>
          </a:p>
        </p:txBody>
      </p:sp>
      <p:sp>
        <p:nvSpPr>
          <p:cNvPr id="118" name="Google Shape;118;g1e3c2d6e207_20_1"/>
          <p:cNvSpPr txBox="1">
            <a:spLocks noGrp="1"/>
          </p:cNvSpPr>
          <p:nvPr>
            <p:ph type="sldNum" idx="12"/>
          </p:nvPr>
        </p:nvSpPr>
        <p:spPr>
          <a:xfrm>
            <a:off x="8610600" y="6392046"/>
            <a:ext cx="2743200" cy="3294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Office Theme">
  <a:themeElements>
    <a:clrScheme name="ASCCC FLI 2023">
      <a:dk1>
        <a:srgbClr val="222222"/>
      </a:dk1>
      <a:lt1>
        <a:srgbClr val="FFFFFF"/>
      </a:lt1>
      <a:dk2>
        <a:srgbClr val="016E79"/>
      </a:dk2>
      <a:lt2>
        <a:srgbClr val="E3E3E3"/>
      </a:lt2>
      <a:accent1>
        <a:srgbClr val="018FAC"/>
      </a:accent1>
      <a:accent2>
        <a:srgbClr val="2B886F"/>
      </a:accent2>
      <a:accent3>
        <a:srgbClr val="FFEB58"/>
      </a:accent3>
      <a:accent4>
        <a:srgbClr val="3CB369"/>
      </a:accent4>
      <a:accent5>
        <a:srgbClr val="F6671E"/>
      </a:accent5>
      <a:accent6>
        <a:srgbClr val="FCA961"/>
      </a:accent6>
      <a:hlink>
        <a:srgbClr val="018FAC"/>
      </a:hlink>
      <a:folHlink>
        <a:srgbClr val="018FA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2528</Words>
  <Application>Microsoft Office PowerPoint</Application>
  <PresentationFormat>Widescreen</PresentationFormat>
  <Paragraphs>178</Paragraphs>
  <Slides>26</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Georgia</vt:lpstr>
      <vt:lpstr>Office Theme</vt:lpstr>
      <vt:lpstr>What Should I Do When…?</vt:lpstr>
      <vt:lpstr>Session Description</vt:lpstr>
      <vt:lpstr>Session Goals</vt:lpstr>
      <vt:lpstr>What is Shared Governance?</vt:lpstr>
      <vt:lpstr>ASCCC 10+1</vt:lpstr>
      <vt:lpstr>The Truth About Leadership</vt:lpstr>
      <vt:lpstr>Destigmatizing Conflict</vt:lpstr>
      <vt:lpstr>Liberatory Design Mindset as a Culturally Responsive Leadership Practice</vt:lpstr>
      <vt:lpstr>Scenario #1: Curriculum </vt:lpstr>
      <vt:lpstr>Scenario #1 Issue</vt:lpstr>
      <vt:lpstr>Scenario #1 Citation</vt:lpstr>
      <vt:lpstr>Scenario #1 Process </vt:lpstr>
      <vt:lpstr>Scenario #1 Suggestion</vt:lpstr>
      <vt:lpstr>Scenario #2: Policy for Faculty Professional Development Activities</vt:lpstr>
      <vt:lpstr>Scenario #2 Issue </vt:lpstr>
      <vt:lpstr>Scenario #2 Citation</vt:lpstr>
      <vt:lpstr>Scenario #2 Process</vt:lpstr>
      <vt:lpstr>Scenario #2 Suggestion</vt:lpstr>
      <vt:lpstr>Scenario #3: Academic Senate-Union Relations</vt:lpstr>
      <vt:lpstr>Scenario #3 Issue</vt:lpstr>
      <vt:lpstr>Scenario #3 Citation</vt:lpstr>
      <vt:lpstr>Scenario #3 Process</vt:lpstr>
      <vt:lpstr>Scenario #3 Suggestion</vt:lpstr>
      <vt:lpstr>Discussion</vt:lpstr>
      <vt:lpstr>Resources</vt:lpstr>
      <vt:lpstr>Q&amp;A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Should I Do When…?</dc:title>
  <dc:creator>Kimberley Stiemke</dc:creator>
  <cp:lastModifiedBy>Kyoko Hatano</cp:lastModifiedBy>
  <cp:revision>8</cp:revision>
  <dcterms:created xsi:type="dcterms:W3CDTF">2023-06-06T00:19:41Z</dcterms:created>
  <dcterms:modified xsi:type="dcterms:W3CDTF">2023-06-21T17:26:03Z</dcterms:modified>
</cp:coreProperties>
</file>