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8" r:id="rId2"/>
    <p:sldId id="259" r:id="rId3"/>
    <p:sldId id="260" r:id="rId4"/>
    <p:sldId id="261" r:id="rId5"/>
    <p:sldId id="262" r:id="rId6"/>
    <p:sldId id="272" r:id="rId7"/>
    <p:sldId id="276" r:id="rId8"/>
    <p:sldId id="273" r:id="rId9"/>
    <p:sldId id="277" r:id="rId10"/>
    <p:sldId id="274" r:id="rId11"/>
    <p:sldId id="275" r:id="rId12"/>
    <p:sldId id="280" r:id="rId13"/>
    <p:sldId id="263" r:id="rId14"/>
    <p:sldId id="279" r:id="rId15"/>
    <p:sldId id="266" r:id="rId16"/>
    <p:sldId id="271" r:id="rId17"/>
    <p:sldId id="267" r:id="rId18"/>
    <p:sldId id="268" r:id="rId19"/>
    <p:sldId id="269" r:id="rId20"/>
    <p:sldId id="270" r:id="rId21"/>
    <p:sldId id="264" r:id="rId22"/>
    <p:sldId id="265" r:id="rId23"/>
    <p:sldId id="27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6" autoAdjust="0"/>
    <p:restoredTop sz="94747" autoAdjust="0"/>
  </p:normalViewPr>
  <p:slideViewPr>
    <p:cSldViewPr snapToGrid="0" snapToObjects="1">
      <p:cViewPr varScale="1">
        <p:scale>
          <a:sx n="86" d="100"/>
          <a:sy n="86" d="100"/>
        </p:scale>
        <p:origin x="560" y="120"/>
      </p:cViewPr>
      <p:guideLst/>
    </p:cSldViewPr>
  </p:slideViewPr>
  <p:outlineViewPr>
    <p:cViewPr>
      <p:scale>
        <a:sx n="33" d="100"/>
        <a:sy n="33" d="100"/>
      </p:scale>
      <p:origin x="0" y="-5898"/>
    </p:cViewPr>
  </p:outlin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1CEAD-F727-4816-9960-57A32DFBCBAA}"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0FA10367-C722-4181-AAAB-4B68F80FA200}">
      <dgm:prSet/>
      <dgm:spPr/>
      <dgm:t>
        <a:bodyPr/>
        <a:lstStyle/>
        <a:p>
          <a:r>
            <a:rPr lang="en-US" dirty="0">
              <a:solidFill>
                <a:schemeClr val="tx1"/>
              </a:solidFill>
            </a:rPr>
            <a:t>Release of Governor’s Budget</a:t>
          </a:r>
        </a:p>
      </dgm:t>
    </dgm:pt>
    <dgm:pt modelId="{9BBEA387-4903-4DE2-9AE7-6AA21343343F}" type="parTrans" cxnId="{757E53CC-7D0C-4B32-A535-AFC70F71BCFC}">
      <dgm:prSet/>
      <dgm:spPr/>
      <dgm:t>
        <a:bodyPr/>
        <a:lstStyle/>
        <a:p>
          <a:endParaRPr lang="en-US"/>
        </a:p>
      </dgm:t>
    </dgm:pt>
    <dgm:pt modelId="{B2482357-E4CC-4C9F-A7F0-D8322E4988AA}" type="sibTrans" cxnId="{757E53CC-7D0C-4B32-A535-AFC70F71BCFC}">
      <dgm:prSet/>
      <dgm:spPr/>
      <dgm:t>
        <a:bodyPr/>
        <a:lstStyle/>
        <a:p>
          <a:endParaRPr lang="en-US"/>
        </a:p>
      </dgm:t>
    </dgm:pt>
    <dgm:pt modelId="{7D983079-9B66-433F-B23B-C1D44D678EAE}">
      <dgm:prSet/>
      <dgm:spPr/>
      <dgm:t>
        <a:bodyPr/>
        <a:lstStyle/>
        <a:p>
          <a:r>
            <a:rPr lang="en-US" dirty="0">
              <a:solidFill>
                <a:schemeClr val="tx1"/>
              </a:solidFill>
            </a:rPr>
            <a:t>Legislative Analyst’s Analysis</a:t>
          </a:r>
        </a:p>
      </dgm:t>
    </dgm:pt>
    <dgm:pt modelId="{74323514-5C1A-4627-8B65-7C9F40DF6BA4}" type="parTrans" cxnId="{2BD9A441-F2B1-48F6-9687-EEAD7627ADC5}">
      <dgm:prSet/>
      <dgm:spPr/>
      <dgm:t>
        <a:bodyPr/>
        <a:lstStyle/>
        <a:p>
          <a:endParaRPr lang="en-US"/>
        </a:p>
      </dgm:t>
    </dgm:pt>
    <dgm:pt modelId="{C14EAA11-0CFB-4269-82A2-838DBA6782AE}" type="sibTrans" cxnId="{2BD9A441-F2B1-48F6-9687-EEAD7627ADC5}">
      <dgm:prSet/>
      <dgm:spPr/>
      <dgm:t>
        <a:bodyPr/>
        <a:lstStyle/>
        <a:p>
          <a:endParaRPr lang="en-US"/>
        </a:p>
      </dgm:t>
    </dgm:pt>
    <dgm:pt modelId="{13DF0442-EDAF-4C4A-BAFD-898BF3184C04}">
      <dgm:prSet/>
      <dgm:spPr/>
      <dgm:t>
        <a:bodyPr/>
        <a:lstStyle/>
        <a:p>
          <a:r>
            <a:rPr lang="en-US" dirty="0">
              <a:solidFill>
                <a:schemeClr val="tx1"/>
              </a:solidFill>
            </a:rPr>
            <a:t>Budget Subcommittee Hearings</a:t>
          </a:r>
        </a:p>
      </dgm:t>
    </dgm:pt>
    <dgm:pt modelId="{C153E92D-D270-4F0A-93BB-6E1E65041B22}" type="parTrans" cxnId="{EAD9969B-225C-4676-A309-633513ECC6CF}">
      <dgm:prSet/>
      <dgm:spPr/>
      <dgm:t>
        <a:bodyPr/>
        <a:lstStyle/>
        <a:p>
          <a:endParaRPr lang="en-US"/>
        </a:p>
      </dgm:t>
    </dgm:pt>
    <dgm:pt modelId="{8C7AE348-0E91-4CC0-865E-0935BF9190D5}" type="sibTrans" cxnId="{EAD9969B-225C-4676-A309-633513ECC6CF}">
      <dgm:prSet/>
      <dgm:spPr/>
      <dgm:t>
        <a:bodyPr/>
        <a:lstStyle/>
        <a:p>
          <a:endParaRPr lang="en-US"/>
        </a:p>
      </dgm:t>
    </dgm:pt>
    <dgm:pt modelId="{BA7B6E40-3E4E-4612-83B0-A5365EB50A06}">
      <dgm:prSet/>
      <dgm:spPr/>
      <dgm:t>
        <a:bodyPr/>
        <a:lstStyle/>
        <a:p>
          <a:r>
            <a:rPr lang="en-US" dirty="0">
              <a:solidFill>
                <a:schemeClr val="tx1"/>
              </a:solidFill>
            </a:rPr>
            <a:t>Governor’s Revisions</a:t>
          </a:r>
        </a:p>
      </dgm:t>
    </dgm:pt>
    <dgm:pt modelId="{DB7A45E2-2D2A-4B67-8779-3D27A9D8A5EE}" type="parTrans" cxnId="{2D29200D-ABE3-463F-B935-55E00FC86152}">
      <dgm:prSet/>
      <dgm:spPr/>
      <dgm:t>
        <a:bodyPr/>
        <a:lstStyle/>
        <a:p>
          <a:endParaRPr lang="en-US"/>
        </a:p>
      </dgm:t>
    </dgm:pt>
    <dgm:pt modelId="{76B866DD-97E4-47C1-BA74-83CDF3330112}" type="sibTrans" cxnId="{2D29200D-ABE3-463F-B935-55E00FC86152}">
      <dgm:prSet/>
      <dgm:spPr/>
      <dgm:t>
        <a:bodyPr/>
        <a:lstStyle/>
        <a:p>
          <a:endParaRPr lang="en-US"/>
        </a:p>
      </dgm:t>
    </dgm:pt>
    <dgm:pt modelId="{8085C40E-7199-4BE5-9CDD-338BA715D648}">
      <dgm:prSet/>
      <dgm:spPr/>
      <dgm:t>
        <a:bodyPr/>
        <a:lstStyle/>
        <a:p>
          <a:r>
            <a:rPr lang="en-US" dirty="0">
              <a:solidFill>
                <a:schemeClr val="tx1"/>
              </a:solidFill>
            </a:rPr>
            <a:t>Budget Subcommittee Actions</a:t>
          </a:r>
        </a:p>
      </dgm:t>
    </dgm:pt>
    <dgm:pt modelId="{1E0EDB3F-DC93-42AC-A358-4A10FA3654B7}" type="parTrans" cxnId="{9CE79B05-DF08-4E8A-80AC-8AB7C28A0E8A}">
      <dgm:prSet/>
      <dgm:spPr/>
      <dgm:t>
        <a:bodyPr/>
        <a:lstStyle/>
        <a:p>
          <a:endParaRPr lang="en-US"/>
        </a:p>
      </dgm:t>
    </dgm:pt>
    <dgm:pt modelId="{6120B733-5E34-4E45-AC56-A8164E9039DE}" type="sibTrans" cxnId="{9CE79B05-DF08-4E8A-80AC-8AB7C28A0E8A}">
      <dgm:prSet/>
      <dgm:spPr/>
      <dgm:t>
        <a:bodyPr/>
        <a:lstStyle/>
        <a:p>
          <a:endParaRPr lang="en-US"/>
        </a:p>
      </dgm:t>
    </dgm:pt>
    <dgm:pt modelId="{8C7515C5-3CA0-46AE-BB0E-54C480DA8A10}">
      <dgm:prSet/>
      <dgm:spPr/>
      <dgm:t>
        <a:bodyPr/>
        <a:lstStyle/>
        <a:p>
          <a:r>
            <a:rPr lang="en-US" dirty="0">
              <a:solidFill>
                <a:schemeClr val="tx1"/>
              </a:solidFill>
            </a:rPr>
            <a:t>Conference Committee</a:t>
          </a:r>
        </a:p>
      </dgm:t>
    </dgm:pt>
    <dgm:pt modelId="{7DEF1DA0-5F7F-4A1B-A783-A627D2AAC972}" type="parTrans" cxnId="{B28E5D4A-229C-463F-960E-306711FA6F98}">
      <dgm:prSet/>
      <dgm:spPr/>
      <dgm:t>
        <a:bodyPr/>
        <a:lstStyle/>
        <a:p>
          <a:endParaRPr lang="en-US"/>
        </a:p>
      </dgm:t>
    </dgm:pt>
    <dgm:pt modelId="{60F563B4-02C6-45F6-B989-80F6E59D29D9}" type="sibTrans" cxnId="{B28E5D4A-229C-463F-960E-306711FA6F98}">
      <dgm:prSet/>
      <dgm:spPr/>
      <dgm:t>
        <a:bodyPr/>
        <a:lstStyle/>
        <a:p>
          <a:endParaRPr lang="en-US"/>
        </a:p>
      </dgm:t>
    </dgm:pt>
    <dgm:pt modelId="{8A8803D7-13B4-4876-ADE6-B251FCF5C280}">
      <dgm:prSet/>
      <dgm:spPr>
        <a:solidFill>
          <a:schemeClr val="accent2">
            <a:lumMod val="60000"/>
            <a:lumOff val="40000"/>
          </a:schemeClr>
        </a:solidFill>
      </dgm:spPr>
      <dgm:t>
        <a:bodyPr/>
        <a:lstStyle/>
        <a:p>
          <a:r>
            <a:rPr lang="en-US" dirty="0">
              <a:solidFill>
                <a:schemeClr val="tx1"/>
              </a:solidFill>
            </a:rPr>
            <a:t>Legislative Actions</a:t>
          </a:r>
        </a:p>
      </dgm:t>
    </dgm:pt>
    <dgm:pt modelId="{820BA1B8-F91A-4334-8C31-8728580F279D}" type="parTrans" cxnId="{4ECCC22E-FF8B-4FDC-AC7A-2DFDA7830435}">
      <dgm:prSet/>
      <dgm:spPr/>
      <dgm:t>
        <a:bodyPr/>
        <a:lstStyle/>
        <a:p>
          <a:endParaRPr lang="en-US"/>
        </a:p>
      </dgm:t>
    </dgm:pt>
    <dgm:pt modelId="{C1AB0A94-6A5C-4691-AE01-0FC80C20E876}" type="sibTrans" cxnId="{4ECCC22E-FF8B-4FDC-AC7A-2DFDA7830435}">
      <dgm:prSet/>
      <dgm:spPr/>
      <dgm:t>
        <a:bodyPr/>
        <a:lstStyle/>
        <a:p>
          <a:endParaRPr lang="en-US"/>
        </a:p>
      </dgm:t>
    </dgm:pt>
    <dgm:pt modelId="{30478F64-E801-4E57-8AAA-0F044BCF92FD}">
      <dgm:prSet/>
      <dgm:spPr/>
      <dgm:t>
        <a:bodyPr/>
        <a:lstStyle/>
        <a:p>
          <a:r>
            <a:rPr lang="en-US" dirty="0">
              <a:solidFill>
                <a:schemeClr val="tx1"/>
              </a:solidFill>
            </a:rPr>
            <a:t>Governor’s Consideration</a:t>
          </a:r>
        </a:p>
      </dgm:t>
    </dgm:pt>
    <dgm:pt modelId="{AE68108A-79E7-4ADF-9DC3-74E5E93DFB67}" type="parTrans" cxnId="{CB62E4E2-667C-48CA-9399-F4D1ECDFB138}">
      <dgm:prSet/>
      <dgm:spPr/>
      <dgm:t>
        <a:bodyPr/>
        <a:lstStyle/>
        <a:p>
          <a:endParaRPr lang="en-US"/>
        </a:p>
      </dgm:t>
    </dgm:pt>
    <dgm:pt modelId="{3485B4C2-28D7-461A-AA9F-1880210F3587}" type="sibTrans" cxnId="{CB62E4E2-667C-48CA-9399-F4D1ECDFB138}">
      <dgm:prSet/>
      <dgm:spPr/>
      <dgm:t>
        <a:bodyPr/>
        <a:lstStyle/>
        <a:p>
          <a:endParaRPr lang="en-US"/>
        </a:p>
      </dgm:t>
    </dgm:pt>
    <dgm:pt modelId="{ED08296F-8029-4205-BD1E-EE4F45359A5F}" type="pres">
      <dgm:prSet presAssocID="{79F1CEAD-F727-4816-9960-57A32DFBCBAA}" presName="Name0" presStyleCnt="0">
        <dgm:presLayoutVars>
          <dgm:dir/>
          <dgm:resizeHandles val="exact"/>
        </dgm:presLayoutVars>
      </dgm:prSet>
      <dgm:spPr/>
    </dgm:pt>
    <dgm:pt modelId="{F4BEEEA4-0E73-483D-890F-09369AAF8676}" type="pres">
      <dgm:prSet presAssocID="{0FA10367-C722-4181-AAAB-4B68F80FA200}" presName="node" presStyleLbl="node1" presStyleIdx="0" presStyleCnt="8">
        <dgm:presLayoutVars>
          <dgm:bulletEnabled val="1"/>
        </dgm:presLayoutVars>
      </dgm:prSet>
      <dgm:spPr/>
    </dgm:pt>
    <dgm:pt modelId="{20628B68-6537-4D5C-A645-627295A520EE}" type="pres">
      <dgm:prSet presAssocID="{B2482357-E4CC-4C9F-A7F0-D8322E4988AA}" presName="sibTrans" presStyleLbl="sibTrans1D1" presStyleIdx="0" presStyleCnt="7"/>
      <dgm:spPr/>
    </dgm:pt>
    <dgm:pt modelId="{D84E4BF9-E740-400D-BFC6-59B2358F9525}" type="pres">
      <dgm:prSet presAssocID="{B2482357-E4CC-4C9F-A7F0-D8322E4988AA}" presName="connectorText" presStyleLbl="sibTrans1D1" presStyleIdx="0" presStyleCnt="7"/>
      <dgm:spPr/>
    </dgm:pt>
    <dgm:pt modelId="{14E6AEA0-1031-4E0F-9ADE-3966595E509A}" type="pres">
      <dgm:prSet presAssocID="{7D983079-9B66-433F-B23B-C1D44D678EAE}" presName="node" presStyleLbl="node1" presStyleIdx="1" presStyleCnt="8">
        <dgm:presLayoutVars>
          <dgm:bulletEnabled val="1"/>
        </dgm:presLayoutVars>
      </dgm:prSet>
      <dgm:spPr/>
    </dgm:pt>
    <dgm:pt modelId="{F0346532-2CE5-4A2F-96CA-CEDA4350D82C}" type="pres">
      <dgm:prSet presAssocID="{C14EAA11-0CFB-4269-82A2-838DBA6782AE}" presName="sibTrans" presStyleLbl="sibTrans1D1" presStyleIdx="1" presStyleCnt="7"/>
      <dgm:spPr/>
    </dgm:pt>
    <dgm:pt modelId="{2687A654-3E94-4988-87A8-F969A6E4E0AF}" type="pres">
      <dgm:prSet presAssocID="{C14EAA11-0CFB-4269-82A2-838DBA6782AE}" presName="connectorText" presStyleLbl="sibTrans1D1" presStyleIdx="1" presStyleCnt="7"/>
      <dgm:spPr/>
    </dgm:pt>
    <dgm:pt modelId="{E505D541-22A6-4E6E-A68B-BB87F175A4FB}" type="pres">
      <dgm:prSet presAssocID="{13DF0442-EDAF-4C4A-BAFD-898BF3184C04}" presName="node" presStyleLbl="node1" presStyleIdx="2" presStyleCnt="8">
        <dgm:presLayoutVars>
          <dgm:bulletEnabled val="1"/>
        </dgm:presLayoutVars>
      </dgm:prSet>
      <dgm:spPr/>
    </dgm:pt>
    <dgm:pt modelId="{5B395924-C8B9-4D3B-A51D-6EC521F4388D}" type="pres">
      <dgm:prSet presAssocID="{8C7AE348-0E91-4CC0-865E-0935BF9190D5}" presName="sibTrans" presStyleLbl="sibTrans1D1" presStyleIdx="2" presStyleCnt="7"/>
      <dgm:spPr/>
    </dgm:pt>
    <dgm:pt modelId="{A7E7FC7D-63F8-4E37-B0C3-F675F106366F}" type="pres">
      <dgm:prSet presAssocID="{8C7AE348-0E91-4CC0-865E-0935BF9190D5}" presName="connectorText" presStyleLbl="sibTrans1D1" presStyleIdx="2" presStyleCnt="7"/>
      <dgm:spPr/>
    </dgm:pt>
    <dgm:pt modelId="{A65E2571-FA3B-425E-8741-2BC1FF46C13E}" type="pres">
      <dgm:prSet presAssocID="{BA7B6E40-3E4E-4612-83B0-A5365EB50A06}" presName="node" presStyleLbl="node1" presStyleIdx="3" presStyleCnt="8">
        <dgm:presLayoutVars>
          <dgm:bulletEnabled val="1"/>
        </dgm:presLayoutVars>
      </dgm:prSet>
      <dgm:spPr/>
    </dgm:pt>
    <dgm:pt modelId="{F9E28827-140D-451F-AC6B-64823E0A99B4}" type="pres">
      <dgm:prSet presAssocID="{76B866DD-97E4-47C1-BA74-83CDF3330112}" presName="sibTrans" presStyleLbl="sibTrans1D1" presStyleIdx="3" presStyleCnt="7"/>
      <dgm:spPr/>
    </dgm:pt>
    <dgm:pt modelId="{43C1B8DB-3BF8-44E2-9E92-18CD48E7BDA3}" type="pres">
      <dgm:prSet presAssocID="{76B866DD-97E4-47C1-BA74-83CDF3330112}" presName="connectorText" presStyleLbl="sibTrans1D1" presStyleIdx="3" presStyleCnt="7"/>
      <dgm:spPr/>
    </dgm:pt>
    <dgm:pt modelId="{F7A67C3C-D98D-4BD6-8775-28E8503899EE}" type="pres">
      <dgm:prSet presAssocID="{8085C40E-7199-4BE5-9CDD-338BA715D648}" presName="node" presStyleLbl="node1" presStyleIdx="4" presStyleCnt="8">
        <dgm:presLayoutVars>
          <dgm:bulletEnabled val="1"/>
        </dgm:presLayoutVars>
      </dgm:prSet>
      <dgm:spPr/>
    </dgm:pt>
    <dgm:pt modelId="{CC67DAC0-87EB-4A4C-9543-B8BF4A15FD8E}" type="pres">
      <dgm:prSet presAssocID="{6120B733-5E34-4E45-AC56-A8164E9039DE}" presName="sibTrans" presStyleLbl="sibTrans1D1" presStyleIdx="4" presStyleCnt="7"/>
      <dgm:spPr/>
    </dgm:pt>
    <dgm:pt modelId="{F0B190AE-DB23-45B6-9513-8871B82D2C98}" type="pres">
      <dgm:prSet presAssocID="{6120B733-5E34-4E45-AC56-A8164E9039DE}" presName="connectorText" presStyleLbl="sibTrans1D1" presStyleIdx="4" presStyleCnt="7"/>
      <dgm:spPr/>
    </dgm:pt>
    <dgm:pt modelId="{98887F80-9FEE-4652-B2DA-B26EBD6781DB}" type="pres">
      <dgm:prSet presAssocID="{8C7515C5-3CA0-46AE-BB0E-54C480DA8A10}" presName="node" presStyleLbl="node1" presStyleIdx="5" presStyleCnt="8">
        <dgm:presLayoutVars>
          <dgm:bulletEnabled val="1"/>
        </dgm:presLayoutVars>
      </dgm:prSet>
      <dgm:spPr/>
    </dgm:pt>
    <dgm:pt modelId="{E25B5BDF-338E-4D9B-8485-A6BA2770B2BA}" type="pres">
      <dgm:prSet presAssocID="{60F563B4-02C6-45F6-B989-80F6E59D29D9}" presName="sibTrans" presStyleLbl="sibTrans1D1" presStyleIdx="5" presStyleCnt="7"/>
      <dgm:spPr/>
    </dgm:pt>
    <dgm:pt modelId="{52571A36-4EA1-41D0-B51A-00880FCEAFD5}" type="pres">
      <dgm:prSet presAssocID="{60F563B4-02C6-45F6-B989-80F6E59D29D9}" presName="connectorText" presStyleLbl="sibTrans1D1" presStyleIdx="5" presStyleCnt="7"/>
      <dgm:spPr/>
    </dgm:pt>
    <dgm:pt modelId="{5047431B-A115-47B5-98A5-E275161BD7D0}" type="pres">
      <dgm:prSet presAssocID="{8A8803D7-13B4-4876-ADE6-B251FCF5C280}" presName="node" presStyleLbl="node1" presStyleIdx="6" presStyleCnt="8">
        <dgm:presLayoutVars>
          <dgm:bulletEnabled val="1"/>
        </dgm:presLayoutVars>
      </dgm:prSet>
      <dgm:spPr/>
    </dgm:pt>
    <dgm:pt modelId="{6649C24B-A2D7-439A-B976-98603E446AF2}" type="pres">
      <dgm:prSet presAssocID="{C1AB0A94-6A5C-4691-AE01-0FC80C20E876}" presName="sibTrans" presStyleLbl="sibTrans1D1" presStyleIdx="6" presStyleCnt="7"/>
      <dgm:spPr/>
    </dgm:pt>
    <dgm:pt modelId="{8ABF724F-5657-4694-86E4-F65007311079}" type="pres">
      <dgm:prSet presAssocID="{C1AB0A94-6A5C-4691-AE01-0FC80C20E876}" presName="connectorText" presStyleLbl="sibTrans1D1" presStyleIdx="6" presStyleCnt="7"/>
      <dgm:spPr/>
    </dgm:pt>
    <dgm:pt modelId="{6B6A2725-38E5-4BB6-8EF1-89AA98A5BF6B}" type="pres">
      <dgm:prSet presAssocID="{30478F64-E801-4E57-8AAA-0F044BCF92FD}" presName="node" presStyleLbl="node1" presStyleIdx="7" presStyleCnt="8">
        <dgm:presLayoutVars>
          <dgm:bulletEnabled val="1"/>
        </dgm:presLayoutVars>
      </dgm:prSet>
      <dgm:spPr/>
    </dgm:pt>
  </dgm:ptLst>
  <dgm:cxnLst>
    <dgm:cxn modelId="{9CE79B05-DF08-4E8A-80AC-8AB7C28A0E8A}" srcId="{79F1CEAD-F727-4816-9960-57A32DFBCBAA}" destId="{8085C40E-7199-4BE5-9CDD-338BA715D648}" srcOrd="4" destOrd="0" parTransId="{1E0EDB3F-DC93-42AC-A358-4A10FA3654B7}" sibTransId="{6120B733-5E34-4E45-AC56-A8164E9039DE}"/>
    <dgm:cxn modelId="{D0690809-6DC1-46AD-8C34-45DA673E7777}" type="presOf" srcId="{0FA10367-C722-4181-AAAB-4B68F80FA200}" destId="{F4BEEEA4-0E73-483D-890F-09369AAF8676}" srcOrd="0" destOrd="0" presId="urn:microsoft.com/office/officeart/2016/7/layout/RepeatingBendingProcessNew"/>
    <dgm:cxn modelId="{2D29200D-ABE3-463F-B935-55E00FC86152}" srcId="{79F1CEAD-F727-4816-9960-57A32DFBCBAA}" destId="{BA7B6E40-3E4E-4612-83B0-A5365EB50A06}" srcOrd="3" destOrd="0" parTransId="{DB7A45E2-2D2A-4B67-8779-3D27A9D8A5EE}" sibTransId="{76B866DD-97E4-47C1-BA74-83CDF3330112}"/>
    <dgm:cxn modelId="{89BA8816-8C7C-4465-B070-9D128C0515FD}" type="presOf" srcId="{30478F64-E801-4E57-8AAA-0F044BCF92FD}" destId="{6B6A2725-38E5-4BB6-8EF1-89AA98A5BF6B}" srcOrd="0" destOrd="0" presId="urn:microsoft.com/office/officeart/2016/7/layout/RepeatingBendingProcessNew"/>
    <dgm:cxn modelId="{4ECCC22E-FF8B-4FDC-AC7A-2DFDA7830435}" srcId="{79F1CEAD-F727-4816-9960-57A32DFBCBAA}" destId="{8A8803D7-13B4-4876-ADE6-B251FCF5C280}" srcOrd="6" destOrd="0" parTransId="{820BA1B8-F91A-4334-8C31-8728580F279D}" sibTransId="{C1AB0A94-6A5C-4691-AE01-0FC80C20E876}"/>
    <dgm:cxn modelId="{36F11535-7DB9-43FE-9C77-2CE0581E89B4}" type="presOf" srcId="{76B866DD-97E4-47C1-BA74-83CDF3330112}" destId="{F9E28827-140D-451F-AC6B-64823E0A99B4}" srcOrd="0" destOrd="0" presId="urn:microsoft.com/office/officeart/2016/7/layout/RepeatingBendingProcessNew"/>
    <dgm:cxn modelId="{2BD9A441-F2B1-48F6-9687-EEAD7627ADC5}" srcId="{79F1CEAD-F727-4816-9960-57A32DFBCBAA}" destId="{7D983079-9B66-433F-B23B-C1D44D678EAE}" srcOrd="1" destOrd="0" parTransId="{74323514-5C1A-4627-8B65-7C9F40DF6BA4}" sibTransId="{C14EAA11-0CFB-4269-82A2-838DBA6782AE}"/>
    <dgm:cxn modelId="{B28E5D4A-229C-463F-960E-306711FA6F98}" srcId="{79F1CEAD-F727-4816-9960-57A32DFBCBAA}" destId="{8C7515C5-3CA0-46AE-BB0E-54C480DA8A10}" srcOrd="5" destOrd="0" parTransId="{7DEF1DA0-5F7F-4A1B-A783-A627D2AAC972}" sibTransId="{60F563B4-02C6-45F6-B989-80F6E59D29D9}"/>
    <dgm:cxn modelId="{BD541455-7D69-4351-9758-87F50D6912D0}" type="presOf" srcId="{79F1CEAD-F727-4816-9960-57A32DFBCBAA}" destId="{ED08296F-8029-4205-BD1E-EE4F45359A5F}" srcOrd="0" destOrd="0" presId="urn:microsoft.com/office/officeart/2016/7/layout/RepeatingBendingProcessNew"/>
    <dgm:cxn modelId="{A3826155-1908-4A7F-8EDE-D1467C1F115E}" type="presOf" srcId="{76B866DD-97E4-47C1-BA74-83CDF3330112}" destId="{43C1B8DB-3BF8-44E2-9E92-18CD48E7BDA3}" srcOrd="1" destOrd="0" presId="urn:microsoft.com/office/officeart/2016/7/layout/RepeatingBendingProcessNew"/>
    <dgm:cxn modelId="{80D6FB82-D6FC-40E4-AC77-DAA65ED40565}" type="presOf" srcId="{8085C40E-7199-4BE5-9CDD-338BA715D648}" destId="{F7A67C3C-D98D-4BD6-8775-28E8503899EE}" srcOrd="0" destOrd="0" presId="urn:microsoft.com/office/officeart/2016/7/layout/RepeatingBendingProcessNew"/>
    <dgm:cxn modelId="{C232D288-C94A-4B1C-8D0F-E1A287136098}" type="presOf" srcId="{B2482357-E4CC-4C9F-A7F0-D8322E4988AA}" destId="{D84E4BF9-E740-400D-BFC6-59B2358F9525}" srcOrd="1" destOrd="0" presId="urn:microsoft.com/office/officeart/2016/7/layout/RepeatingBendingProcessNew"/>
    <dgm:cxn modelId="{F3726D8D-5CDE-466D-AE9E-E984ED15CA58}" type="presOf" srcId="{B2482357-E4CC-4C9F-A7F0-D8322E4988AA}" destId="{20628B68-6537-4D5C-A645-627295A520EE}" srcOrd="0" destOrd="0" presId="urn:microsoft.com/office/officeart/2016/7/layout/RepeatingBendingProcessNew"/>
    <dgm:cxn modelId="{39463F95-3B81-44A6-87BF-FF07B332E456}" type="presOf" srcId="{8C7AE348-0E91-4CC0-865E-0935BF9190D5}" destId="{5B395924-C8B9-4D3B-A51D-6EC521F4388D}" srcOrd="0" destOrd="0" presId="urn:microsoft.com/office/officeart/2016/7/layout/RepeatingBendingProcessNew"/>
    <dgm:cxn modelId="{72F89C98-E686-456F-A3AA-AB7C2C28E07E}" type="presOf" srcId="{C14EAA11-0CFB-4269-82A2-838DBA6782AE}" destId="{2687A654-3E94-4988-87A8-F969A6E4E0AF}" srcOrd="1" destOrd="0" presId="urn:microsoft.com/office/officeart/2016/7/layout/RepeatingBendingProcessNew"/>
    <dgm:cxn modelId="{EAD9969B-225C-4676-A309-633513ECC6CF}" srcId="{79F1CEAD-F727-4816-9960-57A32DFBCBAA}" destId="{13DF0442-EDAF-4C4A-BAFD-898BF3184C04}" srcOrd="2" destOrd="0" parTransId="{C153E92D-D270-4F0A-93BB-6E1E65041B22}" sibTransId="{8C7AE348-0E91-4CC0-865E-0935BF9190D5}"/>
    <dgm:cxn modelId="{F0EE559D-3D16-4FE2-A34E-61814F9AE893}" type="presOf" srcId="{8C7515C5-3CA0-46AE-BB0E-54C480DA8A10}" destId="{98887F80-9FEE-4652-B2DA-B26EBD6781DB}" srcOrd="0" destOrd="0" presId="urn:microsoft.com/office/officeart/2016/7/layout/RepeatingBendingProcessNew"/>
    <dgm:cxn modelId="{D95B8AA0-CB3B-433A-B1B6-C4D7FEBB3C13}" type="presOf" srcId="{6120B733-5E34-4E45-AC56-A8164E9039DE}" destId="{F0B190AE-DB23-45B6-9513-8871B82D2C98}" srcOrd="1" destOrd="0" presId="urn:microsoft.com/office/officeart/2016/7/layout/RepeatingBendingProcessNew"/>
    <dgm:cxn modelId="{2D19ACA5-478A-43F2-9F06-EFB368FCF799}" type="presOf" srcId="{13DF0442-EDAF-4C4A-BAFD-898BF3184C04}" destId="{E505D541-22A6-4E6E-A68B-BB87F175A4FB}" srcOrd="0" destOrd="0" presId="urn:microsoft.com/office/officeart/2016/7/layout/RepeatingBendingProcessNew"/>
    <dgm:cxn modelId="{4661F3A6-ECA2-4F48-925B-B08D86FE6DB0}" type="presOf" srcId="{C1AB0A94-6A5C-4691-AE01-0FC80C20E876}" destId="{8ABF724F-5657-4694-86E4-F65007311079}" srcOrd="1" destOrd="0" presId="urn:microsoft.com/office/officeart/2016/7/layout/RepeatingBendingProcessNew"/>
    <dgm:cxn modelId="{8C0863B1-25DD-45AE-811F-2149833716E2}" type="presOf" srcId="{60F563B4-02C6-45F6-B989-80F6E59D29D9}" destId="{E25B5BDF-338E-4D9B-8485-A6BA2770B2BA}" srcOrd="0" destOrd="0" presId="urn:microsoft.com/office/officeart/2016/7/layout/RepeatingBendingProcessNew"/>
    <dgm:cxn modelId="{757E53CC-7D0C-4B32-A535-AFC70F71BCFC}" srcId="{79F1CEAD-F727-4816-9960-57A32DFBCBAA}" destId="{0FA10367-C722-4181-AAAB-4B68F80FA200}" srcOrd="0" destOrd="0" parTransId="{9BBEA387-4903-4DE2-9AE7-6AA21343343F}" sibTransId="{B2482357-E4CC-4C9F-A7F0-D8322E4988AA}"/>
    <dgm:cxn modelId="{02FEADD2-1360-4FA0-A7B7-F0FADD79AC7F}" type="presOf" srcId="{BA7B6E40-3E4E-4612-83B0-A5365EB50A06}" destId="{A65E2571-FA3B-425E-8741-2BC1FF46C13E}" srcOrd="0" destOrd="0" presId="urn:microsoft.com/office/officeart/2016/7/layout/RepeatingBendingProcessNew"/>
    <dgm:cxn modelId="{993EEED5-110E-4ABE-81AC-80DCA5BAD2BF}" type="presOf" srcId="{6120B733-5E34-4E45-AC56-A8164E9039DE}" destId="{CC67DAC0-87EB-4A4C-9543-B8BF4A15FD8E}" srcOrd="0" destOrd="0" presId="urn:microsoft.com/office/officeart/2016/7/layout/RepeatingBendingProcessNew"/>
    <dgm:cxn modelId="{33649DD9-A894-4A3E-ABFF-FF3682A8EA23}" type="presOf" srcId="{8C7AE348-0E91-4CC0-865E-0935BF9190D5}" destId="{A7E7FC7D-63F8-4E37-B0C3-F675F106366F}" srcOrd="1" destOrd="0" presId="urn:microsoft.com/office/officeart/2016/7/layout/RepeatingBendingProcessNew"/>
    <dgm:cxn modelId="{61B680DB-7902-4848-AF5C-1E0C52130329}" type="presOf" srcId="{7D983079-9B66-433F-B23B-C1D44D678EAE}" destId="{14E6AEA0-1031-4E0F-9ADE-3966595E509A}" srcOrd="0" destOrd="0" presId="urn:microsoft.com/office/officeart/2016/7/layout/RepeatingBendingProcessNew"/>
    <dgm:cxn modelId="{3616BCDE-9335-4276-B4B0-0ABDAEF02ED3}" type="presOf" srcId="{C14EAA11-0CFB-4269-82A2-838DBA6782AE}" destId="{F0346532-2CE5-4A2F-96CA-CEDA4350D82C}" srcOrd="0" destOrd="0" presId="urn:microsoft.com/office/officeart/2016/7/layout/RepeatingBendingProcessNew"/>
    <dgm:cxn modelId="{EFDE5AE0-BAC6-4D05-9B87-44C16AA7EDA1}" type="presOf" srcId="{C1AB0A94-6A5C-4691-AE01-0FC80C20E876}" destId="{6649C24B-A2D7-439A-B976-98603E446AF2}" srcOrd="0" destOrd="0" presId="urn:microsoft.com/office/officeart/2016/7/layout/RepeatingBendingProcessNew"/>
    <dgm:cxn modelId="{CB62E4E2-667C-48CA-9399-F4D1ECDFB138}" srcId="{79F1CEAD-F727-4816-9960-57A32DFBCBAA}" destId="{30478F64-E801-4E57-8AAA-0F044BCF92FD}" srcOrd="7" destOrd="0" parTransId="{AE68108A-79E7-4ADF-9DC3-74E5E93DFB67}" sibTransId="{3485B4C2-28D7-461A-AA9F-1880210F3587}"/>
    <dgm:cxn modelId="{FF8374EA-2E55-46A2-917A-BE66867C2D65}" type="presOf" srcId="{8A8803D7-13B4-4876-ADE6-B251FCF5C280}" destId="{5047431B-A115-47B5-98A5-E275161BD7D0}" srcOrd="0" destOrd="0" presId="urn:microsoft.com/office/officeart/2016/7/layout/RepeatingBendingProcessNew"/>
    <dgm:cxn modelId="{A86E98F2-110E-455C-BC42-881562095D24}" type="presOf" srcId="{60F563B4-02C6-45F6-B989-80F6E59D29D9}" destId="{52571A36-4EA1-41D0-B51A-00880FCEAFD5}" srcOrd="1" destOrd="0" presId="urn:microsoft.com/office/officeart/2016/7/layout/RepeatingBendingProcessNew"/>
    <dgm:cxn modelId="{4C3E8B9D-7016-4F43-9CF8-BECC1CF9AA43}" type="presParOf" srcId="{ED08296F-8029-4205-BD1E-EE4F45359A5F}" destId="{F4BEEEA4-0E73-483D-890F-09369AAF8676}" srcOrd="0" destOrd="0" presId="urn:microsoft.com/office/officeart/2016/7/layout/RepeatingBendingProcessNew"/>
    <dgm:cxn modelId="{F6A723BB-0DDA-407C-ACE8-F92EF458850B}" type="presParOf" srcId="{ED08296F-8029-4205-BD1E-EE4F45359A5F}" destId="{20628B68-6537-4D5C-A645-627295A520EE}" srcOrd="1" destOrd="0" presId="urn:microsoft.com/office/officeart/2016/7/layout/RepeatingBendingProcessNew"/>
    <dgm:cxn modelId="{944A3481-EAF5-4F68-A1A2-6B10E4E38A0B}" type="presParOf" srcId="{20628B68-6537-4D5C-A645-627295A520EE}" destId="{D84E4BF9-E740-400D-BFC6-59B2358F9525}" srcOrd="0" destOrd="0" presId="urn:microsoft.com/office/officeart/2016/7/layout/RepeatingBendingProcessNew"/>
    <dgm:cxn modelId="{7AC165A1-A588-455B-A02D-E83B74667E52}" type="presParOf" srcId="{ED08296F-8029-4205-BD1E-EE4F45359A5F}" destId="{14E6AEA0-1031-4E0F-9ADE-3966595E509A}" srcOrd="2" destOrd="0" presId="urn:microsoft.com/office/officeart/2016/7/layout/RepeatingBendingProcessNew"/>
    <dgm:cxn modelId="{4BF9EB94-EA93-4020-A89F-1B658DAD3A74}" type="presParOf" srcId="{ED08296F-8029-4205-BD1E-EE4F45359A5F}" destId="{F0346532-2CE5-4A2F-96CA-CEDA4350D82C}" srcOrd="3" destOrd="0" presId="urn:microsoft.com/office/officeart/2016/7/layout/RepeatingBendingProcessNew"/>
    <dgm:cxn modelId="{6F3F35D9-BBC8-412B-B943-319A86976D12}" type="presParOf" srcId="{F0346532-2CE5-4A2F-96CA-CEDA4350D82C}" destId="{2687A654-3E94-4988-87A8-F969A6E4E0AF}" srcOrd="0" destOrd="0" presId="urn:microsoft.com/office/officeart/2016/7/layout/RepeatingBendingProcessNew"/>
    <dgm:cxn modelId="{5A7C0A00-E589-4DE9-936D-A1C0FBDC671E}" type="presParOf" srcId="{ED08296F-8029-4205-BD1E-EE4F45359A5F}" destId="{E505D541-22A6-4E6E-A68B-BB87F175A4FB}" srcOrd="4" destOrd="0" presId="urn:microsoft.com/office/officeart/2016/7/layout/RepeatingBendingProcessNew"/>
    <dgm:cxn modelId="{AD9C669A-205F-4F98-B871-CCDD542D3D64}" type="presParOf" srcId="{ED08296F-8029-4205-BD1E-EE4F45359A5F}" destId="{5B395924-C8B9-4D3B-A51D-6EC521F4388D}" srcOrd="5" destOrd="0" presId="urn:microsoft.com/office/officeart/2016/7/layout/RepeatingBendingProcessNew"/>
    <dgm:cxn modelId="{A3E0685C-F2F0-4974-89E2-631DB921E3FA}" type="presParOf" srcId="{5B395924-C8B9-4D3B-A51D-6EC521F4388D}" destId="{A7E7FC7D-63F8-4E37-B0C3-F675F106366F}" srcOrd="0" destOrd="0" presId="urn:microsoft.com/office/officeart/2016/7/layout/RepeatingBendingProcessNew"/>
    <dgm:cxn modelId="{D1DD7C24-A92D-4EA0-BCF8-E471A1960F00}" type="presParOf" srcId="{ED08296F-8029-4205-BD1E-EE4F45359A5F}" destId="{A65E2571-FA3B-425E-8741-2BC1FF46C13E}" srcOrd="6" destOrd="0" presId="urn:microsoft.com/office/officeart/2016/7/layout/RepeatingBendingProcessNew"/>
    <dgm:cxn modelId="{1AE22405-5DFD-4BE0-B49F-CDE76701FE7C}" type="presParOf" srcId="{ED08296F-8029-4205-BD1E-EE4F45359A5F}" destId="{F9E28827-140D-451F-AC6B-64823E0A99B4}" srcOrd="7" destOrd="0" presId="urn:microsoft.com/office/officeart/2016/7/layout/RepeatingBendingProcessNew"/>
    <dgm:cxn modelId="{D4764F7B-F2B1-412C-8F06-4003707AFC97}" type="presParOf" srcId="{F9E28827-140D-451F-AC6B-64823E0A99B4}" destId="{43C1B8DB-3BF8-44E2-9E92-18CD48E7BDA3}" srcOrd="0" destOrd="0" presId="urn:microsoft.com/office/officeart/2016/7/layout/RepeatingBendingProcessNew"/>
    <dgm:cxn modelId="{902EA073-2C76-48AC-8F2C-72E69D8506F0}" type="presParOf" srcId="{ED08296F-8029-4205-BD1E-EE4F45359A5F}" destId="{F7A67C3C-D98D-4BD6-8775-28E8503899EE}" srcOrd="8" destOrd="0" presId="urn:microsoft.com/office/officeart/2016/7/layout/RepeatingBendingProcessNew"/>
    <dgm:cxn modelId="{C155A479-669D-491B-8A59-CD0B596CC524}" type="presParOf" srcId="{ED08296F-8029-4205-BD1E-EE4F45359A5F}" destId="{CC67DAC0-87EB-4A4C-9543-B8BF4A15FD8E}" srcOrd="9" destOrd="0" presId="urn:microsoft.com/office/officeart/2016/7/layout/RepeatingBendingProcessNew"/>
    <dgm:cxn modelId="{E5EB25E7-3867-4E53-A451-3C1B7E43C890}" type="presParOf" srcId="{CC67DAC0-87EB-4A4C-9543-B8BF4A15FD8E}" destId="{F0B190AE-DB23-45B6-9513-8871B82D2C98}" srcOrd="0" destOrd="0" presId="urn:microsoft.com/office/officeart/2016/7/layout/RepeatingBendingProcessNew"/>
    <dgm:cxn modelId="{25B381E8-6823-474A-9014-D8CF043F20A0}" type="presParOf" srcId="{ED08296F-8029-4205-BD1E-EE4F45359A5F}" destId="{98887F80-9FEE-4652-B2DA-B26EBD6781DB}" srcOrd="10" destOrd="0" presId="urn:microsoft.com/office/officeart/2016/7/layout/RepeatingBendingProcessNew"/>
    <dgm:cxn modelId="{98EA4809-09AE-4E2C-BC5B-3022F2F4D42E}" type="presParOf" srcId="{ED08296F-8029-4205-BD1E-EE4F45359A5F}" destId="{E25B5BDF-338E-4D9B-8485-A6BA2770B2BA}" srcOrd="11" destOrd="0" presId="urn:microsoft.com/office/officeart/2016/7/layout/RepeatingBendingProcessNew"/>
    <dgm:cxn modelId="{4A20F4A4-A85A-401A-B83C-0833628AED98}" type="presParOf" srcId="{E25B5BDF-338E-4D9B-8485-A6BA2770B2BA}" destId="{52571A36-4EA1-41D0-B51A-00880FCEAFD5}" srcOrd="0" destOrd="0" presId="urn:microsoft.com/office/officeart/2016/7/layout/RepeatingBendingProcessNew"/>
    <dgm:cxn modelId="{4273A9B4-FDA8-4755-B028-C40BC2912263}" type="presParOf" srcId="{ED08296F-8029-4205-BD1E-EE4F45359A5F}" destId="{5047431B-A115-47B5-98A5-E275161BD7D0}" srcOrd="12" destOrd="0" presId="urn:microsoft.com/office/officeart/2016/7/layout/RepeatingBendingProcessNew"/>
    <dgm:cxn modelId="{CE9E6B7B-F786-4533-8447-5B043D348E7E}" type="presParOf" srcId="{ED08296F-8029-4205-BD1E-EE4F45359A5F}" destId="{6649C24B-A2D7-439A-B976-98603E446AF2}" srcOrd="13" destOrd="0" presId="urn:microsoft.com/office/officeart/2016/7/layout/RepeatingBendingProcessNew"/>
    <dgm:cxn modelId="{76909F9D-DFC6-4DFE-A531-4FFBDD719F61}" type="presParOf" srcId="{6649C24B-A2D7-439A-B976-98603E446AF2}" destId="{8ABF724F-5657-4694-86E4-F65007311079}" srcOrd="0" destOrd="0" presId="urn:microsoft.com/office/officeart/2016/7/layout/RepeatingBendingProcessNew"/>
    <dgm:cxn modelId="{58B7482E-15EA-4D88-993C-20403B8366D0}" type="presParOf" srcId="{ED08296F-8029-4205-BD1E-EE4F45359A5F}" destId="{6B6A2725-38E5-4BB6-8EF1-89AA98A5BF6B}"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28B68-6537-4D5C-A645-627295A520EE}">
      <dsp:nvSpPr>
        <dsp:cNvPr id="0" name=""/>
        <dsp:cNvSpPr/>
      </dsp:nvSpPr>
      <dsp:spPr>
        <a:xfrm>
          <a:off x="2243282" y="80814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029" y="851289"/>
        <a:ext cx="25794" cy="5158"/>
      </dsp:txXfrm>
    </dsp:sp>
    <dsp:sp modelId="{F4BEEEA4-0E73-483D-890F-09369AAF8676}">
      <dsp:nvSpPr>
        <dsp:cNvPr id="0" name=""/>
        <dsp:cNvSpPr/>
      </dsp:nvSpPr>
      <dsp:spPr>
        <a:xfrm>
          <a:off x="2093" y="180972"/>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Release of Governor’s Budget</a:t>
          </a:r>
        </a:p>
      </dsp:txBody>
      <dsp:txXfrm>
        <a:off x="2093" y="180972"/>
        <a:ext cx="2242988" cy="1345793"/>
      </dsp:txXfrm>
    </dsp:sp>
    <dsp:sp modelId="{F0346532-2CE5-4A2F-96CA-CEDA4350D82C}">
      <dsp:nvSpPr>
        <dsp:cNvPr id="0" name=""/>
        <dsp:cNvSpPr/>
      </dsp:nvSpPr>
      <dsp:spPr>
        <a:xfrm>
          <a:off x="5002159" y="80814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1905" y="851289"/>
        <a:ext cx="25794" cy="5158"/>
      </dsp:txXfrm>
    </dsp:sp>
    <dsp:sp modelId="{14E6AEA0-1031-4E0F-9ADE-3966595E509A}">
      <dsp:nvSpPr>
        <dsp:cNvPr id="0" name=""/>
        <dsp:cNvSpPr/>
      </dsp:nvSpPr>
      <dsp:spPr>
        <a:xfrm>
          <a:off x="2760970" y="180972"/>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Legislative Analyst’s Analysis</a:t>
          </a:r>
        </a:p>
      </dsp:txBody>
      <dsp:txXfrm>
        <a:off x="2760970" y="180972"/>
        <a:ext cx="2242988" cy="1345793"/>
      </dsp:txXfrm>
    </dsp:sp>
    <dsp:sp modelId="{5B395924-C8B9-4D3B-A51D-6EC521F4388D}">
      <dsp:nvSpPr>
        <dsp:cNvPr id="0" name=""/>
        <dsp:cNvSpPr/>
      </dsp:nvSpPr>
      <dsp:spPr>
        <a:xfrm>
          <a:off x="7761035" y="80814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0782" y="851289"/>
        <a:ext cx="25794" cy="5158"/>
      </dsp:txXfrm>
    </dsp:sp>
    <dsp:sp modelId="{E505D541-22A6-4E6E-A68B-BB87F175A4FB}">
      <dsp:nvSpPr>
        <dsp:cNvPr id="0" name=""/>
        <dsp:cNvSpPr/>
      </dsp:nvSpPr>
      <dsp:spPr>
        <a:xfrm>
          <a:off x="5519846" y="180972"/>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Budget Subcommittee Hearings</a:t>
          </a:r>
        </a:p>
      </dsp:txBody>
      <dsp:txXfrm>
        <a:off x="5519846" y="180972"/>
        <a:ext cx="2242988" cy="1345793"/>
      </dsp:txXfrm>
    </dsp:sp>
    <dsp:sp modelId="{F9E28827-140D-451F-AC6B-64823E0A99B4}">
      <dsp:nvSpPr>
        <dsp:cNvPr id="0" name=""/>
        <dsp:cNvSpPr/>
      </dsp:nvSpPr>
      <dsp:spPr>
        <a:xfrm>
          <a:off x="1123588" y="1524965"/>
          <a:ext cx="8276629" cy="485287"/>
        </a:xfrm>
        <a:custGeom>
          <a:avLst/>
          <a:gdLst/>
          <a:ahLst/>
          <a:cxnLst/>
          <a:rect l="0" t="0" r="0" b="0"/>
          <a:pathLst>
            <a:path>
              <a:moveTo>
                <a:pt x="8276629" y="0"/>
              </a:moveTo>
              <a:lnTo>
                <a:pt x="8276629" y="259743"/>
              </a:lnTo>
              <a:lnTo>
                <a:pt x="0" y="259743"/>
              </a:lnTo>
              <a:lnTo>
                <a:pt x="0" y="48528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4585" y="1765030"/>
        <a:ext cx="414634" cy="5158"/>
      </dsp:txXfrm>
    </dsp:sp>
    <dsp:sp modelId="{A65E2571-FA3B-425E-8741-2BC1FF46C13E}">
      <dsp:nvSpPr>
        <dsp:cNvPr id="0" name=""/>
        <dsp:cNvSpPr/>
      </dsp:nvSpPr>
      <dsp:spPr>
        <a:xfrm>
          <a:off x="8278723" y="180972"/>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Governor’s Revisions</a:t>
          </a:r>
        </a:p>
      </dsp:txBody>
      <dsp:txXfrm>
        <a:off x="8278723" y="180972"/>
        <a:ext cx="2242988" cy="1345793"/>
      </dsp:txXfrm>
    </dsp:sp>
    <dsp:sp modelId="{CC67DAC0-87EB-4A4C-9543-B8BF4A15FD8E}">
      <dsp:nvSpPr>
        <dsp:cNvPr id="0" name=""/>
        <dsp:cNvSpPr/>
      </dsp:nvSpPr>
      <dsp:spPr>
        <a:xfrm>
          <a:off x="2243282" y="266982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029" y="2712970"/>
        <a:ext cx="25794" cy="5158"/>
      </dsp:txXfrm>
    </dsp:sp>
    <dsp:sp modelId="{F7A67C3C-D98D-4BD6-8775-28E8503899EE}">
      <dsp:nvSpPr>
        <dsp:cNvPr id="0" name=""/>
        <dsp:cNvSpPr/>
      </dsp:nvSpPr>
      <dsp:spPr>
        <a:xfrm>
          <a:off x="2093" y="2042653"/>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Budget Subcommittee Actions</a:t>
          </a:r>
        </a:p>
      </dsp:txBody>
      <dsp:txXfrm>
        <a:off x="2093" y="2042653"/>
        <a:ext cx="2242988" cy="1345793"/>
      </dsp:txXfrm>
    </dsp:sp>
    <dsp:sp modelId="{E25B5BDF-338E-4D9B-8485-A6BA2770B2BA}">
      <dsp:nvSpPr>
        <dsp:cNvPr id="0" name=""/>
        <dsp:cNvSpPr/>
      </dsp:nvSpPr>
      <dsp:spPr>
        <a:xfrm>
          <a:off x="5002159" y="266982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1905" y="2712970"/>
        <a:ext cx="25794" cy="5158"/>
      </dsp:txXfrm>
    </dsp:sp>
    <dsp:sp modelId="{98887F80-9FEE-4652-B2DA-B26EBD6781DB}">
      <dsp:nvSpPr>
        <dsp:cNvPr id="0" name=""/>
        <dsp:cNvSpPr/>
      </dsp:nvSpPr>
      <dsp:spPr>
        <a:xfrm>
          <a:off x="2760970" y="2042653"/>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Conference Committee</a:t>
          </a:r>
        </a:p>
      </dsp:txBody>
      <dsp:txXfrm>
        <a:off x="2760970" y="2042653"/>
        <a:ext cx="2242988" cy="1345793"/>
      </dsp:txXfrm>
    </dsp:sp>
    <dsp:sp modelId="{6649C24B-A2D7-439A-B976-98603E446AF2}">
      <dsp:nvSpPr>
        <dsp:cNvPr id="0" name=""/>
        <dsp:cNvSpPr/>
      </dsp:nvSpPr>
      <dsp:spPr>
        <a:xfrm>
          <a:off x="7761035" y="2669829"/>
          <a:ext cx="485287" cy="91440"/>
        </a:xfrm>
        <a:custGeom>
          <a:avLst/>
          <a:gdLst/>
          <a:ahLst/>
          <a:cxnLst/>
          <a:rect l="0" t="0" r="0" b="0"/>
          <a:pathLst>
            <a:path>
              <a:moveTo>
                <a:pt x="0" y="45720"/>
              </a:moveTo>
              <a:lnTo>
                <a:pt x="48528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0782" y="2712970"/>
        <a:ext cx="25794" cy="5158"/>
      </dsp:txXfrm>
    </dsp:sp>
    <dsp:sp modelId="{5047431B-A115-47B5-98A5-E275161BD7D0}">
      <dsp:nvSpPr>
        <dsp:cNvPr id="0" name=""/>
        <dsp:cNvSpPr/>
      </dsp:nvSpPr>
      <dsp:spPr>
        <a:xfrm>
          <a:off x="5519846" y="2042653"/>
          <a:ext cx="2242988" cy="1345793"/>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Legislative Actions</a:t>
          </a:r>
        </a:p>
      </dsp:txBody>
      <dsp:txXfrm>
        <a:off x="5519846" y="2042653"/>
        <a:ext cx="2242988" cy="1345793"/>
      </dsp:txXfrm>
    </dsp:sp>
    <dsp:sp modelId="{6B6A2725-38E5-4BB6-8EF1-89AA98A5BF6B}">
      <dsp:nvSpPr>
        <dsp:cNvPr id="0" name=""/>
        <dsp:cNvSpPr/>
      </dsp:nvSpPr>
      <dsp:spPr>
        <a:xfrm>
          <a:off x="8278723" y="2042653"/>
          <a:ext cx="2242988" cy="13457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908" tIns="115368" rIns="109908" bIns="11536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Governor’s Consideration</a:t>
          </a:r>
        </a:p>
      </dsp:txBody>
      <dsp:txXfrm>
        <a:off x="8278723" y="2042653"/>
        <a:ext cx="2242988" cy="13457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6/15/21</a:t>
            </a:fld>
            <a:endParaRPr lang="en-US"/>
          </a:p>
        </p:txBody>
      </p:sp>
      <p:sp>
        <p:nvSpPr>
          <p:cNvPr id="4" name="Footer Placeholder 3">
            <a:extLst>
              <a:ext uri="{FF2B5EF4-FFF2-40B4-BE49-F238E27FC236}">
                <a16:creationId xmlns:a16="http://schemas.microsoft.com/office/drawing/2014/main"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6/15/21</a:t>
            </a:fld>
            <a:endParaRPr lang="en-US"/>
          </a:p>
        </p:txBody>
      </p:sp>
      <p:sp>
        <p:nvSpPr>
          <p:cNvPr id="4" name="Slide Image Placeholder 3">
            <a:extLst>
              <a:ext uri="{FF2B5EF4-FFF2-40B4-BE49-F238E27FC236}">
                <a16:creationId xmlns:a16="http://schemas.microsoft.com/office/drawing/2014/main"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30 resolutions in response to AB 705</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16</a:t>
            </a:fld>
            <a:endParaRPr lang="en-US" altLang="en-US"/>
          </a:p>
        </p:txBody>
      </p:sp>
    </p:spTree>
    <p:extLst>
      <p:ext uri="{BB962C8B-B14F-4D97-AF65-F5344CB8AC3E}">
        <p14:creationId xmlns:p14="http://schemas.microsoft.com/office/powerpoint/2010/main" val="1499170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06088A0-6770-8842-AAB0-A6DCBD830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sccc.org/policies/advocac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sccc.org/legislative-position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billNavClient.xhtml?bill_id=200920100SB1440" TargetMode="External"/><Relationship Id="rId2" Type="http://schemas.openxmlformats.org/officeDocument/2006/relationships/hyperlink" Target="https://leginfo.legislature.ca.gov/faces/billNavClient.xhtml?bill_id=200920100AB440" TargetMode="External"/><Relationship Id="rId1" Type="http://schemas.openxmlformats.org/officeDocument/2006/relationships/slideLayout" Target="../slideLayouts/slideLayout4.xml"/><Relationship Id="rId5" Type="http://schemas.openxmlformats.org/officeDocument/2006/relationships/hyperlink" Target="https://leginfo.legislature.ca.gov/faces/billNavClient.xhtml?bill_id=202120220AB928" TargetMode="External"/><Relationship Id="rId4" Type="http://schemas.openxmlformats.org/officeDocument/2006/relationships/hyperlink" Target="https://leginfo.legislature.ca.gov/faces/billNavClient.xhtml?bill_id=201320140SB4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billNavClient.xhtml?bill_id=201720180AB705"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billNavClient.xhtml?bill_id=201920200AB3310" TargetMode="External"/><Relationship Id="rId2" Type="http://schemas.openxmlformats.org/officeDocument/2006/relationships/hyperlink" Target="https://leginfo.legislature.ca.gov/faces/billNavClient.xhtml?bill_id=201920200AB1460"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leginfo.legislature.ca.gov/faces/billNavClient.xhtml?bill_id=202120220AB1040"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leginfo.legislature.ca.gov/faces/billNavClient.xhtml?bill_id=202120220AB928"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postsecondaryforall.org/wp-content/uploads/2021/02/Recovery-with-Equity_2021Feb15.pdf" TargetMode="External"/><Relationship Id="rId2" Type="http://schemas.openxmlformats.org/officeDocument/2006/relationships/hyperlink" Target="https://leginfo.legislature.ca.gov/faces/billNavClient.xhtml?bill_id=202120220AB111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d.dof.ca.gov/trailer-bill/public/trailerBill/pdf/289" TargetMode="External"/><Relationship Id="rId2" Type="http://schemas.openxmlformats.org/officeDocument/2006/relationships/hyperlink" Target="https://leginfo.legislature.ca.gov/faces/billNavClient.xhtml?bill_id=202120220AB927"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asccc.org/liaisons" TargetMode="External"/><Relationship Id="rId2" Type="http://schemas.openxmlformats.org/officeDocument/2006/relationships/hyperlink" Target="https://asccc.org/legislative-liaison" TargetMode="External"/><Relationship Id="rId1" Type="http://schemas.openxmlformats.org/officeDocument/2006/relationships/slideLayout" Target="../slideLayouts/slideLayout2.xml"/><Relationship Id="rId4" Type="http://schemas.openxmlformats.org/officeDocument/2006/relationships/hyperlink" Target="mailto:info@asccc.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leginfo.legislature.ca.gov/faces/glossaryTemplate.xhtml" TargetMode="External"/><Relationship Id="rId3" Type="http://schemas.openxmlformats.org/officeDocument/2006/relationships/hyperlink" Target="https://abgt.assembly.ca.gov/sites/abgt.assembly.ca.gov/files/Floor%20Report%20of%20the%202021-22%20Budget%20-%20%28June%2011%2C%202021%20Version%29.pdf" TargetMode="External"/><Relationship Id="rId7" Type="http://schemas.openxmlformats.org/officeDocument/2006/relationships/hyperlink" Target="http://www.dof.ca.gov/" TargetMode="External"/><Relationship Id="rId2" Type="http://schemas.openxmlformats.org/officeDocument/2006/relationships/hyperlink" Target="https://www.asccc.org/sites/default/files/ASCCC%20Letter%20to%20Legislative%20Liaisons%201-28-2021.pdf" TargetMode="External"/><Relationship Id="rId1" Type="http://schemas.openxmlformats.org/officeDocument/2006/relationships/slideLayout" Target="../slideLayouts/slideLayout4.xml"/><Relationship Id="rId6" Type="http://schemas.openxmlformats.org/officeDocument/2006/relationships/hyperlink" Target="https://lao.ca.gov/" TargetMode="External"/><Relationship Id="rId11" Type="http://schemas.openxmlformats.org/officeDocument/2006/relationships/hyperlink" Target="https://esd.dof.ca.gov/dofpublic/trailerBill.html" TargetMode="External"/><Relationship Id="rId5" Type="http://schemas.openxmlformats.org/officeDocument/2006/relationships/hyperlink" Target="https://leginfo.legislature.ca.gov/faces/home.xhtml" TargetMode="External"/><Relationship Id="rId10" Type="http://schemas.openxmlformats.org/officeDocument/2006/relationships/hyperlink" Target="https://www.senate.ca.gov/content/senate-histories" TargetMode="External"/><Relationship Id="rId4" Type="http://schemas.openxmlformats.org/officeDocument/2006/relationships/hyperlink" Target="http://www.leginfo.ca.gov/bil2lawx.html" TargetMode="External"/><Relationship Id="rId9" Type="http://schemas.openxmlformats.org/officeDocument/2006/relationships/hyperlink" Target="https://clerk.assembly.ca.gov/content/daily-histor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ginfo.legislature.ca.gov/faces/glossaryTemplate.x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4C024CE1-8729-9A45-B64C-4C99EAD38149}"/>
              </a:ext>
            </a:extLst>
          </p:cNvPr>
          <p:cNvSpPr>
            <a:spLocks noGrp="1" noChangeArrowheads="1"/>
          </p:cNvSpPr>
          <p:nvPr>
            <p:ph type="title"/>
          </p:nvPr>
        </p:nvSpPr>
        <p:spPr>
          <a:xfrm>
            <a:off x="958850" y="4732338"/>
            <a:ext cx="10433050" cy="1736725"/>
          </a:xfrm>
        </p:spPr>
        <p:txBody>
          <a:bodyPr>
            <a:normAutofit fontScale="90000"/>
          </a:bodyPr>
          <a:lstStyle/>
          <a:p>
            <a:r>
              <a:rPr lang="en-US" dirty="0"/>
              <a:t>Legislation and Advocacy: </a:t>
            </a:r>
            <a:br>
              <a:rPr lang="en-US" dirty="0"/>
            </a:br>
            <a:r>
              <a:rPr lang="en-US" dirty="0"/>
              <a:t>The 411 on the 10+1</a:t>
            </a:r>
            <a:br>
              <a:rPr lang="en-US" dirty="0"/>
            </a:br>
            <a:r>
              <a:rPr lang="en-US" sz="2000" dirty="0">
                <a:solidFill>
                  <a:schemeClr val="accent2">
                    <a:lumMod val="40000"/>
                    <a:lumOff val="60000"/>
                  </a:schemeClr>
                </a:solidFill>
              </a:rPr>
              <a:t>Wednesday, June 16 | 3:45-5:00</a:t>
            </a:r>
            <a:endParaRPr lang="en-US" altLang="en-US" sz="2000" dirty="0">
              <a:solidFill>
                <a:schemeClr val="accent2">
                  <a:lumMod val="40000"/>
                  <a:lumOff val="6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B9C6-64A0-7542-88C5-8B96752C8D0F}"/>
              </a:ext>
            </a:extLst>
          </p:cNvPr>
          <p:cNvSpPr>
            <a:spLocks noGrp="1"/>
          </p:cNvSpPr>
          <p:nvPr>
            <p:ph type="title"/>
          </p:nvPr>
        </p:nvSpPr>
        <p:spPr>
          <a:xfrm>
            <a:off x="2560319" y="403412"/>
            <a:ext cx="8793479" cy="1685768"/>
          </a:xfrm>
        </p:spPr>
        <p:txBody>
          <a:bodyPr wrap="square" anchor="b">
            <a:normAutofit/>
          </a:bodyPr>
          <a:lstStyle/>
          <a:p>
            <a:r>
              <a:rPr lang="en-US" b="1" dirty="0"/>
              <a:t>Budget Development Processes</a:t>
            </a:r>
          </a:p>
        </p:txBody>
      </p:sp>
      <p:sp>
        <p:nvSpPr>
          <p:cNvPr id="4" name="Slide Number Placeholder 3">
            <a:extLst>
              <a:ext uri="{FF2B5EF4-FFF2-40B4-BE49-F238E27FC236}">
                <a16:creationId xmlns:a16="http://schemas.microsoft.com/office/drawing/2014/main" id="{E4A5CE63-C67E-0F43-900B-0A38AE2AD8D4}"/>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384C949E-1E58-A146-8787-2A5DB0B69B3F}" type="slidenum">
              <a:rPr lang="en-US" altLang="en-US" smtClean="0"/>
              <a:pPr>
                <a:spcAft>
                  <a:spcPts val="600"/>
                </a:spcAft>
                <a:defRPr/>
              </a:pPr>
              <a:t>10</a:t>
            </a:fld>
            <a:endParaRPr lang="en-US" altLang="en-US"/>
          </a:p>
        </p:txBody>
      </p:sp>
      <p:graphicFrame>
        <p:nvGraphicFramePr>
          <p:cNvPr id="8" name="Content Placeholder 5">
            <a:extLst>
              <a:ext uri="{FF2B5EF4-FFF2-40B4-BE49-F238E27FC236}">
                <a16:creationId xmlns:a16="http://schemas.microsoft.com/office/drawing/2014/main" id="{12499DBC-E86D-4C36-B8A2-F269E3233B77}"/>
              </a:ext>
            </a:extLst>
          </p:cNvPr>
          <p:cNvGraphicFramePr>
            <a:graphicFrameLocks noGrp="1"/>
          </p:cNvGraphicFramePr>
          <p:nvPr>
            <p:ph idx="1"/>
            <p:extLst>
              <p:ext uri="{D42A27DB-BD31-4B8C-83A1-F6EECF244321}">
                <p14:modId xmlns:p14="http://schemas.microsoft.com/office/powerpoint/2010/main" val="354975373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56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B9C6-64A0-7542-88C5-8B96752C8D0F}"/>
              </a:ext>
            </a:extLst>
          </p:cNvPr>
          <p:cNvSpPr>
            <a:spLocks noGrp="1"/>
          </p:cNvSpPr>
          <p:nvPr>
            <p:ph type="title"/>
          </p:nvPr>
        </p:nvSpPr>
        <p:spPr/>
        <p:txBody>
          <a:bodyPr anchor="ctr"/>
          <a:lstStyle/>
          <a:p>
            <a:pPr algn="ctr"/>
            <a:r>
              <a:rPr lang="en-US" b="1" dirty="0"/>
              <a:t>Budget Development Timeline</a:t>
            </a:r>
          </a:p>
        </p:txBody>
      </p:sp>
      <p:sp>
        <p:nvSpPr>
          <p:cNvPr id="3" name="Content Placeholder 2">
            <a:extLst>
              <a:ext uri="{FF2B5EF4-FFF2-40B4-BE49-F238E27FC236}">
                <a16:creationId xmlns:a16="http://schemas.microsoft.com/office/drawing/2014/main" id="{7A0FC03B-D4B2-654B-BCC1-6F022FC7E50A}"/>
              </a:ext>
            </a:extLst>
          </p:cNvPr>
          <p:cNvSpPr>
            <a:spLocks noGrp="1"/>
          </p:cNvSpPr>
          <p:nvPr>
            <p:ph sz="half" idx="1"/>
          </p:nvPr>
        </p:nvSpPr>
        <p:spPr/>
        <p:txBody>
          <a:bodyPr/>
          <a:lstStyle/>
          <a:p>
            <a:pPr marL="457200" indent="-457200">
              <a:buFont typeface="+mj-lt"/>
              <a:buAutoNum type="arabicPeriod"/>
            </a:pPr>
            <a:r>
              <a:rPr lang="en-US" b="1" dirty="0"/>
              <a:t>STEP 1</a:t>
            </a:r>
            <a:r>
              <a:rPr lang="en-US" dirty="0"/>
              <a:t>: Governor submit proposed budget to each house of legislature (on or before </a:t>
            </a:r>
            <a:r>
              <a:rPr lang="en-US" dirty="0">
                <a:solidFill>
                  <a:srgbClr val="FF0000"/>
                </a:solidFill>
              </a:rPr>
              <a:t>Jan. 10</a:t>
            </a:r>
            <a:r>
              <a:rPr lang="en-US" baseline="30000" dirty="0">
                <a:solidFill>
                  <a:srgbClr val="FF0000"/>
                </a:solidFill>
              </a:rPr>
              <a:t>th</a:t>
            </a:r>
            <a:r>
              <a:rPr lang="en-US" dirty="0"/>
              <a:t>)</a:t>
            </a:r>
          </a:p>
          <a:p>
            <a:pPr marL="457200" indent="-457200">
              <a:buFont typeface="+mj-lt"/>
              <a:buAutoNum type="arabicPeriod"/>
            </a:pPr>
            <a:r>
              <a:rPr lang="en-US" b="1" dirty="0"/>
              <a:t>STEP2</a:t>
            </a:r>
            <a:r>
              <a:rPr lang="en-US" dirty="0"/>
              <a:t>: A budget bill is introduced in each house and referred to both the Assembly Budget Committee, Senate Budget &amp; Fiscal Review Committee</a:t>
            </a:r>
          </a:p>
          <a:p>
            <a:pPr marL="457200" indent="-457200">
              <a:buFont typeface="+mj-lt"/>
              <a:buAutoNum type="arabicPeriod"/>
            </a:pPr>
            <a:r>
              <a:rPr lang="en-US" b="1" dirty="0"/>
              <a:t>STEP 3</a:t>
            </a:r>
            <a:r>
              <a:rPr lang="en-US" dirty="0"/>
              <a:t>: The LAO provides an analysis of the proposed budget at the end of </a:t>
            </a:r>
            <a:r>
              <a:rPr lang="en-US" dirty="0">
                <a:solidFill>
                  <a:srgbClr val="FF0000"/>
                </a:solidFill>
              </a:rPr>
              <a:t>Feb</a:t>
            </a:r>
            <a:r>
              <a:rPr lang="en-US" dirty="0"/>
              <a:t>. “The Analysis of the Budget Bill”</a:t>
            </a:r>
          </a:p>
          <a:p>
            <a:pPr marL="457200" indent="-457200">
              <a:buFont typeface="+mj-lt"/>
              <a:buAutoNum type="arabicPeriod"/>
            </a:pPr>
            <a:r>
              <a:rPr lang="en-US" b="1" dirty="0"/>
              <a:t>STEP 4</a:t>
            </a:r>
            <a:r>
              <a:rPr lang="en-US" dirty="0"/>
              <a:t>: The budget committees from both houses develops its own version of the budget </a:t>
            </a:r>
            <a:r>
              <a:rPr lang="en-US" dirty="0">
                <a:solidFill>
                  <a:srgbClr val="FF0000"/>
                </a:solidFill>
              </a:rPr>
              <a:t>(Feb.-April)</a:t>
            </a:r>
          </a:p>
          <a:p>
            <a:pPr marL="457200" indent="-457200">
              <a:buFont typeface="+mj-lt"/>
              <a:buAutoNum type="arabicPeriod"/>
            </a:pPr>
            <a:r>
              <a:rPr lang="en-US" b="1" dirty="0"/>
              <a:t>STEP 5</a:t>
            </a:r>
            <a:r>
              <a:rPr lang="en-US" dirty="0"/>
              <a:t>: Governor submits a revision (aka “the May Revise”)</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E4A5CE63-C67E-0F43-900B-0A38AE2AD8D4}"/>
              </a:ext>
            </a:extLst>
          </p:cNvPr>
          <p:cNvSpPr>
            <a:spLocks noGrp="1"/>
          </p:cNvSpPr>
          <p:nvPr>
            <p:ph type="sldNum" sz="quarter" idx="10"/>
          </p:nvPr>
        </p:nvSpPr>
        <p:spPr/>
        <p:txBody>
          <a:bodyPr/>
          <a:lstStyle/>
          <a:p>
            <a:pPr>
              <a:defRPr/>
            </a:pPr>
            <a:fld id="{384C949E-1E58-A146-8787-2A5DB0B69B3F}" type="slidenum">
              <a:rPr lang="en-US" altLang="en-US" smtClean="0"/>
              <a:pPr>
                <a:defRPr/>
              </a:pPr>
              <a:t>11</a:t>
            </a:fld>
            <a:endParaRPr lang="en-US" altLang="en-US"/>
          </a:p>
        </p:txBody>
      </p:sp>
    </p:spTree>
    <p:extLst>
      <p:ext uri="{BB962C8B-B14F-4D97-AF65-F5344CB8AC3E}">
        <p14:creationId xmlns:p14="http://schemas.microsoft.com/office/powerpoint/2010/main" val="123399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C6CC-B48B-44F5-BD43-41F369B031FD}"/>
              </a:ext>
            </a:extLst>
          </p:cNvPr>
          <p:cNvSpPr>
            <a:spLocks noGrp="1"/>
          </p:cNvSpPr>
          <p:nvPr>
            <p:ph type="title"/>
          </p:nvPr>
        </p:nvSpPr>
        <p:spPr/>
        <p:txBody>
          <a:bodyPr/>
          <a:lstStyle/>
          <a:p>
            <a:pPr algn="ctr"/>
            <a:r>
              <a:rPr lang="en-US" b="1" dirty="0"/>
              <a:t>Budget Development Timeline</a:t>
            </a:r>
            <a:endParaRPr lang="en-US" dirty="0"/>
          </a:p>
        </p:txBody>
      </p:sp>
      <p:sp>
        <p:nvSpPr>
          <p:cNvPr id="3" name="Content Placeholder 2">
            <a:extLst>
              <a:ext uri="{FF2B5EF4-FFF2-40B4-BE49-F238E27FC236}">
                <a16:creationId xmlns:a16="http://schemas.microsoft.com/office/drawing/2014/main" id="{AD8FA302-860A-488F-98FE-F071FB09B727}"/>
              </a:ext>
            </a:extLst>
          </p:cNvPr>
          <p:cNvSpPr>
            <a:spLocks noGrp="1"/>
          </p:cNvSpPr>
          <p:nvPr>
            <p:ph sz="half" idx="1"/>
          </p:nvPr>
        </p:nvSpPr>
        <p:spPr/>
        <p:txBody>
          <a:bodyPr/>
          <a:lstStyle/>
          <a:p>
            <a:pPr marL="457200" indent="-457200">
              <a:buFont typeface="+mj-lt"/>
              <a:buAutoNum type="arabicPeriod" startAt="6"/>
            </a:pPr>
            <a:r>
              <a:rPr lang="en-US" b="1" dirty="0"/>
              <a:t>STEP 6</a:t>
            </a:r>
            <a:r>
              <a:rPr lang="en-US" dirty="0"/>
              <a:t>: A Conference Committee is formed consisting of:</a:t>
            </a:r>
          </a:p>
          <a:p>
            <a:pPr lvl="1"/>
            <a:r>
              <a:rPr lang="en-US" dirty="0"/>
              <a:t>3 members of the Senate (2 from the majority party)</a:t>
            </a:r>
          </a:p>
          <a:p>
            <a:pPr lvl="1"/>
            <a:r>
              <a:rPr lang="en-US" dirty="0"/>
              <a:t>3 members of the Assembly (2 from the majority party) </a:t>
            </a:r>
            <a:r>
              <a:rPr lang="en-US" dirty="0">
                <a:solidFill>
                  <a:srgbClr val="FF0000"/>
                </a:solidFill>
              </a:rPr>
              <a:t>(May- early June)</a:t>
            </a:r>
          </a:p>
          <a:p>
            <a:pPr marL="457200" indent="-457200">
              <a:buFont typeface="+mj-lt"/>
              <a:buAutoNum type="arabicPeriod" startAt="7"/>
            </a:pPr>
            <a:r>
              <a:rPr lang="en-US" b="1" dirty="0"/>
              <a:t>Step 7</a:t>
            </a:r>
            <a:r>
              <a:rPr lang="en-US" dirty="0"/>
              <a:t>: After deliberations, a budget is submitted to both houses for a vote (passage requires a two-thirds vote) </a:t>
            </a:r>
            <a:r>
              <a:rPr lang="en-US" dirty="0">
                <a:solidFill>
                  <a:srgbClr val="FF0000"/>
                </a:solidFill>
              </a:rPr>
              <a:t>(early June)</a:t>
            </a:r>
          </a:p>
          <a:p>
            <a:pPr marL="457200" indent="-457200">
              <a:buFont typeface="+mj-lt"/>
              <a:buAutoNum type="arabicPeriod" startAt="7"/>
            </a:pPr>
            <a:r>
              <a:rPr lang="en-US" b="1" dirty="0"/>
              <a:t>Step 8</a:t>
            </a:r>
            <a:r>
              <a:rPr lang="en-US" dirty="0"/>
              <a:t>: Once approved it is sent to the Governor for signature </a:t>
            </a:r>
            <a:r>
              <a:rPr lang="en-US" dirty="0">
                <a:solidFill>
                  <a:srgbClr val="FF0000"/>
                </a:solidFill>
              </a:rPr>
              <a:t>(must be approved by June 15)</a:t>
            </a:r>
            <a:r>
              <a:rPr lang="en-US" dirty="0"/>
              <a:t>.</a:t>
            </a:r>
          </a:p>
          <a:p>
            <a:pPr lvl="1"/>
            <a:r>
              <a:rPr lang="en-US" dirty="0"/>
              <a:t>Possible line-item veto power “blue penciling”</a:t>
            </a:r>
          </a:p>
          <a:p>
            <a:pPr lvl="1"/>
            <a:r>
              <a:rPr lang="en-US" dirty="0"/>
              <a:t>Any item vetoed can be reconsidered separately or overridden in the same manner as other bills (two-thirds vote)</a:t>
            </a:r>
          </a:p>
          <a:p>
            <a:pPr lvl="1"/>
            <a:r>
              <a:rPr lang="en-US" dirty="0"/>
              <a:t>The budget goes into effect upon the Governor’s approval of the budget bill.</a:t>
            </a:r>
          </a:p>
        </p:txBody>
      </p:sp>
      <p:sp>
        <p:nvSpPr>
          <p:cNvPr id="4" name="Slide Number Placeholder 3">
            <a:extLst>
              <a:ext uri="{FF2B5EF4-FFF2-40B4-BE49-F238E27FC236}">
                <a16:creationId xmlns:a16="http://schemas.microsoft.com/office/drawing/2014/main" id="{EE4CA057-D4AA-4848-A104-B4C025830963}"/>
              </a:ext>
            </a:extLst>
          </p:cNvPr>
          <p:cNvSpPr>
            <a:spLocks noGrp="1"/>
          </p:cNvSpPr>
          <p:nvPr>
            <p:ph type="sldNum" sz="quarter" idx="10"/>
          </p:nvPr>
        </p:nvSpPr>
        <p:spPr/>
        <p:txBody>
          <a:bodyPr/>
          <a:lstStyle/>
          <a:p>
            <a:pPr>
              <a:defRPr/>
            </a:pPr>
            <a:fld id="{384C949E-1E58-A146-8787-2A5DB0B69B3F}" type="slidenum">
              <a:rPr lang="en-US" altLang="en-US" smtClean="0"/>
              <a:pPr>
                <a:defRPr/>
              </a:pPr>
              <a:t>12</a:t>
            </a:fld>
            <a:endParaRPr lang="en-US" altLang="en-US"/>
          </a:p>
        </p:txBody>
      </p:sp>
    </p:spTree>
    <p:extLst>
      <p:ext uri="{BB962C8B-B14F-4D97-AF65-F5344CB8AC3E}">
        <p14:creationId xmlns:p14="http://schemas.microsoft.com/office/powerpoint/2010/main" val="31765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C4EA-7128-9A43-AE50-A3B8637B9A62}"/>
              </a:ext>
            </a:extLst>
          </p:cNvPr>
          <p:cNvSpPr>
            <a:spLocks noGrp="1"/>
          </p:cNvSpPr>
          <p:nvPr>
            <p:ph type="title"/>
          </p:nvPr>
        </p:nvSpPr>
        <p:spPr/>
        <p:txBody>
          <a:bodyPr anchor="ctr">
            <a:normAutofit/>
          </a:bodyPr>
          <a:lstStyle/>
          <a:p>
            <a:pPr algn="ctr"/>
            <a:r>
              <a:rPr lang="en-US" b="1" dirty="0"/>
              <a:t>Formal ASCCC Positions on Proposed Legislation and/or Trailer Bill Language</a:t>
            </a:r>
            <a:endParaRPr lang="en-US" sz="2800" b="1" i="1" dirty="0">
              <a:solidFill>
                <a:srgbClr val="7030A0"/>
              </a:solidFill>
            </a:endParaRPr>
          </a:p>
        </p:txBody>
      </p:sp>
      <p:sp>
        <p:nvSpPr>
          <p:cNvPr id="3" name="Content Placeholder 2">
            <a:extLst>
              <a:ext uri="{FF2B5EF4-FFF2-40B4-BE49-F238E27FC236}">
                <a16:creationId xmlns:a16="http://schemas.microsoft.com/office/drawing/2014/main" id="{AA397AEC-A225-0D48-AC81-A810F292DA74}"/>
              </a:ext>
            </a:extLst>
          </p:cNvPr>
          <p:cNvSpPr>
            <a:spLocks noGrp="1"/>
          </p:cNvSpPr>
          <p:nvPr>
            <p:ph sz="half" idx="1"/>
          </p:nvPr>
        </p:nvSpPr>
        <p:spPr>
          <a:xfrm>
            <a:off x="4293704" y="1976022"/>
            <a:ext cx="7042346" cy="4241897"/>
          </a:xfrm>
        </p:spPr>
        <p:txBody>
          <a:bodyPr/>
          <a:lstStyle/>
          <a:p>
            <a:r>
              <a:rPr lang="en-US" sz="2800" dirty="0"/>
              <a:t>When does the ASCCC take a position?</a:t>
            </a:r>
          </a:p>
          <a:p>
            <a:pPr marL="0" indent="0">
              <a:buNone/>
            </a:pPr>
            <a:endParaRPr lang="en-US" sz="2800" dirty="0"/>
          </a:p>
          <a:p>
            <a:r>
              <a:rPr lang="en-US" sz="2800" dirty="0"/>
              <a:t>How does the ASCCC take position*?</a:t>
            </a:r>
          </a:p>
          <a:p>
            <a:pPr marL="0" indent="0">
              <a:buNone/>
            </a:pPr>
            <a:endParaRPr lang="en-US" sz="2800" dirty="0"/>
          </a:p>
          <a:p>
            <a:r>
              <a:rPr lang="en-US" sz="2800" dirty="0"/>
              <a:t>Why doesn’t the ASCCC take a position on every bill?</a:t>
            </a:r>
          </a:p>
          <a:p>
            <a:endParaRPr lang="en-US" sz="2800" dirty="0"/>
          </a:p>
          <a:p>
            <a:pPr marL="0" indent="0">
              <a:buNone/>
            </a:pPr>
            <a:r>
              <a:rPr lang="en-US" sz="2800" dirty="0"/>
              <a:t>*ASCCC Policy: </a:t>
            </a:r>
            <a:r>
              <a:rPr lang="en-US" sz="2800" i="1" dirty="0">
                <a:solidFill>
                  <a:srgbClr val="FF0000"/>
                </a:solidFill>
              </a:rPr>
              <a:t>10.09 ASCCC Advocacy –</a:t>
            </a:r>
            <a:r>
              <a:rPr lang="en-US" sz="2800" dirty="0"/>
              <a:t> </a:t>
            </a:r>
            <a:r>
              <a:rPr lang="en-US" sz="2800" dirty="0">
                <a:hlinkClick r:id="rId2"/>
              </a:rPr>
              <a:t>https://asccc.org/policies/advocacy</a:t>
            </a:r>
            <a:r>
              <a:rPr lang="en-US" sz="2800" dirty="0"/>
              <a:t> </a:t>
            </a:r>
          </a:p>
          <a:p>
            <a:endParaRPr lang="en-US" dirty="0"/>
          </a:p>
        </p:txBody>
      </p:sp>
      <p:sp>
        <p:nvSpPr>
          <p:cNvPr id="4" name="Slide Number Placeholder 3">
            <a:extLst>
              <a:ext uri="{FF2B5EF4-FFF2-40B4-BE49-F238E27FC236}">
                <a16:creationId xmlns:a16="http://schemas.microsoft.com/office/drawing/2014/main" id="{89299DF7-06DD-BB49-AF2A-4B66492A9635}"/>
              </a:ext>
            </a:extLst>
          </p:cNvPr>
          <p:cNvSpPr>
            <a:spLocks noGrp="1"/>
          </p:cNvSpPr>
          <p:nvPr>
            <p:ph type="sldNum" sz="quarter" idx="10"/>
          </p:nvPr>
        </p:nvSpPr>
        <p:spPr/>
        <p:txBody>
          <a:bodyPr/>
          <a:lstStyle/>
          <a:p>
            <a:pPr>
              <a:defRPr/>
            </a:pPr>
            <a:fld id="{384C949E-1E58-A146-8787-2A5DB0B69B3F}"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FAB31254-3801-45BB-A051-0DC3D09B7F6A}"/>
              </a:ext>
              <a:ext uri="{C183D7F6-B498-43B3-948B-1728B52AA6E4}">
                <adec:decorative xmlns:adec="http://schemas.microsoft.com/office/drawing/2017/decorative" val="1"/>
              </a:ext>
            </a:extLst>
          </p:cNvPr>
          <p:cNvPicPr>
            <a:picLocks noChangeAspect="1"/>
          </p:cNvPicPr>
          <p:nvPr/>
        </p:nvPicPr>
        <p:blipFill rotWithShape="1">
          <a:blip r:embed="rId3"/>
          <a:srcRect l="32609" b="8397"/>
          <a:stretch/>
        </p:blipFill>
        <p:spPr>
          <a:xfrm>
            <a:off x="1510747" y="1976023"/>
            <a:ext cx="2637183" cy="3808675"/>
          </a:xfrm>
          <a:prstGeom prst="rect">
            <a:avLst/>
          </a:prstGeom>
        </p:spPr>
      </p:pic>
    </p:spTree>
    <p:extLst>
      <p:ext uri="{BB962C8B-B14F-4D97-AF65-F5344CB8AC3E}">
        <p14:creationId xmlns:p14="http://schemas.microsoft.com/office/powerpoint/2010/main" val="222616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2999-8E06-4492-8B0D-40B80162AEE1}"/>
              </a:ext>
            </a:extLst>
          </p:cNvPr>
          <p:cNvSpPr>
            <a:spLocks noGrp="1"/>
          </p:cNvSpPr>
          <p:nvPr>
            <p:ph type="title"/>
          </p:nvPr>
        </p:nvSpPr>
        <p:spPr>
          <a:xfrm>
            <a:off x="1307757" y="388343"/>
            <a:ext cx="10046043" cy="695261"/>
          </a:xfrm>
        </p:spPr>
        <p:txBody>
          <a:bodyPr/>
          <a:lstStyle/>
          <a:p>
            <a:r>
              <a:rPr lang="en-US" dirty="0"/>
              <a:t>Past and Recent ASCCC Positions on Legislation</a:t>
            </a:r>
          </a:p>
        </p:txBody>
      </p:sp>
      <p:sp>
        <p:nvSpPr>
          <p:cNvPr id="3" name="Content Placeholder 2">
            <a:extLst>
              <a:ext uri="{FF2B5EF4-FFF2-40B4-BE49-F238E27FC236}">
                <a16:creationId xmlns:a16="http://schemas.microsoft.com/office/drawing/2014/main" id="{09F7BEBC-D175-4C30-857E-7B4444236FAA}"/>
              </a:ext>
            </a:extLst>
          </p:cNvPr>
          <p:cNvSpPr>
            <a:spLocks noGrp="1"/>
          </p:cNvSpPr>
          <p:nvPr>
            <p:ph sz="half" idx="1"/>
          </p:nvPr>
        </p:nvSpPr>
        <p:spPr>
          <a:xfrm>
            <a:off x="1118624" y="1378225"/>
            <a:ext cx="7031463" cy="4362616"/>
          </a:xfrm>
        </p:spPr>
        <p:txBody>
          <a:bodyPr/>
          <a:lstStyle/>
          <a:p>
            <a:r>
              <a:rPr lang="en-US" b="1" dirty="0"/>
              <a:t>Recent Positions taken at Spring Plenary Session 2021:</a:t>
            </a:r>
          </a:p>
          <a:p>
            <a:pPr lvl="1"/>
            <a:r>
              <a:rPr lang="en-US" sz="2000" dirty="0"/>
              <a:t>6.02 – Support AB 417 (McCarty) as of March 8, 2021: Rising Scholars Network</a:t>
            </a:r>
          </a:p>
          <a:p>
            <a:pPr lvl="1"/>
            <a:r>
              <a:rPr lang="en-US" sz="2000" dirty="0"/>
              <a:t>6.03 – Support AB 421 (Ward) as of March 8, 2021: Career Development College Preparation Course Funding</a:t>
            </a:r>
          </a:p>
          <a:p>
            <a:pPr lvl="1"/>
            <a:r>
              <a:rPr lang="en-US" sz="2000" dirty="0"/>
              <a:t>6.06 – Support AB 927 (Medina) as of April 9, 2021: Baccalaureate Degree Program</a:t>
            </a:r>
          </a:p>
          <a:p>
            <a:pPr lvl="1"/>
            <a:r>
              <a:rPr lang="en-US" sz="2000" dirty="0"/>
              <a:t>6.07 – Oppose AB 928 (Berman) as of April 9, 2021: Student Transfer Achievement Reform Act </a:t>
            </a:r>
          </a:p>
          <a:p>
            <a:pPr lvl="1"/>
            <a:r>
              <a:rPr lang="en-US" sz="2000" dirty="0"/>
              <a:t>6.08 – Oppose AB 1111 (Berman) as of April 9, 2021: Common Course Numbering</a:t>
            </a:r>
          </a:p>
          <a:p>
            <a:r>
              <a:rPr lang="en-US" b="1" dirty="0"/>
              <a:t>Past Positions </a:t>
            </a:r>
            <a:r>
              <a:rPr lang="en-US" sz="2000" dirty="0"/>
              <a:t>on the ASCCC website here: </a:t>
            </a:r>
            <a:r>
              <a:rPr lang="en-US" sz="2000" dirty="0">
                <a:hlinkClick r:id="rId2"/>
              </a:rPr>
              <a:t>https://asccc.org/legislative-positions</a:t>
            </a:r>
            <a:r>
              <a:rPr lang="en-US" sz="2000" dirty="0"/>
              <a:t> </a:t>
            </a:r>
          </a:p>
          <a:p>
            <a:endParaRPr lang="en-US" sz="2000" dirty="0"/>
          </a:p>
        </p:txBody>
      </p:sp>
      <p:sp>
        <p:nvSpPr>
          <p:cNvPr id="4" name="Slide Number Placeholder 3">
            <a:extLst>
              <a:ext uri="{FF2B5EF4-FFF2-40B4-BE49-F238E27FC236}">
                <a16:creationId xmlns:a16="http://schemas.microsoft.com/office/drawing/2014/main" id="{CA42C6EE-BDB9-4D13-BF77-45238B38AB14}"/>
              </a:ext>
            </a:extLst>
          </p:cNvPr>
          <p:cNvSpPr>
            <a:spLocks noGrp="1"/>
          </p:cNvSpPr>
          <p:nvPr>
            <p:ph type="sldNum" sz="quarter" idx="10"/>
          </p:nvPr>
        </p:nvSpPr>
        <p:spPr/>
        <p:txBody>
          <a:bodyPr/>
          <a:lstStyle/>
          <a:p>
            <a:pPr>
              <a:defRPr/>
            </a:pPr>
            <a:fld id="{384C949E-1E58-A146-8787-2A5DB0B69B3F}" type="slidenum">
              <a:rPr lang="en-US" altLang="en-US" smtClean="0"/>
              <a:pPr>
                <a:defRPr/>
              </a:pPr>
              <a:t>14</a:t>
            </a:fld>
            <a:endParaRPr lang="en-US" altLang="en-US"/>
          </a:p>
        </p:txBody>
      </p:sp>
      <p:pic>
        <p:nvPicPr>
          <p:cNvPr id="5" name="Picture 4">
            <a:extLst>
              <a:ext uri="{FF2B5EF4-FFF2-40B4-BE49-F238E27FC236}">
                <a16:creationId xmlns:a16="http://schemas.microsoft.com/office/drawing/2014/main" id="{4D85F687-6562-41A7-8439-05E889013F73}"/>
              </a:ext>
              <a:ext uri="{C183D7F6-B498-43B3-948B-1728B52AA6E4}">
                <adec:decorative xmlns:adec="http://schemas.microsoft.com/office/drawing/2017/decorative" val="1"/>
              </a:ext>
            </a:extLst>
          </p:cNvPr>
          <p:cNvPicPr>
            <a:picLocks noChangeAspect="1"/>
          </p:cNvPicPr>
          <p:nvPr/>
        </p:nvPicPr>
        <p:blipFill rotWithShape="1">
          <a:blip r:embed="rId3"/>
          <a:srcRect t="6398" b="12608"/>
          <a:stretch/>
        </p:blipFill>
        <p:spPr>
          <a:xfrm>
            <a:off x="8309113" y="2241508"/>
            <a:ext cx="3451363" cy="3010419"/>
          </a:xfrm>
          <a:prstGeom prst="rect">
            <a:avLst/>
          </a:prstGeom>
        </p:spPr>
      </p:pic>
    </p:spTree>
    <p:extLst>
      <p:ext uri="{BB962C8B-B14F-4D97-AF65-F5344CB8AC3E}">
        <p14:creationId xmlns:p14="http://schemas.microsoft.com/office/powerpoint/2010/main" val="200189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normAutofit/>
          </a:bodyPr>
          <a:lstStyle/>
          <a:p>
            <a:pPr lvl="1" algn="ctr"/>
            <a:r>
              <a:rPr lang="en-US" sz="3600" b="1" dirty="0"/>
              <a:t>Notable Legislation and/or Trailer Bill Language</a:t>
            </a:r>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Associate Degrees for Transfer</a:t>
            </a:r>
          </a:p>
          <a:p>
            <a:pPr marL="0" indent="0" algn="ctr">
              <a:buNone/>
            </a:pPr>
            <a:endParaRPr lang="en-US" sz="2800" dirty="0">
              <a:solidFill>
                <a:srgbClr val="7030A0"/>
              </a:solidFill>
              <a:cs typeface="Gill Sans"/>
              <a:hlinkClick r:id="rId2">
                <a:extLst>
                  <a:ext uri="{A12FA001-AC4F-418D-AE19-62706E023703}">
                    <ahyp:hlinkClr xmlns:ahyp="http://schemas.microsoft.com/office/drawing/2018/hyperlinkcolor" val="tx"/>
                  </a:ext>
                </a:extLst>
              </a:hlinkClick>
            </a:endParaRPr>
          </a:p>
          <a:p>
            <a:r>
              <a:rPr lang="en-US" dirty="0">
                <a:solidFill>
                  <a:srgbClr val="7030A0"/>
                </a:solidFill>
                <a:cs typeface="Gill Sans"/>
                <a:hlinkClick r:id="rId2">
                  <a:extLst>
                    <a:ext uri="{A12FA001-AC4F-418D-AE19-62706E023703}">
                      <ahyp:hlinkClr xmlns:ahyp="http://schemas.microsoft.com/office/drawing/2018/hyperlinkcolor" val="tx"/>
                    </a:ext>
                  </a:extLst>
                </a:hlinkClick>
              </a:rPr>
              <a:t>AB 440 (Beall, 2009)</a:t>
            </a:r>
            <a:r>
              <a:rPr lang="en-US" dirty="0">
                <a:solidFill>
                  <a:srgbClr val="7030A0"/>
                </a:solidFill>
                <a:cs typeface="Gill Sans"/>
              </a:rPr>
              <a:t> </a:t>
            </a:r>
            <a:r>
              <a:rPr lang="en-US" dirty="0">
                <a:solidFill>
                  <a:schemeClr val="tx1"/>
                </a:solidFill>
                <a:cs typeface="Gill Sans"/>
              </a:rPr>
              <a:t>– Transfer Degree</a:t>
            </a:r>
          </a:p>
          <a:p>
            <a:r>
              <a:rPr lang="en-US" dirty="0">
                <a:solidFill>
                  <a:schemeClr val="tx2">
                    <a:lumMod val="85000"/>
                    <a:lumOff val="15000"/>
                  </a:schemeClr>
                </a:solidFill>
                <a:cs typeface="Gill Sans"/>
                <a:hlinkClick r:id="rId3"/>
              </a:rPr>
              <a:t>SB 1440 (Padilla, 2010)</a:t>
            </a:r>
            <a:r>
              <a:rPr lang="en-US" dirty="0">
                <a:solidFill>
                  <a:schemeClr val="tx2">
                    <a:lumMod val="85000"/>
                    <a:lumOff val="15000"/>
                  </a:schemeClr>
                </a:solidFill>
                <a:cs typeface="Gill Sans"/>
              </a:rPr>
              <a:t> </a:t>
            </a:r>
            <a:r>
              <a:rPr lang="en-US" dirty="0">
                <a:solidFill>
                  <a:schemeClr val="tx1"/>
                </a:solidFill>
                <a:cs typeface="Gill Sans"/>
              </a:rPr>
              <a:t>– Transfer Degree: ADT </a:t>
            </a:r>
          </a:p>
          <a:p>
            <a:r>
              <a:rPr lang="en-US" dirty="0">
                <a:solidFill>
                  <a:schemeClr val="tx2">
                    <a:lumMod val="85000"/>
                    <a:lumOff val="15000"/>
                  </a:schemeClr>
                </a:solidFill>
                <a:cs typeface="Gill Sans"/>
                <a:hlinkClick r:id="rId4"/>
              </a:rPr>
              <a:t>SB 440 (Padilla, 2013)</a:t>
            </a:r>
            <a:r>
              <a:rPr lang="en-US" dirty="0">
                <a:solidFill>
                  <a:schemeClr val="tx2">
                    <a:lumMod val="85000"/>
                    <a:lumOff val="15000"/>
                  </a:schemeClr>
                </a:solidFill>
                <a:cs typeface="Gill Sans"/>
              </a:rPr>
              <a:t> </a:t>
            </a:r>
            <a:r>
              <a:rPr lang="en-US" dirty="0">
                <a:solidFill>
                  <a:schemeClr val="tx1"/>
                </a:solidFill>
                <a:cs typeface="Gill Sans"/>
              </a:rPr>
              <a:t>– Transfer Degree: ADT</a:t>
            </a:r>
          </a:p>
          <a:p>
            <a:r>
              <a:rPr lang="en-US" u="sng" dirty="0">
                <a:hlinkClick r:id="rId5"/>
              </a:rPr>
              <a:t>AB 928 (Berman, 2021)</a:t>
            </a:r>
            <a:r>
              <a:rPr lang="en-US" dirty="0"/>
              <a:t> – Student Transfer Achievement Reform Act of 2021: Associate Degree for Transfer Intersegmental Implementation Committee.</a:t>
            </a:r>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15</a:t>
            </a:fld>
            <a:endParaRPr lang="en-US" altLang="en-US"/>
          </a:p>
        </p:txBody>
      </p:sp>
    </p:spTree>
    <p:extLst>
      <p:ext uri="{BB962C8B-B14F-4D97-AF65-F5344CB8AC3E}">
        <p14:creationId xmlns:p14="http://schemas.microsoft.com/office/powerpoint/2010/main" val="111572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normAutofit/>
          </a:bodyPr>
          <a:lstStyle/>
          <a:p>
            <a:pPr algn="ctr"/>
            <a:r>
              <a:rPr lang="en-US" sz="3600" b="1" dirty="0"/>
              <a:t>Notable Legislation and/or Trailer Bill Language</a:t>
            </a:r>
            <a:endParaRPr lang="en-US" b="1" dirty="0"/>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Assessment and Placement</a:t>
            </a:r>
          </a:p>
          <a:p>
            <a:pPr marL="0" indent="0">
              <a:buNone/>
            </a:pPr>
            <a:endParaRPr lang="en-US" dirty="0">
              <a:solidFill>
                <a:schemeClr val="tx2">
                  <a:lumMod val="85000"/>
                  <a:lumOff val="15000"/>
                </a:schemeClr>
              </a:solidFill>
              <a:cs typeface="Gill Sans"/>
              <a:hlinkClick r:id="rId3"/>
            </a:endParaRPr>
          </a:p>
          <a:p>
            <a:r>
              <a:rPr lang="en-US" dirty="0">
                <a:solidFill>
                  <a:schemeClr val="tx2">
                    <a:lumMod val="85000"/>
                    <a:lumOff val="15000"/>
                  </a:schemeClr>
                </a:solidFill>
                <a:cs typeface="Gill Sans"/>
                <a:hlinkClick r:id="rId3"/>
              </a:rPr>
              <a:t>AB 705 (Irwin, 2017)</a:t>
            </a:r>
            <a:r>
              <a:rPr lang="en-US" dirty="0">
                <a:solidFill>
                  <a:schemeClr val="tx2">
                    <a:lumMod val="85000"/>
                    <a:lumOff val="15000"/>
                  </a:schemeClr>
                </a:solidFill>
                <a:cs typeface="Gill Sans"/>
              </a:rPr>
              <a:t> </a:t>
            </a:r>
            <a:r>
              <a:rPr lang="en-US" dirty="0">
                <a:solidFill>
                  <a:schemeClr val="tx1"/>
                </a:solidFill>
                <a:cs typeface="Gill Sans"/>
              </a:rPr>
              <a:t>– English, Mathematics, ESL placement</a:t>
            </a:r>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16</a:t>
            </a:fld>
            <a:endParaRPr lang="en-US" altLang="en-US"/>
          </a:p>
        </p:txBody>
      </p:sp>
      <p:pic>
        <p:nvPicPr>
          <p:cNvPr id="5" name="Picture 4">
            <a:extLst>
              <a:ext uri="{FF2B5EF4-FFF2-40B4-BE49-F238E27FC236}">
                <a16:creationId xmlns:a16="http://schemas.microsoft.com/office/drawing/2014/main" id="{A8BED262-6D41-0641-8DA3-D60568ECE7FB}"/>
              </a:ext>
            </a:extLst>
          </p:cNvPr>
          <p:cNvPicPr>
            <a:picLocks noChangeAspect="1"/>
          </p:cNvPicPr>
          <p:nvPr/>
        </p:nvPicPr>
        <p:blipFill>
          <a:blip r:embed="rId4"/>
          <a:stretch>
            <a:fillRect/>
          </a:stretch>
        </p:blipFill>
        <p:spPr>
          <a:xfrm>
            <a:off x="5068719" y="4008120"/>
            <a:ext cx="2463904" cy="1636608"/>
          </a:xfrm>
          <a:prstGeom prst="rect">
            <a:avLst/>
          </a:prstGeom>
        </p:spPr>
      </p:pic>
    </p:spTree>
    <p:extLst>
      <p:ext uri="{BB962C8B-B14F-4D97-AF65-F5344CB8AC3E}">
        <p14:creationId xmlns:p14="http://schemas.microsoft.com/office/powerpoint/2010/main" val="159152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normAutofit/>
          </a:bodyPr>
          <a:lstStyle/>
          <a:p>
            <a:pPr algn="ctr"/>
            <a:r>
              <a:rPr lang="en-US" sz="3600" b="1" dirty="0"/>
              <a:t>Notable Legislation and/or Trailer Bill Language</a:t>
            </a:r>
            <a:endParaRPr lang="en-US" b="1" dirty="0"/>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Graduation Requirements</a:t>
            </a:r>
          </a:p>
          <a:p>
            <a:pPr marL="0" indent="0" algn="ctr">
              <a:buNone/>
            </a:pPr>
            <a:endParaRPr lang="en-US" sz="2800" dirty="0">
              <a:solidFill>
                <a:srgbClr val="7030A0"/>
              </a:solidFill>
              <a:hlinkClick r:id="rId2">
                <a:extLst>
                  <a:ext uri="{A12FA001-AC4F-418D-AE19-62706E023703}">
                    <ahyp:hlinkClr xmlns:ahyp="http://schemas.microsoft.com/office/drawing/2018/hyperlinkcolor" val="tx"/>
                  </a:ext>
                </a:extLst>
              </a:hlinkClick>
            </a:endParaRPr>
          </a:p>
          <a:p>
            <a:r>
              <a:rPr lang="en-US" dirty="0">
                <a:solidFill>
                  <a:srgbClr val="7030A0"/>
                </a:solidFill>
                <a:hlinkClick r:id="rId2">
                  <a:extLst>
                    <a:ext uri="{A12FA001-AC4F-418D-AE19-62706E023703}">
                      <ahyp:hlinkClr xmlns:ahyp="http://schemas.microsoft.com/office/drawing/2018/hyperlinkcolor" val="tx"/>
                    </a:ext>
                  </a:extLst>
                </a:hlinkClick>
              </a:rPr>
              <a:t>AB 1460 (Weber, 2019)</a:t>
            </a:r>
            <a:r>
              <a:rPr lang="en-US" dirty="0">
                <a:solidFill>
                  <a:srgbClr val="7030A0"/>
                </a:solidFill>
              </a:rPr>
              <a:t> </a:t>
            </a:r>
            <a:r>
              <a:rPr lang="en-US" dirty="0"/>
              <a:t>– CSU Ethnic Studies Requirement</a:t>
            </a:r>
          </a:p>
          <a:p>
            <a:r>
              <a:rPr lang="en-US" dirty="0">
                <a:hlinkClick r:id="rId3"/>
              </a:rPr>
              <a:t>AB 3310 (Muratsuchi, 2020)</a:t>
            </a:r>
            <a:r>
              <a:rPr lang="en-US" dirty="0"/>
              <a:t> – CCC Ethnic Studies Requirement</a:t>
            </a:r>
          </a:p>
          <a:p>
            <a:r>
              <a:rPr lang="en-US" dirty="0">
                <a:hlinkClick r:id="rId4"/>
              </a:rPr>
              <a:t>AB 1040 (</a:t>
            </a:r>
            <a:r>
              <a:rPr lang="en-US" dirty="0" err="1">
                <a:hlinkClick r:id="rId4"/>
              </a:rPr>
              <a:t>Muratsuchi</a:t>
            </a:r>
            <a:r>
              <a:rPr lang="en-US" dirty="0">
                <a:hlinkClick r:id="rId4"/>
              </a:rPr>
              <a:t>, 2021) </a:t>
            </a:r>
            <a:r>
              <a:rPr lang="en-US" dirty="0"/>
              <a:t>– CCC Ethnic Studies Requirement</a:t>
            </a:r>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17</a:t>
            </a:fld>
            <a:endParaRPr lang="en-US" altLang="en-US"/>
          </a:p>
        </p:txBody>
      </p:sp>
      <p:pic>
        <p:nvPicPr>
          <p:cNvPr id="6" name="Picture 5">
            <a:extLst>
              <a:ext uri="{FF2B5EF4-FFF2-40B4-BE49-F238E27FC236}">
                <a16:creationId xmlns:a16="http://schemas.microsoft.com/office/drawing/2014/main" id="{48CE5155-F95D-9146-8FE4-D04863A8A5B7}"/>
              </a:ext>
            </a:extLst>
          </p:cNvPr>
          <p:cNvPicPr>
            <a:picLocks noChangeAspect="1"/>
          </p:cNvPicPr>
          <p:nvPr/>
        </p:nvPicPr>
        <p:blipFill>
          <a:blip r:embed="rId5"/>
          <a:stretch>
            <a:fillRect/>
          </a:stretch>
        </p:blipFill>
        <p:spPr>
          <a:xfrm>
            <a:off x="5253129" y="4601296"/>
            <a:ext cx="2496786" cy="1616624"/>
          </a:xfrm>
          <a:prstGeom prst="rect">
            <a:avLst/>
          </a:prstGeom>
        </p:spPr>
      </p:pic>
    </p:spTree>
    <p:extLst>
      <p:ext uri="{BB962C8B-B14F-4D97-AF65-F5344CB8AC3E}">
        <p14:creationId xmlns:p14="http://schemas.microsoft.com/office/powerpoint/2010/main" val="163346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normAutofit/>
          </a:bodyPr>
          <a:lstStyle/>
          <a:p>
            <a:pPr algn="ctr"/>
            <a:r>
              <a:rPr lang="en-US" sz="3600" b="1" dirty="0"/>
              <a:t>Notable Legislation and/or Trailer Bill Language</a:t>
            </a:r>
            <a:endParaRPr lang="en-US" b="1" dirty="0"/>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General Education Patterns</a:t>
            </a:r>
          </a:p>
          <a:p>
            <a:pPr marL="0" indent="0">
              <a:buNone/>
            </a:pPr>
            <a:endParaRPr lang="en-US" sz="2800" u="sng" dirty="0">
              <a:solidFill>
                <a:srgbClr val="7030A0"/>
              </a:solidFill>
            </a:endParaRPr>
          </a:p>
          <a:p>
            <a:r>
              <a:rPr lang="en-US" u="sng" dirty="0">
                <a:solidFill>
                  <a:srgbClr val="7030A0"/>
                </a:solidFill>
                <a:hlinkClick r:id="rId2"/>
              </a:rPr>
              <a:t>AB 928 (Berman, 2021) </a:t>
            </a:r>
            <a:r>
              <a:rPr lang="en-US" dirty="0"/>
              <a:t>– Student Transfer Achievement Reform Act of 2021: Associate Degree for Transfer Intersegmental Implementation Committee.</a:t>
            </a:r>
          </a:p>
          <a:p>
            <a:endParaRPr lang="en-US" dirty="0"/>
          </a:p>
          <a:p>
            <a:pPr marL="0" indent="0" algn="ctr">
              <a:buNone/>
            </a:pPr>
            <a:r>
              <a:rPr lang="en-US" b="1" dirty="0">
                <a:solidFill>
                  <a:srgbClr val="FF0000"/>
                </a:solidFill>
              </a:rPr>
              <a:t>California State University General Education (CSU GE) Breadth </a:t>
            </a:r>
          </a:p>
          <a:p>
            <a:pPr marL="0" indent="0" algn="ctr">
              <a:buNone/>
            </a:pPr>
            <a:r>
              <a:rPr lang="en-US" dirty="0">
                <a:solidFill>
                  <a:schemeClr val="tx1"/>
                </a:solidFill>
              </a:rPr>
              <a:t>or</a:t>
            </a:r>
            <a:r>
              <a:rPr lang="en-US" b="1" dirty="0">
                <a:solidFill>
                  <a:srgbClr val="FF0000"/>
                </a:solidFill>
              </a:rPr>
              <a:t> </a:t>
            </a:r>
          </a:p>
          <a:p>
            <a:pPr marL="0" indent="0" algn="ctr">
              <a:buNone/>
            </a:pPr>
            <a:r>
              <a:rPr lang="en-US" b="1" dirty="0">
                <a:solidFill>
                  <a:srgbClr val="FF0000"/>
                </a:solidFill>
              </a:rPr>
              <a:t>Intersegmental General Education Transfer Curriculum (IGETC)</a:t>
            </a:r>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18</a:t>
            </a:fld>
            <a:endParaRPr lang="en-US" altLang="en-US"/>
          </a:p>
        </p:txBody>
      </p:sp>
    </p:spTree>
    <p:extLst>
      <p:ext uri="{BB962C8B-B14F-4D97-AF65-F5344CB8AC3E}">
        <p14:creationId xmlns:p14="http://schemas.microsoft.com/office/powerpoint/2010/main" val="388902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lstStyle/>
          <a:p>
            <a:pPr algn="ctr"/>
            <a:r>
              <a:rPr lang="en-US" sz="3600" b="1" dirty="0"/>
              <a:t>Notable Legislation and/or Trailer Bill Language</a:t>
            </a:r>
            <a:endParaRPr lang="en-US" b="1" dirty="0"/>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Common Course Numbering</a:t>
            </a:r>
          </a:p>
          <a:p>
            <a:pPr marL="0" indent="0" algn="ctr">
              <a:buNone/>
            </a:pPr>
            <a:endParaRPr lang="en-US" sz="2800" u="sng" dirty="0">
              <a:solidFill>
                <a:srgbClr val="7030A0"/>
              </a:solidFill>
              <a:hlinkClick r:id="rId2">
                <a:extLst>
                  <a:ext uri="{A12FA001-AC4F-418D-AE19-62706E023703}">
                    <ahyp:hlinkClr xmlns:ahyp="http://schemas.microsoft.com/office/drawing/2018/hyperlinkcolor" val="tx"/>
                  </a:ext>
                </a:extLst>
              </a:hlinkClick>
            </a:endParaRPr>
          </a:p>
          <a:p>
            <a:r>
              <a:rPr lang="en-US" u="sng" dirty="0">
                <a:hlinkClick r:id="rId2"/>
              </a:rPr>
              <a:t>AB 1111 (Berman, 2021)</a:t>
            </a:r>
            <a:r>
              <a:rPr lang="en-US" dirty="0"/>
              <a:t> – Postsecondary education: common course numbering system. </a:t>
            </a:r>
          </a:p>
          <a:p>
            <a:r>
              <a:rPr lang="en-US" dirty="0"/>
              <a:t>Trailer Bill Language</a:t>
            </a:r>
          </a:p>
          <a:p>
            <a:r>
              <a:rPr lang="en-US" u="sng" dirty="0">
                <a:hlinkClick r:id="rId3"/>
              </a:rPr>
              <a:t>Recovery with Equity: A Roadmap for Higher Education after the Pandemic</a:t>
            </a:r>
            <a:r>
              <a:rPr lang="en-US" dirty="0"/>
              <a:t> Report – Recommendation 6 is Common Course Numbering</a:t>
            </a:r>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19</a:t>
            </a:fld>
            <a:endParaRPr lang="en-US" altLang="en-US"/>
          </a:p>
        </p:txBody>
      </p:sp>
    </p:spTree>
    <p:extLst>
      <p:ext uri="{BB962C8B-B14F-4D97-AF65-F5344CB8AC3E}">
        <p14:creationId xmlns:p14="http://schemas.microsoft.com/office/powerpoint/2010/main" val="305608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912C-C4A7-1946-AAB6-1F640A64DCD0}"/>
              </a:ext>
            </a:extLst>
          </p:cNvPr>
          <p:cNvSpPr>
            <a:spLocks noGrp="1"/>
          </p:cNvSpPr>
          <p:nvPr>
            <p:ph type="title"/>
          </p:nvPr>
        </p:nvSpPr>
        <p:spPr/>
        <p:txBody>
          <a:bodyPr anchor="ctr"/>
          <a:lstStyle/>
          <a:p>
            <a:pPr algn="ctr"/>
            <a:r>
              <a:rPr lang="en-US" b="1" dirty="0"/>
              <a:t>Presenters</a:t>
            </a:r>
          </a:p>
        </p:txBody>
      </p:sp>
      <p:sp>
        <p:nvSpPr>
          <p:cNvPr id="3" name="Content Placeholder 2">
            <a:extLst>
              <a:ext uri="{FF2B5EF4-FFF2-40B4-BE49-F238E27FC236}">
                <a16:creationId xmlns:a16="http://schemas.microsoft.com/office/drawing/2014/main" id="{16E14393-9E22-AF41-A0EF-942B2F03D99B}"/>
              </a:ext>
            </a:extLst>
          </p:cNvPr>
          <p:cNvSpPr>
            <a:spLocks noGrp="1"/>
          </p:cNvSpPr>
          <p:nvPr>
            <p:ph idx="1"/>
          </p:nvPr>
        </p:nvSpPr>
        <p:spPr/>
        <p:txBody>
          <a:bodyPr/>
          <a:lstStyle/>
          <a:p>
            <a:pPr algn="ctr"/>
            <a:r>
              <a:rPr lang="en-US" b="1" i="1" dirty="0">
                <a:solidFill>
                  <a:schemeClr val="accent5"/>
                </a:solidFill>
              </a:rPr>
              <a:t>Christopher Howerton</a:t>
            </a:r>
            <a:r>
              <a:rPr lang="en-US" dirty="0"/>
              <a:t>, ASCCC North Representative</a:t>
            </a:r>
          </a:p>
          <a:p>
            <a:pPr algn="ctr"/>
            <a:r>
              <a:rPr lang="en-US" b="1" i="1" dirty="0" err="1">
                <a:solidFill>
                  <a:schemeClr val="accent5"/>
                </a:solidFill>
              </a:rPr>
              <a:t>Ginni</a:t>
            </a:r>
            <a:r>
              <a:rPr lang="en-US" b="1" i="1" dirty="0">
                <a:solidFill>
                  <a:schemeClr val="accent5"/>
                </a:solidFill>
              </a:rPr>
              <a:t> May</a:t>
            </a:r>
            <a:r>
              <a:rPr lang="en-US" dirty="0"/>
              <a:t>, ASCCC Vice President</a:t>
            </a:r>
          </a:p>
          <a:p>
            <a:endParaRPr lang="en-US" dirty="0"/>
          </a:p>
          <a:p>
            <a:pPr algn="ctr"/>
            <a:r>
              <a:rPr lang="en-US" b="1" dirty="0">
                <a:solidFill>
                  <a:srgbClr val="00B0F0"/>
                </a:solidFill>
              </a:rPr>
              <a:t>Welcome!</a:t>
            </a:r>
          </a:p>
          <a:p>
            <a:pPr algn="ctr"/>
            <a:r>
              <a:rPr lang="en-US" sz="3200" b="1" i="1" dirty="0">
                <a:solidFill>
                  <a:srgbClr val="7030A0"/>
                </a:solidFill>
              </a:rPr>
              <a:t>Who are you?</a:t>
            </a:r>
          </a:p>
          <a:p>
            <a:pPr algn="ctr"/>
            <a:r>
              <a:rPr lang="en-US" dirty="0"/>
              <a:t>In the chat, tell us who you are…</a:t>
            </a:r>
          </a:p>
          <a:p>
            <a:endParaRPr lang="en-US" dirty="0"/>
          </a:p>
        </p:txBody>
      </p:sp>
      <p:sp>
        <p:nvSpPr>
          <p:cNvPr id="4" name="Slide Number Placeholder 3">
            <a:extLst>
              <a:ext uri="{FF2B5EF4-FFF2-40B4-BE49-F238E27FC236}">
                <a16:creationId xmlns:a16="http://schemas.microsoft.com/office/drawing/2014/main" id="{61201DCD-1141-7D42-A056-7EB36961F349}"/>
              </a:ext>
            </a:extLst>
          </p:cNvPr>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pic>
        <p:nvPicPr>
          <p:cNvPr id="5" name="Picture 4">
            <a:extLst>
              <a:ext uri="{FF2B5EF4-FFF2-40B4-BE49-F238E27FC236}">
                <a16:creationId xmlns:a16="http://schemas.microsoft.com/office/drawing/2014/main" id="{07E0A665-17DF-124B-AD2E-B08F54A8E554}"/>
              </a:ext>
            </a:extLst>
          </p:cNvPr>
          <p:cNvPicPr>
            <a:picLocks noChangeAspect="1"/>
          </p:cNvPicPr>
          <p:nvPr/>
        </p:nvPicPr>
        <p:blipFill>
          <a:blip r:embed="rId2"/>
          <a:stretch>
            <a:fillRect/>
          </a:stretch>
        </p:blipFill>
        <p:spPr>
          <a:xfrm>
            <a:off x="501858" y="3427422"/>
            <a:ext cx="2960870" cy="2039710"/>
          </a:xfrm>
          <a:prstGeom prst="rect">
            <a:avLst/>
          </a:prstGeom>
        </p:spPr>
      </p:pic>
      <p:pic>
        <p:nvPicPr>
          <p:cNvPr id="7" name="Picture 6">
            <a:extLst>
              <a:ext uri="{FF2B5EF4-FFF2-40B4-BE49-F238E27FC236}">
                <a16:creationId xmlns:a16="http://schemas.microsoft.com/office/drawing/2014/main" id="{8AC19A65-7A3C-0A45-832C-1E352058862B}"/>
              </a:ext>
            </a:extLst>
          </p:cNvPr>
          <p:cNvPicPr>
            <a:picLocks noChangeAspect="1"/>
          </p:cNvPicPr>
          <p:nvPr/>
        </p:nvPicPr>
        <p:blipFill>
          <a:blip r:embed="rId3"/>
          <a:stretch>
            <a:fillRect/>
          </a:stretch>
        </p:blipFill>
        <p:spPr>
          <a:xfrm>
            <a:off x="8826584" y="3445361"/>
            <a:ext cx="2527214" cy="2021771"/>
          </a:xfrm>
          <a:prstGeom prst="rect">
            <a:avLst/>
          </a:prstGeom>
        </p:spPr>
      </p:pic>
    </p:spTree>
    <p:extLst>
      <p:ext uri="{BB962C8B-B14F-4D97-AF65-F5344CB8AC3E}">
        <p14:creationId xmlns:p14="http://schemas.microsoft.com/office/powerpoint/2010/main" val="401124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C29-4717-474C-B451-D9DB6AEFE18F}"/>
              </a:ext>
            </a:extLst>
          </p:cNvPr>
          <p:cNvSpPr>
            <a:spLocks noGrp="1"/>
          </p:cNvSpPr>
          <p:nvPr>
            <p:ph type="title"/>
          </p:nvPr>
        </p:nvSpPr>
        <p:spPr/>
        <p:txBody>
          <a:bodyPr anchor="ctr"/>
          <a:lstStyle/>
          <a:p>
            <a:pPr algn="ctr"/>
            <a:r>
              <a:rPr lang="en-US" sz="3600" b="1" dirty="0"/>
              <a:t>Notable Legislation and/or Trailer Bill Language</a:t>
            </a:r>
            <a:endParaRPr lang="en-US" b="1" dirty="0"/>
          </a:p>
        </p:txBody>
      </p:sp>
      <p:sp>
        <p:nvSpPr>
          <p:cNvPr id="3" name="Content Placeholder 2">
            <a:extLst>
              <a:ext uri="{FF2B5EF4-FFF2-40B4-BE49-F238E27FC236}">
                <a16:creationId xmlns:a16="http://schemas.microsoft.com/office/drawing/2014/main" id="{5ECB9BB4-94BF-1A40-93C0-62A922726E65}"/>
              </a:ext>
            </a:extLst>
          </p:cNvPr>
          <p:cNvSpPr>
            <a:spLocks noGrp="1"/>
          </p:cNvSpPr>
          <p:nvPr>
            <p:ph sz="half" idx="1"/>
          </p:nvPr>
        </p:nvSpPr>
        <p:spPr/>
        <p:txBody>
          <a:bodyPr/>
          <a:lstStyle/>
          <a:p>
            <a:pPr marL="0" indent="0" algn="ctr">
              <a:buNone/>
            </a:pPr>
            <a:r>
              <a:rPr lang="en-US" sz="2800" b="1" dirty="0">
                <a:solidFill>
                  <a:srgbClr val="7030A0"/>
                </a:solidFill>
              </a:rPr>
              <a:t>Distance Education or more…</a:t>
            </a:r>
          </a:p>
          <a:p>
            <a:pPr marL="0" indent="0" algn="ctr">
              <a:buNone/>
            </a:pPr>
            <a:endParaRPr lang="en-US" sz="2800" dirty="0">
              <a:solidFill>
                <a:srgbClr val="7030A0"/>
              </a:solidFill>
            </a:endParaRPr>
          </a:p>
          <a:p>
            <a:r>
              <a:rPr lang="en-US" dirty="0"/>
              <a:t>Distance Education – Trailer Bill Language</a:t>
            </a:r>
          </a:p>
          <a:p>
            <a:r>
              <a:rPr lang="en-US" u="sng" dirty="0">
                <a:hlinkClick r:id="rId2"/>
              </a:rPr>
              <a:t>AB 927 (Medina, 2021)</a:t>
            </a:r>
            <a:r>
              <a:rPr lang="en-US" dirty="0"/>
              <a:t> – Public postsecondary education: community colleges: statewide baccalaureate degree pilot program.</a:t>
            </a:r>
          </a:p>
          <a:p>
            <a:r>
              <a:rPr lang="en-US" u="sng" dirty="0">
                <a:hlinkClick r:id="rId3"/>
              </a:rPr>
              <a:t>Zero-Textbook-Cost Programs</a:t>
            </a:r>
            <a:r>
              <a:rPr lang="en-US" dirty="0"/>
              <a:t> – Trailer Bill Language</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ED18FF5-5A3A-0E4C-838F-8D5D123F3F53}"/>
              </a:ext>
            </a:extLst>
          </p:cNvPr>
          <p:cNvSpPr>
            <a:spLocks noGrp="1"/>
          </p:cNvSpPr>
          <p:nvPr>
            <p:ph type="sldNum" sz="quarter" idx="10"/>
          </p:nvPr>
        </p:nvSpPr>
        <p:spPr/>
        <p:txBody>
          <a:bodyPr/>
          <a:lstStyle/>
          <a:p>
            <a:pPr>
              <a:defRPr/>
            </a:pPr>
            <a:fld id="{384C949E-1E58-A146-8787-2A5DB0B69B3F}" type="slidenum">
              <a:rPr lang="en-US" altLang="en-US" smtClean="0"/>
              <a:pPr>
                <a:defRPr/>
              </a:pPr>
              <a:t>20</a:t>
            </a:fld>
            <a:endParaRPr lang="en-US" altLang="en-US"/>
          </a:p>
        </p:txBody>
      </p:sp>
    </p:spTree>
    <p:extLst>
      <p:ext uri="{BB962C8B-B14F-4D97-AF65-F5344CB8AC3E}">
        <p14:creationId xmlns:p14="http://schemas.microsoft.com/office/powerpoint/2010/main" val="259298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741D-3910-8F44-991A-AFED0E346AC6}"/>
              </a:ext>
            </a:extLst>
          </p:cNvPr>
          <p:cNvSpPr>
            <a:spLocks noGrp="1"/>
          </p:cNvSpPr>
          <p:nvPr>
            <p:ph type="title"/>
          </p:nvPr>
        </p:nvSpPr>
        <p:spPr/>
        <p:txBody>
          <a:bodyPr anchor="ctr"/>
          <a:lstStyle/>
          <a:p>
            <a:pPr algn="ctr"/>
            <a:r>
              <a:rPr lang="en-US" b="1" dirty="0"/>
              <a:t>The Role of Academic Senate Leaders in Advocacy</a:t>
            </a:r>
          </a:p>
        </p:txBody>
      </p:sp>
      <p:sp>
        <p:nvSpPr>
          <p:cNvPr id="3" name="Content Placeholder 2">
            <a:extLst>
              <a:ext uri="{FF2B5EF4-FFF2-40B4-BE49-F238E27FC236}">
                <a16:creationId xmlns:a16="http://schemas.microsoft.com/office/drawing/2014/main" id="{D149D63E-D76E-2E46-A535-D9E761E79F00}"/>
              </a:ext>
            </a:extLst>
          </p:cNvPr>
          <p:cNvSpPr>
            <a:spLocks noGrp="1"/>
          </p:cNvSpPr>
          <p:nvPr>
            <p:ph idx="1"/>
          </p:nvPr>
        </p:nvSpPr>
        <p:spPr/>
        <p:txBody>
          <a:bodyPr/>
          <a:lstStyle/>
          <a:p>
            <a:pPr marL="342900" indent="-342900">
              <a:buClr>
                <a:schemeClr val="tx1">
                  <a:lumMod val="75000"/>
                </a:schemeClr>
              </a:buClr>
              <a:buFont typeface="Arial" panose="020B0604020202020204" pitchFamily="34" charset="0"/>
              <a:buChar char="•"/>
            </a:pPr>
            <a:r>
              <a:rPr lang="en-US" sz="2200" dirty="0"/>
              <a:t>Be familiar with processes </a:t>
            </a:r>
          </a:p>
          <a:p>
            <a:pPr marL="342900" indent="-342900">
              <a:buClr>
                <a:schemeClr val="tx1">
                  <a:lumMod val="75000"/>
                </a:schemeClr>
              </a:buClr>
              <a:buFont typeface="Arial" panose="020B0604020202020204" pitchFamily="34" charset="0"/>
              <a:buChar char="•"/>
            </a:pPr>
            <a:r>
              <a:rPr lang="en-US" sz="2200" dirty="0"/>
              <a:t>Meet with local legislators and others involved with budget </a:t>
            </a:r>
          </a:p>
          <a:p>
            <a:pPr marL="342900" indent="-342900">
              <a:buClr>
                <a:schemeClr val="tx1">
                  <a:lumMod val="75000"/>
                </a:schemeClr>
              </a:buClr>
              <a:buFont typeface="Arial" panose="020B0604020202020204" pitchFamily="34" charset="0"/>
              <a:buChar char="•"/>
            </a:pPr>
            <a:r>
              <a:rPr lang="en-US" sz="2200" dirty="0"/>
              <a:t>Discuss legislative priorities with your Board of Trustees</a:t>
            </a:r>
          </a:p>
          <a:p>
            <a:pPr marL="342900" indent="-342900">
              <a:buClr>
                <a:srgbClr val="670D34"/>
              </a:buClr>
              <a:buFont typeface="Arial" panose="020B0604020202020204" pitchFamily="34" charset="0"/>
              <a:buChar char="•"/>
            </a:pPr>
            <a:r>
              <a:rPr lang="en-US" sz="2200" dirty="0">
                <a:solidFill>
                  <a:schemeClr val="tx1"/>
                </a:solidFill>
                <a:ea typeface="+mj-lt"/>
                <a:cs typeface="+mj-lt"/>
              </a:rPr>
              <a:t>Make sure your academic senate has a </a:t>
            </a:r>
            <a:r>
              <a:rPr lang="en-US" sz="2200" dirty="0">
                <a:solidFill>
                  <a:schemeClr val="tx2"/>
                </a:solidFill>
                <a:ea typeface="+mj-lt"/>
                <a:cs typeface="+mj-lt"/>
                <a:hlinkClick r:id="rId2">
                  <a:extLst>
                    <a:ext uri="{A12FA001-AC4F-418D-AE19-62706E023703}">
                      <ahyp:hlinkClr xmlns:ahyp="http://schemas.microsoft.com/office/drawing/2018/hyperlinkcolor" val="tx"/>
                    </a:ext>
                  </a:extLst>
                </a:hlinkClick>
              </a:rPr>
              <a:t>Legislative Liaison</a:t>
            </a:r>
          </a:p>
          <a:p>
            <a:pPr marL="342900" indent="-342900">
              <a:buClr>
                <a:schemeClr val="tx1">
                  <a:lumMod val="75000"/>
                </a:schemeClr>
              </a:buClr>
              <a:buFont typeface="Arial" panose="020B0604020202020204" pitchFamily="34" charset="0"/>
              <a:buChar char="•"/>
            </a:pPr>
            <a:r>
              <a:rPr lang="en-US" sz="2200" dirty="0">
                <a:solidFill>
                  <a:schemeClr val="tx2"/>
                </a:solidFill>
                <a:cs typeface="Gill Sans"/>
                <a:hlinkClick r:id="rId3">
                  <a:extLst>
                    <a:ext uri="{A12FA001-AC4F-418D-AE19-62706E023703}">
                      <ahyp:hlinkClr xmlns:ahyp="http://schemas.microsoft.com/office/drawing/2018/hyperlinkcolor" val="tx"/>
                    </a:ext>
                  </a:extLst>
                </a:hlinkClick>
              </a:rPr>
              <a:t>Sign up</a:t>
            </a:r>
            <a:r>
              <a:rPr lang="en-US" sz="2200" dirty="0">
                <a:solidFill>
                  <a:schemeClr val="tx2"/>
                </a:solidFill>
                <a:cs typeface="Gill Sans"/>
              </a:rPr>
              <a:t> </a:t>
            </a:r>
            <a:r>
              <a:rPr lang="en-US" sz="2200" dirty="0">
                <a:solidFill>
                  <a:schemeClr val="tx1"/>
                </a:solidFill>
                <a:cs typeface="Gill Sans"/>
              </a:rPr>
              <a:t>for the ASCCC legislative liaison listserv by emailing </a:t>
            </a:r>
            <a:r>
              <a:rPr lang="en-US" sz="2200" dirty="0">
                <a:solidFill>
                  <a:schemeClr val="tx2"/>
                </a:solidFill>
                <a:cs typeface="Gill Sans"/>
                <a:hlinkClick r:id="rId4">
                  <a:extLst>
                    <a:ext uri="{A12FA001-AC4F-418D-AE19-62706E023703}">
                      <ahyp:hlinkClr xmlns:ahyp="http://schemas.microsoft.com/office/drawing/2018/hyperlinkcolor" val="tx"/>
                    </a:ext>
                  </a:extLst>
                </a:hlinkClick>
              </a:rPr>
              <a:t>info@asccc.org</a:t>
            </a:r>
            <a:r>
              <a:rPr lang="en-US" sz="2200" dirty="0">
                <a:solidFill>
                  <a:schemeClr val="tx2"/>
                </a:solidFill>
                <a:cs typeface="Gill Sans"/>
              </a:rPr>
              <a:t> </a:t>
            </a:r>
            <a:endParaRPr lang="en-US" sz="2200" dirty="0">
              <a:solidFill>
                <a:schemeClr val="tx2"/>
              </a:solidFill>
            </a:endParaRPr>
          </a:p>
          <a:p>
            <a:pPr marL="342900" indent="-342900">
              <a:buClr>
                <a:schemeClr val="tx1">
                  <a:lumMod val="75000"/>
                </a:schemeClr>
              </a:buClr>
              <a:buFont typeface="Arial" panose="020B0604020202020204" pitchFamily="34" charset="0"/>
              <a:buChar char="•"/>
            </a:pPr>
            <a:r>
              <a:rPr lang="en-US" sz="2200" dirty="0">
                <a:cs typeface="Gill Sans"/>
              </a:rPr>
              <a:t>Volunteer to serve on the Legislative and Advocacy Committee and other committees!</a:t>
            </a:r>
            <a:endParaRPr lang="en-US" sz="2200" dirty="0"/>
          </a:p>
          <a:p>
            <a:pPr marL="342900" indent="-342900">
              <a:buClr>
                <a:schemeClr val="tx1">
                  <a:lumMod val="75000"/>
                </a:schemeClr>
              </a:buClr>
              <a:buFont typeface="Arial" panose="020B0604020202020204" pitchFamily="34" charset="0"/>
              <a:buChar char="•"/>
            </a:pPr>
            <a:r>
              <a:rPr lang="en-US" sz="2200" dirty="0">
                <a:cs typeface="Gill Sans"/>
              </a:rPr>
              <a:t>Center inclusion, diversity, equity and antiracism in all advocacy endeavors, ensuring we are not perpetuating inequities is vital to every effort.</a:t>
            </a:r>
          </a:p>
        </p:txBody>
      </p:sp>
      <p:sp>
        <p:nvSpPr>
          <p:cNvPr id="4" name="Slide Number Placeholder 3">
            <a:extLst>
              <a:ext uri="{FF2B5EF4-FFF2-40B4-BE49-F238E27FC236}">
                <a16:creationId xmlns:a16="http://schemas.microsoft.com/office/drawing/2014/main" id="{58308225-695A-7745-9E74-FB64FF61823A}"/>
              </a:ext>
            </a:extLst>
          </p:cNvPr>
          <p:cNvSpPr>
            <a:spLocks noGrp="1"/>
          </p:cNvSpPr>
          <p:nvPr>
            <p:ph type="sldNum" sz="quarter" idx="10"/>
          </p:nvPr>
        </p:nvSpPr>
        <p:spPr/>
        <p:txBody>
          <a:bodyPr/>
          <a:lstStyle/>
          <a:p>
            <a:pPr>
              <a:defRPr/>
            </a:pPr>
            <a:fld id="{384C949E-1E58-A146-8787-2A5DB0B69B3F}" type="slidenum">
              <a:rPr lang="en-US" altLang="en-US" smtClean="0"/>
              <a:pPr>
                <a:defRPr/>
              </a:pPr>
              <a:t>21</a:t>
            </a:fld>
            <a:endParaRPr lang="en-US" altLang="en-US"/>
          </a:p>
        </p:txBody>
      </p:sp>
    </p:spTree>
    <p:extLst>
      <p:ext uri="{BB962C8B-B14F-4D97-AF65-F5344CB8AC3E}">
        <p14:creationId xmlns:p14="http://schemas.microsoft.com/office/powerpoint/2010/main" val="229108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036F-1F4F-9E47-A60B-20E33E583CA7}"/>
              </a:ext>
            </a:extLst>
          </p:cNvPr>
          <p:cNvSpPr>
            <a:spLocks noGrp="1"/>
          </p:cNvSpPr>
          <p:nvPr>
            <p:ph type="title"/>
          </p:nvPr>
        </p:nvSpPr>
        <p:spPr>
          <a:xfrm>
            <a:off x="1394084" y="365125"/>
            <a:ext cx="9929609" cy="504305"/>
          </a:xfrm>
        </p:spPr>
        <p:txBody>
          <a:bodyPr anchor="ctr">
            <a:normAutofit fontScale="90000"/>
          </a:bodyPr>
          <a:lstStyle/>
          <a:p>
            <a:pPr algn="ctr"/>
            <a:r>
              <a:rPr lang="en-US" b="1" dirty="0"/>
              <a:t>How You Can Stay Informed</a:t>
            </a:r>
          </a:p>
        </p:txBody>
      </p:sp>
      <p:sp>
        <p:nvSpPr>
          <p:cNvPr id="3" name="Content Placeholder 2">
            <a:extLst>
              <a:ext uri="{FF2B5EF4-FFF2-40B4-BE49-F238E27FC236}">
                <a16:creationId xmlns:a16="http://schemas.microsoft.com/office/drawing/2014/main" id="{D9DC4CFE-451F-4241-975A-A0FDBEE551A2}"/>
              </a:ext>
            </a:extLst>
          </p:cNvPr>
          <p:cNvSpPr>
            <a:spLocks noGrp="1"/>
          </p:cNvSpPr>
          <p:nvPr>
            <p:ph sz="half" idx="1"/>
          </p:nvPr>
        </p:nvSpPr>
        <p:spPr>
          <a:xfrm>
            <a:off x="1394084" y="869431"/>
            <a:ext cx="9941965" cy="5348490"/>
          </a:xfrm>
        </p:spPr>
        <p:txBody>
          <a:bodyPr/>
          <a:lstStyle/>
          <a:p>
            <a:r>
              <a:rPr lang="en-US" sz="2000" dirty="0"/>
              <a:t>ASCCC January 2021 Letter to Legislative Liaisons: </a:t>
            </a:r>
            <a:r>
              <a:rPr lang="en-US" sz="2000" dirty="0">
                <a:hlinkClick r:id="rId2"/>
              </a:rPr>
              <a:t>https://www.asccc.org/sites/default/files/ASCCC%20Letter%20to%20Legislative%20Liaisons%201-28-2021.pdf</a:t>
            </a:r>
            <a:endParaRPr lang="en-US" sz="2000" dirty="0"/>
          </a:p>
          <a:p>
            <a:r>
              <a:rPr lang="en-US" sz="2000" dirty="0"/>
              <a:t>Floor Report of the 2021-22 Budget: </a:t>
            </a:r>
            <a:r>
              <a:rPr lang="en-US" sz="2000" dirty="0">
                <a:hlinkClick r:id="rId3"/>
              </a:rPr>
              <a:t>https://abgt.assembly.ca.gov/sites/abgt.assembly.ca.gov/files/Floor%20Report%20of%20the%202021-22%20Budget%20-%20%28June%2011%2C%202021%20Version%29.pdf</a:t>
            </a:r>
            <a:endParaRPr lang="en-US" sz="2000" dirty="0"/>
          </a:p>
          <a:p>
            <a:r>
              <a:rPr lang="en-US" sz="2000" dirty="0"/>
              <a:t>Overview of the Legislative Process: </a:t>
            </a:r>
            <a:r>
              <a:rPr lang="en-US" sz="2000" dirty="0">
                <a:hlinkClick r:id="rId4"/>
              </a:rPr>
              <a:t>http://www.leginfo.ca.gov/bil2lawx.html</a:t>
            </a:r>
            <a:endParaRPr lang="en-US" sz="2000" dirty="0"/>
          </a:p>
          <a:p>
            <a:r>
              <a:rPr lang="en-US" sz="2000" dirty="0"/>
              <a:t>California Legislative Information: </a:t>
            </a:r>
            <a:r>
              <a:rPr lang="en-US" sz="2000" u="sng" dirty="0">
                <a:hlinkClick r:id="rId5"/>
              </a:rPr>
              <a:t>https://leginfo.legislature.ca.gov/faces/home.xhtml</a:t>
            </a:r>
            <a:endParaRPr lang="en-US" sz="2000" dirty="0"/>
          </a:p>
          <a:p>
            <a:r>
              <a:rPr lang="en-US" sz="2000" dirty="0"/>
              <a:t>Legislative Analyst’s Office (LAO): </a:t>
            </a:r>
            <a:r>
              <a:rPr lang="en-US" sz="2000" u="sng" dirty="0">
                <a:hlinkClick r:id="rId6"/>
              </a:rPr>
              <a:t>https://lao.ca.gov</a:t>
            </a:r>
            <a:endParaRPr lang="en-US" sz="2000" dirty="0"/>
          </a:p>
          <a:p>
            <a:r>
              <a:rPr lang="en-US" sz="2000" dirty="0"/>
              <a:t>California Department of Finance: </a:t>
            </a:r>
            <a:r>
              <a:rPr lang="en-US" sz="2000" u="sng" dirty="0">
                <a:hlinkClick r:id="rId7"/>
              </a:rPr>
              <a:t>http://www.dof.ca.gov</a:t>
            </a:r>
            <a:endParaRPr lang="en-US" sz="2000" dirty="0"/>
          </a:p>
          <a:p>
            <a:r>
              <a:rPr lang="en-US" sz="2000" dirty="0"/>
              <a:t>Glossary of Terms: </a:t>
            </a:r>
            <a:r>
              <a:rPr lang="en-US" sz="2000" u="sng" dirty="0">
                <a:hlinkClick r:id="rId8"/>
              </a:rPr>
              <a:t>https://leginfo.legislature.ca.gov/faces/glossaryTemplate.xhtml</a:t>
            </a:r>
            <a:endParaRPr lang="en-US" sz="2000" dirty="0"/>
          </a:p>
          <a:p>
            <a:r>
              <a:rPr lang="en-US" sz="2000" dirty="0"/>
              <a:t>Assembly Daily History: </a:t>
            </a:r>
            <a:r>
              <a:rPr lang="en-US" sz="2000" u="sng" dirty="0">
                <a:hlinkClick r:id="rId9"/>
              </a:rPr>
              <a:t>https://clerk.assembly.ca.gov/content/daily-history</a:t>
            </a:r>
            <a:r>
              <a:rPr lang="en-US" sz="2000" dirty="0"/>
              <a:t> </a:t>
            </a:r>
          </a:p>
          <a:p>
            <a:r>
              <a:rPr lang="en-US" sz="2000" dirty="0"/>
              <a:t>Senate History: </a:t>
            </a:r>
            <a:r>
              <a:rPr lang="en-US" sz="2000" u="sng" dirty="0">
                <a:hlinkClick r:id="rId10"/>
              </a:rPr>
              <a:t>https://www.senate.ca.gov/content/senate-histories</a:t>
            </a:r>
            <a:endParaRPr lang="en-US" sz="2000" dirty="0"/>
          </a:p>
          <a:p>
            <a:r>
              <a:rPr lang="en-US" sz="2000" dirty="0"/>
              <a:t>Department of Finance Trailer Bill Language: </a:t>
            </a:r>
            <a:r>
              <a:rPr lang="en-US" sz="2000" u="sng" dirty="0">
                <a:hlinkClick r:id="rId11"/>
              </a:rPr>
              <a:t>https://esd.dof.ca.gov/dofpublic/trailerBill.html</a:t>
            </a:r>
            <a:endParaRPr lang="en-US" sz="2000" u="sng" dirty="0"/>
          </a:p>
        </p:txBody>
      </p:sp>
      <p:sp>
        <p:nvSpPr>
          <p:cNvPr id="4" name="Slide Number Placeholder 3">
            <a:extLst>
              <a:ext uri="{FF2B5EF4-FFF2-40B4-BE49-F238E27FC236}">
                <a16:creationId xmlns:a16="http://schemas.microsoft.com/office/drawing/2014/main" id="{4E0C8235-2F0A-104D-964A-3CA0A298B155}"/>
              </a:ext>
            </a:extLst>
          </p:cNvPr>
          <p:cNvSpPr>
            <a:spLocks noGrp="1"/>
          </p:cNvSpPr>
          <p:nvPr>
            <p:ph type="sldNum" sz="quarter" idx="10"/>
          </p:nvPr>
        </p:nvSpPr>
        <p:spPr/>
        <p:txBody>
          <a:bodyPr/>
          <a:lstStyle/>
          <a:p>
            <a:pPr>
              <a:defRPr/>
            </a:pPr>
            <a:fld id="{384C949E-1E58-A146-8787-2A5DB0B69B3F}" type="slidenum">
              <a:rPr lang="en-US" altLang="en-US" smtClean="0"/>
              <a:pPr>
                <a:defRPr/>
              </a:pPr>
              <a:t>22</a:t>
            </a:fld>
            <a:endParaRPr lang="en-US" altLang="en-US"/>
          </a:p>
        </p:txBody>
      </p:sp>
    </p:spTree>
    <p:extLst>
      <p:ext uri="{BB962C8B-B14F-4D97-AF65-F5344CB8AC3E}">
        <p14:creationId xmlns:p14="http://schemas.microsoft.com/office/powerpoint/2010/main" val="75049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5560-8A3F-2744-AACE-30A58A98DD1A}"/>
              </a:ext>
            </a:extLst>
          </p:cNvPr>
          <p:cNvSpPr>
            <a:spLocks noGrp="1"/>
          </p:cNvSpPr>
          <p:nvPr>
            <p:ph type="title"/>
          </p:nvPr>
        </p:nvSpPr>
        <p:spPr/>
        <p:txBody>
          <a:bodyPr anchor="ctr"/>
          <a:lstStyle/>
          <a:p>
            <a:pPr algn="ctr"/>
            <a:r>
              <a:rPr lang="en-US" b="1" dirty="0"/>
              <a:t>Questions and Comments</a:t>
            </a:r>
          </a:p>
        </p:txBody>
      </p:sp>
      <p:sp>
        <p:nvSpPr>
          <p:cNvPr id="4" name="Slide Number Placeholder 3">
            <a:extLst>
              <a:ext uri="{FF2B5EF4-FFF2-40B4-BE49-F238E27FC236}">
                <a16:creationId xmlns:a16="http://schemas.microsoft.com/office/drawing/2014/main" id="{23CB2918-B6F2-9841-9810-53D6306E4184}"/>
              </a:ext>
            </a:extLst>
          </p:cNvPr>
          <p:cNvSpPr>
            <a:spLocks noGrp="1"/>
          </p:cNvSpPr>
          <p:nvPr>
            <p:ph type="sldNum" sz="quarter" idx="10"/>
          </p:nvPr>
        </p:nvSpPr>
        <p:spPr/>
        <p:txBody>
          <a:bodyPr/>
          <a:lstStyle/>
          <a:p>
            <a:pPr>
              <a:defRPr/>
            </a:pPr>
            <a:fld id="{EF3FA80C-C703-6A42-9526-28B957E5C050}" type="slidenum">
              <a:rPr lang="en-US" smtClean="0"/>
              <a:pPr>
                <a:defRPr/>
              </a:pPr>
              <a:t>23</a:t>
            </a:fld>
            <a:endParaRPr lang="en-US" dirty="0"/>
          </a:p>
        </p:txBody>
      </p:sp>
      <p:pic>
        <p:nvPicPr>
          <p:cNvPr id="5" name="Content Placeholder 4">
            <a:extLst>
              <a:ext uri="{FF2B5EF4-FFF2-40B4-BE49-F238E27FC236}">
                <a16:creationId xmlns:a16="http://schemas.microsoft.com/office/drawing/2014/main" id="{4C3D7437-9538-6242-814B-EF83A057EE9B}"/>
              </a:ext>
            </a:extLst>
          </p:cNvPr>
          <p:cNvPicPr>
            <a:picLocks noGrp="1" noChangeAspect="1"/>
          </p:cNvPicPr>
          <p:nvPr>
            <p:ph idx="1"/>
          </p:nvPr>
        </p:nvPicPr>
        <p:blipFill>
          <a:blip r:embed="rId2"/>
          <a:stretch>
            <a:fillRect/>
          </a:stretch>
        </p:blipFill>
        <p:spPr>
          <a:xfrm>
            <a:off x="2743198" y="2848450"/>
            <a:ext cx="6569613" cy="3264147"/>
          </a:xfrm>
        </p:spPr>
      </p:pic>
    </p:spTree>
    <p:extLst>
      <p:ext uri="{BB962C8B-B14F-4D97-AF65-F5344CB8AC3E}">
        <p14:creationId xmlns:p14="http://schemas.microsoft.com/office/powerpoint/2010/main" val="251927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11E1-4DD2-4246-AAE9-08454E18D095}"/>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6E441183-1B4F-0A44-B7F8-852002402E20}"/>
              </a:ext>
            </a:extLst>
          </p:cNvPr>
          <p:cNvSpPr>
            <a:spLocks noGrp="1"/>
          </p:cNvSpPr>
          <p:nvPr>
            <p:ph sz="half" idx="1"/>
          </p:nvPr>
        </p:nvSpPr>
        <p:spPr/>
        <p:txBody>
          <a:bodyPr/>
          <a:lstStyle/>
          <a:p>
            <a:pPr marL="0" indent="0">
              <a:buNone/>
            </a:pPr>
            <a:r>
              <a:rPr lang="en-US" dirty="0"/>
              <a:t>Significant changes to the California community colleges are often made through the legislative process (both at the state and federal level). Some recent examples include associate degrees for transfer, assessment and placement, graduation requirements, general education patterns, course numbering to and distance education. The involvement of the legislature in academic and professional matters (a.k.a. the 10+1) creates opportunities and challenges. Join this interactive session to get the 411 on legislative and budget development processes, past and currently proposed legislation, the role of academic senate leaders in advocacy, and ways for you to stay informed. </a:t>
            </a:r>
          </a:p>
        </p:txBody>
      </p:sp>
      <p:sp>
        <p:nvSpPr>
          <p:cNvPr id="4" name="Slide Number Placeholder 3">
            <a:extLst>
              <a:ext uri="{FF2B5EF4-FFF2-40B4-BE49-F238E27FC236}">
                <a16:creationId xmlns:a16="http://schemas.microsoft.com/office/drawing/2014/main" id="{C88EAFF3-0975-5843-8744-2FAB3D92A490}"/>
              </a:ext>
            </a:extLst>
          </p:cNvPr>
          <p:cNvSpPr>
            <a:spLocks noGrp="1"/>
          </p:cNvSpPr>
          <p:nvPr>
            <p:ph type="sldNum" sz="quarter" idx="10"/>
          </p:nvPr>
        </p:nvSpPr>
        <p:spPr/>
        <p:txBody>
          <a:bodyPr/>
          <a:lstStyle/>
          <a:p>
            <a:pPr>
              <a:defRPr/>
            </a:pPr>
            <a:fld id="{384C949E-1E58-A146-8787-2A5DB0B69B3F}" type="slidenum">
              <a:rPr lang="en-US" altLang="en-US" smtClean="0"/>
              <a:pPr>
                <a:defRPr/>
              </a:pPr>
              <a:t>3</a:t>
            </a:fld>
            <a:endParaRPr lang="en-US" altLang="en-US"/>
          </a:p>
        </p:txBody>
      </p:sp>
    </p:spTree>
    <p:extLst>
      <p:ext uri="{BB962C8B-B14F-4D97-AF65-F5344CB8AC3E}">
        <p14:creationId xmlns:p14="http://schemas.microsoft.com/office/powerpoint/2010/main" val="376593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9D39-54C3-4744-A676-398A174F408C}"/>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BE9DF951-AA12-0345-907C-165A4612C76B}"/>
              </a:ext>
            </a:extLst>
          </p:cNvPr>
          <p:cNvSpPr>
            <a:spLocks noGrp="1"/>
          </p:cNvSpPr>
          <p:nvPr>
            <p:ph sz="half" idx="1"/>
          </p:nvPr>
        </p:nvSpPr>
        <p:spPr>
          <a:xfrm>
            <a:off x="1277650" y="1690688"/>
            <a:ext cx="10058400" cy="4527232"/>
          </a:xfrm>
        </p:spPr>
        <p:txBody>
          <a:bodyPr/>
          <a:lstStyle/>
          <a:p>
            <a:r>
              <a:rPr lang="en-US" dirty="0"/>
              <a:t>Legislative and budget development processes</a:t>
            </a:r>
          </a:p>
          <a:p>
            <a:r>
              <a:rPr lang="en-US" dirty="0"/>
              <a:t>Notable legislation or trailer bill language</a:t>
            </a:r>
          </a:p>
          <a:p>
            <a:pPr lvl="1"/>
            <a:r>
              <a:rPr lang="en-US" dirty="0"/>
              <a:t>Associate degrees for transfer </a:t>
            </a:r>
          </a:p>
          <a:p>
            <a:pPr lvl="1"/>
            <a:r>
              <a:rPr lang="en-US" dirty="0"/>
              <a:t>Assessment and placement </a:t>
            </a:r>
          </a:p>
          <a:p>
            <a:pPr lvl="1"/>
            <a:r>
              <a:rPr lang="en-US" dirty="0"/>
              <a:t>Graduation requirements </a:t>
            </a:r>
          </a:p>
          <a:p>
            <a:pPr lvl="1"/>
            <a:r>
              <a:rPr lang="en-US" dirty="0"/>
              <a:t>General education patterns </a:t>
            </a:r>
          </a:p>
          <a:p>
            <a:pPr lvl="1"/>
            <a:r>
              <a:rPr lang="en-US" dirty="0"/>
              <a:t>Common course numbering</a:t>
            </a:r>
          </a:p>
          <a:p>
            <a:pPr lvl="1"/>
            <a:r>
              <a:rPr lang="en-US" dirty="0"/>
              <a:t>Distance education </a:t>
            </a:r>
          </a:p>
          <a:p>
            <a:pPr lvl="1"/>
            <a:r>
              <a:rPr lang="en-US" dirty="0"/>
              <a:t>and more…</a:t>
            </a:r>
          </a:p>
          <a:p>
            <a:r>
              <a:rPr lang="en-US" dirty="0"/>
              <a:t>The role of academic senate leaders in advocacy, </a:t>
            </a:r>
          </a:p>
          <a:p>
            <a:r>
              <a:rPr lang="en-US" dirty="0"/>
              <a:t>Staying informed </a:t>
            </a:r>
          </a:p>
        </p:txBody>
      </p:sp>
      <p:sp>
        <p:nvSpPr>
          <p:cNvPr id="4" name="Slide Number Placeholder 3">
            <a:extLst>
              <a:ext uri="{FF2B5EF4-FFF2-40B4-BE49-F238E27FC236}">
                <a16:creationId xmlns:a16="http://schemas.microsoft.com/office/drawing/2014/main" id="{6823F57F-D257-ED4B-AB6B-E1A6E9AF6A0E}"/>
              </a:ext>
            </a:extLst>
          </p:cNvPr>
          <p:cNvSpPr>
            <a:spLocks noGrp="1"/>
          </p:cNvSpPr>
          <p:nvPr>
            <p:ph type="sldNum" sz="quarter" idx="10"/>
          </p:nvPr>
        </p:nvSpPr>
        <p:spPr/>
        <p:txBody>
          <a:bodyPr/>
          <a:lstStyle/>
          <a:p>
            <a:pPr>
              <a:defRPr/>
            </a:pPr>
            <a:fld id="{384C949E-1E58-A146-8787-2A5DB0B69B3F}" type="slidenum">
              <a:rPr lang="en-US" altLang="en-US" smtClean="0"/>
              <a:pPr>
                <a:defRPr/>
              </a:pPr>
              <a:t>4</a:t>
            </a:fld>
            <a:endParaRPr lang="en-US" altLang="en-US"/>
          </a:p>
        </p:txBody>
      </p:sp>
      <p:pic>
        <p:nvPicPr>
          <p:cNvPr id="6" name="Picture 5">
            <a:extLst>
              <a:ext uri="{FF2B5EF4-FFF2-40B4-BE49-F238E27FC236}">
                <a16:creationId xmlns:a16="http://schemas.microsoft.com/office/drawing/2014/main" id="{1F2E99B4-77F4-42EF-A259-EDBCC3A45E80}"/>
              </a:ext>
            </a:extLst>
          </p:cNvPr>
          <p:cNvPicPr>
            <a:picLocks noChangeAspect="1"/>
          </p:cNvPicPr>
          <p:nvPr/>
        </p:nvPicPr>
        <p:blipFill rotWithShape="1">
          <a:blip r:embed="rId2"/>
          <a:srcRect t="17121" b="16354"/>
          <a:stretch/>
        </p:blipFill>
        <p:spPr>
          <a:xfrm>
            <a:off x="7639050" y="2623781"/>
            <a:ext cx="3714750" cy="1774209"/>
          </a:xfrm>
          <a:prstGeom prst="rect">
            <a:avLst/>
          </a:prstGeom>
        </p:spPr>
      </p:pic>
    </p:spTree>
    <p:extLst>
      <p:ext uri="{BB962C8B-B14F-4D97-AF65-F5344CB8AC3E}">
        <p14:creationId xmlns:p14="http://schemas.microsoft.com/office/powerpoint/2010/main" val="138341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B9C6-64A0-7542-88C5-8B96752C8D0F}"/>
              </a:ext>
            </a:extLst>
          </p:cNvPr>
          <p:cNvSpPr>
            <a:spLocks noGrp="1"/>
          </p:cNvSpPr>
          <p:nvPr>
            <p:ph type="title"/>
          </p:nvPr>
        </p:nvSpPr>
        <p:spPr/>
        <p:txBody>
          <a:bodyPr anchor="ctr"/>
          <a:lstStyle/>
          <a:p>
            <a:pPr algn="ctr"/>
            <a:r>
              <a:rPr lang="en-US" b="1" dirty="0"/>
              <a:t>Legislative and Budget Development Processes</a:t>
            </a:r>
          </a:p>
        </p:txBody>
      </p:sp>
      <p:sp>
        <p:nvSpPr>
          <p:cNvPr id="3" name="Content Placeholder 2">
            <a:extLst>
              <a:ext uri="{FF2B5EF4-FFF2-40B4-BE49-F238E27FC236}">
                <a16:creationId xmlns:a16="http://schemas.microsoft.com/office/drawing/2014/main" id="{7A0FC03B-D4B2-654B-BCC1-6F022FC7E50A}"/>
              </a:ext>
            </a:extLst>
          </p:cNvPr>
          <p:cNvSpPr>
            <a:spLocks noGrp="1"/>
          </p:cNvSpPr>
          <p:nvPr>
            <p:ph sz="half" idx="1"/>
          </p:nvPr>
        </p:nvSpPr>
        <p:spPr>
          <a:xfrm>
            <a:off x="1277650" y="1477108"/>
            <a:ext cx="10058400" cy="4740812"/>
          </a:xfrm>
        </p:spPr>
        <p:txBody>
          <a:bodyPr/>
          <a:lstStyle/>
          <a:p>
            <a:pPr marL="0" indent="0" algn="ctr">
              <a:buNone/>
            </a:pPr>
            <a:r>
              <a:rPr lang="en-US" sz="2800" b="1" dirty="0">
                <a:solidFill>
                  <a:srgbClr val="7030A0"/>
                </a:solidFill>
              </a:rPr>
              <a:t>Terms and Acronyms</a:t>
            </a:r>
          </a:p>
          <a:p>
            <a:r>
              <a:rPr lang="en-US" sz="2000" dirty="0"/>
              <a:t>The Assembly – the lower house of the CA Legislative Branch, 80 members</a:t>
            </a:r>
          </a:p>
          <a:p>
            <a:r>
              <a:rPr lang="en-US" sz="2000" dirty="0"/>
              <a:t>The Senate – the upper house of the CA Legislative Branch, 40 members</a:t>
            </a:r>
          </a:p>
          <a:p>
            <a:r>
              <a:rPr lang="en-US" sz="2000" dirty="0"/>
              <a:t>Assembly Bill (AB)</a:t>
            </a:r>
          </a:p>
          <a:p>
            <a:r>
              <a:rPr lang="en-US" sz="2000" dirty="0"/>
              <a:t>Senate Bill (SB)</a:t>
            </a:r>
          </a:p>
          <a:p>
            <a:r>
              <a:rPr lang="en-US" sz="2000" dirty="0"/>
              <a:t>Department of Finance</a:t>
            </a:r>
          </a:p>
          <a:p>
            <a:r>
              <a:rPr lang="en-US" sz="2000" dirty="0"/>
              <a:t>Legislative Analyst’s Office</a:t>
            </a:r>
          </a:p>
          <a:p>
            <a:r>
              <a:rPr lang="en-US" sz="2000" dirty="0"/>
              <a:t>Trailer Bill Language</a:t>
            </a:r>
          </a:p>
          <a:p>
            <a:r>
              <a:rPr lang="en-US" sz="2000" dirty="0"/>
              <a:t>Legislative Two-Year Cycle</a:t>
            </a:r>
          </a:p>
          <a:p>
            <a:r>
              <a:rPr lang="en-US" sz="2000" dirty="0">
                <a:hlinkClick r:id="rId2"/>
              </a:rPr>
              <a:t>Resource: Glossary of other Legislative Terms</a:t>
            </a: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E4A5CE63-C67E-0F43-900B-0A38AE2AD8D4}"/>
              </a:ext>
            </a:extLst>
          </p:cNvPr>
          <p:cNvSpPr>
            <a:spLocks noGrp="1"/>
          </p:cNvSpPr>
          <p:nvPr>
            <p:ph type="sldNum" sz="quarter" idx="10"/>
          </p:nvPr>
        </p:nvSpPr>
        <p:spPr/>
        <p:txBody>
          <a:bodyPr/>
          <a:lstStyle/>
          <a:p>
            <a:pPr>
              <a:defRPr/>
            </a:pPr>
            <a:fld id="{384C949E-1E58-A146-8787-2A5DB0B69B3F}" type="slidenum">
              <a:rPr lang="en-US" altLang="en-US" smtClean="0"/>
              <a:pPr>
                <a:defRPr/>
              </a:pPr>
              <a:t>5</a:t>
            </a:fld>
            <a:endParaRPr lang="en-US" altLang="en-US"/>
          </a:p>
        </p:txBody>
      </p:sp>
      <p:pic>
        <p:nvPicPr>
          <p:cNvPr id="5" name="Picture 4" descr="Warning Graphic - Acronyms Ahead">
            <a:extLst>
              <a:ext uri="{FF2B5EF4-FFF2-40B4-BE49-F238E27FC236}">
                <a16:creationId xmlns:a16="http://schemas.microsoft.com/office/drawing/2014/main" id="{35C00588-9E45-374D-85E0-3AA3CBA90663}"/>
              </a:ext>
            </a:extLst>
          </p:cNvPr>
          <p:cNvPicPr>
            <a:picLocks noChangeAspect="1"/>
          </p:cNvPicPr>
          <p:nvPr/>
        </p:nvPicPr>
        <p:blipFill>
          <a:blip r:embed="rId3"/>
          <a:stretch>
            <a:fillRect/>
          </a:stretch>
        </p:blipFill>
        <p:spPr>
          <a:xfrm>
            <a:off x="7568194" y="3429000"/>
            <a:ext cx="3346156" cy="2151100"/>
          </a:xfrm>
          <a:prstGeom prst="rect">
            <a:avLst/>
          </a:prstGeom>
        </p:spPr>
      </p:pic>
    </p:spTree>
    <p:extLst>
      <p:ext uri="{BB962C8B-B14F-4D97-AF65-F5344CB8AC3E}">
        <p14:creationId xmlns:p14="http://schemas.microsoft.com/office/powerpoint/2010/main" val="16786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B9C6-64A0-7542-88C5-8B96752C8D0F}"/>
              </a:ext>
            </a:extLst>
          </p:cNvPr>
          <p:cNvSpPr>
            <a:spLocks noGrp="1"/>
          </p:cNvSpPr>
          <p:nvPr>
            <p:ph type="title"/>
          </p:nvPr>
        </p:nvSpPr>
        <p:spPr/>
        <p:txBody>
          <a:bodyPr anchor="ctr"/>
          <a:lstStyle/>
          <a:p>
            <a:pPr algn="ctr"/>
            <a:r>
              <a:rPr lang="en-US" b="1" dirty="0"/>
              <a:t>Legislative and Budget Development Processes</a:t>
            </a:r>
          </a:p>
        </p:txBody>
      </p:sp>
      <p:sp>
        <p:nvSpPr>
          <p:cNvPr id="3" name="Content Placeholder 2">
            <a:extLst>
              <a:ext uri="{FF2B5EF4-FFF2-40B4-BE49-F238E27FC236}">
                <a16:creationId xmlns:a16="http://schemas.microsoft.com/office/drawing/2014/main" id="{7A0FC03B-D4B2-654B-BCC1-6F022FC7E50A}"/>
              </a:ext>
            </a:extLst>
          </p:cNvPr>
          <p:cNvSpPr>
            <a:spLocks noGrp="1"/>
          </p:cNvSpPr>
          <p:nvPr>
            <p:ph sz="half" idx="1"/>
          </p:nvPr>
        </p:nvSpPr>
        <p:spPr>
          <a:xfrm>
            <a:off x="1277650" y="1519311"/>
            <a:ext cx="10058400" cy="4698609"/>
          </a:xfrm>
        </p:spPr>
        <p:txBody>
          <a:bodyPr/>
          <a:lstStyle/>
          <a:p>
            <a:pPr marL="0" indent="0" algn="ctr">
              <a:buNone/>
            </a:pPr>
            <a:r>
              <a:rPr lang="en-US" sz="2800" b="1" dirty="0">
                <a:solidFill>
                  <a:srgbClr val="7030A0"/>
                </a:solidFill>
              </a:rPr>
              <a:t>The Legislative Cycle</a:t>
            </a:r>
          </a:p>
          <a:p>
            <a:r>
              <a:rPr lang="en-US" dirty="0"/>
              <a:t>The Legislative Branch of the California State Government is composed of the State Assembly, the State Senate, and several other departments. </a:t>
            </a:r>
          </a:p>
          <a:p>
            <a:r>
              <a:rPr lang="en-US" dirty="0"/>
              <a:t>This branch of government holds the principal lawmaking powers of the state. </a:t>
            </a:r>
          </a:p>
          <a:p>
            <a:r>
              <a:rPr lang="en-US" dirty="0"/>
              <a:t>On average, the Legislature will propose, analyze, and debate </a:t>
            </a:r>
            <a:r>
              <a:rPr lang="en-US" b="1" dirty="0"/>
              <a:t>over 6,000 bills</a:t>
            </a:r>
            <a:r>
              <a:rPr lang="en-US" dirty="0"/>
              <a:t> in a </a:t>
            </a:r>
            <a:r>
              <a:rPr lang="en-US" b="1" dirty="0"/>
              <a:t>two-year</a:t>
            </a:r>
            <a:r>
              <a:rPr lang="en-US" dirty="0"/>
              <a:t> session.</a:t>
            </a:r>
          </a:p>
          <a:p>
            <a:pPr marL="0" indent="0" algn="ctr">
              <a:buNone/>
            </a:pPr>
            <a:r>
              <a:rPr lang="en-US" b="1" dirty="0"/>
              <a:t>Assembly Members and Senators are limited to introducing fifty and forty bills (each, respectively) per two-year session. </a:t>
            </a:r>
            <a:endParaRPr lang="en-US" dirty="0"/>
          </a:p>
          <a:p>
            <a:pPr marL="0" indent="0" algn="ctr">
              <a:buNone/>
            </a:pPr>
            <a:r>
              <a:rPr lang="en-US" dirty="0">
                <a:solidFill>
                  <a:srgbClr val="00B050"/>
                </a:solidFill>
                <a:cs typeface="Gill Sans"/>
              </a:rPr>
              <a:t>Possible 5,600 bills per two-year cycle (80x50+40x40=5600) and there are always exceptions…</a:t>
            </a:r>
          </a:p>
          <a:p>
            <a:pPr marL="0" indent="0">
              <a:buNone/>
            </a:pPr>
            <a:endParaRPr lang="en-US" dirty="0"/>
          </a:p>
        </p:txBody>
      </p:sp>
      <p:sp>
        <p:nvSpPr>
          <p:cNvPr id="4" name="Slide Number Placeholder 3">
            <a:extLst>
              <a:ext uri="{FF2B5EF4-FFF2-40B4-BE49-F238E27FC236}">
                <a16:creationId xmlns:a16="http://schemas.microsoft.com/office/drawing/2014/main" id="{E4A5CE63-C67E-0F43-900B-0A38AE2AD8D4}"/>
              </a:ext>
            </a:extLst>
          </p:cNvPr>
          <p:cNvSpPr>
            <a:spLocks noGrp="1"/>
          </p:cNvSpPr>
          <p:nvPr>
            <p:ph type="sldNum" sz="quarter" idx="10"/>
          </p:nvPr>
        </p:nvSpPr>
        <p:spPr/>
        <p:txBody>
          <a:bodyPr/>
          <a:lstStyle/>
          <a:p>
            <a:pPr>
              <a:defRPr/>
            </a:pPr>
            <a:fld id="{384C949E-1E58-A146-8787-2A5DB0B69B3F}" type="slidenum">
              <a:rPr lang="en-US" altLang="en-US" smtClean="0"/>
              <a:pPr>
                <a:defRPr/>
              </a:pPr>
              <a:t>6</a:t>
            </a:fld>
            <a:endParaRPr lang="en-US" altLang="en-US"/>
          </a:p>
        </p:txBody>
      </p:sp>
    </p:spTree>
    <p:extLst>
      <p:ext uri="{BB962C8B-B14F-4D97-AF65-F5344CB8AC3E}">
        <p14:creationId xmlns:p14="http://schemas.microsoft.com/office/powerpoint/2010/main" val="111890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61B0-0E35-B945-B9DE-23C1C5A644E2}"/>
              </a:ext>
            </a:extLst>
          </p:cNvPr>
          <p:cNvSpPr>
            <a:spLocks noGrp="1"/>
          </p:cNvSpPr>
          <p:nvPr>
            <p:ph type="title"/>
          </p:nvPr>
        </p:nvSpPr>
        <p:spPr/>
        <p:txBody>
          <a:bodyPr anchor="ctr"/>
          <a:lstStyle/>
          <a:p>
            <a:pPr algn="ctr"/>
            <a:r>
              <a:rPr lang="en-US" b="1" dirty="0"/>
              <a:t>Legislative and Budget Development Processes</a:t>
            </a:r>
            <a:br>
              <a:rPr lang="en-US" b="1" dirty="0"/>
            </a:br>
            <a:r>
              <a:rPr lang="en-US" sz="2800" b="1" dirty="0">
                <a:solidFill>
                  <a:srgbClr val="7030A0"/>
                </a:solidFill>
              </a:rPr>
              <a:t>Assembly and Senate Chambers</a:t>
            </a:r>
            <a:endParaRPr lang="en-US" sz="2800" dirty="0">
              <a:solidFill>
                <a:srgbClr val="7030A0"/>
              </a:solidFill>
            </a:endParaRPr>
          </a:p>
        </p:txBody>
      </p:sp>
      <p:sp>
        <p:nvSpPr>
          <p:cNvPr id="5" name="Slide Number Placeholder 4">
            <a:extLst>
              <a:ext uri="{FF2B5EF4-FFF2-40B4-BE49-F238E27FC236}">
                <a16:creationId xmlns:a16="http://schemas.microsoft.com/office/drawing/2014/main" id="{3711DA30-9D27-EB45-9A23-EDC456CEB48D}"/>
              </a:ext>
            </a:extLst>
          </p:cNvPr>
          <p:cNvSpPr>
            <a:spLocks noGrp="1"/>
          </p:cNvSpPr>
          <p:nvPr>
            <p:ph type="sldNum" sz="quarter" idx="10"/>
          </p:nvPr>
        </p:nvSpPr>
        <p:spPr/>
        <p:txBody>
          <a:bodyPr/>
          <a:lstStyle/>
          <a:p>
            <a:pPr>
              <a:defRPr/>
            </a:pPr>
            <a:fld id="{1E27EA8E-F2C1-F748-878A-C61AEC0E9D53}" type="slidenum">
              <a:rPr lang="en-US" altLang="en-US" smtClean="0"/>
              <a:pPr>
                <a:defRPr/>
              </a:pPr>
              <a:t>7</a:t>
            </a:fld>
            <a:endParaRPr lang="en-US" altLang="en-US"/>
          </a:p>
        </p:txBody>
      </p:sp>
      <p:pic>
        <p:nvPicPr>
          <p:cNvPr id="6" name="Content Placeholder 5" descr="CA Assembly Chamber">
            <a:extLst>
              <a:ext uri="{FF2B5EF4-FFF2-40B4-BE49-F238E27FC236}">
                <a16:creationId xmlns:a16="http://schemas.microsoft.com/office/drawing/2014/main" id="{8CAC9FD1-8E22-0742-B06F-98D5B9BB9F55}"/>
              </a:ext>
            </a:extLst>
          </p:cNvPr>
          <p:cNvPicPr>
            <a:picLocks noGrp="1" noChangeAspect="1"/>
          </p:cNvPicPr>
          <p:nvPr>
            <p:ph sz="half" idx="2"/>
          </p:nvPr>
        </p:nvPicPr>
        <p:blipFill>
          <a:blip r:embed="rId2"/>
          <a:stretch>
            <a:fillRect/>
          </a:stretch>
        </p:blipFill>
        <p:spPr>
          <a:xfrm>
            <a:off x="1277938" y="2148087"/>
            <a:ext cx="4922837" cy="3692127"/>
          </a:xfrm>
        </p:spPr>
      </p:pic>
      <p:pic>
        <p:nvPicPr>
          <p:cNvPr id="7" name="Content Placeholder 6" descr="CA Senate Chamber">
            <a:extLst>
              <a:ext uri="{FF2B5EF4-FFF2-40B4-BE49-F238E27FC236}">
                <a16:creationId xmlns:a16="http://schemas.microsoft.com/office/drawing/2014/main" id="{66CC3C4D-0B26-5F4A-8149-433A9A44D77A}"/>
              </a:ext>
            </a:extLst>
          </p:cNvPr>
          <p:cNvPicPr>
            <a:picLocks noGrp="1" noChangeAspect="1"/>
          </p:cNvPicPr>
          <p:nvPr>
            <p:ph sz="quarter" idx="4"/>
          </p:nvPr>
        </p:nvPicPr>
        <p:blipFill>
          <a:blip r:embed="rId3"/>
          <a:stretch>
            <a:fillRect/>
          </a:stretch>
        </p:blipFill>
        <p:spPr>
          <a:xfrm>
            <a:off x="6388100" y="2137966"/>
            <a:ext cx="4949825" cy="3712368"/>
          </a:xfrm>
        </p:spPr>
      </p:pic>
    </p:spTree>
    <p:extLst>
      <p:ext uri="{BB962C8B-B14F-4D97-AF65-F5344CB8AC3E}">
        <p14:creationId xmlns:p14="http://schemas.microsoft.com/office/powerpoint/2010/main" val="80583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B9C6-64A0-7542-88C5-8B96752C8D0F}"/>
              </a:ext>
            </a:extLst>
          </p:cNvPr>
          <p:cNvSpPr>
            <a:spLocks noGrp="1"/>
          </p:cNvSpPr>
          <p:nvPr>
            <p:ph type="title"/>
          </p:nvPr>
        </p:nvSpPr>
        <p:spPr/>
        <p:txBody>
          <a:bodyPr anchor="ctr"/>
          <a:lstStyle/>
          <a:p>
            <a:pPr algn="ctr"/>
            <a:r>
              <a:rPr lang="en-US" b="1" dirty="0"/>
              <a:t>Legislative and Budget Development Processes</a:t>
            </a:r>
          </a:p>
        </p:txBody>
      </p:sp>
      <p:sp>
        <p:nvSpPr>
          <p:cNvPr id="3" name="Content Placeholder 2">
            <a:extLst>
              <a:ext uri="{FF2B5EF4-FFF2-40B4-BE49-F238E27FC236}">
                <a16:creationId xmlns:a16="http://schemas.microsoft.com/office/drawing/2014/main" id="{7A0FC03B-D4B2-654B-BCC1-6F022FC7E50A}"/>
              </a:ext>
            </a:extLst>
          </p:cNvPr>
          <p:cNvSpPr>
            <a:spLocks noGrp="1"/>
          </p:cNvSpPr>
          <p:nvPr>
            <p:ph sz="half" idx="1"/>
          </p:nvPr>
        </p:nvSpPr>
        <p:spPr>
          <a:xfrm>
            <a:off x="9181577" y="4434951"/>
            <a:ext cx="2512472" cy="600323"/>
          </a:xfrm>
        </p:spPr>
        <p:txBody>
          <a:bodyPr/>
          <a:lstStyle/>
          <a:p>
            <a:pPr marL="0" indent="0" algn="ctr">
              <a:buNone/>
            </a:pPr>
            <a:r>
              <a:rPr lang="en-US" sz="1800" dirty="0"/>
              <a:t>Graphic created by: Wendy Brill-Wynkoop</a:t>
            </a:r>
          </a:p>
        </p:txBody>
      </p:sp>
      <p:sp>
        <p:nvSpPr>
          <p:cNvPr id="4" name="Slide Number Placeholder 3">
            <a:extLst>
              <a:ext uri="{FF2B5EF4-FFF2-40B4-BE49-F238E27FC236}">
                <a16:creationId xmlns:a16="http://schemas.microsoft.com/office/drawing/2014/main" id="{E4A5CE63-C67E-0F43-900B-0A38AE2AD8D4}"/>
              </a:ext>
            </a:extLst>
          </p:cNvPr>
          <p:cNvSpPr>
            <a:spLocks noGrp="1"/>
          </p:cNvSpPr>
          <p:nvPr>
            <p:ph type="sldNum" sz="quarter" idx="10"/>
          </p:nvPr>
        </p:nvSpPr>
        <p:spPr/>
        <p:txBody>
          <a:bodyPr/>
          <a:lstStyle/>
          <a:p>
            <a:pPr>
              <a:defRPr/>
            </a:pPr>
            <a:fld id="{384C949E-1E58-A146-8787-2A5DB0B69B3F}" type="slidenum">
              <a:rPr lang="en-US" altLang="en-US" smtClean="0"/>
              <a:pPr>
                <a:defRPr/>
              </a:pPr>
              <a:t>8</a:t>
            </a:fld>
            <a:endParaRPr lang="en-US" altLang="en-US"/>
          </a:p>
        </p:txBody>
      </p:sp>
      <p:pic>
        <p:nvPicPr>
          <p:cNvPr id="5" name="Google Shape;115;p22" descr="process of how a bill becomes a law in CA (an artistic roadmap)">
            <a:extLst>
              <a:ext uri="{FF2B5EF4-FFF2-40B4-BE49-F238E27FC236}">
                <a16:creationId xmlns:a16="http://schemas.microsoft.com/office/drawing/2014/main" id="{432D14A0-9D25-1145-93E9-00D530C86F03}"/>
              </a:ext>
            </a:extLst>
          </p:cNvPr>
          <p:cNvPicPr preferRelativeResize="0">
            <a:picLocks/>
          </p:cNvPicPr>
          <p:nvPr/>
        </p:nvPicPr>
        <p:blipFill rotWithShape="1">
          <a:blip r:embed="rId2">
            <a:alphaModFix/>
          </a:blip>
          <a:srcRect/>
          <a:stretch/>
        </p:blipFill>
        <p:spPr bwMode="auto">
          <a:xfrm>
            <a:off x="3676633" y="1428998"/>
            <a:ext cx="4515729" cy="503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CBCB179-083D-487D-8EF2-2EA85A84C2CD}"/>
              </a:ext>
            </a:extLst>
          </p:cNvPr>
          <p:cNvPicPr>
            <a:picLocks noChangeAspect="1"/>
          </p:cNvPicPr>
          <p:nvPr/>
        </p:nvPicPr>
        <p:blipFill>
          <a:blip r:embed="rId3"/>
          <a:stretch>
            <a:fillRect/>
          </a:stretch>
        </p:blipFill>
        <p:spPr>
          <a:xfrm>
            <a:off x="9434513" y="5072035"/>
            <a:ext cx="2006600" cy="1137302"/>
          </a:xfrm>
          <a:prstGeom prst="rect">
            <a:avLst/>
          </a:prstGeom>
        </p:spPr>
      </p:pic>
    </p:spTree>
    <p:extLst>
      <p:ext uri="{BB962C8B-B14F-4D97-AF65-F5344CB8AC3E}">
        <p14:creationId xmlns:p14="http://schemas.microsoft.com/office/powerpoint/2010/main" val="332735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4682-1B73-7C40-B062-6FCDB1C4DCAA}"/>
              </a:ext>
            </a:extLst>
          </p:cNvPr>
          <p:cNvSpPr>
            <a:spLocks noGrp="1"/>
          </p:cNvSpPr>
          <p:nvPr>
            <p:ph type="title"/>
          </p:nvPr>
        </p:nvSpPr>
        <p:spPr/>
        <p:txBody>
          <a:bodyPr anchor="ctr"/>
          <a:lstStyle/>
          <a:p>
            <a:pPr algn="ctr"/>
            <a:r>
              <a:rPr lang="en-US" b="1" dirty="0"/>
              <a:t>Legislative and Budget Development Processes</a:t>
            </a:r>
            <a:br>
              <a:rPr lang="en-US" b="1" dirty="0"/>
            </a:br>
            <a:r>
              <a:rPr lang="en-US" sz="2800" b="1" dirty="0">
                <a:solidFill>
                  <a:srgbClr val="7030A0"/>
                </a:solidFill>
              </a:rPr>
              <a:t>Legislative Cycle Timeline</a:t>
            </a:r>
            <a:endParaRPr lang="en-US" sz="2800" dirty="0">
              <a:solidFill>
                <a:srgbClr val="7030A0"/>
              </a:solidFill>
            </a:endParaRPr>
          </a:p>
        </p:txBody>
      </p:sp>
      <p:sp>
        <p:nvSpPr>
          <p:cNvPr id="3" name="Content Placeholder 2">
            <a:extLst>
              <a:ext uri="{FF2B5EF4-FFF2-40B4-BE49-F238E27FC236}">
                <a16:creationId xmlns:a16="http://schemas.microsoft.com/office/drawing/2014/main" id="{B6CB5B08-5DC4-FF43-B671-B17FE6DDC5A8}"/>
              </a:ext>
            </a:extLst>
          </p:cNvPr>
          <p:cNvSpPr>
            <a:spLocks noGrp="1"/>
          </p:cNvSpPr>
          <p:nvPr>
            <p:ph sz="half" idx="2"/>
          </p:nvPr>
        </p:nvSpPr>
        <p:spPr/>
        <p:txBody>
          <a:bodyPr/>
          <a:lstStyle/>
          <a:p>
            <a:pPr marL="0" indent="0">
              <a:spcBef>
                <a:spcPts val="0"/>
              </a:spcBef>
              <a:spcAft>
                <a:spcPts val="0"/>
              </a:spcAft>
              <a:buNone/>
            </a:pPr>
            <a:r>
              <a:rPr lang="en-US" b="1" dirty="0"/>
              <a:t>January – February</a:t>
            </a:r>
          </a:p>
          <a:p>
            <a:pPr>
              <a:spcBef>
                <a:spcPts val="0"/>
              </a:spcBef>
              <a:spcAft>
                <a:spcPts val="0"/>
              </a:spcAft>
            </a:pPr>
            <a:r>
              <a:rPr lang="en-US" dirty="0"/>
              <a:t>Bills are introduced</a:t>
            </a:r>
          </a:p>
          <a:p>
            <a:pPr marL="0" indent="0">
              <a:spcBef>
                <a:spcPts val="0"/>
              </a:spcBef>
              <a:spcAft>
                <a:spcPts val="0"/>
              </a:spcAft>
              <a:buNone/>
            </a:pPr>
            <a:r>
              <a:rPr lang="en-US" b="1" dirty="0"/>
              <a:t>March – May </a:t>
            </a:r>
            <a:r>
              <a:rPr lang="en-US" dirty="0"/>
              <a:t>(House of Origin)</a:t>
            </a:r>
          </a:p>
          <a:p>
            <a:pPr>
              <a:spcBef>
                <a:spcPts val="0"/>
              </a:spcBef>
              <a:spcAft>
                <a:spcPts val="0"/>
              </a:spcAft>
            </a:pPr>
            <a:r>
              <a:rPr lang="en-US" dirty="0"/>
              <a:t>Amendments</a:t>
            </a:r>
          </a:p>
          <a:p>
            <a:pPr>
              <a:spcBef>
                <a:spcPts val="0"/>
              </a:spcBef>
              <a:spcAft>
                <a:spcPts val="0"/>
              </a:spcAft>
            </a:pPr>
            <a:r>
              <a:rPr lang="en-US" dirty="0"/>
              <a:t>Committee Hearings</a:t>
            </a:r>
          </a:p>
          <a:p>
            <a:pPr>
              <a:spcBef>
                <a:spcPts val="0"/>
              </a:spcBef>
              <a:spcAft>
                <a:spcPts val="0"/>
              </a:spcAft>
            </a:pPr>
            <a:r>
              <a:rPr lang="en-US" dirty="0"/>
              <a:t>Education, Appropriations (fiscal)</a:t>
            </a:r>
          </a:p>
          <a:p>
            <a:pPr marL="0" indent="0">
              <a:spcBef>
                <a:spcPts val="0"/>
              </a:spcBef>
              <a:spcAft>
                <a:spcPts val="0"/>
              </a:spcAft>
              <a:buNone/>
            </a:pPr>
            <a:r>
              <a:rPr lang="en-US" b="1" dirty="0"/>
              <a:t>Last week of May</a:t>
            </a:r>
          </a:p>
          <a:p>
            <a:pPr>
              <a:spcBef>
                <a:spcPts val="0"/>
              </a:spcBef>
              <a:spcAft>
                <a:spcPts val="0"/>
              </a:spcAft>
            </a:pPr>
            <a:r>
              <a:rPr lang="en-US" dirty="0"/>
              <a:t>Bills that make it go to the floor of the house for a vote</a:t>
            </a:r>
          </a:p>
          <a:p>
            <a:pPr marL="0" indent="0">
              <a:lnSpc>
                <a:spcPct val="100000"/>
              </a:lnSpc>
              <a:spcBef>
                <a:spcPts val="0"/>
              </a:spcBef>
              <a:buNone/>
            </a:pPr>
            <a:r>
              <a:rPr lang="en-US" b="1" dirty="0"/>
              <a:t>June – August</a:t>
            </a:r>
          </a:p>
          <a:p>
            <a:pPr>
              <a:lnSpc>
                <a:spcPct val="100000"/>
              </a:lnSpc>
              <a:spcBef>
                <a:spcPts val="0"/>
              </a:spcBef>
            </a:pPr>
            <a:r>
              <a:rPr lang="en-US" dirty="0"/>
              <a:t>Same process is repeated in the other house</a:t>
            </a:r>
          </a:p>
        </p:txBody>
      </p:sp>
      <p:sp>
        <p:nvSpPr>
          <p:cNvPr id="4" name="Content Placeholder 3">
            <a:extLst>
              <a:ext uri="{FF2B5EF4-FFF2-40B4-BE49-F238E27FC236}">
                <a16:creationId xmlns:a16="http://schemas.microsoft.com/office/drawing/2014/main" id="{EA512A1D-CD52-804E-9011-F58F47ED7D41}"/>
              </a:ext>
            </a:extLst>
          </p:cNvPr>
          <p:cNvSpPr>
            <a:spLocks noGrp="1"/>
          </p:cNvSpPr>
          <p:nvPr>
            <p:ph sz="quarter" idx="4"/>
          </p:nvPr>
        </p:nvSpPr>
        <p:spPr/>
        <p:txBody>
          <a:bodyPr/>
          <a:lstStyle/>
          <a:p>
            <a:pPr marL="0" indent="0">
              <a:lnSpc>
                <a:spcPct val="100000"/>
              </a:lnSpc>
              <a:spcBef>
                <a:spcPts val="0"/>
              </a:spcBef>
              <a:buNone/>
            </a:pPr>
            <a:r>
              <a:rPr lang="en-US" b="1" dirty="0"/>
              <a:t>September</a:t>
            </a:r>
          </a:p>
          <a:p>
            <a:pPr>
              <a:lnSpc>
                <a:spcPct val="100000"/>
              </a:lnSpc>
              <a:spcBef>
                <a:spcPts val="0"/>
              </a:spcBef>
            </a:pPr>
            <a:r>
              <a:rPr lang="en-US" dirty="0"/>
              <a:t>Concurrence</a:t>
            </a:r>
          </a:p>
          <a:p>
            <a:pPr>
              <a:lnSpc>
                <a:spcPct val="100000"/>
              </a:lnSpc>
              <a:spcBef>
                <a:spcPts val="0"/>
              </a:spcBef>
            </a:pPr>
            <a:r>
              <a:rPr lang="en-US" dirty="0"/>
              <a:t>If both houses pass, then bill goes to the Governor</a:t>
            </a:r>
          </a:p>
          <a:p>
            <a:pPr marL="0" indent="0">
              <a:lnSpc>
                <a:spcPct val="100000"/>
              </a:lnSpc>
              <a:spcBef>
                <a:spcPts val="0"/>
              </a:spcBef>
              <a:buNone/>
            </a:pPr>
            <a:r>
              <a:rPr lang="en-US" b="1" dirty="0"/>
              <a:t>Governor</a:t>
            </a:r>
          </a:p>
          <a:p>
            <a:pPr>
              <a:lnSpc>
                <a:spcPct val="100000"/>
              </a:lnSpc>
              <a:spcBef>
                <a:spcPts val="0"/>
              </a:spcBef>
            </a:pPr>
            <a:r>
              <a:rPr lang="en-US" dirty="0"/>
              <a:t>Veto – reject the bill</a:t>
            </a:r>
          </a:p>
          <a:p>
            <a:pPr>
              <a:lnSpc>
                <a:spcPct val="100000"/>
              </a:lnSpc>
              <a:spcBef>
                <a:spcPts val="0"/>
              </a:spcBef>
            </a:pPr>
            <a:r>
              <a:rPr lang="en-US" dirty="0"/>
              <a:t>Sign – makes the bill law, chaptered</a:t>
            </a:r>
          </a:p>
          <a:p>
            <a:pPr>
              <a:lnSpc>
                <a:spcPct val="100000"/>
              </a:lnSpc>
              <a:spcBef>
                <a:spcPts val="0"/>
              </a:spcBef>
            </a:pPr>
            <a:r>
              <a:rPr lang="en-US" dirty="0"/>
              <a:t>House over-ride of veto – 2/3 majority in both houses</a:t>
            </a:r>
          </a:p>
          <a:p>
            <a:endParaRPr lang="en-US" dirty="0"/>
          </a:p>
        </p:txBody>
      </p:sp>
      <p:sp>
        <p:nvSpPr>
          <p:cNvPr id="5" name="Slide Number Placeholder 4">
            <a:extLst>
              <a:ext uri="{FF2B5EF4-FFF2-40B4-BE49-F238E27FC236}">
                <a16:creationId xmlns:a16="http://schemas.microsoft.com/office/drawing/2014/main" id="{2914698E-7FC8-0B4C-B387-047774039BA9}"/>
              </a:ext>
            </a:extLst>
          </p:cNvPr>
          <p:cNvSpPr>
            <a:spLocks noGrp="1"/>
          </p:cNvSpPr>
          <p:nvPr>
            <p:ph type="sldNum" sz="quarter" idx="10"/>
          </p:nvPr>
        </p:nvSpPr>
        <p:spPr/>
        <p:txBody>
          <a:bodyPr/>
          <a:lstStyle/>
          <a:p>
            <a:pPr>
              <a:defRPr/>
            </a:pPr>
            <a:fld id="{1E27EA8E-F2C1-F748-878A-C61AEC0E9D53}" type="slidenum">
              <a:rPr lang="en-US" altLang="en-US" smtClean="0"/>
              <a:pPr>
                <a:defRPr/>
              </a:pPr>
              <a:t>9</a:t>
            </a:fld>
            <a:endParaRPr lang="en-US" altLang="en-US"/>
          </a:p>
        </p:txBody>
      </p:sp>
    </p:spTree>
    <p:extLst>
      <p:ext uri="{BB962C8B-B14F-4D97-AF65-F5344CB8AC3E}">
        <p14:creationId xmlns:p14="http://schemas.microsoft.com/office/powerpoint/2010/main" val="4059075170"/>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1826</TotalTime>
  <Words>1595</Words>
  <Application>Microsoft Macintosh PowerPoint</Application>
  <PresentationFormat>Widescreen</PresentationFormat>
  <Paragraphs>184</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vt:lpstr>
      <vt:lpstr>Palatino</vt:lpstr>
      <vt:lpstr>ASCCC Curriculum Inst. 2020 Theme</vt:lpstr>
      <vt:lpstr>Legislation and Advocacy:  The 411 on the 10+1 Wednesday, June 16 | 3:45-5:00</vt:lpstr>
      <vt:lpstr>Presenters</vt:lpstr>
      <vt:lpstr>Description</vt:lpstr>
      <vt:lpstr>Overview</vt:lpstr>
      <vt:lpstr>Legislative and Budget Development Processes</vt:lpstr>
      <vt:lpstr>Legislative and Budget Development Processes</vt:lpstr>
      <vt:lpstr>Legislative and Budget Development Processes Assembly and Senate Chambers</vt:lpstr>
      <vt:lpstr>Legislative and Budget Development Processes</vt:lpstr>
      <vt:lpstr>Legislative and Budget Development Processes Legislative Cycle Timeline</vt:lpstr>
      <vt:lpstr>Budget Development Processes</vt:lpstr>
      <vt:lpstr>Budget Development Timeline</vt:lpstr>
      <vt:lpstr>Budget Development Timeline</vt:lpstr>
      <vt:lpstr>Formal ASCCC Positions on Proposed Legislation and/or Trailer Bill Language</vt:lpstr>
      <vt:lpstr>Past and Recent ASCCC Positions on Legislation</vt:lpstr>
      <vt:lpstr>Notable Legislation and/or Trailer Bill Language</vt:lpstr>
      <vt:lpstr>Notable Legislation and/or Trailer Bill Language</vt:lpstr>
      <vt:lpstr>Notable Legislation and/or Trailer Bill Language</vt:lpstr>
      <vt:lpstr>Notable Legislation and/or Trailer Bill Language</vt:lpstr>
      <vt:lpstr>Notable Legislation and/or Trailer Bill Language</vt:lpstr>
      <vt:lpstr>Notable Legislation and/or Trailer Bill Language</vt:lpstr>
      <vt:lpstr>The Role of Academic Senate Leaders in Advocacy</vt:lpstr>
      <vt:lpstr>How You Can Stay Informed</vt:lpstr>
      <vt:lpstr>Questions and Comments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and Advocacy: The 411 on the 10+1</dc:title>
  <dc:creator>Virginia May</dc:creator>
  <cp:lastModifiedBy>Virginia May</cp:lastModifiedBy>
  <cp:revision>35</cp:revision>
  <cp:lastPrinted>2020-11-24T19:39:26Z</cp:lastPrinted>
  <dcterms:created xsi:type="dcterms:W3CDTF">2021-06-09T15:49:20Z</dcterms:created>
  <dcterms:modified xsi:type="dcterms:W3CDTF">2021-06-15T20:24:18Z</dcterms:modified>
</cp:coreProperties>
</file>