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73"/>
    <p:restoredTop sz="96098"/>
  </p:normalViewPr>
  <p:slideViewPr>
    <p:cSldViewPr snapToGrid="0" snapToObjects="1">
      <p:cViewPr varScale="1">
        <p:scale>
          <a:sx n="76" d="100"/>
          <a:sy n="76" d="100"/>
        </p:scale>
        <p:origin x="200" y="51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21759-AD84-5248-A7A6-6FB0EBAAF0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C9182-2082-0049-B2AA-A6F4F84E23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CF8222-380A-1B4B-B769-E9C4F8E0ADB0}" type="datetimeFigureOut">
              <a:rPr lang="en-US"/>
              <a:pPr>
                <a:defRPr/>
              </a:pPr>
              <a:t>6/9/21</a:t>
            </a:fld>
            <a:endParaRPr lang="en-US"/>
          </a:p>
        </p:txBody>
      </p:sp>
      <p:sp>
        <p:nvSpPr>
          <p:cNvPr id="4" name="Footer Placeholder 3">
            <a:extLst>
              <a:ext uri="{FF2B5EF4-FFF2-40B4-BE49-F238E27FC236}">
                <a16:creationId xmlns:a16="http://schemas.microsoft.com/office/drawing/2014/main" id="{2D8685C6-C4F0-7949-BCF4-5BA4071AEA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BD1795D0-DEE5-894E-A4F4-476B1849142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A2F9E3-E908-1041-8D6E-AAF1351727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10F5D-6659-3240-B0BE-524B553E48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3DC2870-6A27-E64C-B21E-05CB97C85E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982875-6B0D-3E40-8A78-BFCCC1D0FF79}" type="datetimeFigureOut">
              <a:rPr lang="en-US"/>
              <a:pPr>
                <a:defRPr/>
              </a:pPr>
              <a:t>6/9/21</a:t>
            </a:fld>
            <a:endParaRPr lang="en-US"/>
          </a:p>
        </p:txBody>
      </p:sp>
      <p:sp>
        <p:nvSpPr>
          <p:cNvPr id="4" name="Slide Image Placeholder 3">
            <a:extLst>
              <a:ext uri="{FF2B5EF4-FFF2-40B4-BE49-F238E27FC236}">
                <a16:creationId xmlns:a16="http://schemas.microsoft.com/office/drawing/2014/main" id="{E76BDF64-6C48-F341-AE22-86CFBD4855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37CF26-A24E-7048-A1EA-4D3937D1A6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7475C5-D9F2-6C41-B916-4F06B5D65F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A5D77ADE-845A-C745-9551-5C0E9876105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87486E-5AD8-4046-A977-B371013D3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22800" y="2133599"/>
            <a:ext cx="6945423" cy="3799367"/>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7967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29974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A9ACCA60-F652-7741-9A07-298461088F71}"/>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6A36F214-D056-A540-BBAD-48325EECA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1E78CAF-644F-074D-86BC-EBD05F879E0C}"/>
              </a:ext>
            </a:extLst>
          </p:cNvPr>
          <p:cNvSpPr>
            <a:spLocks noGrp="1"/>
          </p:cNvSpPr>
          <p:nvPr>
            <p:ph type="sldNum" sz="quarter" idx="10"/>
          </p:nvPr>
        </p:nvSpPr>
        <p:spPr/>
        <p:txBody>
          <a:bodyPr/>
          <a:lstStyle>
            <a:lvl1pPr>
              <a:defRPr/>
            </a:lvl1pPr>
          </a:lstStyle>
          <a:p>
            <a:pPr>
              <a:defRPr/>
            </a:pPr>
            <a:fld id="{49AACC75-748E-5745-A533-B2F95E55BE42}" type="slidenum">
              <a:rPr lang="en-US" altLang="en-US"/>
              <a:pPr>
                <a:defRPr/>
              </a:pPr>
              <a:t>‹#›</a:t>
            </a:fld>
            <a:endParaRPr lang="en-US" altLang="en-US"/>
          </a:p>
        </p:txBody>
      </p:sp>
    </p:spTree>
    <p:extLst>
      <p:ext uri="{BB962C8B-B14F-4D97-AF65-F5344CB8AC3E}">
        <p14:creationId xmlns:p14="http://schemas.microsoft.com/office/powerpoint/2010/main" val="3444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076AAB06-6A95-C04A-B666-A6A7DABB2116}"/>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E4C209EF-E931-7F4C-B945-8F048F4F06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13A1D8-C595-7E4E-84C0-6A5ADF6F403C}"/>
              </a:ext>
            </a:extLst>
          </p:cNvPr>
          <p:cNvSpPr>
            <a:spLocks noGrp="1"/>
          </p:cNvSpPr>
          <p:nvPr>
            <p:ph type="sldNum" sz="quarter" idx="10"/>
          </p:nvPr>
        </p:nvSpPr>
        <p:spPr/>
        <p:txBody>
          <a:bodyPr/>
          <a:lstStyle>
            <a:lvl1pPr>
              <a:defRPr/>
            </a:lvl1pPr>
          </a:lstStyle>
          <a:p>
            <a:pPr>
              <a:defRPr/>
            </a:pPr>
            <a:fld id="{23CFC7CB-682B-334D-8C2A-B6D7FD47D9F7}" type="slidenum">
              <a:rPr lang="en-US" altLang="en-US"/>
              <a:pPr>
                <a:defRPr/>
              </a:pPr>
              <a:t>‹#›</a:t>
            </a:fld>
            <a:endParaRPr lang="en-US" altLang="en-US"/>
          </a:p>
        </p:txBody>
      </p:sp>
    </p:spTree>
    <p:extLst>
      <p:ext uri="{BB962C8B-B14F-4D97-AF65-F5344CB8AC3E}">
        <p14:creationId xmlns:p14="http://schemas.microsoft.com/office/powerpoint/2010/main" val="249461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3F72D799-9021-6845-A07A-84DB989CF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9E851DD-79D0-6648-BE6C-B3DBAAFDC6FF}"/>
              </a:ext>
            </a:extLst>
          </p:cNvPr>
          <p:cNvSpPr>
            <a:spLocks noGrp="1"/>
          </p:cNvSpPr>
          <p:nvPr>
            <p:ph type="sldNum" sz="quarter" idx="10"/>
          </p:nvPr>
        </p:nvSpPr>
        <p:spPr>
          <a:xfrm>
            <a:off x="10298113" y="6356350"/>
            <a:ext cx="1055687" cy="365125"/>
          </a:xfrm>
        </p:spPr>
        <p:txBody>
          <a:bodyPr/>
          <a:lstStyle>
            <a:lvl1pPr>
              <a:defRPr/>
            </a:lvl1pPr>
          </a:lstStyle>
          <a:p>
            <a:pPr>
              <a:defRPr/>
            </a:pPr>
            <a:fld id="{478A460C-CD60-1149-A178-428635BF71A4}" type="slidenum">
              <a:rPr lang="en-US" altLang="en-US"/>
              <a:pPr>
                <a:defRPr/>
              </a:pPr>
              <a:t>‹#›</a:t>
            </a:fld>
            <a:endParaRPr lang="en-US" altLang="en-US"/>
          </a:p>
        </p:txBody>
      </p:sp>
    </p:spTree>
    <p:extLst>
      <p:ext uri="{BB962C8B-B14F-4D97-AF65-F5344CB8AC3E}">
        <p14:creationId xmlns:p14="http://schemas.microsoft.com/office/powerpoint/2010/main" val="1978866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E33ADC-38A4-6545-BF82-DD660646DBE8}"/>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5565F3-28F9-6D47-8DA6-78D1A30CA5B8}"/>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4BFC8968-2179-0C4A-90FE-C9EA67D7E14E}"/>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3668A6A6-2507-124F-BA79-A5CD7204CF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4622800" y="2133600"/>
            <a:ext cx="6945313" cy="3798888"/>
          </a:xfrm>
        </p:spPr>
        <p:txBody>
          <a:bodyPr>
            <a:normAutofit/>
          </a:bodyPr>
          <a:lstStyle/>
          <a:p>
            <a:r>
              <a:rPr lang="en-US" dirty="0"/>
              <a:t>Navigating the New Normal with ASCCC President and Vice President</a:t>
            </a:r>
            <a:br>
              <a:rPr lang="en-US" dirty="0"/>
            </a:br>
            <a:r>
              <a:rPr lang="en-US" sz="1800" dirty="0">
                <a:solidFill>
                  <a:srgbClr val="7030A0"/>
                </a:solidFill>
              </a:rPr>
              <a:t>Friday, June 18 | 11:00-12:15</a:t>
            </a:r>
            <a:endParaRPr lang="en-US" altLang="en-US" sz="18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1A74-A085-3640-8E83-E34F68774B92}"/>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7503A850-41B5-2240-808B-75C8AD03710C}"/>
              </a:ext>
            </a:extLst>
          </p:cNvPr>
          <p:cNvSpPr>
            <a:spLocks noGrp="1"/>
          </p:cNvSpPr>
          <p:nvPr>
            <p:ph sz="half" idx="1"/>
          </p:nvPr>
        </p:nvSpPr>
        <p:spPr/>
        <p:txBody>
          <a:bodyPr/>
          <a:lstStyle/>
          <a:p>
            <a:pPr marL="0" indent="0">
              <a:buNone/>
            </a:pPr>
            <a:r>
              <a:rPr lang="en-US" dirty="0"/>
              <a:t>This time last year, the 2020 Faculty Leadership Institute was the first ASCCC event held virtually, and over the past 15 months local academic senates and the ASCCC have experimented with virtual formats for academic senate work. Now that it looks like we will be able to “do business” in-person, how will we navigate the “new normal”? What opportunities and challenges have come to light? Join the ASCCC President and Vice President in an open conversation to discuss the “new normal” that is taking shape through the state, the Chancellor’s Office, the ASCCC, and the colleges, and how it will impact governance, teaching and learning, equity, professional development, and more.</a:t>
            </a:r>
          </a:p>
        </p:txBody>
      </p:sp>
      <p:sp>
        <p:nvSpPr>
          <p:cNvPr id="4" name="Slide Number Placeholder 3">
            <a:extLst>
              <a:ext uri="{FF2B5EF4-FFF2-40B4-BE49-F238E27FC236}">
                <a16:creationId xmlns:a16="http://schemas.microsoft.com/office/drawing/2014/main" id="{ED4EFC48-A9BF-E74B-8A1F-2F45EBE1D868}"/>
              </a:ext>
            </a:extLst>
          </p:cNvPr>
          <p:cNvSpPr>
            <a:spLocks noGrp="1"/>
          </p:cNvSpPr>
          <p:nvPr>
            <p:ph type="sldNum" sz="quarter" idx="10"/>
          </p:nvPr>
        </p:nvSpPr>
        <p:spPr/>
        <p:txBody>
          <a:bodyPr/>
          <a:lstStyle/>
          <a:p>
            <a:pPr>
              <a:defRPr/>
            </a:pPr>
            <a:fld id="{23CFC7CB-682B-334D-8C2A-B6D7FD47D9F7}" type="slidenum">
              <a:rPr lang="en-US" altLang="en-US" smtClean="0"/>
              <a:pPr>
                <a:defRPr/>
              </a:pPr>
              <a:t>2</a:t>
            </a:fld>
            <a:endParaRPr lang="en-US" altLang="en-US"/>
          </a:p>
        </p:txBody>
      </p:sp>
    </p:spTree>
    <p:extLst>
      <p:ext uri="{BB962C8B-B14F-4D97-AF65-F5344CB8AC3E}">
        <p14:creationId xmlns:p14="http://schemas.microsoft.com/office/powerpoint/2010/main" val="3378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9D7A-EF58-1E48-ACB4-5A0DCD3FE58B}"/>
              </a:ext>
            </a:extLst>
          </p:cNvPr>
          <p:cNvSpPr>
            <a:spLocks noGrp="1"/>
          </p:cNvSpPr>
          <p:nvPr>
            <p:ph type="title"/>
          </p:nvPr>
        </p:nvSpPr>
        <p:spPr/>
        <p:txBody>
          <a:bodyPr anchor="ctr"/>
          <a:lstStyle/>
          <a:p>
            <a:r>
              <a:rPr lang="en-US" dirty="0"/>
              <a:t>Overview</a:t>
            </a:r>
          </a:p>
        </p:txBody>
      </p:sp>
      <p:sp>
        <p:nvSpPr>
          <p:cNvPr id="3" name="Text Placeholder 2">
            <a:extLst>
              <a:ext uri="{FF2B5EF4-FFF2-40B4-BE49-F238E27FC236}">
                <a16:creationId xmlns:a16="http://schemas.microsoft.com/office/drawing/2014/main" id="{1D5655C0-4C0D-A047-A332-E21F19442A93}"/>
              </a:ext>
            </a:extLst>
          </p:cNvPr>
          <p:cNvSpPr>
            <a:spLocks noGrp="1"/>
          </p:cNvSpPr>
          <p:nvPr>
            <p:ph type="body" sz="half" idx="2"/>
          </p:nvPr>
        </p:nvSpPr>
        <p:spPr/>
        <p:txBody>
          <a:bodyPr/>
          <a:lstStyle/>
          <a:p>
            <a:pPr algn="l"/>
            <a:r>
              <a:rPr lang="en-US" dirty="0"/>
              <a:t>Dolores Davison, ASCCC President</a:t>
            </a:r>
          </a:p>
          <a:p>
            <a:pPr algn="l"/>
            <a:endParaRPr lang="en-US" dirty="0"/>
          </a:p>
          <a:p>
            <a:pPr algn="l"/>
            <a:r>
              <a:rPr lang="en-US" dirty="0" err="1"/>
              <a:t>Ginni</a:t>
            </a:r>
            <a:r>
              <a:rPr lang="en-US" dirty="0"/>
              <a:t> May, ASCCC Vice President</a:t>
            </a:r>
          </a:p>
        </p:txBody>
      </p:sp>
      <p:sp>
        <p:nvSpPr>
          <p:cNvPr id="4" name="Content Placeholder 3">
            <a:extLst>
              <a:ext uri="{FF2B5EF4-FFF2-40B4-BE49-F238E27FC236}">
                <a16:creationId xmlns:a16="http://schemas.microsoft.com/office/drawing/2014/main" id="{050CC4A4-8BFE-5149-BAF0-38D9A73331BC}"/>
              </a:ext>
            </a:extLst>
          </p:cNvPr>
          <p:cNvSpPr>
            <a:spLocks noGrp="1"/>
          </p:cNvSpPr>
          <p:nvPr>
            <p:ph idx="1"/>
          </p:nvPr>
        </p:nvSpPr>
        <p:spPr/>
        <p:txBody>
          <a:bodyPr/>
          <a:lstStyle/>
          <a:p>
            <a:pPr algn="ctr"/>
            <a:r>
              <a:rPr lang="en-US" b="1" dirty="0"/>
              <a:t>Navigating the “new normal”? </a:t>
            </a:r>
          </a:p>
          <a:p>
            <a:pPr marL="342900" indent="-342900">
              <a:buFont typeface="Arial" panose="020B0604020202020204" pitchFamily="34" charset="0"/>
              <a:buChar char="•"/>
            </a:pPr>
            <a:r>
              <a:rPr lang="en-US" dirty="0"/>
              <a:t>What opportunities and challenges have come to light?</a:t>
            </a:r>
          </a:p>
          <a:p>
            <a:pPr marL="1028700" lvl="1" indent="-342900"/>
            <a:r>
              <a:rPr lang="en-US" dirty="0"/>
              <a:t>Chancellor’s Office,</a:t>
            </a:r>
          </a:p>
          <a:p>
            <a:pPr marL="1028700" lvl="1" indent="-342900"/>
            <a:r>
              <a:rPr lang="en-US" dirty="0"/>
              <a:t>ASCCC, and </a:t>
            </a:r>
          </a:p>
          <a:p>
            <a:pPr marL="1028700" lvl="1" indent="-342900"/>
            <a:r>
              <a:rPr lang="en-US" dirty="0"/>
              <a:t>Colleges</a:t>
            </a:r>
          </a:p>
          <a:p>
            <a:pPr marL="342900" indent="-342900">
              <a:buFont typeface="Arial" panose="020B0604020202020204" pitchFamily="34" charset="0"/>
              <a:buChar char="•"/>
            </a:pPr>
            <a:r>
              <a:rPr lang="en-US" dirty="0"/>
              <a:t>What is the impact on the following?</a:t>
            </a:r>
          </a:p>
          <a:p>
            <a:pPr marL="1028700" lvl="1" indent="-342900"/>
            <a:r>
              <a:rPr lang="en-US" dirty="0"/>
              <a:t>governance, </a:t>
            </a:r>
          </a:p>
          <a:p>
            <a:pPr marL="1028700" lvl="1" indent="-342900"/>
            <a:r>
              <a:rPr lang="en-US" dirty="0"/>
              <a:t>teaching and learning, </a:t>
            </a:r>
          </a:p>
          <a:p>
            <a:pPr marL="1028700" lvl="1" indent="-342900"/>
            <a:r>
              <a:rPr lang="en-US" dirty="0"/>
              <a:t>equity, </a:t>
            </a:r>
          </a:p>
          <a:p>
            <a:pPr marL="1028700" lvl="1" indent="-342900"/>
            <a:r>
              <a:rPr lang="en-US" dirty="0"/>
              <a:t>professional development, and </a:t>
            </a:r>
          </a:p>
          <a:p>
            <a:pPr marL="1028700" lvl="1" indent="-342900"/>
            <a:r>
              <a:rPr lang="en-US" dirty="0"/>
              <a:t>More…</a:t>
            </a:r>
          </a:p>
          <a:p>
            <a:endParaRPr lang="en-US" dirty="0"/>
          </a:p>
        </p:txBody>
      </p:sp>
      <p:sp>
        <p:nvSpPr>
          <p:cNvPr id="5" name="Slide Number Placeholder 4">
            <a:extLst>
              <a:ext uri="{FF2B5EF4-FFF2-40B4-BE49-F238E27FC236}">
                <a16:creationId xmlns:a16="http://schemas.microsoft.com/office/drawing/2014/main" id="{EF6E25C8-ACB7-B246-A8E7-DBF4474C90E0}"/>
              </a:ext>
            </a:extLst>
          </p:cNvPr>
          <p:cNvSpPr>
            <a:spLocks noGrp="1"/>
          </p:cNvSpPr>
          <p:nvPr>
            <p:ph type="sldNum" sz="quarter" idx="10"/>
          </p:nvPr>
        </p:nvSpPr>
        <p:spPr/>
        <p:txBody>
          <a:bodyPr/>
          <a:lstStyle/>
          <a:p>
            <a:pPr>
              <a:defRPr/>
            </a:pPr>
            <a:fld id="{55AD5DCB-B050-6C46-8984-ED6A4CA90FC3}" type="slidenum">
              <a:rPr lang="en-US" altLang="en-US" smtClean="0"/>
              <a:pPr>
                <a:defRPr/>
              </a:pPr>
              <a:t>3</a:t>
            </a:fld>
            <a:endParaRPr lang="en-US" altLang="en-US"/>
          </a:p>
        </p:txBody>
      </p:sp>
    </p:spTree>
    <p:extLst>
      <p:ext uri="{BB962C8B-B14F-4D97-AF65-F5344CB8AC3E}">
        <p14:creationId xmlns:p14="http://schemas.microsoft.com/office/powerpoint/2010/main" val="20937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A898-32CE-4646-A980-E8C5973498C9}"/>
              </a:ext>
            </a:extLst>
          </p:cNvPr>
          <p:cNvSpPr>
            <a:spLocks noGrp="1"/>
          </p:cNvSpPr>
          <p:nvPr>
            <p:ph type="title"/>
          </p:nvPr>
        </p:nvSpPr>
        <p:spPr/>
        <p:txBody>
          <a:bodyPr anchor="ctr"/>
          <a:lstStyle/>
          <a:p>
            <a:pPr algn="ctr"/>
            <a:r>
              <a:rPr lang="en-US" b="1" dirty="0"/>
              <a:t>Who are you?</a:t>
            </a:r>
          </a:p>
        </p:txBody>
      </p:sp>
      <p:sp>
        <p:nvSpPr>
          <p:cNvPr id="3" name="Content Placeholder 2">
            <a:extLst>
              <a:ext uri="{FF2B5EF4-FFF2-40B4-BE49-F238E27FC236}">
                <a16:creationId xmlns:a16="http://schemas.microsoft.com/office/drawing/2014/main" id="{62BE118C-3146-D348-98AC-FD5C24ECE85E}"/>
              </a:ext>
            </a:extLst>
          </p:cNvPr>
          <p:cNvSpPr>
            <a:spLocks noGrp="1"/>
          </p:cNvSpPr>
          <p:nvPr>
            <p:ph sz="half" idx="1"/>
          </p:nvPr>
        </p:nvSpPr>
        <p:spPr>
          <a:xfrm>
            <a:off x="1277650" y="1798320"/>
            <a:ext cx="6562483" cy="4416213"/>
          </a:xfrm>
        </p:spPr>
        <p:txBody>
          <a:bodyPr/>
          <a:lstStyle/>
          <a:p>
            <a:pPr marL="0" indent="0">
              <a:buNone/>
            </a:pPr>
            <a:r>
              <a:rPr lang="en-US" dirty="0"/>
              <a:t>In the chat, write your…</a:t>
            </a:r>
          </a:p>
          <a:p>
            <a:pPr marL="457200" indent="-457200">
              <a:buAutoNum type="arabicPeriod"/>
            </a:pPr>
            <a:r>
              <a:rPr lang="en-US" dirty="0"/>
              <a:t>name, </a:t>
            </a:r>
          </a:p>
          <a:p>
            <a:pPr marL="457200" indent="-457200">
              <a:buAutoNum type="arabicPeriod"/>
            </a:pPr>
            <a:r>
              <a:rPr lang="en-US" dirty="0"/>
              <a:t>college, and </a:t>
            </a:r>
          </a:p>
          <a:p>
            <a:pPr marL="457200" indent="-457200">
              <a:buAutoNum type="arabicPeriod"/>
            </a:pPr>
            <a:r>
              <a:rPr lang="en-US" dirty="0"/>
              <a:t>your role at your college (i.e. academic senate president/officer, senator, curriculum chair, other…)</a:t>
            </a:r>
          </a:p>
          <a:p>
            <a:pPr marL="0" indent="0">
              <a:buNone/>
            </a:pPr>
            <a:endParaRPr lang="en-US" dirty="0"/>
          </a:p>
          <a:p>
            <a:pPr marL="0" indent="0" algn="ctr">
              <a:buNone/>
            </a:pPr>
            <a:r>
              <a:rPr lang="en-US" b="1" dirty="0"/>
              <a:t>In the next couple of slides, join in the conversation…</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5EAA214-5BD2-3244-80CE-BF1F3F03BCD7}"/>
              </a:ext>
            </a:extLst>
          </p:cNvPr>
          <p:cNvSpPr>
            <a:spLocks noGrp="1"/>
          </p:cNvSpPr>
          <p:nvPr>
            <p:ph type="sldNum" sz="quarter" idx="10"/>
          </p:nvPr>
        </p:nvSpPr>
        <p:spPr/>
        <p:txBody>
          <a:bodyPr/>
          <a:lstStyle/>
          <a:p>
            <a:pPr>
              <a:defRPr/>
            </a:pPr>
            <a:fld id="{23CFC7CB-682B-334D-8C2A-B6D7FD47D9F7}"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6E243C7C-9F7F-5B4E-AF51-18E8FE0C6E26}"/>
              </a:ext>
            </a:extLst>
          </p:cNvPr>
          <p:cNvPicPr>
            <a:picLocks noChangeAspect="1"/>
          </p:cNvPicPr>
          <p:nvPr/>
        </p:nvPicPr>
        <p:blipFill>
          <a:blip r:embed="rId2"/>
          <a:stretch>
            <a:fillRect/>
          </a:stretch>
        </p:blipFill>
        <p:spPr>
          <a:xfrm>
            <a:off x="8030044" y="1690688"/>
            <a:ext cx="3293649" cy="3293649"/>
          </a:xfrm>
          <a:prstGeom prst="rect">
            <a:avLst/>
          </a:prstGeom>
        </p:spPr>
      </p:pic>
    </p:spTree>
    <p:extLst>
      <p:ext uri="{BB962C8B-B14F-4D97-AF65-F5344CB8AC3E}">
        <p14:creationId xmlns:p14="http://schemas.microsoft.com/office/powerpoint/2010/main" val="383968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7A6-83DA-C54E-A841-85C53D0271F7}"/>
              </a:ext>
            </a:extLst>
          </p:cNvPr>
          <p:cNvSpPr>
            <a:spLocks noGrp="1"/>
          </p:cNvSpPr>
          <p:nvPr>
            <p:ph type="title"/>
          </p:nvPr>
        </p:nvSpPr>
        <p:spPr/>
        <p:txBody>
          <a:bodyPr anchor="ctr"/>
          <a:lstStyle/>
          <a:p>
            <a:pPr algn="ctr"/>
            <a:r>
              <a:rPr lang="en-US" b="1" dirty="0"/>
              <a:t>In-person, Virtual, or Hybrid for 2021-22</a:t>
            </a:r>
          </a:p>
        </p:txBody>
      </p:sp>
      <p:sp>
        <p:nvSpPr>
          <p:cNvPr id="3" name="Content Placeholder 2">
            <a:extLst>
              <a:ext uri="{FF2B5EF4-FFF2-40B4-BE49-F238E27FC236}">
                <a16:creationId xmlns:a16="http://schemas.microsoft.com/office/drawing/2014/main" id="{D835B7F5-08FE-774F-B028-07D054F8B2F6}"/>
              </a:ext>
            </a:extLst>
          </p:cNvPr>
          <p:cNvSpPr>
            <a:spLocks noGrp="1"/>
          </p:cNvSpPr>
          <p:nvPr>
            <p:ph sz="half" idx="1"/>
          </p:nvPr>
        </p:nvSpPr>
        <p:spPr>
          <a:xfrm>
            <a:off x="1277650" y="1798320"/>
            <a:ext cx="3802350" cy="4558030"/>
          </a:xfrm>
        </p:spPr>
        <p:txBody>
          <a:bodyPr/>
          <a:lstStyle/>
          <a:p>
            <a:r>
              <a:rPr lang="en-US" sz="2800" dirty="0"/>
              <a:t>Chancellor’s Office</a:t>
            </a:r>
          </a:p>
          <a:p>
            <a:endParaRPr lang="en-US" sz="2800" dirty="0"/>
          </a:p>
          <a:p>
            <a:r>
              <a:rPr lang="en-US" sz="2800" dirty="0"/>
              <a:t>ASCCC</a:t>
            </a:r>
          </a:p>
          <a:p>
            <a:endParaRPr lang="en-US" sz="2800" dirty="0"/>
          </a:p>
          <a:p>
            <a:r>
              <a:rPr lang="en-US" sz="2800" dirty="0"/>
              <a:t>College (share what your college is doing…) </a:t>
            </a:r>
          </a:p>
          <a:p>
            <a:pPr marL="0" indent="0">
              <a:buNone/>
            </a:pPr>
            <a:endParaRPr lang="en-US" dirty="0"/>
          </a:p>
        </p:txBody>
      </p:sp>
      <p:sp>
        <p:nvSpPr>
          <p:cNvPr id="4" name="Slide Number Placeholder 3">
            <a:extLst>
              <a:ext uri="{FF2B5EF4-FFF2-40B4-BE49-F238E27FC236}">
                <a16:creationId xmlns:a16="http://schemas.microsoft.com/office/drawing/2014/main" id="{A8D69862-9585-B944-8523-9FA11CC43644}"/>
              </a:ext>
            </a:extLst>
          </p:cNvPr>
          <p:cNvSpPr>
            <a:spLocks noGrp="1"/>
          </p:cNvSpPr>
          <p:nvPr>
            <p:ph type="sldNum" sz="quarter" idx="10"/>
          </p:nvPr>
        </p:nvSpPr>
        <p:spPr/>
        <p:txBody>
          <a:bodyPr/>
          <a:lstStyle/>
          <a:p>
            <a:pPr>
              <a:defRPr/>
            </a:pPr>
            <a:fld id="{23CFC7CB-682B-334D-8C2A-B6D7FD47D9F7}" type="slidenum">
              <a:rPr lang="en-US" altLang="en-US" smtClean="0"/>
              <a:pPr>
                <a:defRPr/>
              </a:pPr>
              <a:t>5</a:t>
            </a:fld>
            <a:endParaRPr lang="en-US" altLang="en-US"/>
          </a:p>
        </p:txBody>
      </p:sp>
      <p:pic>
        <p:nvPicPr>
          <p:cNvPr id="5" name="Picture 4">
            <a:extLst>
              <a:ext uri="{FF2B5EF4-FFF2-40B4-BE49-F238E27FC236}">
                <a16:creationId xmlns:a16="http://schemas.microsoft.com/office/drawing/2014/main" id="{04C8CBDB-543F-9140-B598-2337BC99AE53}"/>
              </a:ext>
            </a:extLst>
          </p:cNvPr>
          <p:cNvPicPr>
            <a:picLocks noChangeAspect="1"/>
          </p:cNvPicPr>
          <p:nvPr/>
        </p:nvPicPr>
        <p:blipFill>
          <a:blip r:embed="rId2"/>
          <a:stretch>
            <a:fillRect/>
          </a:stretch>
        </p:blipFill>
        <p:spPr>
          <a:xfrm>
            <a:off x="5605463" y="1953682"/>
            <a:ext cx="5394964" cy="3583517"/>
          </a:xfrm>
          <a:prstGeom prst="rect">
            <a:avLst/>
          </a:prstGeom>
        </p:spPr>
      </p:pic>
    </p:spTree>
    <p:extLst>
      <p:ext uri="{BB962C8B-B14F-4D97-AF65-F5344CB8AC3E}">
        <p14:creationId xmlns:p14="http://schemas.microsoft.com/office/powerpoint/2010/main" val="234523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A898-32CE-4646-A980-E8C5973498C9}"/>
              </a:ext>
            </a:extLst>
          </p:cNvPr>
          <p:cNvSpPr>
            <a:spLocks noGrp="1"/>
          </p:cNvSpPr>
          <p:nvPr>
            <p:ph type="title"/>
          </p:nvPr>
        </p:nvSpPr>
        <p:spPr/>
        <p:txBody>
          <a:bodyPr anchor="ctr"/>
          <a:lstStyle/>
          <a:p>
            <a:pPr algn="ctr"/>
            <a:r>
              <a:rPr lang="en-US" b="1" dirty="0"/>
              <a:t>Opportunities and Challenges</a:t>
            </a:r>
          </a:p>
        </p:txBody>
      </p:sp>
      <p:sp>
        <p:nvSpPr>
          <p:cNvPr id="3" name="Content Placeholder 2">
            <a:extLst>
              <a:ext uri="{FF2B5EF4-FFF2-40B4-BE49-F238E27FC236}">
                <a16:creationId xmlns:a16="http://schemas.microsoft.com/office/drawing/2014/main" id="{62BE118C-3146-D348-98AC-FD5C24ECE85E}"/>
              </a:ext>
            </a:extLst>
          </p:cNvPr>
          <p:cNvSpPr>
            <a:spLocks noGrp="1"/>
          </p:cNvSpPr>
          <p:nvPr>
            <p:ph sz="half" idx="1"/>
          </p:nvPr>
        </p:nvSpPr>
        <p:spPr/>
        <p:txBody>
          <a:bodyPr/>
          <a:lstStyle/>
          <a:p>
            <a:pPr marL="0" indent="0">
              <a:buNone/>
            </a:pPr>
            <a:r>
              <a:rPr lang="en-US" dirty="0"/>
              <a:t>As you look at the year ahead, briefly (really briefly) describe</a:t>
            </a:r>
          </a:p>
          <a:p>
            <a:pPr marL="914400" lvl="1" indent="-457200">
              <a:buFont typeface="+mj-lt"/>
              <a:buAutoNum type="arabicPeriod"/>
            </a:pPr>
            <a:r>
              <a:rPr lang="en-US" dirty="0"/>
              <a:t>An opportunity and </a:t>
            </a:r>
          </a:p>
          <a:p>
            <a:pPr marL="914400" lvl="1" indent="-457200">
              <a:buFont typeface="+mj-lt"/>
              <a:buAutoNum type="arabicPeriod"/>
            </a:pPr>
            <a:r>
              <a:rPr lang="en-US" dirty="0"/>
              <a:t>A challenge </a:t>
            </a:r>
          </a:p>
          <a:p>
            <a:pPr marL="0" indent="0">
              <a:buNone/>
            </a:pPr>
            <a:r>
              <a:rPr lang="en-US" dirty="0"/>
              <a:t>that you see for 2021-22 academic year in regard to (Chancellor’s Office, ASCCC, or college):</a:t>
            </a:r>
          </a:p>
          <a:p>
            <a:pPr marL="1028700" lvl="1" indent="-342900"/>
            <a:r>
              <a:rPr lang="en-US" dirty="0"/>
              <a:t>governance, </a:t>
            </a:r>
          </a:p>
          <a:p>
            <a:pPr marL="1028700" lvl="1" indent="-342900"/>
            <a:r>
              <a:rPr lang="en-US" dirty="0"/>
              <a:t>teaching and learning, </a:t>
            </a:r>
          </a:p>
          <a:p>
            <a:pPr marL="1028700" lvl="1" indent="-342900"/>
            <a:r>
              <a:rPr lang="en-US" dirty="0"/>
              <a:t>equity, </a:t>
            </a:r>
          </a:p>
          <a:p>
            <a:pPr marL="1028700" lvl="1" indent="-342900"/>
            <a:r>
              <a:rPr lang="en-US" dirty="0"/>
              <a:t>professional development, or </a:t>
            </a:r>
          </a:p>
          <a:p>
            <a:pPr marL="1028700" lvl="1" indent="-342900"/>
            <a:r>
              <a:rPr lang="en-US" dirty="0"/>
              <a:t>more…</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5EAA214-5BD2-3244-80CE-BF1F3F03BCD7}"/>
              </a:ext>
            </a:extLst>
          </p:cNvPr>
          <p:cNvSpPr>
            <a:spLocks noGrp="1"/>
          </p:cNvSpPr>
          <p:nvPr>
            <p:ph type="sldNum" sz="quarter" idx="10"/>
          </p:nvPr>
        </p:nvSpPr>
        <p:spPr/>
        <p:txBody>
          <a:bodyPr/>
          <a:lstStyle/>
          <a:p>
            <a:pPr>
              <a:defRPr/>
            </a:pPr>
            <a:fld id="{23CFC7CB-682B-334D-8C2A-B6D7FD47D9F7}" type="slidenum">
              <a:rPr lang="en-US" altLang="en-US" smtClean="0"/>
              <a:pPr>
                <a:defRPr/>
              </a:pPr>
              <a:t>6</a:t>
            </a:fld>
            <a:endParaRPr lang="en-US" altLang="en-US"/>
          </a:p>
        </p:txBody>
      </p:sp>
    </p:spTree>
    <p:extLst>
      <p:ext uri="{BB962C8B-B14F-4D97-AF65-F5344CB8AC3E}">
        <p14:creationId xmlns:p14="http://schemas.microsoft.com/office/powerpoint/2010/main" val="225377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5B3B-E2FA-E74B-83C1-CEE8FD26E3CF}"/>
              </a:ext>
            </a:extLst>
          </p:cNvPr>
          <p:cNvSpPr>
            <a:spLocks noGrp="1"/>
          </p:cNvSpPr>
          <p:nvPr>
            <p:ph type="title"/>
          </p:nvPr>
        </p:nvSpPr>
        <p:spPr/>
        <p:txBody>
          <a:bodyPr anchor="ctr"/>
          <a:lstStyle/>
          <a:p>
            <a:pPr algn="ctr"/>
            <a:r>
              <a:rPr lang="en-US" b="1" dirty="0"/>
              <a:t>More thoughts and questions?</a:t>
            </a:r>
          </a:p>
        </p:txBody>
      </p:sp>
      <p:sp>
        <p:nvSpPr>
          <p:cNvPr id="4" name="Slide Number Placeholder 3">
            <a:extLst>
              <a:ext uri="{FF2B5EF4-FFF2-40B4-BE49-F238E27FC236}">
                <a16:creationId xmlns:a16="http://schemas.microsoft.com/office/drawing/2014/main" id="{A084B670-BC51-4348-AB73-77278CB05F08}"/>
              </a:ext>
            </a:extLst>
          </p:cNvPr>
          <p:cNvSpPr>
            <a:spLocks noGrp="1"/>
          </p:cNvSpPr>
          <p:nvPr>
            <p:ph type="sldNum" sz="quarter" idx="10"/>
          </p:nvPr>
        </p:nvSpPr>
        <p:spPr/>
        <p:txBody>
          <a:bodyPr/>
          <a:lstStyle/>
          <a:p>
            <a:pPr>
              <a:defRPr/>
            </a:pPr>
            <a:fld id="{23CFC7CB-682B-334D-8C2A-B6D7FD47D9F7}" type="slidenum">
              <a:rPr lang="en-US" altLang="en-US" smtClean="0"/>
              <a:pPr>
                <a:defRPr/>
              </a:pPr>
              <a:t>7</a:t>
            </a:fld>
            <a:endParaRPr lang="en-US" altLang="en-US"/>
          </a:p>
        </p:txBody>
      </p:sp>
      <p:sp>
        <p:nvSpPr>
          <p:cNvPr id="6" name="Content Placeholder 5">
            <a:extLst>
              <a:ext uri="{FF2B5EF4-FFF2-40B4-BE49-F238E27FC236}">
                <a16:creationId xmlns:a16="http://schemas.microsoft.com/office/drawing/2014/main" id="{634D4B91-FE08-FB43-B799-4C187BDCD756}"/>
              </a:ext>
            </a:extLst>
          </p:cNvPr>
          <p:cNvSpPr>
            <a:spLocks noGrp="1"/>
          </p:cNvSpPr>
          <p:nvPr>
            <p:ph sz="half" idx="1"/>
          </p:nvPr>
        </p:nvSpPr>
        <p:spPr/>
        <p:txBody>
          <a:bodyPr/>
          <a:lstStyle/>
          <a:p>
            <a:pPr marL="0" indent="0" algn="ctr">
              <a:buNone/>
            </a:pPr>
            <a:r>
              <a:rPr lang="en-US" dirty="0"/>
              <a:t>Let’s go to Gallery View…</a:t>
            </a:r>
          </a:p>
        </p:txBody>
      </p:sp>
      <p:pic>
        <p:nvPicPr>
          <p:cNvPr id="7" name="Content Placeholder 4">
            <a:extLst>
              <a:ext uri="{FF2B5EF4-FFF2-40B4-BE49-F238E27FC236}">
                <a16:creationId xmlns:a16="http://schemas.microsoft.com/office/drawing/2014/main" id="{CFDDADC6-244A-174E-BD88-915A3F635EB7}"/>
              </a:ext>
            </a:extLst>
          </p:cNvPr>
          <p:cNvPicPr>
            <a:picLocks noChangeAspect="1"/>
          </p:cNvPicPr>
          <p:nvPr/>
        </p:nvPicPr>
        <p:blipFill>
          <a:blip r:embed="rId2"/>
          <a:stretch>
            <a:fillRect/>
          </a:stretch>
        </p:blipFill>
        <p:spPr bwMode="auto">
          <a:xfrm>
            <a:off x="4504415" y="2418821"/>
            <a:ext cx="3592512"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925798"/>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2  -  Compatibility Mode" id="{B13481E0-6EAF-4441-ACFE-3859D24AC98D}" vid="{BDD8560C-F89D-AC44-ABCE-2368ECD1D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47</TotalTime>
  <Words>347</Words>
  <Application>Microsoft Macintosh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vt:lpstr>
      <vt:lpstr>Palatino</vt:lpstr>
      <vt:lpstr>ASCCC Curriculum Inst. 2020 Theme</vt:lpstr>
      <vt:lpstr>Navigating the New Normal with ASCCC President and Vice President Friday, June 18 | 11:00-12:15</vt:lpstr>
      <vt:lpstr>Description</vt:lpstr>
      <vt:lpstr>Overview</vt:lpstr>
      <vt:lpstr>Who are you?</vt:lpstr>
      <vt:lpstr>In-person, Virtual, or Hybrid for 2021-22</vt:lpstr>
      <vt:lpstr>Opportunities and Challenges</vt:lpstr>
      <vt:lpstr>More thoughts and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New Normal with ASCCC President and Vice President </dc:title>
  <dc:creator>Virginia May</dc:creator>
  <cp:lastModifiedBy>Virginia May</cp:lastModifiedBy>
  <cp:revision>8</cp:revision>
  <cp:lastPrinted>2020-11-24T19:39:26Z</cp:lastPrinted>
  <dcterms:created xsi:type="dcterms:W3CDTF">2021-06-09T14:53:08Z</dcterms:created>
  <dcterms:modified xsi:type="dcterms:W3CDTF">2021-06-09T15:40:35Z</dcterms:modified>
</cp:coreProperties>
</file>