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45"/>
  </p:notesMasterIdLst>
  <p:sldIdLst>
    <p:sldId id="259" r:id="rId2"/>
    <p:sldId id="260" r:id="rId3"/>
    <p:sldId id="261" r:id="rId4"/>
    <p:sldId id="263" r:id="rId5"/>
    <p:sldId id="262" r:id="rId6"/>
    <p:sldId id="270" r:id="rId7"/>
    <p:sldId id="306" r:id="rId8"/>
    <p:sldId id="299" r:id="rId9"/>
    <p:sldId id="300" r:id="rId10"/>
    <p:sldId id="301" r:id="rId11"/>
    <p:sldId id="302" r:id="rId12"/>
    <p:sldId id="303" r:id="rId13"/>
    <p:sldId id="304" r:id="rId14"/>
    <p:sldId id="264" r:id="rId15"/>
    <p:sldId id="271" r:id="rId16"/>
    <p:sldId id="272" r:id="rId17"/>
    <p:sldId id="273" r:id="rId18"/>
    <p:sldId id="274" r:id="rId19"/>
    <p:sldId id="275" r:id="rId20"/>
    <p:sldId id="276" r:id="rId21"/>
    <p:sldId id="277" r:id="rId22"/>
    <p:sldId id="278" r:id="rId23"/>
    <p:sldId id="279" r:id="rId24"/>
    <p:sldId id="283" r:id="rId25"/>
    <p:sldId id="284" r:id="rId26"/>
    <p:sldId id="285" r:id="rId27"/>
    <p:sldId id="286" r:id="rId28"/>
    <p:sldId id="287" r:id="rId29"/>
    <p:sldId id="280" r:id="rId30"/>
    <p:sldId id="281" r:id="rId31"/>
    <p:sldId id="282" r:id="rId32"/>
    <p:sldId id="266" r:id="rId33"/>
    <p:sldId id="288" r:id="rId34"/>
    <p:sldId id="289" r:id="rId35"/>
    <p:sldId id="290" r:id="rId36"/>
    <p:sldId id="267" r:id="rId37"/>
    <p:sldId id="291" r:id="rId38"/>
    <p:sldId id="292" r:id="rId39"/>
    <p:sldId id="293" r:id="rId40"/>
    <p:sldId id="294" r:id="rId41"/>
    <p:sldId id="295" r:id="rId42"/>
    <p:sldId id="296"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690"/>
    <a:srgbClr val="04A07D"/>
    <a:srgbClr val="FFDE62"/>
    <a:srgbClr val="D0EA6F"/>
    <a:srgbClr val="D0EA5B"/>
    <a:srgbClr val="674831"/>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4"/>
    <p:restoredTop sz="94746"/>
  </p:normalViewPr>
  <p:slideViewPr>
    <p:cSldViewPr snapToGrid="0" snapToObjects="1">
      <p:cViewPr varScale="1">
        <p:scale>
          <a:sx n="108" d="100"/>
          <a:sy n="108" d="100"/>
        </p:scale>
        <p:origin x="4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0BC19-FFA7-1848-A302-7B298AB6A82B}" type="doc">
      <dgm:prSet loTypeId="urn:microsoft.com/office/officeart/2005/8/layout/venn1" loCatId="relationship" qsTypeId="urn:microsoft.com/office/officeart/2005/8/quickstyle/simple1" qsCatId="simple" csTypeId="urn:microsoft.com/office/officeart/2005/8/colors/accent1_2" csCatId="accent1" phldr="1"/>
      <dgm:spPr/>
    </dgm:pt>
    <dgm:pt modelId="{8E8FA38E-A8B0-3A45-9B19-FDA4E12E5AA0}">
      <dgm:prSet phldrT="[Text]"/>
      <dgm:spPr>
        <a:solidFill>
          <a:srgbClr val="054690">
            <a:alpha val="50000"/>
          </a:srgbClr>
        </a:solidFill>
      </dgm:spPr>
      <dgm:t>
        <a:bodyPr/>
        <a:lstStyle/>
        <a:p>
          <a:r>
            <a:rPr lang="en-US" dirty="0"/>
            <a:t>Faculty Union</a:t>
          </a:r>
        </a:p>
      </dgm:t>
    </dgm:pt>
    <dgm:pt modelId="{6AD9478A-7DE5-DD48-9E69-E3A5959B840D}" type="parTrans" cxnId="{CE0FC5EB-37A0-0B43-8C5D-222645F570C5}">
      <dgm:prSet/>
      <dgm:spPr/>
      <dgm:t>
        <a:bodyPr/>
        <a:lstStyle/>
        <a:p>
          <a:endParaRPr lang="en-US"/>
        </a:p>
      </dgm:t>
    </dgm:pt>
    <dgm:pt modelId="{507E7F89-4D31-B746-8855-AA0D7121DAEB}" type="sibTrans" cxnId="{CE0FC5EB-37A0-0B43-8C5D-222645F570C5}">
      <dgm:prSet/>
      <dgm:spPr/>
      <dgm:t>
        <a:bodyPr/>
        <a:lstStyle/>
        <a:p>
          <a:endParaRPr lang="en-US"/>
        </a:p>
      </dgm:t>
    </dgm:pt>
    <dgm:pt modelId="{155B49E0-EF52-0645-9953-C10484AE1B92}">
      <dgm:prSet phldrT="[Text]"/>
      <dgm:spPr/>
      <dgm:t>
        <a:bodyPr/>
        <a:lstStyle/>
        <a:p>
          <a:r>
            <a:rPr lang="en-US" dirty="0">
              <a:solidFill>
                <a:srgbClr val="054690"/>
              </a:solidFill>
            </a:rPr>
            <a:t>Academic Senate</a:t>
          </a:r>
        </a:p>
      </dgm:t>
    </dgm:pt>
    <dgm:pt modelId="{443AF645-87A1-D74B-90C6-5083713E0E39}" type="parTrans" cxnId="{DAE48ED1-5543-A34B-A3DD-23F8CB8BD932}">
      <dgm:prSet/>
      <dgm:spPr/>
      <dgm:t>
        <a:bodyPr/>
        <a:lstStyle/>
        <a:p>
          <a:endParaRPr lang="en-US"/>
        </a:p>
      </dgm:t>
    </dgm:pt>
    <dgm:pt modelId="{72DBCA57-D575-B54F-970C-4D3C1B29A900}" type="sibTrans" cxnId="{DAE48ED1-5543-A34B-A3DD-23F8CB8BD932}">
      <dgm:prSet/>
      <dgm:spPr/>
      <dgm:t>
        <a:bodyPr/>
        <a:lstStyle/>
        <a:p>
          <a:endParaRPr lang="en-US"/>
        </a:p>
      </dgm:t>
    </dgm:pt>
    <dgm:pt modelId="{D9E33972-D553-C246-916B-99ED2E8B86D7}" type="pres">
      <dgm:prSet presAssocID="{5660BC19-FFA7-1848-A302-7B298AB6A82B}" presName="compositeShape" presStyleCnt="0">
        <dgm:presLayoutVars>
          <dgm:chMax val="7"/>
          <dgm:dir/>
          <dgm:resizeHandles val="exact"/>
        </dgm:presLayoutVars>
      </dgm:prSet>
      <dgm:spPr/>
    </dgm:pt>
    <dgm:pt modelId="{964F5BB2-E695-2649-B63D-E5FED1115A27}" type="pres">
      <dgm:prSet presAssocID="{8E8FA38E-A8B0-3A45-9B19-FDA4E12E5AA0}" presName="circ1" presStyleLbl="vennNode1" presStyleIdx="0" presStyleCnt="2"/>
      <dgm:spPr/>
    </dgm:pt>
    <dgm:pt modelId="{E05899E5-CB46-C946-A798-3E4212B771D5}" type="pres">
      <dgm:prSet presAssocID="{8E8FA38E-A8B0-3A45-9B19-FDA4E12E5AA0}" presName="circ1Tx" presStyleLbl="revTx" presStyleIdx="0" presStyleCnt="0">
        <dgm:presLayoutVars>
          <dgm:chMax val="0"/>
          <dgm:chPref val="0"/>
          <dgm:bulletEnabled val="1"/>
        </dgm:presLayoutVars>
      </dgm:prSet>
      <dgm:spPr/>
    </dgm:pt>
    <dgm:pt modelId="{152C6DE1-72E2-9544-BFD2-85CCE9CC0EC0}" type="pres">
      <dgm:prSet presAssocID="{155B49E0-EF52-0645-9953-C10484AE1B92}" presName="circ2" presStyleLbl="vennNode1" presStyleIdx="1" presStyleCnt="2"/>
      <dgm:spPr/>
    </dgm:pt>
    <dgm:pt modelId="{62587779-AE0D-DC41-A7FD-F624E204FAFB}" type="pres">
      <dgm:prSet presAssocID="{155B49E0-EF52-0645-9953-C10484AE1B92}" presName="circ2Tx" presStyleLbl="revTx" presStyleIdx="0" presStyleCnt="0">
        <dgm:presLayoutVars>
          <dgm:chMax val="0"/>
          <dgm:chPref val="0"/>
          <dgm:bulletEnabled val="1"/>
        </dgm:presLayoutVars>
      </dgm:prSet>
      <dgm:spPr/>
    </dgm:pt>
  </dgm:ptLst>
  <dgm:cxnLst>
    <dgm:cxn modelId="{9A67EE3A-33E5-8648-9101-1E6F8FD3F922}" type="presOf" srcId="{5660BC19-FFA7-1848-A302-7B298AB6A82B}" destId="{D9E33972-D553-C246-916B-99ED2E8B86D7}" srcOrd="0" destOrd="0" presId="urn:microsoft.com/office/officeart/2005/8/layout/venn1"/>
    <dgm:cxn modelId="{89027D6C-0DB1-734E-8F4A-448379696732}" type="presOf" srcId="{155B49E0-EF52-0645-9953-C10484AE1B92}" destId="{152C6DE1-72E2-9544-BFD2-85CCE9CC0EC0}" srcOrd="0" destOrd="0" presId="urn:microsoft.com/office/officeart/2005/8/layout/venn1"/>
    <dgm:cxn modelId="{4A27CA76-E83B-7D49-AB75-8DB2B19032C0}" type="presOf" srcId="{155B49E0-EF52-0645-9953-C10484AE1B92}" destId="{62587779-AE0D-DC41-A7FD-F624E204FAFB}" srcOrd="1" destOrd="0" presId="urn:microsoft.com/office/officeart/2005/8/layout/venn1"/>
    <dgm:cxn modelId="{49D8FAA4-F7DF-4143-B413-A93F8F7A1E9C}" type="presOf" srcId="{8E8FA38E-A8B0-3A45-9B19-FDA4E12E5AA0}" destId="{964F5BB2-E695-2649-B63D-E5FED1115A27}" srcOrd="0" destOrd="0" presId="urn:microsoft.com/office/officeart/2005/8/layout/venn1"/>
    <dgm:cxn modelId="{DAE48ED1-5543-A34B-A3DD-23F8CB8BD932}" srcId="{5660BC19-FFA7-1848-A302-7B298AB6A82B}" destId="{155B49E0-EF52-0645-9953-C10484AE1B92}" srcOrd="1" destOrd="0" parTransId="{443AF645-87A1-D74B-90C6-5083713E0E39}" sibTransId="{72DBCA57-D575-B54F-970C-4D3C1B29A900}"/>
    <dgm:cxn modelId="{748D2FDD-8981-C849-9515-AE2A8F31C97D}" type="presOf" srcId="{8E8FA38E-A8B0-3A45-9B19-FDA4E12E5AA0}" destId="{E05899E5-CB46-C946-A798-3E4212B771D5}" srcOrd="1" destOrd="0" presId="urn:microsoft.com/office/officeart/2005/8/layout/venn1"/>
    <dgm:cxn modelId="{CE0FC5EB-37A0-0B43-8C5D-222645F570C5}" srcId="{5660BC19-FFA7-1848-A302-7B298AB6A82B}" destId="{8E8FA38E-A8B0-3A45-9B19-FDA4E12E5AA0}" srcOrd="0" destOrd="0" parTransId="{6AD9478A-7DE5-DD48-9E69-E3A5959B840D}" sibTransId="{507E7F89-4D31-B746-8855-AA0D7121DAEB}"/>
    <dgm:cxn modelId="{A7844613-9546-D441-83B1-C7B17E571C59}" type="presParOf" srcId="{D9E33972-D553-C246-916B-99ED2E8B86D7}" destId="{964F5BB2-E695-2649-B63D-E5FED1115A27}" srcOrd="0" destOrd="0" presId="urn:microsoft.com/office/officeart/2005/8/layout/venn1"/>
    <dgm:cxn modelId="{06723EEB-AA51-8649-8F65-77E87C533ED2}" type="presParOf" srcId="{D9E33972-D553-C246-916B-99ED2E8B86D7}" destId="{E05899E5-CB46-C946-A798-3E4212B771D5}" srcOrd="1" destOrd="0" presId="urn:microsoft.com/office/officeart/2005/8/layout/venn1"/>
    <dgm:cxn modelId="{780FDCC0-516A-CF41-86B6-9171DEFF73FC}" type="presParOf" srcId="{D9E33972-D553-C246-916B-99ED2E8B86D7}" destId="{152C6DE1-72E2-9544-BFD2-85CCE9CC0EC0}" srcOrd="2" destOrd="0" presId="urn:microsoft.com/office/officeart/2005/8/layout/venn1"/>
    <dgm:cxn modelId="{B8FF5339-1C30-1C49-A62A-9F5AE03E10F0}" type="presParOf" srcId="{D9E33972-D553-C246-916B-99ED2E8B86D7}" destId="{62587779-AE0D-DC41-A7FD-F624E204FAFB}"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F5BB2-E695-2649-B63D-E5FED1115A27}">
      <dsp:nvSpPr>
        <dsp:cNvPr id="0" name=""/>
        <dsp:cNvSpPr/>
      </dsp:nvSpPr>
      <dsp:spPr>
        <a:xfrm>
          <a:off x="1259533" y="5454"/>
          <a:ext cx="1994529" cy="1994529"/>
        </a:xfrm>
        <a:prstGeom prst="ellipse">
          <a:avLst/>
        </a:prstGeom>
        <a:solidFill>
          <a:srgbClr val="05469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Faculty Union</a:t>
          </a:r>
        </a:p>
      </dsp:txBody>
      <dsp:txXfrm>
        <a:off x="1538048" y="240652"/>
        <a:ext cx="1149998" cy="1524133"/>
      </dsp:txXfrm>
    </dsp:sp>
    <dsp:sp modelId="{152C6DE1-72E2-9544-BFD2-85CCE9CC0EC0}">
      <dsp:nvSpPr>
        <dsp:cNvPr id="0" name=""/>
        <dsp:cNvSpPr/>
      </dsp:nvSpPr>
      <dsp:spPr>
        <a:xfrm>
          <a:off x="2697032" y="5454"/>
          <a:ext cx="1994529" cy="199452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54690"/>
              </a:solidFill>
            </a:rPr>
            <a:t>Academic Senate</a:t>
          </a:r>
        </a:p>
      </dsp:txBody>
      <dsp:txXfrm>
        <a:off x="3263047" y="240652"/>
        <a:ext cx="1149998" cy="15241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6/14/2021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AB 1725 not a separate entity; incorporated into Ed Code; intent language – not all made it </a:t>
            </a:r>
          </a:p>
          <a:p>
            <a:r>
              <a:rPr lang="en-US" dirty="0">
                <a:latin typeface="Times New Roman" charset="0"/>
                <a:ea typeface="ＭＳ Ｐゴシック" charset="0"/>
                <a:cs typeface="ＭＳ Ｐゴシック" charset="0"/>
              </a:rPr>
              <a:t>into code, but intent language can help in understanding purpose.  Intent language was used by appellate</a:t>
            </a:r>
            <a:r>
              <a:rPr lang="en-US" baseline="0" dirty="0">
                <a:latin typeface="Times New Roman" charset="0"/>
                <a:ea typeface="ＭＳ Ｐゴシック" charset="0"/>
                <a:cs typeface="ＭＳ Ｐゴシック" charset="0"/>
              </a:rPr>
              <a:t> court in ruling in favor of the Irvine Valley Senate lawsuit against their board over hiring procedures.</a:t>
            </a:r>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557E57F4-9D9C-5847-BCD2-13B860A1E044}" type="slidenum">
              <a:rPr lang="en-US" smtClean="0"/>
              <a:t>15</a:t>
            </a:fld>
            <a:endParaRPr lang="en-US"/>
          </a:p>
        </p:txBody>
      </p:sp>
    </p:spTree>
    <p:extLst>
      <p:ext uri="{BB962C8B-B14F-4D97-AF65-F5344CB8AC3E}">
        <p14:creationId xmlns:p14="http://schemas.microsoft.com/office/powerpoint/2010/main" val="227304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Defined in Title 5 but not Education Code; note that the 2005 appellate court decision </a:t>
            </a:r>
          </a:p>
          <a:p>
            <a:r>
              <a:rPr lang="en-US" dirty="0">
                <a:latin typeface="Times New Roman" charset="0"/>
                <a:ea typeface="ＭＳ Ｐゴシック" charset="0"/>
                <a:cs typeface="ＭＳ Ｐゴシック" charset="0"/>
              </a:rPr>
              <a:t>recognized local senates as having legal standing</a:t>
            </a:r>
          </a:p>
        </p:txBody>
      </p:sp>
      <p:sp>
        <p:nvSpPr>
          <p:cNvPr id="4" name="Slide Number Placeholder 3"/>
          <p:cNvSpPr>
            <a:spLocks noGrp="1"/>
          </p:cNvSpPr>
          <p:nvPr>
            <p:ph type="sldNum" sz="quarter" idx="5"/>
          </p:nvPr>
        </p:nvSpPr>
        <p:spPr/>
        <p:txBody>
          <a:bodyPr/>
          <a:lstStyle/>
          <a:p>
            <a:fld id="{557E57F4-9D9C-5847-BCD2-13B860A1E044}" type="slidenum">
              <a:rPr lang="en-US" smtClean="0"/>
              <a:t>19</a:t>
            </a:fld>
            <a:endParaRPr lang="en-US"/>
          </a:p>
        </p:txBody>
      </p:sp>
    </p:spTree>
    <p:extLst>
      <p:ext uri="{BB962C8B-B14F-4D97-AF65-F5344CB8AC3E}">
        <p14:creationId xmlns:p14="http://schemas.microsoft.com/office/powerpoint/2010/main" val="153865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a:t>
            </a:r>
            <a:r>
              <a:rPr lang="en-US" dirty="0">
                <a:latin typeface="Times New Roman" charset="0"/>
                <a:ea typeface="ＭＳ Ｐゴシック" charset="0"/>
                <a:cs typeface="ＭＳ Ｐゴシック" charset="0"/>
              </a:rPr>
              <a:t>Examples may include: Faculty office reorganization; reorganization; classroom usage; marketing plan; efforts </a:t>
            </a:r>
          </a:p>
          <a:p>
            <a:r>
              <a:rPr lang="en-US" dirty="0">
                <a:latin typeface="Times New Roman" charset="0"/>
                <a:ea typeface="ＭＳ Ｐゴシック" charset="0"/>
                <a:cs typeface="ＭＳ Ｐゴシック" charset="0"/>
              </a:rPr>
              <a:t>of the college foundation</a:t>
            </a:r>
          </a:p>
        </p:txBody>
      </p:sp>
      <p:sp>
        <p:nvSpPr>
          <p:cNvPr id="4" name="Slide Number Placeholder 3"/>
          <p:cNvSpPr>
            <a:spLocks noGrp="1"/>
          </p:cNvSpPr>
          <p:nvPr>
            <p:ph type="sldNum" sz="quarter" idx="5"/>
          </p:nvPr>
        </p:nvSpPr>
        <p:spPr/>
        <p:txBody>
          <a:bodyPr/>
          <a:lstStyle/>
          <a:p>
            <a:fld id="{557E57F4-9D9C-5847-BCD2-13B860A1E044}" type="slidenum">
              <a:rPr lang="en-US" smtClean="0"/>
              <a:t>20</a:t>
            </a:fld>
            <a:endParaRPr lang="en-US"/>
          </a:p>
        </p:txBody>
      </p:sp>
    </p:spTree>
    <p:extLst>
      <p:ext uri="{BB962C8B-B14F-4D97-AF65-F5344CB8AC3E}">
        <p14:creationId xmlns:p14="http://schemas.microsoft.com/office/powerpoint/2010/main" val="426384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EBD349BE-DAD0-3A42-9D72-CAEADD966558}" type="slidenum">
              <a:rPr lang="en-US">
                <a:solidFill>
                  <a:schemeClr val="bg1"/>
                </a:solidFill>
              </a:rPr>
              <a:pPr/>
              <a:t>27</a:t>
            </a:fld>
            <a:endParaRPr lang="en-US">
              <a:solidFill>
                <a:schemeClr val="bg1"/>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920" y="4343713"/>
            <a:ext cx="5760720" cy="73958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“Committees” is not defined, but it is can be argued that college workgroups, college task forces, and the like fall under college committees.</a:t>
            </a:r>
          </a:p>
        </p:txBody>
      </p:sp>
    </p:spTree>
    <p:extLst>
      <p:ext uri="{BB962C8B-B14F-4D97-AF65-F5344CB8AC3E}">
        <p14:creationId xmlns:p14="http://schemas.microsoft.com/office/powerpoint/2010/main" val="4256967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732940"/>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3113220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2 Content 2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userDrawn="1"/>
        </p:nvSpPr>
        <p:spPr>
          <a:xfrm>
            <a:off x="0" y="0"/>
            <a:ext cx="927847"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dirty="0"/>
              <a:t>Click to edit Master title style</a:t>
            </a:r>
          </a:p>
        </p:txBody>
      </p:sp>
      <p:sp>
        <p:nvSpPr>
          <p:cNvPr id="13" name="Slide Number Placeholder 6">
            <a:extLst>
              <a:ext uri="{FF2B5EF4-FFF2-40B4-BE49-F238E27FC236}">
                <a16:creationId xmlns:a16="http://schemas.microsoft.com/office/drawing/2014/main" id="{7E383382-0294-BD4C-A5F0-F13A44A6EA7B}"/>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latin typeface="+mj-lt"/>
              </a:rPr>
              <a:pPr/>
              <a:t>‹#›</a:t>
            </a:fld>
            <a:endParaRPr lang="en-US" sz="1000" dirty="0">
              <a:latin typeface="+mj-lt"/>
            </a:endParaRPr>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939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364D7FE-3356-3F4C-A9D0-D7CF7DC02071}"/>
              </a:ext>
            </a:extLst>
          </p:cNvPr>
          <p:cNvSpPr>
            <a:spLocks noGrp="1"/>
          </p:cNvSpPr>
          <p:nvPr>
            <p:ph type="title"/>
          </p:nvPr>
        </p:nvSpPr>
        <p:spPr>
          <a:xfrm>
            <a:off x="1075038" y="365125"/>
            <a:ext cx="10058399" cy="1325563"/>
          </a:xfrm>
        </p:spPr>
        <p:txBody>
          <a:bodyPr anchor="b">
            <a:normAutofit/>
          </a:bodyPr>
          <a:lstStyle>
            <a:lvl1pPr algn="l">
              <a:defRPr sz="3600"/>
            </a:lvl1pPr>
          </a:lstStyle>
          <a:p>
            <a:r>
              <a:rPr lang="en-US" dirty="0"/>
              <a:t>Click to edit Master title style</a:t>
            </a:r>
          </a:p>
        </p:txBody>
      </p:sp>
      <p:sp>
        <p:nvSpPr>
          <p:cNvPr id="17" name="Content Placeholder 2">
            <a:extLst>
              <a:ext uri="{FF2B5EF4-FFF2-40B4-BE49-F238E27FC236}">
                <a16:creationId xmlns:a16="http://schemas.microsoft.com/office/drawing/2014/main" id="{CEF576B0-A006-8A43-9E28-F8921C359D28}"/>
              </a:ext>
            </a:extLst>
          </p:cNvPr>
          <p:cNvSpPr>
            <a:spLocks noGrp="1"/>
          </p:cNvSpPr>
          <p:nvPr>
            <p:ph sz="half" idx="1"/>
          </p:nvPr>
        </p:nvSpPr>
        <p:spPr>
          <a:xfrm>
            <a:off x="1075038" y="1921669"/>
            <a:ext cx="100584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594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Slide A">
    <p:spTree>
      <p:nvGrpSpPr>
        <p:cNvPr id="1" name=""/>
        <p:cNvGrpSpPr/>
        <p:nvPr/>
      </p:nvGrpSpPr>
      <p:grpSpPr>
        <a:xfrm>
          <a:off x="0" y="0"/>
          <a:ext cx="0" cy="0"/>
          <a:chOff x="0" y="0"/>
          <a:chExt cx="0" cy="0"/>
        </a:xfrm>
      </p:grpSpPr>
      <p:sp>
        <p:nvSpPr>
          <p:cNvPr id="4" name="Rectangle 3" descr="&quot;&quot;">
            <a:extLst>
              <a:ext uri="{FF2B5EF4-FFF2-40B4-BE49-F238E27FC236}">
                <a16:creationId xmlns:a16="http://schemas.microsoft.com/office/drawing/2014/main" id="{6510BF65-0C03-E747-98C0-EB8748DFAAEB}"/>
              </a:ext>
            </a:extLst>
          </p:cNvPr>
          <p:cNvSpPr/>
          <p:nvPr/>
        </p:nvSpPr>
        <p:spPr>
          <a:xfrm>
            <a:off x="0" y="0"/>
            <a:ext cx="12192000" cy="2355850"/>
          </a:xfrm>
          <a:prstGeom prst="rect">
            <a:avLst/>
          </a:prstGeom>
          <a:solidFill>
            <a:srgbClr val="006393"/>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F06088A0-6770-8842-AAB0-A6DCBD8300D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23542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ASCCC logo icon">
            <a:extLst>
              <a:ext uri="{FF2B5EF4-FFF2-40B4-BE49-F238E27FC236}">
                <a16:creationId xmlns:a16="http://schemas.microsoft.com/office/drawing/2014/main" id="{CA6626D6-0C8A-4D4D-91B2-DE99EDE24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19" y="403412"/>
            <a:ext cx="8793479" cy="1685768"/>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B7271532-3037-2346-AF9C-8177E827F622}"/>
              </a:ext>
            </a:extLst>
          </p:cNvPr>
          <p:cNvSpPr>
            <a:spLocks noGrp="1"/>
          </p:cNvSpPr>
          <p:nvPr>
            <p:ph type="sldNum" sz="quarter" idx="10"/>
          </p:nvPr>
        </p:nvSpPr>
        <p:spPr/>
        <p:txBody>
          <a:bodyPr/>
          <a:lstStyle>
            <a:lvl1pPr>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164426901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2 Column Slide">
    <p:spTree>
      <p:nvGrpSpPr>
        <p:cNvPr id="1" name=""/>
        <p:cNvGrpSpPr/>
        <p:nvPr/>
      </p:nvGrpSpPr>
      <p:grpSpPr>
        <a:xfrm>
          <a:off x="0" y="0"/>
          <a:ext cx="0" cy="0"/>
          <a:chOff x="0" y="0"/>
          <a:chExt cx="0" cy="0"/>
        </a:xfrm>
      </p:grpSpPr>
      <p:sp>
        <p:nvSpPr>
          <p:cNvPr id="5" name="Rectangle 4" descr="&quot;&quot;">
            <a:extLst>
              <a:ext uri="{FF2B5EF4-FFF2-40B4-BE49-F238E27FC236}">
                <a16:creationId xmlns:a16="http://schemas.microsoft.com/office/drawing/2014/main" id="{44FE5459-A402-FB42-AC0D-E0FF3CC42319}"/>
              </a:ext>
            </a:extLst>
          </p:cNvPr>
          <p:cNvSpPr/>
          <p:nvPr/>
        </p:nvSpPr>
        <p:spPr>
          <a:xfrm>
            <a:off x="0" y="0"/>
            <a:ext cx="927100" cy="6858000"/>
          </a:xfrm>
          <a:prstGeom prst="rect">
            <a:avLst/>
          </a:prstGeom>
          <a:solidFill>
            <a:schemeClr val="tx2"/>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5" descr="ASCCC logo icon">
            <a:extLst>
              <a:ext uri="{FF2B5EF4-FFF2-40B4-BE49-F238E27FC236}">
                <a16:creationId xmlns:a16="http://schemas.microsoft.com/office/drawing/2014/main" id="{B031F5E2-4C21-4F46-8C47-0FB44A710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3F1DFAC4-3422-CC4B-94BC-AF8D95D29337}"/>
              </a:ext>
            </a:extLst>
          </p:cNvPr>
          <p:cNvSpPr>
            <a:spLocks noGrp="1"/>
          </p:cNvSpPr>
          <p:nvPr>
            <p:ph type="sldNum" sz="quarter" idx="10"/>
          </p:nvPr>
        </p:nvSpPr>
        <p:spPr/>
        <p:txBody>
          <a:bodyPr/>
          <a:lstStyle>
            <a:lvl1pPr>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391886983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1 Column Slide">
    <p:spTree>
      <p:nvGrpSpPr>
        <p:cNvPr id="1" name=""/>
        <p:cNvGrpSpPr/>
        <p:nvPr/>
      </p:nvGrpSpPr>
      <p:grpSpPr>
        <a:xfrm>
          <a:off x="0" y="0"/>
          <a:ext cx="0" cy="0"/>
          <a:chOff x="0" y="0"/>
          <a:chExt cx="0" cy="0"/>
        </a:xfrm>
      </p:grpSpPr>
      <p:sp>
        <p:nvSpPr>
          <p:cNvPr id="4" name="Rectangle 3" descr="&quot;&quot;">
            <a:extLst>
              <a:ext uri="{FF2B5EF4-FFF2-40B4-BE49-F238E27FC236}">
                <a16:creationId xmlns:a16="http://schemas.microsoft.com/office/drawing/2014/main" id="{2314A92D-EB3F-2C4B-8627-77F00AB3D247}"/>
              </a:ext>
            </a:extLst>
          </p:cNvPr>
          <p:cNvSpPr/>
          <p:nvPr/>
        </p:nvSpPr>
        <p:spPr>
          <a:xfrm>
            <a:off x="0" y="0"/>
            <a:ext cx="927100" cy="6858000"/>
          </a:xfrm>
          <a:prstGeom prst="rect">
            <a:avLst/>
          </a:prstGeom>
          <a:solidFill>
            <a:schemeClr val="tx2"/>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descr="ASCCC logo icon">
            <a:extLst>
              <a:ext uri="{FF2B5EF4-FFF2-40B4-BE49-F238E27FC236}">
                <a16:creationId xmlns:a16="http://schemas.microsoft.com/office/drawing/2014/main" id="{40E4AAF6-590B-524E-849F-CB60975D5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84C2D47D-B4E2-2144-A1A8-709D7128A424}"/>
              </a:ext>
            </a:extLst>
          </p:cNvPr>
          <p:cNvSpPr>
            <a:spLocks noGrp="1"/>
          </p:cNvSpPr>
          <p:nvPr>
            <p:ph type="sldNum" sz="quarter" idx="10"/>
          </p:nvPr>
        </p:nvSpPr>
        <p:spPr/>
        <p:txBody>
          <a:bodyPr/>
          <a:lstStyle>
            <a:lvl1pPr>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246385486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ASCCC logo icon">
            <a:extLst>
              <a:ext uri="{FF2B5EF4-FFF2-40B4-BE49-F238E27FC236}">
                <a16:creationId xmlns:a16="http://schemas.microsoft.com/office/drawing/2014/main" id="{6F5915FB-CAAB-D74F-A521-80C1114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F3FF7C1B-BDD6-2548-8849-A85713EC56FC}"/>
              </a:ext>
            </a:extLst>
          </p:cNvPr>
          <p:cNvSpPr>
            <a:spLocks noGrp="1"/>
          </p:cNvSpPr>
          <p:nvPr>
            <p:ph type="sldNum" sz="quarter" idx="10"/>
          </p:nvPr>
        </p:nvSpPr>
        <p:spPr>
          <a:xfrm>
            <a:off x="10298113" y="6356350"/>
            <a:ext cx="1055687" cy="365125"/>
          </a:xfrm>
        </p:spPr>
        <p:txBody>
          <a:bodyPr/>
          <a:lstStyle>
            <a:lvl1pPr>
              <a:defRPr/>
            </a:lvl1pPr>
          </a:lstStyle>
          <a:p>
            <a:fld id="{492D8F1A-69A8-9242-9469-8400121D240A}" type="slidenum">
              <a:rPr lang="en-US" smtClean="0"/>
              <a:t>‹#›</a:t>
            </a:fld>
            <a:endParaRPr lang="en-US"/>
          </a:p>
        </p:txBody>
      </p:sp>
    </p:spTree>
    <p:extLst>
      <p:ext uri="{BB962C8B-B14F-4D97-AF65-F5344CB8AC3E}">
        <p14:creationId xmlns:p14="http://schemas.microsoft.com/office/powerpoint/2010/main" val="321777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 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hasCustomPrompt="1"/>
          </p:nvPr>
        </p:nvSpPr>
        <p:spPr>
          <a:xfrm>
            <a:off x="622938" y="5179836"/>
            <a:ext cx="10959462" cy="1496736"/>
          </a:xfrm>
        </p:spPr>
        <p:txBody>
          <a:bodyPr anchor="ctr">
            <a:normAutofit/>
          </a:bodyPr>
          <a:lstStyle>
            <a:lvl1pPr algn="ctr">
              <a:lnSpc>
                <a:spcPct val="100000"/>
              </a:lnSpc>
              <a:defRPr sz="4400">
                <a:solidFill>
                  <a:schemeClr val="bg1"/>
                </a:solidFill>
              </a:defRPr>
            </a:lvl1pPr>
          </a:lstStyle>
          <a:p>
            <a:r>
              <a:rPr lang="en-US" dirty="0"/>
              <a:t>Click to Edit Title</a:t>
            </a:r>
          </a:p>
        </p:txBody>
      </p:sp>
    </p:spTree>
    <p:extLst>
      <p:ext uri="{BB962C8B-B14F-4D97-AF65-F5344CB8AC3E}">
        <p14:creationId xmlns:p14="http://schemas.microsoft.com/office/powerpoint/2010/main" val="316087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 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8F2EA-9DEA-EE4D-B840-68DE3891D4D8}"/>
              </a:ext>
            </a:extLst>
          </p:cNvPr>
          <p:cNvSpPr/>
          <p:nvPr userDrawn="1"/>
        </p:nvSpPr>
        <p:spPr>
          <a:xfrm>
            <a:off x="0" y="0"/>
            <a:ext cx="927847"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dirty="0"/>
              <a:t>Click to edit Master title style</a:t>
            </a:r>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62B3F740-1E9C-A544-964D-48014EBF79BE}"/>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latin typeface="+mj-lt"/>
              </a:rPr>
              <a:pPr/>
              <a:t>‹#›</a:t>
            </a:fld>
            <a:endParaRPr lang="en-US" sz="1000" dirty="0">
              <a:latin typeface="+mj-lt"/>
            </a:endParaRPr>
          </a:p>
        </p:txBody>
      </p:sp>
    </p:spTree>
    <p:extLst>
      <p:ext uri="{BB962C8B-B14F-4D97-AF65-F5344CB8AC3E}">
        <p14:creationId xmlns:p14="http://schemas.microsoft.com/office/powerpoint/2010/main" val="204711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12192000" cy="2355163"/>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1066801" y="403412"/>
            <a:ext cx="10058400" cy="1685768"/>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1066800" y="2662569"/>
            <a:ext cx="10058400" cy="312039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382000" y="6356350"/>
            <a:ext cx="2743200" cy="365125"/>
          </a:xfrm>
        </p:spPr>
        <p:txBody>
          <a:bodyPr rIns="0"/>
          <a:lstStyle/>
          <a:p>
            <a:fld id="{492D8F1A-69A8-9242-9469-8400121D240A}" type="slidenum">
              <a:rPr lang="en-US" smtClean="0"/>
              <a:t>‹#›</a:t>
            </a:fld>
            <a:endParaRPr lang="en-US"/>
          </a:p>
        </p:txBody>
      </p:sp>
    </p:spTree>
    <p:extLst>
      <p:ext uri="{BB962C8B-B14F-4D97-AF65-F5344CB8AC3E}">
        <p14:creationId xmlns:p14="http://schemas.microsoft.com/office/powerpoint/2010/main" val="338480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1_#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4049486" cy="6858000"/>
          </a:xfrm>
          <a:prstGeom prst="rect">
            <a:avLst/>
          </a:prstGeom>
          <a:solidFill>
            <a:schemeClr val="tx2"/>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B4FB25-3788-9D40-8C85-70A6F279CB68}"/>
              </a:ext>
            </a:extLst>
          </p:cNvPr>
          <p:cNvSpPr/>
          <p:nvPr userDrawn="1"/>
        </p:nvSpPr>
        <p:spPr>
          <a:xfrm>
            <a:off x="-1734" y="1112108"/>
            <a:ext cx="4049486" cy="4559350"/>
          </a:xfrm>
          <a:prstGeom prst="rect">
            <a:avLst/>
          </a:prstGeom>
          <a:solidFill>
            <a:srgbClr val="0546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p:spPr>
        <p:txBody>
          <a:bodyPr>
            <a:normAutofit/>
          </a:bodyPr>
          <a:lstStyle>
            <a:lvl1pPr marL="0" indent="0" algn="ctr">
              <a:buNone/>
              <a:defRPr sz="2800">
                <a:solidFill>
                  <a:schemeClr val="bg1">
                    <a:lumMod val="8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290207" y="6356350"/>
            <a:ext cx="2743200" cy="365125"/>
          </a:xfrm>
        </p:spPr>
        <p:txBody>
          <a:bodyPr rIns="0"/>
          <a:lstStyle/>
          <a:p>
            <a:fld id="{492D8F1A-69A8-9242-9469-8400121D240A}" type="slidenum">
              <a:rPr lang="en-US" smtClean="0"/>
              <a:t>‹#›</a:t>
            </a:fld>
            <a:endParaRPr lang="en-US"/>
          </a:p>
        </p:txBody>
      </p:sp>
      <p:sp>
        <p:nvSpPr>
          <p:cNvPr id="10" name="Rectangle 9">
            <a:extLst>
              <a:ext uri="{FF2B5EF4-FFF2-40B4-BE49-F238E27FC236}">
                <a16:creationId xmlns:a16="http://schemas.microsoft.com/office/drawing/2014/main" id="{187515FF-A0B8-C748-B888-B5E7E36D9E01}"/>
              </a:ext>
            </a:extLst>
          </p:cNvPr>
          <p:cNvSpPr/>
          <p:nvPr userDrawn="1"/>
        </p:nvSpPr>
        <p:spPr>
          <a:xfrm>
            <a:off x="11510682" y="-37218"/>
            <a:ext cx="681318" cy="6895217"/>
          </a:xfrm>
          <a:prstGeom prst="rect">
            <a:avLst/>
          </a:prstGeom>
          <a:solidFill>
            <a:srgbClr val="054690"/>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3152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6711622-0F8F-3540-87A5-2668501ACFFD}"/>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D678B88-268D-1542-A01C-3B4EE34B6063}"/>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A9391C5F-C410-3C40-9617-A6E475C401AB}"/>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27896844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70" r:id="rId11"/>
  </p:sldLayoutIdLst>
  <p:hf hdr="0" ftr="0" dt="0"/>
  <p:txStyles>
    <p:titleStyle>
      <a:lvl1pPr algn="l" rtl="0" eaLnBrk="1" fontAlgn="base" hangingPunct="1">
        <a:lnSpc>
          <a:spcPct val="90000"/>
        </a:lnSpc>
        <a:spcBef>
          <a:spcPct val="0"/>
        </a:spcBef>
        <a:spcAft>
          <a:spcPct val="0"/>
        </a:spcAft>
        <a:defRPr sz="4400" kern="1200">
          <a:solidFill>
            <a:schemeClr val="accent1"/>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govt.westlaw.com/calregs/Browse/Home/California/CaliforniaCodeofRegulations?guid=I3C0A67A0D48411DEBC02831C6D6C108E&amp;originationContext=documenttoc&amp;transitionType=Default&amp;contextData=(sc.Default)" TargetMode="External"/><Relationship Id="rId7" Type="http://schemas.openxmlformats.org/officeDocument/2006/relationships/hyperlink" Target="https://www.cccco.edu/-/media/CCCCO-Website/Files/BOG/Procedures-and-Standing-Orders/finalbogstandingorders1212019002final2a11y.pdf?la=en&amp;hash=6CF94DAF9DE1182ABE234A08C77ADDDD9A957C49" TargetMode="External"/><Relationship Id="rId2" Type="http://schemas.openxmlformats.org/officeDocument/2006/relationships/hyperlink" Target="https://asccc.org/" TargetMode="External"/><Relationship Id="rId1" Type="http://schemas.openxmlformats.org/officeDocument/2006/relationships/slideLayout" Target="../slideLayouts/slideLayout8.xml"/><Relationship Id="rId6" Type="http://schemas.openxmlformats.org/officeDocument/2006/relationships/hyperlink" Target="https://www.cccco.edu/About-Us/Board-of-Governors" TargetMode="External"/><Relationship Id="rId5" Type="http://schemas.openxmlformats.org/officeDocument/2006/relationships/hyperlink" Target="https://www.cccco.edu/About-Us/Consultation-Council" TargetMode="External"/><Relationship Id="rId4" Type="http://schemas.openxmlformats.org/officeDocument/2006/relationships/hyperlink" Target="https://leginfo.legislature.ca.gov/faces/codesTOCSelected.xhtml?tocCode=EDC&amp;tocTitle=+Education+Code+-+EDC"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jpg"/><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jpg"/><Relationship Id="rId1" Type="http://schemas.openxmlformats.org/officeDocument/2006/relationships/slideLayout" Target="../slideLayouts/slideLayout1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1685-6854-4F4E-8886-7E7F0A6D919B}"/>
              </a:ext>
            </a:extLst>
          </p:cNvPr>
          <p:cNvSpPr>
            <a:spLocks noGrp="1"/>
          </p:cNvSpPr>
          <p:nvPr>
            <p:ph type="title"/>
          </p:nvPr>
        </p:nvSpPr>
        <p:spPr/>
        <p:txBody>
          <a:bodyPr>
            <a:normAutofit/>
          </a:bodyPr>
          <a:lstStyle/>
          <a:p>
            <a:r>
              <a:rPr lang="en-US" sz="4200" dirty="0"/>
              <a:t>State of the Senate, Governance, and Consultation</a:t>
            </a:r>
            <a:br>
              <a:rPr lang="en-US" sz="4200" dirty="0"/>
            </a:br>
            <a:r>
              <a:rPr lang="en-US" sz="2000" dirty="0"/>
              <a:t>Wednesday | June 16, 2021 | 9:00-10:30</a:t>
            </a:r>
          </a:p>
        </p:txBody>
      </p:sp>
    </p:spTree>
    <p:extLst>
      <p:ext uri="{BB962C8B-B14F-4D97-AF65-F5344CB8AC3E}">
        <p14:creationId xmlns:p14="http://schemas.microsoft.com/office/powerpoint/2010/main" val="103676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97F7-172D-5243-B59B-395D6ED5D844}"/>
              </a:ext>
            </a:extLst>
          </p:cNvPr>
          <p:cNvSpPr>
            <a:spLocks noGrp="1"/>
          </p:cNvSpPr>
          <p:nvPr>
            <p:ph type="title"/>
          </p:nvPr>
        </p:nvSpPr>
        <p:spPr/>
        <p:txBody>
          <a:bodyPr/>
          <a:lstStyle/>
          <a:p>
            <a:r>
              <a:rPr lang="en-US" dirty="0"/>
              <a:t>Major Accomplishments of the Past Year </a:t>
            </a:r>
          </a:p>
        </p:txBody>
      </p:sp>
      <p:sp>
        <p:nvSpPr>
          <p:cNvPr id="3" name="Content Placeholder 2">
            <a:extLst>
              <a:ext uri="{FF2B5EF4-FFF2-40B4-BE49-F238E27FC236}">
                <a16:creationId xmlns:a16="http://schemas.microsoft.com/office/drawing/2014/main" id="{AA5825F6-3B90-7A45-8B69-52A46E8F50B9}"/>
              </a:ext>
            </a:extLst>
          </p:cNvPr>
          <p:cNvSpPr>
            <a:spLocks noGrp="1"/>
          </p:cNvSpPr>
          <p:nvPr>
            <p:ph idx="1"/>
          </p:nvPr>
        </p:nvSpPr>
        <p:spPr/>
        <p:txBody>
          <a:bodyPr/>
          <a:lstStyle/>
          <a:p>
            <a:pPr marL="457200" indent="-457200">
              <a:buFont typeface="Arial" panose="020B0604020202020204" pitchFamily="34" charset="0"/>
              <a:buChar char="•"/>
            </a:pPr>
            <a:r>
              <a:rPr lang="en-US" dirty="0"/>
              <a:t>Successful Integration of Guided Pathways </a:t>
            </a:r>
          </a:p>
          <a:p>
            <a:pPr marL="457200" indent="-457200">
              <a:buFont typeface="Arial" panose="020B0604020202020204" pitchFamily="34" charset="0"/>
              <a:buChar char="•"/>
            </a:pPr>
            <a:r>
              <a:rPr lang="en-US" dirty="0"/>
              <a:t>Moving forward with Ethnic Studies graduation requirement</a:t>
            </a:r>
          </a:p>
          <a:p>
            <a:pPr marL="457200" indent="-457200">
              <a:buFont typeface="Arial" panose="020B0604020202020204" pitchFamily="34" charset="0"/>
              <a:buChar char="•"/>
            </a:pPr>
            <a:r>
              <a:rPr lang="en-US" dirty="0"/>
              <a:t>Continued focus on legislation, especially around transfer</a:t>
            </a:r>
          </a:p>
          <a:p>
            <a:pPr marL="457200" indent="-457200">
              <a:buFont typeface="Arial" panose="020B0604020202020204" pitchFamily="34" charset="0"/>
              <a:buChar char="•"/>
            </a:pPr>
            <a:r>
              <a:rPr lang="en-US" dirty="0"/>
              <a:t>Creation of an ASCCC Data and Research Task Force </a:t>
            </a:r>
          </a:p>
          <a:p>
            <a:pPr marL="457200" indent="-457200">
              <a:buFont typeface="Arial" panose="020B0604020202020204" pitchFamily="34" charset="0"/>
              <a:buChar char="•"/>
            </a:pPr>
            <a:r>
              <a:rPr lang="en-US" dirty="0"/>
              <a:t>Diversity, Equity, &amp; Inclusion work with the CCCCO/others</a:t>
            </a:r>
          </a:p>
          <a:p>
            <a:pPr marL="457200" indent="-457200">
              <a:buFont typeface="Arial" panose="020B0604020202020204" pitchFamily="34" charset="0"/>
              <a:buChar char="•"/>
            </a:pPr>
            <a:r>
              <a:rPr lang="en-US" dirty="0"/>
              <a:t>Expansion of work around dismantling systemic racism</a:t>
            </a:r>
          </a:p>
          <a:p>
            <a:pPr marL="457200" indent="-4572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09747432-D777-E34F-A1A7-3AFCCA2D9284}"/>
              </a:ext>
            </a:extLst>
          </p:cNvPr>
          <p:cNvSpPr>
            <a:spLocks noGrp="1"/>
          </p:cNvSpPr>
          <p:nvPr>
            <p:ph type="sldNum" sz="quarter" idx="12"/>
          </p:nvPr>
        </p:nvSpPr>
        <p:spPr/>
        <p:txBody>
          <a:bodyPr/>
          <a:lstStyle/>
          <a:p>
            <a:fld id="{492D8F1A-69A8-9242-9469-8400121D240A}" type="slidenum">
              <a:rPr lang="en-US" smtClean="0"/>
              <a:t>10</a:t>
            </a:fld>
            <a:endParaRPr lang="en-US"/>
          </a:p>
        </p:txBody>
      </p:sp>
    </p:spTree>
    <p:extLst>
      <p:ext uri="{BB962C8B-B14F-4D97-AF65-F5344CB8AC3E}">
        <p14:creationId xmlns:p14="http://schemas.microsoft.com/office/powerpoint/2010/main" val="379732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B90F-2C37-E24E-A4DD-F5AE996E69F1}"/>
              </a:ext>
            </a:extLst>
          </p:cNvPr>
          <p:cNvSpPr>
            <a:spLocks noGrp="1"/>
          </p:cNvSpPr>
          <p:nvPr>
            <p:ph type="title"/>
          </p:nvPr>
        </p:nvSpPr>
        <p:spPr/>
        <p:txBody>
          <a:bodyPr/>
          <a:lstStyle/>
          <a:p>
            <a:r>
              <a:rPr lang="en-US" dirty="0"/>
              <a:t>And…Navigating through </a:t>
            </a:r>
            <a:r>
              <a:rPr lang="en-US" dirty="0" err="1"/>
              <a:t>Covid</a:t>
            </a:r>
            <a:r>
              <a:rPr lang="en-US" dirty="0"/>
              <a:t>!</a:t>
            </a:r>
          </a:p>
        </p:txBody>
      </p:sp>
      <p:sp>
        <p:nvSpPr>
          <p:cNvPr id="3" name="Content Placeholder 2">
            <a:extLst>
              <a:ext uri="{FF2B5EF4-FFF2-40B4-BE49-F238E27FC236}">
                <a16:creationId xmlns:a16="http://schemas.microsoft.com/office/drawing/2014/main" id="{73DBC9BA-BAF1-DF4E-A6CE-848697F1B22B}"/>
              </a:ext>
            </a:extLst>
          </p:cNvPr>
          <p:cNvSpPr>
            <a:spLocks noGrp="1"/>
          </p:cNvSpPr>
          <p:nvPr>
            <p:ph idx="1"/>
          </p:nvPr>
        </p:nvSpPr>
        <p:spPr/>
        <p:txBody>
          <a:bodyPr/>
          <a:lstStyle/>
          <a:p>
            <a:pPr marL="457200" indent="-457200">
              <a:buFont typeface="Arial" panose="020B0604020202020204" pitchFamily="34" charset="0"/>
              <a:buChar char="•"/>
            </a:pPr>
            <a:r>
              <a:rPr lang="en-US" dirty="0"/>
              <a:t>Reopening for fall (wide variation)</a:t>
            </a:r>
          </a:p>
          <a:p>
            <a:pPr marL="457200" indent="-457200">
              <a:buFont typeface="Arial" panose="020B0604020202020204" pitchFamily="34" charset="0"/>
              <a:buChar char="•"/>
            </a:pPr>
            <a:r>
              <a:rPr lang="en-US" dirty="0"/>
              <a:t>Enrollment</a:t>
            </a:r>
          </a:p>
          <a:p>
            <a:pPr marL="457200" indent="-457200">
              <a:buFont typeface="Arial" panose="020B0604020202020204" pitchFamily="34" charset="0"/>
              <a:buChar char="•"/>
            </a:pPr>
            <a:r>
              <a:rPr lang="en-US" dirty="0"/>
              <a:t>Update on Governor Newsom’s removal of restrictions </a:t>
            </a:r>
          </a:p>
          <a:p>
            <a:pPr marL="1143000" lvl="1" indent="-457200"/>
            <a:r>
              <a:rPr lang="en-US" dirty="0"/>
              <a:t>Social distancing </a:t>
            </a:r>
          </a:p>
          <a:p>
            <a:pPr marL="1143000" lvl="1" indent="-457200"/>
            <a:r>
              <a:rPr lang="en-US" dirty="0"/>
              <a:t>Masks</a:t>
            </a:r>
          </a:p>
          <a:p>
            <a:pPr marL="1143000" lvl="1" indent="-457200"/>
            <a:r>
              <a:rPr lang="en-US" dirty="0"/>
              <a:t>Brown Act/Bagley Keane</a:t>
            </a:r>
          </a:p>
        </p:txBody>
      </p:sp>
      <p:sp>
        <p:nvSpPr>
          <p:cNvPr id="4" name="Slide Number Placeholder 3">
            <a:extLst>
              <a:ext uri="{FF2B5EF4-FFF2-40B4-BE49-F238E27FC236}">
                <a16:creationId xmlns:a16="http://schemas.microsoft.com/office/drawing/2014/main" id="{2FBC542A-600D-8142-B037-DD33B77613EB}"/>
              </a:ext>
            </a:extLst>
          </p:cNvPr>
          <p:cNvSpPr>
            <a:spLocks noGrp="1"/>
          </p:cNvSpPr>
          <p:nvPr>
            <p:ph type="sldNum" sz="quarter" idx="12"/>
          </p:nvPr>
        </p:nvSpPr>
        <p:spPr/>
        <p:txBody>
          <a:bodyPr/>
          <a:lstStyle/>
          <a:p>
            <a:fld id="{492D8F1A-69A8-9242-9469-8400121D240A}" type="slidenum">
              <a:rPr lang="en-US" smtClean="0"/>
              <a:t>11</a:t>
            </a:fld>
            <a:endParaRPr lang="en-US"/>
          </a:p>
        </p:txBody>
      </p:sp>
    </p:spTree>
    <p:extLst>
      <p:ext uri="{BB962C8B-B14F-4D97-AF65-F5344CB8AC3E}">
        <p14:creationId xmlns:p14="http://schemas.microsoft.com/office/powerpoint/2010/main" val="1915284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38B0-FCA2-154F-B547-3FBFE3DF1588}"/>
              </a:ext>
            </a:extLst>
          </p:cNvPr>
          <p:cNvSpPr>
            <a:spLocks noGrp="1"/>
          </p:cNvSpPr>
          <p:nvPr>
            <p:ph type="title"/>
          </p:nvPr>
        </p:nvSpPr>
        <p:spPr/>
        <p:txBody>
          <a:bodyPr/>
          <a:lstStyle/>
          <a:p>
            <a:r>
              <a:rPr lang="en-US" dirty="0"/>
              <a:t>Thanks to all of you…</a:t>
            </a:r>
          </a:p>
        </p:txBody>
      </p:sp>
      <p:sp>
        <p:nvSpPr>
          <p:cNvPr id="3" name="Content Placeholder 2">
            <a:extLst>
              <a:ext uri="{FF2B5EF4-FFF2-40B4-BE49-F238E27FC236}">
                <a16:creationId xmlns:a16="http://schemas.microsoft.com/office/drawing/2014/main" id="{C387F0DB-2623-7E43-9D12-45AAA7FEFB4B}"/>
              </a:ext>
            </a:extLst>
          </p:cNvPr>
          <p:cNvSpPr>
            <a:spLocks noGrp="1"/>
          </p:cNvSpPr>
          <p:nvPr>
            <p:ph idx="1"/>
          </p:nvPr>
        </p:nvSpPr>
        <p:spPr/>
        <p:txBody>
          <a:bodyPr/>
          <a:lstStyle/>
          <a:p>
            <a:r>
              <a:rPr lang="en-US" dirty="0"/>
              <a:t>…for the grace you’ve shown this year</a:t>
            </a:r>
          </a:p>
          <a:p>
            <a:r>
              <a:rPr lang="en-US" dirty="0"/>
              <a:t>…for your generosity of spirit </a:t>
            </a:r>
          </a:p>
          <a:p>
            <a:r>
              <a:rPr lang="en-US" dirty="0"/>
              <a:t>…for the work you’ve done on behalf of our students and our colleges</a:t>
            </a:r>
          </a:p>
          <a:p>
            <a:r>
              <a:rPr lang="en-US" dirty="0"/>
              <a:t>…for your kindness to those of us working at the state level on your behalf – it is not unnoticed and it is greatly appreciated.</a:t>
            </a:r>
          </a:p>
        </p:txBody>
      </p:sp>
      <p:sp>
        <p:nvSpPr>
          <p:cNvPr id="4" name="Slide Number Placeholder 3">
            <a:extLst>
              <a:ext uri="{FF2B5EF4-FFF2-40B4-BE49-F238E27FC236}">
                <a16:creationId xmlns:a16="http://schemas.microsoft.com/office/drawing/2014/main" id="{62144082-95A5-6B49-89DF-C4FC1333C53A}"/>
              </a:ext>
            </a:extLst>
          </p:cNvPr>
          <p:cNvSpPr>
            <a:spLocks noGrp="1"/>
          </p:cNvSpPr>
          <p:nvPr>
            <p:ph type="sldNum" sz="quarter" idx="12"/>
          </p:nvPr>
        </p:nvSpPr>
        <p:spPr/>
        <p:txBody>
          <a:bodyPr/>
          <a:lstStyle/>
          <a:p>
            <a:fld id="{492D8F1A-69A8-9242-9469-8400121D240A}" type="slidenum">
              <a:rPr lang="en-US" smtClean="0"/>
              <a:t>12</a:t>
            </a:fld>
            <a:endParaRPr lang="en-US"/>
          </a:p>
        </p:txBody>
      </p:sp>
    </p:spTree>
    <p:extLst>
      <p:ext uri="{BB962C8B-B14F-4D97-AF65-F5344CB8AC3E}">
        <p14:creationId xmlns:p14="http://schemas.microsoft.com/office/powerpoint/2010/main" val="2904354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8F5D-B87E-3241-BFC9-83B497124577}"/>
              </a:ext>
            </a:extLst>
          </p:cNvPr>
          <p:cNvSpPr>
            <a:spLocks noGrp="1"/>
          </p:cNvSpPr>
          <p:nvPr>
            <p:ph type="title"/>
          </p:nvPr>
        </p:nvSpPr>
        <p:spPr/>
        <p:txBody>
          <a:bodyPr/>
          <a:lstStyle/>
          <a:p>
            <a:r>
              <a:rPr lang="en-US" dirty="0"/>
              <a:t>Why Are Local Academic Senates So Important?</a:t>
            </a:r>
          </a:p>
        </p:txBody>
      </p:sp>
      <p:sp>
        <p:nvSpPr>
          <p:cNvPr id="3" name="Content Placeholder 2">
            <a:extLst>
              <a:ext uri="{FF2B5EF4-FFF2-40B4-BE49-F238E27FC236}">
                <a16:creationId xmlns:a16="http://schemas.microsoft.com/office/drawing/2014/main" id="{E30F7B85-D47B-494A-8FEF-DF13F28D9822}"/>
              </a:ext>
            </a:extLst>
          </p:cNvPr>
          <p:cNvSpPr>
            <a:spLocks noGrp="1"/>
          </p:cNvSpPr>
          <p:nvPr>
            <p:ph idx="1"/>
          </p:nvPr>
        </p:nvSpPr>
        <p:spPr/>
        <p:txBody>
          <a:bodyPr/>
          <a:lstStyle/>
          <a:p>
            <a:r>
              <a:rPr lang="en-US" dirty="0"/>
              <a:t>As we return to campus (or to Zoom) in the fall, local academic senates and their committees continue to play crucial roles, and it is important that there is an understanding of why the academic senate is different from other organizations on campus.</a:t>
            </a:r>
          </a:p>
        </p:txBody>
      </p:sp>
      <p:sp>
        <p:nvSpPr>
          <p:cNvPr id="4" name="Slide Number Placeholder 3">
            <a:extLst>
              <a:ext uri="{FF2B5EF4-FFF2-40B4-BE49-F238E27FC236}">
                <a16:creationId xmlns:a16="http://schemas.microsoft.com/office/drawing/2014/main" id="{7A171223-6E65-2B44-9A6C-2E8BE3A92DF3}"/>
              </a:ext>
            </a:extLst>
          </p:cNvPr>
          <p:cNvSpPr>
            <a:spLocks noGrp="1"/>
          </p:cNvSpPr>
          <p:nvPr>
            <p:ph type="sldNum" sz="quarter" idx="12"/>
          </p:nvPr>
        </p:nvSpPr>
        <p:spPr/>
        <p:txBody>
          <a:bodyPr/>
          <a:lstStyle/>
          <a:p>
            <a:fld id="{492D8F1A-69A8-9242-9469-8400121D240A}" type="slidenum">
              <a:rPr lang="en-US" smtClean="0"/>
              <a:t>13</a:t>
            </a:fld>
            <a:endParaRPr lang="en-US"/>
          </a:p>
        </p:txBody>
      </p:sp>
    </p:spTree>
    <p:extLst>
      <p:ext uri="{BB962C8B-B14F-4D97-AF65-F5344CB8AC3E}">
        <p14:creationId xmlns:p14="http://schemas.microsoft.com/office/powerpoint/2010/main" val="224590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38CC5-7FE9-1149-9F2A-7219BA304A48}"/>
              </a:ext>
            </a:extLst>
          </p:cNvPr>
          <p:cNvSpPr>
            <a:spLocks noGrp="1"/>
          </p:cNvSpPr>
          <p:nvPr>
            <p:ph type="title"/>
          </p:nvPr>
        </p:nvSpPr>
        <p:spPr/>
        <p:txBody>
          <a:bodyPr anchor="ctr">
            <a:normAutofit/>
          </a:bodyPr>
          <a:lstStyle/>
          <a:p>
            <a:r>
              <a:rPr lang="en-US" dirty="0"/>
              <a:t>The Rights, Responsibilities, and Roles of the Local Academic Senate, Staff, and Students</a:t>
            </a:r>
          </a:p>
        </p:txBody>
      </p:sp>
      <p:sp>
        <p:nvSpPr>
          <p:cNvPr id="3" name="Content Placeholder 2">
            <a:extLst>
              <a:ext uri="{FF2B5EF4-FFF2-40B4-BE49-F238E27FC236}">
                <a16:creationId xmlns:a16="http://schemas.microsoft.com/office/drawing/2014/main" id="{39DBB9D0-B6A2-1040-850A-D32F2FEC880E}"/>
              </a:ext>
            </a:extLst>
          </p:cNvPr>
          <p:cNvSpPr>
            <a:spLocks noGrp="1"/>
          </p:cNvSpPr>
          <p:nvPr>
            <p:ph idx="1"/>
          </p:nvPr>
        </p:nvSpPr>
        <p:spPr/>
        <p:txBody>
          <a:bodyPr/>
          <a:lstStyle/>
          <a:p>
            <a:r>
              <a:rPr lang="en-US" dirty="0"/>
              <a:t>Basis…</a:t>
            </a:r>
          </a:p>
          <a:p>
            <a:pPr marL="457200" indent="-457200">
              <a:buFont typeface="Arial" panose="020B0604020202020204" pitchFamily="34" charset="0"/>
              <a:buChar char="•"/>
            </a:pPr>
            <a:r>
              <a:rPr lang="en-US" dirty="0"/>
              <a:t>California Education Code – EDC (or Ed Code)</a:t>
            </a:r>
          </a:p>
          <a:p>
            <a:pPr marL="457200" indent="-457200">
              <a:buFont typeface="Arial" panose="020B0604020202020204" pitchFamily="34" charset="0"/>
              <a:buChar char="•"/>
            </a:pPr>
            <a:r>
              <a:rPr lang="en-US" dirty="0"/>
              <a:t>California Code of Regulations – </a:t>
            </a:r>
            <a:r>
              <a:rPr lang="en-US" b="1" dirty="0"/>
              <a:t>Title 5</a:t>
            </a:r>
            <a:r>
              <a:rPr lang="en-US" dirty="0"/>
              <a:t>, Division 6</a:t>
            </a:r>
          </a:p>
          <a:p>
            <a:endParaRPr lang="en-US" dirty="0"/>
          </a:p>
          <a:p>
            <a:r>
              <a:rPr lang="en-US" dirty="0"/>
              <a:t>What is the difference?</a:t>
            </a:r>
          </a:p>
        </p:txBody>
      </p:sp>
      <p:sp>
        <p:nvSpPr>
          <p:cNvPr id="4" name="Slide Number Placeholder 3">
            <a:extLst>
              <a:ext uri="{FF2B5EF4-FFF2-40B4-BE49-F238E27FC236}">
                <a16:creationId xmlns:a16="http://schemas.microsoft.com/office/drawing/2014/main" id="{635F3F40-2F86-0646-9A2E-F94B7CF3E95A}"/>
              </a:ext>
            </a:extLst>
          </p:cNvPr>
          <p:cNvSpPr>
            <a:spLocks noGrp="1"/>
          </p:cNvSpPr>
          <p:nvPr>
            <p:ph type="sldNum" sz="quarter" idx="12"/>
          </p:nvPr>
        </p:nvSpPr>
        <p:spPr/>
        <p:txBody>
          <a:bodyPr/>
          <a:lstStyle/>
          <a:p>
            <a:fld id="{492D8F1A-69A8-9242-9469-8400121D240A}" type="slidenum">
              <a:rPr lang="en-US" smtClean="0"/>
              <a:t>14</a:t>
            </a:fld>
            <a:endParaRPr lang="en-US"/>
          </a:p>
        </p:txBody>
      </p:sp>
    </p:spTree>
    <p:extLst>
      <p:ext uri="{BB962C8B-B14F-4D97-AF65-F5344CB8AC3E}">
        <p14:creationId xmlns:p14="http://schemas.microsoft.com/office/powerpoint/2010/main" val="285378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B7ED-AFE9-F14B-9018-2113DE9240E1}"/>
              </a:ext>
            </a:extLst>
          </p:cNvPr>
          <p:cNvSpPr>
            <a:spLocks noGrp="1"/>
          </p:cNvSpPr>
          <p:nvPr>
            <p:ph type="title"/>
          </p:nvPr>
        </p:nvSpPr>
        <p:spPr/>
        <p:txBody>
          <a:bodyPr/>
          <a:lstStyle/>
          <a:p>
            <a:r>
              <a:rPr lang="en-US" dirty="0"/>
              <a:t>California Education Code</a:t>
            </a:r>
          </a:p>
        </p:txBody>
      </p:sp>
      <p:sp>
        <p:nvSpPr>
          <p:cNvPr id="3" name="Content Placeholder 2">
            <a:extLst>
              <a:ext uri="{FF2B5EF4-FFF2-40B4-BE49-F238E27FC236}">
                <a16:creationId xmlns:a16="http://schemas.microsoft.com/office/drawing/2014/main" id="{06BB1FC2-4EFA-2547-BF81-434E55A43C9F}"/>
              </a:ext>
            </a:extLst>
          </p:cNvPr>
          <p:cNvSpPr>
            <a:spLocks noGrp="1"/>
          </p:cNvSpPr>
          <p:nvPr>
            <p:ph idx="1"/>
          </p:nvPr>
        </p:nvSpPr>
        <p:spPr/>
        <p:txBody>
          <a:bodyPr/>
          <a:lstStyle/>
          <a:p>
            <a:pPr marL="457200" indent="-457200">
              <a:buClr>
                <a:srgbClr val="D0EA5B"/>
              </a:buClr>
              <a:buFont typeface="Arial" panose="020B0604020202020204" pitchFamily="34" charset="0"/>
              <a:buChar char="•"/>
            </a:pPr>
            <a:r>
              <a:rPr lang="en-US" dirty="0"/>
              <a:t>Law resulting from legislation</a:t>
            </a:r>
          </a:p>
          <a:p>
            <a:pPr marL="457200" indent="-457200">
              <a:buClr>
                <a:srgbClr val="D0EA5B"/>
              </a:buClr>
              <a:buFont typeface="Arial" panose="020B0604020202020204" pitchFamily="34" charset="0"/>
              <a:buChar char="•"/>
            </a:pPr>
            <a:r>
              <a:rPr lang="en-US" dirty="0"/>
              <a:t>Requires legislation to be changed</a:t>
            </a:r>
          </a:p>
          <a:p>
            <a:pPr marL="457200" indent="-457200">
              <a:buClr>
                <a:srgbClr val="D0EA5B"/>
              </a:buClr>
              <a:buFont typeface="Arial" panose="020B0604020202020204" pitchFamily="34" charset="0"/>
              <a:buChar char="•"/>
            </a:pPr>
            <a:r>
              <a:rPr lang="en-US" dirty="0"/>
              <a:t>Always supersedes Title 5 Regulation</a:t>
            </a:r>
          </a:p>
          <a:p>
            <a:pPr marL="457200" indent="-457200">
              <a:buClr>
                <a:srgbClr val="D0EA5B"/>
              </a:buClr>
              <a:buFont typeface="Arial" panose="020B0604020202020204" pitchFamily="34" charset="0"/>
              <a:buChar char="•"/>
            </a:pPr>
            <a:r>
              <a:rPr lang="en-US" dirty="0"/>
              <a:t>Governance was amended by AB 1725 (Vasconcellos, 1988)</a:t>
            </a:r>
          </a:p>
        </p:txBody>
      </p:sp>
      <p:sp>
        <p:nvSpPr>
          <p:cNvPr id="4" name="Text Placeholder 3">
            <a:extLst>
              <a:ext uri="{FF2B5EF4-FFF2-40B4-BE49-F238E27FC236}">
                <a16:creationId xmlns:a16="http://schemas.microsoft.com/office/drawing/2014/main" id="{E14D7297-B4FA-2E48-8E69-DAD402DE1654}"/>
              </a:ext>
            </a:extLst>
          </p:cNvPr>
          <p:cNvSpPr>
            <a:spLocks noGrp="1"/>
          </p:cNvSpPr>
          <p:nvPr>
            <p:ph type="body" sz="half" idx="2"/>
          </p:nvPr>
        </p:nvSpPr>
        <p:spPr/>
        <p:txBody>
          <a:bodyPr/>
          <a:lstStyle/>
          <a:p>
            <a:endParaRPr lang="en-US" dirty="0"/>
          </a:p>
        </p:txBody>
      </p:sp>
      <p:sp>
        <p:nvSpPr>
          <p:cNvPr id="5" name="Slide Number Placeholder 4">
            <a:extLst>
              <a:ext uri="{FF2B5EF4-FFF2-40B4-BE49-F238E27FC236}">
                <a16:creationId xmlns:a16="http://schemas.microsoft.com/office/drawing/2014/main" id="{79091D7A-DE4D-364F-A8DC-CBE956D176CF}"/>
              </a:ext>
            </a:extLst>
          </p:cNvPr>
          <p:cNvSpPr>
            <a:spLocks noGrp="1"/>
          </p:cNvSpPr>
          <p:nvPr>
            <p:ph type="sldNum" sz="quarter" idx="12"/>
          </p:nvPr>
        </p:nvSpPr>
        <p:spPr/>
        <p:txBody>
          <a:bodyPr/>
          <a:lstStyle/>
          <a:p>
            <a:fld id="{492D8F1A-69A8-9242-9469-8400121D240A}" type="slidenum">
              <a:rPr lang="en-US" smtClean="0"/>
              <a:t>15</a:t>
            </a:fld>
            <a:endParaRPr lang="en-US"/>
          </a:p>
        </p:txBody>
      </p:sp>
      <p:pic>
        <p:nvPicPr>
          <p:cNvPr id="6" name="Picture 5">
            <a:extLst>
              <a:ext uri="{FF2B5EF4-FFF2-40B4-BE49-F238E27FC236}">
                <a16:creationId xmlns:a16="http://schemas.microsoft.com/office/drawing/2014/main" id="{F6037745-4B16-6642-B07F-0EBC182E0BE4}"/>
              </a:ext>
            </a:extLst>
          </p:cNvPr>
          <p:cNvPicPr>
            <a:picLocks noChangeAspect="1"/>
          </p:cNvPicPr>
          <p:nvPr/>
        </p:nvPicPr>
        <p:blipFill>
          <a:blip r:embed="rId3"/>
          <a:stretch>
            <a:fillRect/>
          </a:stretch>
        </p:blipFill>
        <p:spPr>
          <a:xfrm>
            <a:off x="5537004" y="3854180"/>
            <a:ext cx="4544527" cy="1928782"/>
          </a:xfrm>
          <a:prstGeom prst="rect">
            <a:avLst/>
          </a:prstGeom>
        </p:spPr>
      </p:pic>
    </p:spTree>
    <p:extLst>
      <p:ext uri="{BB962C8B-B14F-4D97-AF65-F5344CB8AC3E}">
        <p14:creationId xmlns:p14="http://schemas.microsoft.com/office/powerpoint/2010/main" val="153560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7465-C8D7-E64B-BD1B-2FF0B781207B}"/>
              </a:ext>
            </a:extLst>
          </p:cNvPr>
          <p:cNvSpPr>
            <a:spLocks noGrp="1"/>
          </p:cNvSpPr>
          <p:nvPr>
            <p:ph type="title"/>
          </p:nvPr>
        </p:nvSpPr>
        <p:spPr/>
        <p:txBody>
          <a:bodyPr/>
          <a:lstStyle/>
          <a:p>
            <a:r>
              <a:rPr lang="en-US" dirty="0"/>
              <a:t>California Code of Regulations</a:t>
            </a:r>
          </a:p>
        </p:txBody>
      </p:sp>
      <p:sp>
        <p:nvSpPr>
          <p:cNvPr id="3" name="Content Placeholder 2">
            <a:extLst>
              <a:ext uri="{FF2B5EF4-FFF2-40B4-BE49-F238E27FC236}">
                <a16:creationId xmlns:a16="http://schemas.microsoft.com/office/drawing/2014/main" id="{DC0D0B22-21ED-844E-9C33-94970AE23231}"/>
              </a:ext>
            </a:extLst>
          </p:cNvPr>
          <p:cNvSpPr>
            <a:spLocks noGrp="1"/>
          </p:cNvSpPr>
          <p:nvPr>
            <p:ph idx="1"/>
          </p:nvPr>
        </p:nvSpPr>
        <p:spPr/>
        <p:txBody>
          <a:bodyPr/>
          <a:lstStyle/>
          <a:p>
            <a:pPr marL="457200" indent="-457200">
              <a:buClr>
                <a:srgbClr val="04A07D"/>
              </a:buClr>
              <a:buFont typeface="Arial" panose="020B0604020202020204" pitchFamily="34" charset="0"/>
              <a:buChar char="•"/>
            </a:pPr>
            <a:r>
              <a:rPr lang="en-US" dirty="0"/>
              <a:t>Derived by the California Community Colleges Board of Governors as provided for in Ed Code</a:t>
            </a:r>
          </a:p>
          <a:p>
            <a:pPr marL="457200" indent="-457200">
              <a:buClr>
                <a:srgbClr val="04A07D"/>
              </a:buClr>
              <a:buFont typeface="Arial" panose="020B0604020202020204" pitchFamily="34" charset="0"/>
              <a:buChar char="•"/>
            </a:pPr>
            <a:r>
              <a:rPr lang="en-US" dirty="0"/>
              <a:t>Division 6 applies to the California Community Colleges</a:t>
            </a:r>
          </a:p>
          <a:p>
            <a:pPr marL="457200" indent="-457200">
              <a:buClr>
                <a:srgbClr val="04A07D"/>
              </a:buClr>
              <a:buFont typeface="Arial" panose="020B0604020202020204" pitchFamily="34" charset="0"/>
              <a:buChar char="•"/>
            </a:pPr>
            <a:r>
              <a:rPr lang="en-US" dirty="0"/>
              <a:t>Regulation with the force of Law</a:t>
            </a:r>
          </a:p>
        </p:txBody>
      </p:sp>
      <p:sp>
        <p:nvSpPr>
          <p:cNvPr id="4" name="Text Placeholder 3">
            <a:extLst>
              <a:ext uri="{FF2B5EF4-FFF2-40B4-BE49-F238E27FC236}">
                <a16:creationId xmlns:a16="http://schemas.microsoft.com/office/drawing/2014/main" id="{06820AE4-E8CC-3D49-99F8-F17E16E66ED0}"/>
              </a:ext>
            </a:extLst>
          </p:cNvPr>
          <p:cNvSpPr>
            <a:spLocks noGrp="1"/>
          </p:cNvSpPr>
          <p:nvPr>
            <p:ph type="body" sz="half" idx="2"/>
          </p:nvPr>
        </p:nvSpPr>
        <p:spPr/>
        <p:txBody>
          <a:bodyPr>
            <a:normAutofit/>
          </a:bodyPr>
          <a:lstStyle/>
          <a:p>
            <a:r>
              <a:rPr lang="en-US" sz="3600" b="1" dirty="0"/>
              <a:t>Title 5</a:t>
            </a:r>
          </a:p>
        </p:txBody>
      </p:sp>
      <p:sp>
        <p:nvSpPr>
          <p:cNvPr id="5" name="Slide Number Placeholder 4">
            <a:extLst>
              <a:ext uri="{FF2B5EF4-FFF2-40B4-BE49-F238E27FC236}">
                <a16:creationId xmlns:a16="http://schemas.microsoft.com/office/drawing/2014/main" id="{2D4CA2AA-8181-5F46-B0E7-8412CF8C5583}"/>
              </a:ext>
            </a:extLst>
          </p:cNvPr>
          <p:cNvSpPr>
            <a:spLocks noGrp="1"/>
          </p:cNvSpPr>
          <p:nvPr>
            <p:ph type="sldNum" sz="quarter" idx="12"/>
          </p:nvPr>
        </p:nvSpPr>
        <p:spPr/>
        <p:txBody>
          <a:bodyPr/>
          <a:lstStyle/>
          <a:p>
            <a:fld id="{492D8F1A-69A8-9242-9469-8400121D240A}" type="slidenum">
              <a:rPr lang="en-US" smtClean="0"/>
              <a:t>16</a:t>
            </a:fld>
            <a:endParaRPr lang="en-US"/>
          </a:p>
        </p:txBody>
      </p:sp>
      <p:pic>
        <p:nvPicPr>
          <p:cNvPr id="6" name="Picture 5">
            <a:extLst>
              <a:ext uri="{FF2B5EF4-FFF2-40B4-BE49-F238E27FC236}">
                <a16:creationId xmlns:a16="http://schemas.microsoft.com/office/drawing/2014/main" id="{2A405FCA-BD37-1640-B486-E212A1BAD308}"/>
              </a:ext>
            </a:extLst>
          </p:cNvPr>
          <p:cNvPicPr>
            <a:picLocks noChangeAspect="1"/>
          </p:cNvPicPr>
          <p:nvPr/>
        </p:nvPicPr>
        <p:blipFill>
          <a:blip r:embed="rId2"/>
          <a:stretch>
            <a:fillRect/>
          </a:stretch>
        </p:blipFill>
        <p:spPr>
          <a:xfrm>
            <a:off x="6086006" y="4591841"/>
            <a:ext cx="3462729" cy="1477815"/>
          </a:xfrm>
          <a:prstGeom prst="rect">
            <a:avLst/>
          </a:prstGeom>
        </p:spPr>
      </p:pic>
    </p:spTree>
    <p:extLst>
      <p:ext uri="{BB962C8B-B14F-4D97-AF65-F5344CB8AC3E}">
        <p14:creationId xmlns:p14="http://schemas.microsoft.com/office/powerpoint/2010/main" val="3680525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6EC5-FBF9-AC41-8A9D-F78071C2A299}"/>
              </a:ext>
            </a:extLst>
          </p:cNvPr>
          <p:cNvSpPr>
            <a:spLocks noGrp="1"/>
          </p:cNvSpPr>
          <p:nvPr>
            <p:ph type="title"/>
          </p:nvPr>
        </p:nvSpPr>
        <p:spPr/>
        <p:txBody>
          <a:bodyPr anchor="ctr"/>
          <a:lstStyle/>
          <a:p>
            <a:pPr algn="ctr"/>
            <a:r>
              <a:rPr lang="en-US" b="1" dirty="0">
                <a:solidFill>
                  <a:srgbClr val="054690"/>
                </a:solidFill>
              </a:rPr>
              <a:t>EDUCATION CODE §70902 (b)(7)</a:t>
            </a:r>
            <a:endParaRPr lang="en-US" dirty="0">
              <a:solidFill>
                <a:srgbClr val="054690"/>
              </a:solidFill>
            </a:endParaRPr>
          </a:p>
        </p:txBody>
      </p:sp>
      <p:sp>
        <p:nvSpPr>
          <p:cNvPr id="3" name="Content Placeholder 2">
            <a:extLst>
              <a:ext uri="{FF2B5EF4-FFF2-40B4-BE49-F238E27FC236}">
                <a16:creationId xmlns:a16="http://schemas.microsoft.com/office/drawing/2014/main" id="{98BE68EB-AAE6-D247-BD52-E5A0F2035BEB}"/>
              </a:ext>
            </a:extLst>
          </p:cNvPr>
          <p:cNvSpPr>
            <a:spLocks noGrp="1"/>
          </p:cNvSpPr>
          <p:nvPr>
            <p:ph sz="half" idx="1"/>
          </p:nvPr>
        </p:nvSpPr>
        <p:spPr/>
        <p:txBody>
          <a:bodyPr/>
          <a:lstStyle/>
          <a:p>
            <a:pPr marL="0" indent="0">
              <a:buNone/>
            </a:pPr>
            <a:r>
              <a:rPr lang="en-US" dirty="0"/>
              <a:t>…the governing board of each community college district shall… ensure… the </a:t>
            </a:r>
            <a:r>
              <a:rPr lang="en-US" b="1" dirty="0"/>
              <a:t>right of academic senates </a:t>
            </a:r>
            <a:r>
              <a:rPr lang="en-US" dirty="0"/>
              <a:t>to assume </a:t>
            </a:r>
            <a:r>
              <a:rPr lang="en-US" b="1" dirty="0"/>
              <a:t>primary responsibility </a:t>
            </a:r>
            <a:r>
              <a:rPr lang="en-US" dirty="0"/>
              <a:t>for making recommendations in the areas of </a:t>
            </a:r>
            <a:r>
              <a:rPr lang="en-US" b="1" dirty="0"/>
              <a:t>curriculum and academic standards</a:t>
            </a:r>
            <a:r>
              <a:rPr lang="en-US" dirty="0"/>
              <a:t>.</a:t>
            </a:r>
          </a:p>
        </p:txBody>
      </p:sp>
      <p:pic>
        <p:nvPicPr>
          <p:cNvPr id="4" name="Picture 3">
            <a:extLst>
              <a:ext uri="{FF2B5EF4-FFF2-40B4-BE49-F238E27FC236}">
                <a16:creationId xmlns:a16="http://schemas.microsoft.com/office/drawing/2014/main" id="{B0BFE87C-74B8-1245-93C0-AF1B07562CA6}"/>
              </a:ext>
            </a:extLst>
          </p:cNvPr>
          <p:cNvPicPr>
            <a:picLocks noChangeAspect="1"/>
          </p:cNvPicPr>
          <p:nvPr/>
        </p:nvPicPr>
        <p:blipFill>
          <a:blip r:embed="rId2"/>
          <a:stretch>
            <a:fillRect/>
          </a:stretch>
        </p:blipFill>
        <p:spPr>
          <a:xfrm>
            <a:off x="4947065" y="3636309"/>
            <a:ext cx="3342495" cy="2513349"/>
          </a:xfrm>
          <a:prstGeom prst="rect">
            <a:avLst/>
          </a:prstGeom>
        </p:spPr>
      </p:pic>
    </p:spTree>
    <p:extLst>
      <p:ext uri="{BB962C8B-B14F-4D97-AF65-F5344CB8AC3E}">
        <p14:creationId xmlns:p14="http://schemas.microsoft.com/office/powerpoint/2010/main" val="367578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AA84-8610-1541-A37C-DBA06630CF81}"/>
              </a:ext>
            </a:extLst>
          </p:cNvPr>
          <p:cNvSpPr>
            <a:spLocks noGrp="1"/>
          </p:cNvSpPr>
          <p:nvPr>
            <p:ph type="title"/>
          </p:nvPr>
        </p:nvSpPr>
        <p:spPr/>
        <p:txBody>
          <a:bodyPr anchor="ctr"/>
          <a:lstStyle/>
          <a:p>
            <a:pPr algn="ctr"/>
            <a:r>
              <a:rPr lang="en-US" b="1" dirty="0"/>
              <a:t>Title 5 §53203: Powers</a:t>
            </a:r>
          </a:p>
        </p:txBody>
      </p:sp>
      <p:sp>
        <p:nvSpPr>
          <p:cNvPr id="3" name="Content Placeholder 2">
            <a:extLst>
              <a:ext uri="{FF2B5EF4-FFF2-40B4-BE49-F238E27FC236}">
                <a16:creationId xmlns:a16="http://schemas.microsoft.com/office/drawing/2014/main" id="{D042429E-434B-4745-BF6C-2264733DF70E}"/>
              </a:ext>
            </a:extLst>
          </p:cNvPr>
          <p:cNvSpPr>
            <a:spLocks noGrp="1"/>
          </p:cNvSpPr>
          <p:nvPr>
            <p:ph sz="half" idx="1"/>
          </p:nvPr>
        </p:nvSpPr>
        <p:spPr/>
        <p:txBody>
          <a:bodyPr/>
          <a:lstStyle/>
          <a:p>
            <a:pPr marL="0" indent="0">
              <a:buClr>
                <a:srgbClr val="04A07D"/>
              </a:buClr>
              <a:buNone/>
            </a:pPr>
            <a:r>
              <a:rPr lang="en-US" dirty="0"/>
              <a:t>(a) Governing Board shall adopt policies delegating authority and responsibility to its Academic Senate.</a:t>
            </a:r>
          </a:p>
          <a:p>
            <a:pPr marL="0" indent="0">
              <a:buClr>
                <a:srgbClr val="04A07D"/>
              </a:buClr>
              <a:buNone/>
            </a:pPr>
            <a:r>
              <a:rPr lang="en-US" dirty="0"/>
              <a:t>(b) Policies in (a) shall be adopted through </a:t>
            </a:r>
            <a:r>
              <a:rPr lang="en-US" i="1" dirty="0"/>
              <a:t>collegial consultation </a:t>
            </a:r>
            <a:r>
              <a:rPr lang="en-US" dirty="0"/>
              <a:t>with the Academic Senate.</a:t>
            </a:r>
          </a:p>
          <a:p>
            <a:pPr marL="0" indent="0">
              <a:buClr>
                <a:srgbClr val="04A07D"/>
              </a:buClr>
              <a:buNone/>
            </a:pPr>
            <a:r>
              <a:rPr lang="en-US" dirty="0"/>
              <a:t>(c) Guarantees the Academic Senate the right to meet with or appear before the board***.</a:t>
            </a:r>
          </a:p>
          <a:p>
            <a:pPr>
              <a:buClr>
                <a:srgbClr val="04A07D"/>
              </a:buClr>
            </a:pPr>
            <a:endParaRPr lang="en-US" dirty="0"/>
          </a:p>
          <a:p>
            <a:pPr marL="0" indent="0">
              <a:buClr>
                <a:srgbClr val="04A07D"/>
              </a:buClr>
              <a:buNone/>
            </a:pPr>
            <a:r>
              <a:rPr lang="en-US" dirty="0"/>
              <a:t>***even if it means by Zoom!</a:t>
            </a:r>
          </a:p>
        </p:txBody>
      </p:sp>
    </p:spTree>
    <p:extLst>
      <p:ext uri="{BB962C8B-B14F-4D97-AF65-F5344CB8AC3E}">
        <p14:creationId xmlns:p14="http://schemas.microsoft.com/office/powerpoint/2010/main" val="612780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AA84-8610-1541-A37C-DBA06630CF81}"/>
              </a:ext>
            </a:extLst>
          </p:cNvPr>
          <p:cNvSpPr>
            <a:spLocks noGrp="1"/>
          </p:cNvSpPr>
          <p:nvPr>
            <p:ph type="title"/>
          </p:nvPr>
        </p:nvSpPr>
        <p:spPr/>
        <p:txBody>
          <a:bodyPr anchor="ctr"/>
          <a:lstStyle/>
          <a:p>
            <a:pPr algn="ctr"/>
            <a:r>
              <a:rPr lang="en-US" b="1" dirty="0"/>
              <a:t>Title 5 §53200: Definitions</a:t>
            </a:r>
          </a:p>
        </p:txBody>
      </p:sp>
      <p:sp>
        <p:nvSpPr>
          <p:cNvPr id="3" name="Content Placeholder 2">
            <a:extLst>
              <a:ext uri="{FF2B5EF4-FFF2-40B4-BE49-F238E27FC236}">
                <a16:creationId xmlns:a16="http://schemas.microsoft.com/office/drawing/2014/main" id="{D042429E-434B-4745-BF6C-2264733DF70E}"/>
              </a:ext>
            </a:extLst>
          </p:cNvPr>
          <p:cNvSpPr>
            <a:spLocks noGrp="1"/>
          </p:cNvSpPr>
          <p:nvPr>
            <p:ph sz="half" idx="1"/>
          </p:nvPr>
        </p:nvSpPr>
        <p:spPr/>
        <p:txBody>
          <a:bodyPr/>
          <a:lstStyle/>
          <a:p>
            <a:pPr marL="0" lvl="0" indent="0">
              <a:buClr>
                <a:srgbClr val="04A07D"/>
              </a:buClr>
              <a:buNone/>
            </a:pPr>
            <a:r>
              <a:rPr lang="en-US" dirty="0"/>
              <a:t>(b) Academic Senate means an organization whose primary function is to make recommendations with respect to academic and professional matters.</a:t>
            </a:r>
          </a:p>
          <a:p>
            <a:pPr marL="0" lvl="0" indent="0">
              <a:buClr>
                <a:srgbClr val="04A07D"/>
              </a:buClr>
              <a:buNone/>
            </a:pPr>
            <a:r>
              <a:rPr lang="en-US" dirty="0"/>
              <a:t>(c) Academic and Professional matters means the following policy development and implementation matters:</a:t>
            </a:r>
          </a:p>
          <a:p>
            <a:pPr>
              <a:buClr>
                <a:srgbClr val="04A07D"/>
              </a:buClr>
            </a:pPr>
            <a:endParaRPr lang="en-US" dirty="0"/>
          </a:p>
          <a:p>
            <a:pPr>
              <a:buClr>
                <a:srgbClr val="04A07D"/>
              </a:buClr>
            </a:pPr>
            <a:endParaRPr lang="en-US" dirty="0"/>
          </a:p>
        </p:txBody>
      </p:sp>
      <p:pic>
        <p:nvPicPr>
          <p:cNvPr id="4" name="Picture 3">
            <a:extLst>
              <a:ext uri="{FF2B5EF4-FFF2-40B4-BE49-F238E27FC236}">
                <a16:creationId xmlns:a16="http://schemas.microsoft.com/office/drawing/2014/main" id="{15B20446-30D8-394B-8624-56A74495CCFE}"/>
              </a:ext>
            </a:extLst>
          </p:cNvPr>
          <p:cNvPicPr>
            <a:picLocks noChangeAspect="1"/>
          </p:cNvPicPr>
          <p:nvPr/>
        </p:nvPicPr>
        <p:blipFill>
          <a:blip r:embed="rId3"/>
          <a:stretch>
            <a:fillRect/>
          </a:stretch>
        </p:blipFill>
        <p:spPr>
          <a:xfrm>
            <a:off x="4583671" y="4039286"/>
            <a:ext cx="3960721" cy="2218004"/>
          </a:xfrm>
          <a:prstGeom prst="rect">
            <a:avLst/>
          </a:prstGeom>
        </p:spPr>
      </p:pic>
    </p:spTree>
    <p:extLst>
      <p:ext uri="{BB962C8B-B14F-4D97-AF65-F5344CB8AC3E}">
        <p14:creationId xmlns:p14="http://schemas.microsoft.com/office/powerpoint/2010/main" val="357799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EB0A-8C59-8D40-9036-F7ED63EFC1D0}"/>
              </a:ext>
            </a:extLst>
          </p:cNvPr>
          <p:cNvSpPr>
            <a:spLocks noGrp="1"/>
          </p:cNvSpPr>
          <p:nvPr>
            <p:ph type="title"/>
          </p:nvPr>
        </p:nvSpPr>
        <p:spPr/>
        <p:txBody>
          <a:bodyPr anchor="ctr">
            <a:normAutofit/>
          </a:bodyPr>
          <a:lstStyle/>
          <a:p>
            <a:pPr algn="ctr"/>
            <a:r>
              <a:rPr lang="en-US" sz="4400" b="1" dirty="0"/>
              <a:t>Presenters</a:t>
            </a:r>
          </a:p>
        </p:txBody>
      </p:sp>
      <p:sp>
        <p:nvSpPr>
          <p:cNvPr id="3" name="Content Placeholder 2">
            <a:extLst>
              <a:ext uri="{FF2B5EF4-FFF2-40B4-BE49-F238E27FC236}">
                <a16:creationId xmlns:a16="http://schemas.microsoft.com/office/drawing/2014/main" id="{F5B27E08-07C4-0F4A-9978-98A81D9936BD}"/>
              </a:ext>
            </a:extLst>
          </p:cNvPr>
          <p:cNvSpPr>
            <a:spLocks noGrp="1"/>
          </p:cNvSpPr>
          <p:nvPr>
            <p:ph sz="half" idx="2"/>
          </p:nvPr>
        </p:nvSpPr>
        <p:spPr/>
        <p:txBody>
          <a:bodyPr/>
          <a:lstStyle/>
          <a:p>
            <a:pPr marL="0" indent="0" algn="ctr">
              <a:buNone/>
            </a:pPr>
            <a:r>
              <a:rPr lang="en-US" b="1" i="1" dirty="0"/>
              <a:t>Dolores Davison</a:t>
            </a:r>
          </a:p>
          <a:p>
            <a:pPr marL="0" indent="0" algn="ctr">
              <a:buNone/>
            </a:pPr>
            <a:r>
              <a:rPr lang="en-US" dirty="0"/>
              <a:t>ASCCC President</a:t>
            </a:r>
          </a:p>
        </p:txBody>
      </p:sp>
      <p:sp>
        <p:nvSpPr>
          <p:cNvPr id="4" name="Content Placeholder 3">
            <a:extLst>
              <a:ext uri="{FF2B5EF4-FFF2-40B4-BE49-F238E27FC236}">
                <a16:creationId xmlns:a16="http://schemas.microsoft.com/office/drawing/2014/main" id="{894C77CF-A0FD-5D46-9442-B452C9B42FBD}"/>
              </a:ext>
            </a:extLst>
          </p:cNvPr>
          <p:cNvSpPr>
            <a:spLocks noGrp="1"/>
          </p:cNvSpPr>
          <p:nvPr>
            <p:ph sz="quarter" idx="4"/>
          </p:nvPr>
        </p:nvSpPr>
        <p:spPr/>
        <p:txBody>
          <a:bodyPr/>
          <a:lstStyle/>
          <a:p>
            <a:pPr marL="0" indent="0" algn="ctr">
              <a:buNone/>
            </a:pPr>
            <a:r>
              <a:rPr lang="en-US" b="1" i="1" dirty="0" err="1"/>
              <a:t>Ginni</a:t>
            </a:r>
            <a:r>
              <a:rPr lang="en-US" b="1" i="1" dirty="0"/>
              <a:t> May</a:t>
            </a:r>
          </a:p>
          <a:p>
            <a:pPr marL="0" indent="0" algn="ctr">
              <a:buNone/>
            </a:pPr>
            <a:r>
              <a:rPr lang="en-US" dirty="0"/>
              <a:t>ASCCC Vice President</a:t>
            </a:r>
          </a:p>
        </p:txBody>
      </p:sp>
      <p:pic>
        <p:nvPicPr>
          <p:cNvPr id="9" name="Picture 8">
            <a:extLst>
              <a:ext uri="{FF2B5EF4-FFF2-40B4-BE49-F238E27FC236}">
                <a16:creationId xmlns:a16="http://schemas.microsoft.com/office/drawing/2014/main" id="{E1F18920-9038-CC48-A370-EB4EE03760DE}"/>
              </a:ext>
            </a:extLst>
          </p:cNvPr>
          <p:cNvPicPr>
            <a:picLocks noChangeAspect="1"/>
          </p:cNvPicPr>
          <p:nvPr/>
        </p:nvPicPr>
        <p:blipFill>
          <a:blip r:embed="rId2"/>
          <a:stretch>
            <a:fillRect/>
          </a:stretch>
        </p:blipFill>
        <p:spPr>
          <a:xfrm>
            <a:off x="2899587" y="3015576"/>
            <a:ext cx="1828800" cy="2471351"/>
          </a:xfrm>
          <a:prstGeom prst="rect">
            <a:avLst/>
          </a:prstGeom>
        </p:spPr>
      </p:pic>
      <p:pic>
        <p:nvPicPr>
          <p:cNvPr id="11" name="Picture 10">
            <a:extLst>
              <a:ext uri="{FF2B5EF4-FFF2-40B4-BE49-F238E27FC236}">
                <a16:creationId xmlns:a16="http://schemas.microsoft.com/office/drawing/2014/main" id="{F6E7D0AA-6B7B-B543-98D7-A53AC78AE121}"/>
              </a:ext>
            </a:extLst>
          </p:cNvPr>
          <p:cNvPicPr>
            <a:picLocks noChangeAspect="1"/>
          </p:cNvPicPr>
          <p:nvPr/>
        </p:nvPicPr>
        <p:blipFill>
          <a:blip r:embed="rId3"/>
          <a:stretch>
            <a:fillRect/>
          </a:stretch>
        </p:blipFill>
        <p:spPr>
          <a:xfrm>
            <a:off x="8294453" y="3010427"/>
            <a:ext cx="1689100" cy="2476500"/>
          </a:xfrm>
          <a:prstGeom prst="rect">
            <a:avLst/>
          </a:prstGeom>
        </p:spPr>
      </p:pic>
    </p:spTree>
    <p:extLst>
      <p:ext uri="{BB962C8B-B14F-4D97-AF65-F5344CB8AC3E}">
        <p14:creationId xmlns:p14="http://schemas.microsoft.com/office/powerpoint/2010/main" val="258291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B4DE-FF68-B349-8C2C-D2E3ABB264D4}"/>
              </a:ext>
            </a:extLst>
          </p:cNvPr>
          <p:cNvSpPr>
            <a:spLocks noGrp="1"/>
          </p:cNvSpPr>
          <p:nvPr>
            <p:ph type="title"/>
          </p:nvPr>
        </p:nvSpPr>
        <p:spPr/>
        <p:txBody>
          <a:bodyPr anchor="ctr"/>
          <a:lstStyle/>
          <a:p>
            <a:pPr algn="ctr"/>
            <a:r>
              <a:rPr lang="en-US" b="1" dirty="0"/>
              <a:t>Title 5 §53200 </a:t>
            </a:r>
            <a:r>
              <a:rPr lang="en-US" b="1" dirty="0">
                <a:solidFill>
                  <a:srgbClr val="054690"/>
                </a:solidFill>
              </a:rPr>
              <a:t>(c): </a:t>
            </a:r>
            <a:r>
              <a:rPr lang="en-US" b="1" dirty="0"/>
              <a:t>Definitions</a:t>
            </a:r>
            <a:br>
              <a:rPr lang="en-US" b="1" dirty="0"/>
            </a:br>
            <a:r>
              <a:rPr lang="en-US" dirty="0"/>
              <a:t>The “10+1”</a:t>
            </a:r>
          </a:p>
        </p:txBody>
      </p:sp>
      <p:sp>
        <p:nvSpPr>
          <p:cNvPr id="3" name="Content Placeholder 2">
            <a:extLst>
              <a:ext uri="{FF2B5EF4-FFF2-40B4-BE49-F238E27FC236}">
                <a16:creationId xmlns:a16="http://schemas.microsoft.com/office/drawing/2014/main" id="{694981F6-EB17-514E-A9BF-D0D68693DE62}"/>
              </a:ext>
            </a:extLst>
          </p:cNvPr>
          <p:cNvSpPr>
            <a:spLocks noGrp="1"/>
          </p:cNvSpPr>
          <p:nvPr>
            <p:ph sz="half" idx="2"/>
          </p:nvPr>
        </p:nvSpPr>
        <p:spPr/>
        <p:txBody>
          <a:bodyPr>
            <a:normAutofit fontScale="92500"/>
          </a:bodyPr>
          <a:lstStyle/>
          <a:p>
            <a:pPr marL="457200" indent="-457200">
              <a:buClr>
                <a:srgbClr val="04A07D"/>
              </a:buClr>
              <a:buFont typeface="+mj-lt"/>
              <a:buAutoNum type="arabicPeriod"/>
            </a:pPr>
            <a:r>
              <a:rPr lang="en-US" dirty="0"/>
              <a:t>Curriculum including establishing prerequisites and placing courses within disciplines</a:t>
            </a:r>
          </a:p>
          <a:p>
            <a:pPr marL="457200" indent="-457200">
              <a:buClr>
                <a:srgbClr val="04A07D"/>
              </a:buClr>
              <a:buFont typeface="+mj-lt"/>
              <a:buAutoNum type="arabicPeriod"/>
            </a:pPr>
            <a:r>
              <a:rPr lang="en-US" dirty="0"/>
              <a:t>Degree and certificate requirements</a:t>
            </a:r>
          </a:p>
          <a:p>
            <a:pPr marL="457200" indent="-457200">
              <a:buClr>
                <a:srgbClr val="04A07D"/>
              </a:buClr>
              <a:buFont typeface="+mj-lt"/>
              <a:buAutoNum type="arabicPeriod"/>
            </a:pPr>
            <a:r>
              <a:rPr lang="en-US" dirty="0"/>
              <a:t>Grading policies</a:t>
            </a:r>
          </a:p>
          <a:p>
            <a:pPr marL="457200" indent="-457200">
              <a:buClr>
                <a:srgbClr val="04A07D"/>
              </a:buClr>
              <a:buFont typeface="+mj-lt"/>
              <a:buAutoNum type="arabicPeriod"/>
            </a:pPr>
            <a:r>
              <a:rPr lang="en-US" dirty="0"/>
              <a:t>Educational program development</a:t>
            </a:r>
          </a:p>
          <a:p>
            <a:pPr marL="457200" indent="-457200">
              <a:buClr>
                <a:srgbClr val="04A07D"/>
              </a:buClr>
              <a:buFont typeface="+mj-lt"/>
              <a:buAutoNum type="arabicPeriod"/>
            </a:pPr>
            <a:r>
              <a:rPr lang="en-US" dirty="0"/>
              <a:t>Standards or policies regarding student preparation and success</a:t>
            </a:r>
          </a:p>
          <a:p>
            <a:pPr marL="457200" indent="-457200">
              <a:buClr>
                <a:srgbClr val="04A07D"/>
              </a:buClr>
              <a:buFont typeface="+mj-lt"/>
              <a:buAutoNum type="arabicPeriod"/>
            </a:pPr>
            <a:r>
              <a:rPr lang="en-US" dirty="0"/>
              <a:t>District and college governance structures, as related to faculty roles</a:t>
            </a:r>
          </a:p>
        </p:txBody>
      </p:sp>
      <p:sp>
        <p:nvSpPr>
          <p:cNvPr id="4" name="Content Placeholder 3">
            <a:extLst>
              <a:ext uri="{FF2B5EF4-FFF2-40B4-BE49-F238E27FC236}">
                <a16:creationId xmlns:a16="http://schemas.microsoft.com/office/drawing/2014/main" id="{C401F73F-84A0-854F-9844-185A09294B89}"/>
              </a:ext>
            </a:extLst>
          </p:cNvPr>
          <p:cNvSpPr>
            <a:spLocks noGrp="1"/>
          </p:cNvSpPr>
          <p:nvPr>
            <p:ph sz="quarter" idx="4"/>
          </p:nvPr>
        </p:nvSpPr>
        <p:spPr/>
        <p:txBody>
          <a:bodyPr>
            <a:normAutofit fontScale="92500"/>
          </a:bodyPr>
          <a:lstStyle/>
          <a:p>
            <a:pPr marL="457200" indent="-457200">
              <a:buClr>
                <a:srgbClr val="04A07D"/>
              </a:buClr>
              <a:buFont typeface="+mj-lt"/>
              <a:buAutoNum type="arabicPeriod" startAt="7"/>
            </a:pPr>
            <a:r>
              <a:rPr lang="en-US" dirty="0"/>
              <a:t>Faculty roles and involvement in accreditation processes, including self-study and annual reports</a:t>
            </a:r>
          </a:p>
          <a:p>
            <a:pPr marL="457200" indent="-457200">
              <a:buClr>
                <a:srgbClr val="04A07D"/>
              </a:buClr>
              <a:buFont typeface="+mj-lt"/>
              <a:buAutoNum type="arabicPeriod" startAt="7"/>
            </a:pPr>
            <a:r>
              <a:rPr lang="en-US" dirty="0"/>
              <a:t>Policies for faculty professional development activities</a:t>
            </a:r>
          </a:p>
          <a:p>
            <a:pPr marL="457200" indent="-457200">
              <a:buClr>
                <a:srgbClr val="04A07D"/>
              </a:buClr>
              <a:buFont typeface="+mj-lt"/>
              <a:buAutoNum type="arabicPeriod" startAt="7"/>
            </a:pPr>
            <a:r>
              <a:rPr lang="en-US" dirty="0"/>
              <a:t>Processes for program review</a:t>
            </a:r>
          </a:p>
          <a:p>
            <a:pPr marL="457200" indent="-457200">
              <a:buClr>
                <a:srgbClr val="04A07D"/>
              </a:buClr>
              <a:buFont typeface="+mj-lt"/>
              <a:buAutoNum type="arabicPeriod" startAt="7"/>
            </a:pPr>
            <a:r>
              <a:rPr lang="en-US" dirty="0"/>
              <a:t>Processes for institutional planning and budget development</a:t>
            </a:r>
          </a:p>
          <a:p>
            <a:pPr marL="457200" indent="-457200">
              <a:buClr>
                <a:srgbClr val="04A07D"/>
              </a:buClr>
              <a:buFont typeface="+mj-lt"/>
              <a:buAutoNum type="arabicPeriod" startAt="7"/>
            </a:pPr>
            <a:r>
              <a:rPr lang="en-US" dirty="0"/>
              <a:t>Other academic and professional matters as mutually agreed upon between the governing board and the academic senate </a:t>
            </a:r>
          </a:p>
        </p:txBody>
      </p:sp>
    </p:spTree>
    <p:extLst>
      <p:ext uri="{BB962C8B-B14F-4D97-AF65-F5344CB8AC3E}">
        <p14:creationId xmlns:p14="http://schemas.microsoft.com/office/powerpoint/2010/main" val="1589495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2075-BF02-4647-B45C-81A50D1746CE}"/>
              </a:ext>
            </a:extLst>
          </p:cNvPr>
          <p:cNvSpPr>
            <a:spLocks noGrp="1"/>
          </p:cNvSpPr>
          <p:nvPr>
            <p:ph type="title"/>
          </p:nvPr>
        </p:nvSpPr>
        <p:spPr/>
        <p:txBody>
          <a:bodyPr anchor="ctr"/>
          <a:lstStyle/>
          <a:p>
            <a:pPr algn="ctr"/>
            <a:r>
              <a:rPr lang="en-US" b="1" dirty="0"/>
              <a:t>Do you know…</a:t>
            </a:r>
          </a:p>
        </p:txBody>
      </p:sp>
      <p:sp>
        <p:nvSpPr>
          <p:cNvPr id="3" name="Content Placeholder 2">
            <a:extLst>
              <a:ext uri="{FF2B5EF4-FFF2-40B4-BE49-F238E27FC236}">
                <a16:creationId xmlns:a16="http://schemas.microsoft.com/office/drawing/2014/main" id="{206445A2-D9BA-6D40-BDD7-0E3FE5E4422C}"/>
              </a:ext>
            </a:extLst>
          </p:cNvPr>
          <p:cNvSpPr>
            <a:spLocks noGrp="1"/>
          </p:cNvSpPr>
          <p:nvPr>
            <p:ph sz="half" idx="1"/>
          </p:nvPr>
        </p:nvSpPr>
        <p:spPr/>
        <p:txBody>
          <a:bodyPr/>
          <a:lstStyle/>
          <a:p>
            <a:pPr marL="0" indent="0">
              <a:buNone/>
            </a:pPr>
            <a:r>
              <a:rPr lang="en-US" dirty="0"/>
              <a:t>What is the difference between shared/participatory governance and collegial consultation?</a:t>
            </a:r>
          </a:p>
        </p:txBody>
      </p:sp>
      <p:pic>
        <p:nvPicPr>
          <p:cNvPr id="4" name="Picture 3">
            <a:extLst>
              <a:ext uri="{FF2B5EF4-FFF2-40B4-BE49-F238E27FC236}">
                <a16:creationId xmlns:a16="http://schemas.microsoft.com/office/drawing/2014/main" id="{7D0B2845-43C7-484C-A70E-59CEA25FC26C}"/>
              </a:ext>
            </a:extLst>
          </p:cNvPr>
          <p:cNvPicPr>
            <a:picLocks noChangeAspect="1"/>
          </p:cNvPicPr>
          <p:nvPr/>
        </p:nvPicPr>
        <p:blipFill>
          <a:blip r:embed="rId2"/>
          <a:stretch>
            <a:fillRect/>
          </a:stretch>
        </p:blipFill>
        <p:spPr>
          <a:xfrm>
            <a:off x="4900327" y="2532296"/>
            <a:ext cx="4768330" cy="3344948"/>
          </a:xfrm>
          <a:prstGeom prst="rect">
            <a:avLst/>
          </a:prstGeom>
        </p:spPr>
      </p:pic>
    </p:spTree>
    <p:extLst>
      <p:ext uri="{BB962C8B-B14F-4D97-AF65-F5344CB8AC3E}">
        <p14:creationId xmlns:p14="http://schemas.microsoft.com/office/powerpoint/2010/main" val="3023904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A5A6-A693-B146-97BE-C3184EBB2005}"/>
              </a:ext>
            </a:extLst>
          </p:cNvPr>
          <p:cNvSpPr>
            <a:spLocks noGrp="1"/>
          </p:cNvSpPr>
          <p:nvPr>
            <p:ph type="title"/>
          </p:nvPr>
        </p:nvSpPr>
        <p:spPr/>
        <p:txBody>
          <a:bodyPr anchor="ctr"/>
          <a:lstStyle/>
          <a:p>
            <a:pPr algn="ctr"/>
            <a:r>
              <a:rPr lang="en-US" b="1" dirty="0"/>
              <a:t>Collegial Consultation and Effective Participation</a:t>
            </a:r>
          </a:p>
        </p:txBody>
      </p:sp>
      <p:sp>
        <p:nvSpPr>
          <p:cNvPr id="3" name="Content Placeholder 2">
            <a:extLst>
              <a:ext uri="{FF2B5EF4-FFF2-40B4-BE49-F238E27FC236}">
                <a16:creationId xmlns:a16="http://schemas.microsoft.com/office/drawing/2014/main" id="{C0328FE5-17D2-F847-BEEB-2E5A0704B69B}"/>
              </a:ext>
            </a:extLst>
          </p:cNvPr>
          <p:cNvSpPr>
            <a:spLocks noGrp="1"/>
          </p:cNvSpPr>
          <p:nvPr>
            <p:ph sz="half" idx="2"/>
          </p:nvPr>
        </p:nvSpPr>
        <p:spPr/>
        <p:txBody>
          <a:bodyPr/>
          <a:lstStyle/>
          <a:p>
            <a:r>
              <a:rPr lang="en-US" dirty="0"/>
              <a:t>Shared/participatory governance is </a:t>
            </a:r>
            <a:r>
              <a:rPr lang="en-US" b="1" dirty="0"/>
              <a:t>not</a:t>
            </a:r>
            <a:r>
              <a:rPr lang="en-US" dirty="0"/>
              <a:t> a term in Ed Code nor in Title 5</a:t>
            </a:r>
          </a:p>
          <a:p>
            <a:r>
              <a:rPr lang="en-US" dirty="0"/>
              <a:t>Governance and decision-making are included in ACCJC accreditation standards</a:t>
            </a:r>
          </a:p>
        </p:txBody>
      </p:sp>
      <p:sp>
        <p:nvSpPr>
          <p:cNvPr id="4" name="Content Placeholder 3">
            <a:extLst>
              <a:ext uri="{FF2B5EF4-FFF2-40B4-BE49-F238E27FC236}">
                <a16:creationId xmlns:a16="http://schemas.microsoft.com/office/drawing/2014/main" id="{9765DC29-EFF5-C445-B69B-E449FD6E8CE7}"/>
              </a:ext>
            </a:extLst>
          </p:cNvPr>
          <p:cNvSpPr>
            <a:spLocks noGrp="1"/>
          </p:cNvSpPr>
          <p:nvPr>
            <p:ph sz="quarter" idx="4"/>
          </p:nvPr>
        </p:nvSpPr>
        <p:spPr/>
        <p:txBody>
          <a:bodyPr/>
          <a:lstStyle/>
          <a:p>
            <a:r>
              <a:rPr lang="en-US" dirty="0"/>
              <a:t>Collegial Consultation (different from consultation) is defined in Title 5 §53200(d)</a:t>
            </a:r>
          </a:p>
          <a:p>
            <a:r>
              <a:rPr lang="en-US" dirty="0"/>
              <a:t>Effective Participation is defined in several sections of Title 5:</a:t>
            </a:r>
          </a:p>
          <a:p>
            <a:pPr lvl="1"/>
            <a:r>
              <a:rPr lang="en-US" dirty="0"/>
              <a:t>§51023.5(a)</a:t>
            </a:r>
          </a:p>
          <a:p>
            <a:pPr lvl="1"/>
            <a:r>
              <a:rPr lang="en-US" dirty="0"/>
              <a:t>§51023.5(a)(4)</a:t>
            </a:r>
          </a:p>
          <a:p>
            <a:pPr lvl="1"/>
            <a:r>
              <a:rPr lang="en-US" dirty="0"/>
              <a:t>§51023.7(a)</a:t>
            </a:r>
          </a:p>
        </p:txBody>
      </p:sp>
      <p:pic>
        <p:nvPicPr>
          <p:cNvPr id="5" name="Picture 4">
            <a:extLst>
              <a:ext uri="{FF2B5EF4-FFF2-40B4-BE49-F238E27FC236}">
                <a16:creationId xmlns:a16="http://schemas.microsoft.com/office/drawing/2014/main" id="{57C28927-C9C4-D84C-A293-34431E999296}"/>
              </a:ext>
            </a:extLst>
          </p:cNvPr>
          <p:cNvPicPr>
            <a:picLocks noChangeAspect="1"/>
          </p:cNvPicPr>
          <p:nvPr/>
        </p:nvPicPr>
        <p:blipFill>
          <a:blip r:embed="rId2"/>
          <a:stretch>
            <a:fillRect/>
          </a:stretch>
        </p:blipFill>
        <p:spPr>
          <a:xfrm>
            <a:off x="2707701" y="4383787"/>
            <a:ext cx="2718737" cy="1805876"/>
          </a:xfrm>
          <a:prstGeom prst="rect">
            <a:avLst/>
          </a:prstGeom>
        </p:spPr>
      </p:pic>
    </p:spTree>
    <p:extLst>
      <p:ext uri="{BB962C8B-B14F-4D97-AF65-F5344CB8AC3E}">
        <p14:creationId xmlns:p14="http://schemas.microsoft.com/office/powerpoint/2010/main" val="3395241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75F4-2C5D-3347-A110-A661D7ECA948}"/>
              </a:ext>
            </a:extLst>
          </p:cNvPr>
          <p:cNvSpPr>
            <a:spLocks noGrp="1"/>
          </p:cNvSpPr>
          <p:nvPr>
            <p:ph type="title"/>
          </p:nvPr>
        </p:nvSpPr>
        <p:spPr/>
        <p:txBody>
          <a:bodyPr/>
          <a:lstStyle/>
          <a:p>
            <a:pPr algn="ctr"/>
            <a:r>
              <a:rPr lang="en-US" b="1" dirty="0"/>
              <a:t>Collegial Consultation</a:t>
            </a:r>
            <a:br>
              <a:rPr lang="en-US" dirty="0"/>
            </a:br>
            <a:r>
              <a:rPr lang="en-US" sz="3200" dirty="0"/>
              <a:t>(not the same as “consultation”)</a:t>
            </a:r>
          </a:p>
        </p:txBody>
      </p:sp>
      <p:sp>
        <p:nvSpPr>
          <p:cNvPr id="3" name="Content Placeholder 2">
            <a:extLst>
              <a:ext uri="{FF2B5EF4-FFF2-40B4-BE49-F238E27FC236}">
                <a16:creationId xmlns:a16="http://schemas.microsoft.com/office/drawing/2014/main" id="{D20B1787-EE94-494D-8C7E-3467B5863DD6}"/>
              </a:ext>
            </a:extLst>
          </p:cNvPr>
          <p:cNvSpPr>
            <a:spLocks noGrp="1"/>
          </p:cNvSpPr>
          <p:nvPr>
            <p:ph sz="half" idx="1"/>
          </p:nvPr>
        </p:nvSpPr>
        <p:spPr/>
        <p:txBody>
          <a:bodyPr/>
          <a:lstStyle/>
          <a:p>
            <a:pPr>
              <a:spcBef>
                <a:spcPct val="0"/>
              </a:spcBef>
              <a:buClr>
                <a:srgbClr val="0070C0"/>
              </a:buClr>
              <a:buNone/>
            </a:pPr>
            <a:r>
              <a:rPr lang="en-US" dirty="0">
                <a:latin typeface="Arial" panose="020B0604020202020204" pitchFamily="34" charset="0"/>
                <a:ea typeface="Times New Roman" charset="0"/>
                <a:cs typeface="Arial" panose="020B0604020202020204" pitchFamily="34" charset="0"/>
              </a:rPr>
              <a:t> Title 5 §53200 (d)...the district governing board shall develop policies on academic and professional matters through either or both of:</a:t>
            </a:r>
          </a:p>
          <a:p>
            <a:pPr>
              <a:spcBef>
                <a:spcPct val="0"/>
              </a:spcBef>
              <a:buClr>
                <a:srgbClr val="0070C0"/>
              </a:buClr>
              <a:buNone/>
            </a:pPr>
            <a:endParaRPr lang="en-US" dirty="0">
              <a:latin typeface="Arial" panose="020B0604020202020204" pitchFamily="34" charset="0"/>
              <a:ea typeface="Times New Roman" charset="0"/>
              <a:cs typeface="Arial" panose="020B0604020202020204" pitchFamily="34" charset="0"/>
            </a:endParaRPr>
          </a:p>
          <a:p>
            <a:pPr marL="742950" indent="-742950">
              <a:spcBef>
                <a:spcPct val="0"/>
              </a:spcBef>
              <a:buClr>
                <a:srgbClr val="0070C0"/>
              </a:buClr>
              <a:buFont typeface="+mj-lt"/>
              <a:buAutoNum type="arabicPeriod"/>
            </a:pPr>
            <a:r>
              <a:rPr lang="en-US" dirty="0">
                <a:latin typeface="Arial" panose="020B0604020202020204" pitchFamily="34" charset="0"/>
                <a:ea typeface="Times New Roman" charset="0"/>
                <a:cs typeface="Arial" panose="020B0604020202020204" pitchFamily="34" charset="0"/>
              </a:rPr>
              <a:t>Rely primarily upon the advice and judgment of the Academic Senate</a:t>
            </a:r>
          </a:p>
          <a:p>
            <a:pPr marL="742950" indent="-742950">
              <a:spcBef>
                <a:spcPct val="0"/>
              </a:spcBef>
              <a:buClr>
                <a:srgbClr val="0070C0"/>
              </a:buClr>
              <a:buFont typeface="+mj-lt"/>
              <a:buAutoNum type="arabicPeriod"/>
            </a:pPr>
            <a:endParaRPr lang="en-US" dirty="0">
              <a:latin typeface="Arial" panose="020B0604020202020204" pitchFamily="34" charset="0"/>
              <a:ea typeface="Times New Roman" charset="0"/>
              <a:cs typeface="Arial" panose="020B0604020202020204" pitchFamily="34" charset="0"/>
            </a:endParaRPr>
          </a:p>
          <a:p>
            <a:pPr marL="742950" indent="-742950">
              <a:spcBef>
                <a:spcPct val="0"/>
              </a:spcBef>
              <a:buClr>
                <a:srgbClr val="0070C0"/>
              </a:buClr>
              <a:buFont typeface="+mj-lt"/>
              <a:buAutoNum type="arabicPeriod"/>
            </a:pPr>
            <a:r>
              <a:rPr lang="en-US" dirty="0">
                <a:latin typeface="Arial" panose="020B0604020202020204" pitchFamily="34" charset="0"/>
                <a:ea typeface="Times New Roman" charset="0"/>
                <a:cs typeface="Arial" panose="020B0604020202020204" pitchFamily="34" charset="0"/>
              </a:rPr>
              <a:t>Reach mutual agreement with the Academic Senate by written resolution, regulation, or policy</a:t>
            </a:r>
          </a:p>
          <a:p>
            <a:pPr marL="742950" indent="-742950">
              <a:spcBef>
                <a:spcPct val="0"/>
              </a:spcBef>
              <a:buClr>
                <a:srgbClr val="0070C0"/>
              </a:buClr>
              <a:buFont typeface="+mj-lt"/>
              <a:buAutoNum type="arabicPeriod"/>
            </a:pPr>
            <a:endParaRPr lang="en-US" dirty="0">
              <a:latin typeface="Arial" panose="020B0604020202020204" pitchFamily="34" charset="0"/>
              <a:ea typeface="Times New Roman" charset="0"/>
              <a:cs typeface="Arial" panose="020B0604020202020204" pitchFamily="34" charset="0"/>
            </a:endParaRPr>
          </a:p>
          <a:p>
            <a:pPr marL="0" indent="0" algn="ctr">
              <a:spcBef>
                <a:spcPct val="0"/>
              </a:spcBef>
              <a:buClr>
                <a:srgbClr val="0070C0"/>
              </a:buClr>
              <a:buNone/>
            </a:pPr>
            <a:r>
              <a:rPr lang="en-US" b="1" dirty="0">
                <a:latin typeface="Arial" panose="020B0604020202020204" pitchFamily="34" charset="0"/>
                <a:ea typeface="Times New Roman" charset="0"/>
                <a:cs typeface="Arial" panose="020B0604020202020204" pitchFamily="34" charset="0"/>
              </a:rPr>
              <a:t>You should be aware of your board policy on </a:t>
            </a:r>
          </a:p>
          <a:p>
            <a:pPr marL="0" indent="0" algn="ctr">
              <a:spcBef>
                <a:spcPct val="0"/>
              </a:spcBef>
              <a:buClr>
                <a:srgbClr val="0070C0"/>
              </a:buClr>
              <a:buNone/>
            </a:pPr>
            <a:r>
              <a:rPr lang="en-US" b="1" dirty="0">
                <a:latin typeface="Arial" panose="020B0604020202020204" pitchFamily="34" charset="0"/>
                <a:ea typeface="Times New Roman" charset="0"/>
                <a:cs typeface="Arial" panose="020B0604020202020204" pitchFamily="34" charset="0"/>
              </a:rPr>
              <a:t>each of the 10+1.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741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2D46-319F-4445-AD77-B21C697023F3}"/>
              </a:ext>
            </a:extLst>
          </p:cNvPr>
          <p:cNvSpPr>
            <a:spLocks noGrp="1"/>
          </p:cNvSpPr>
          <p:nvPr>
            <p:ph type="title"/>
          </p:nvPr>
        </p:nvSpPr>
        <p:spPr/>
        <p:txBody>
          <a:bodyPr anchor="ctr"/>
          <a:lstStyle/>
          <a:p>
            <a:pPr algn="ctr"/>
            <a:r>
              <a:rPr lang="en-US" b="1" dirty="0"/>
              <a:t>Title 5 §53203: Powers</a:t>
            </a:r>
          </a:p>
        </p:txBody>
      </p:sp>
      <p:sp>
        <p:nvSpPr>
          <p:cNvPr id="3" name="Content Placeholder 2">
            <a:extLst>
              <a:ext uri="{FF2B5EF4-FFF2-40B4-BE49-F238E27FC236}">
                <a16:creationId xmlns:a16="http://schemas.microsoft.com/office/drawing/2014/main" id="{A35C74D4-4465-BC49-BCC8-C35A84F2E040}"/>
              </a:ext>
            </a:extLst>
          </p:cNvPr>
          <p:cNvSpPr>
            <a:spLocks noGrp="1"/>
          </p:cNvSpPr>
          <p:nvPr>
            <p:ph sz="half" idx="1"/>
          </p:nvPr>
        </p:nvSpPr>
        <p:spPr/>
        <p:txBody>
          <a:bodyPr/>
          <a:lstStyle/>
          <a:p>
            <a:pPr marL="0" indent="0">
              <a:buNone/>
            </a:pPr>
            <a:r>
              <a:rPr lang="en-US" dirty="0">
                <a:solidFill>
                  <a:srgbClr val="0070C0"/>
                </a:solidFill>
                <a:latin typeface="Arial" panose="020B0604020202020204" pitchFamily="34" charset="0"/>
                <a:ea typeface="Times New Roman" charset="0"/>
                <a:cs typeface="Arial" panose="020B0604020202020204" pitchFamily="34" charset="0"/>
              </a:rPr>
              <a:t>(d) </a:t>
            </a:r>
            <a:r>
              <a:rPr lang="en-US" dirty="0">
                <a:latin typeface="Arial" panose="020B0604020202020204" pitchFamily="34" charset="0"/>
                <a:ea typeface="Times New Roman" charset="0"/>
                <a:cs typeface="Arial" panose="020B0604020202020204" pitchFamily="34" charset="0"/>
              </a:rPr>
              <a:t>The governing board of a district shall adopt procedures for responding to recommendations of the academic senate that incorporate the following:</a:t>
            </a:r>
          </a:p>
          <a:p>
            <a:pPr marL="0" indent="0">
              <a:buNone/>
            </a:pPr>
            <a:endParaRPr lang="en-US" dirty="0">
              <a:latin typeface="Arial" panose="020B0604020202020204" pitchFamily="34" charset="0"/>
              <a:cs typeface="Arial" panose="020B0604020202020204" pitchFamily="34" charset="0"/>
            </a:endParaRPr>
          </a:p>
        </p:txBody>
      </p:sp>
      <p:pic>
        <p:nvPicPr>
          <p:cNvPr id="4" name="Picture 3" descr="images-5.jpeg">
            <a:extLst>
              <a:ext uri="{FF2B5EF4-FFF2-40B4-BE49-F238E27FC236}">
                <a16:creationId xmlns:a16="http://schemas.microsoft.com/office/drawing/2014/main" id="{069EBDFC-BDF9-9B44-A3CC-9B1B99AB2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167" y="3528117"/>
            <a:ext cx="4278148" cy="2419367"/>
          </a:xfrm>
          <a:prstGeom prst="rect">
            <a:avLst/>
          </a:prstGeom>
        </p:spPr>
      </p:pic>
    </p:spTree>
    <p:extLst>
      <p:ext uri="{BB962C8B-B14F-4D97-AF65-F5344CB8AC3E}">
        <p14:creationId xmlns:p14="http://schemas.microsoft.com/office/powerpoint/2010/main" val="33913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6C33-62F5-094A-9523-F894085A57E3}"/>
              </a:ext>
            </a:extLst>
          </p:cNvPr>
          <p:cNvSpPr>
            <a:spLocks noGrp="1"/>
          </p:cNvSpPr>
          <p:nvPr>
            <p:ph type="title"/>
          </p:nvPr>
        </p:nvSpPr>
        <p:spPr>
          <a:xfrm>
            <a:off x="1277650" y="365126"/>
            <a:ext cx="10046043" cy="983990"/>
          </a:xfrm>
        </p:spPr>
        <p:txBody>
          <a:bodyPr anchor="ctr"/>
          <a:lstStyle/>
          <a:p>
            <a:pPr algn="ctr"/>
            <a:r>
              <a:rPr lang="en-US" b="1" dirty="0"/>
              <a:t>Title 5 §53203: Powers</a:t>
            </a:r>
            <a:endParaRPr lang="en-US" dirty="0"/>
          </a:p>
        </p:txBody>
      </p:sp>
      <p:sp>
        <p:nvSpPr>
          <p:cNvPr id="3" name="Content Placeholder 2">
            <a:extLst>
              <a:ext uri="{FF2B5EF4-FFF2-40B4-BE49-F238E27FC236}">
                <a16:creationId xmlns:a16="http://schemas.microsoft.com/office/drawing/2014/main" id="{292FC6B0-5FB3-A544-A8B7-88C8F516E654}"/>
              </a:ext>
            </a:extLst>
          </p:cNvPr>
          <p:cNvSpPr>
            <a:spLocks noGrp="1"/>
          </p:cNvSpPr>
          <p:nvPr>
            <p:ph sz="half" idx="2"/>
          </p:nvPr>
        </p:nvSpPr>
        <p:spPr>
          <a:xfrm>
            <a:off x="1277650" y="1349116"/>
            <a:ext cx="4922537" cy="4840547"/>
          </a:xfrm>
        </p:spPr>
        <p:txBody>
          <a:bodyPr/>
          <a:lstStyle/>
          <a:p>
            <a:pPr>
              <a:lnSpc>
                <a:spcPct val="80000"/>
              </a:lnSpc>
              <a:spcBef>
                <a:spcPct val="0"/>
              </a:spcBef>
              <a:buNone/>
            </a:pPr>
            <a:endParaRPr lang="en-US" dirty="0">
              <a:solidFill>
                <a:schemeClr val="tx2"/>
              </a:solidFill>
              <a:latin typeface="Arial" panose="020B0604020202020204" pitchFamily="34" charset="0"/>
              <a:ea typeface="Times New Roman" charset="0"/>
              <a:cs typeface="Arial" panose="020B0604020202020204" pitchFamily="34" charset="0"/>
            </a:endParaRPr>
          </a:p>
          <a:p>
            <a:pPr>
              <a:lnSpc>
                <a:spcPct val="80000"/>
              </a:lnSpc>
              <a:spcBef>
                <a:spcPct val="0"/>
              </a:spcBef>
              <a:buNone/>
            </a:pPr>
            <a:r>
              <a:rPr lang="en-US" dirty="0">
                <a:solidFill>
                  <a:srgbClr val="0070C0"/>
                </a:solidFill>
                <a:latin typeface="Arial" panose="020B0604020202020204" pitchFamily="34" charset="0"/>
                <a:ea typeface="Times New Roman" charset="0"/>
                <a:cs typeface="Arial" panose="020B0604020202020204" pitchFamily="34" charset="0"/>
              </a:rPr>
              <a:t>(1) </a:t>
            </a:r>
            <a:r>
              <a:rPr lang="en-US" dirty="0">
                <a:latin typeface="Arial" panose="020B0604020202020204" pitchFamily="34" charset="0"/>
                <a:ea typeface="Times New Roman" charset="0"/>
                <a:cs typeface="Arial" panose="020B0604020202020204" pitchFamily="34" charset="0"/>
              </a:rPr>
              <a:t>When </a:t>
            </a:r>
            <a:r>
              <a:rPr lang="en-US" b="1" i="1" dirty="0">
                <a:latin typeface="Arial" panose="020B0604020202020204" pitchFamily="34" charset="0"/>
                <a:ea typeface="Times New Roman" charset="0"/>
                <a:cs typeface="Arial" panose="020B0604020202020204" pitchFamily="34" charset="0"/>
              </a:rPr>
              <a:t>rely primarily</a:t>
            </a:r>
            <a:r>
              <a:rPr lang="en-US" dirty="0">
                <a:latin typeface="Arial" panose="020B0604020202020204" pitchFamily="34" charset="0"/>
                <a:ea typeface="Times New Roman" charset="0"/>
                <a:cs typeface="Arial" panose="020B0604020202020204" pitchFamily="34" charset="0"/>
              </a:rPr>
              <a:t>:</a:t>
            </a:r>
          </a:p>
          <a:p>
            <a:pPr>
              <a:lnSpc>
                <a:spcPct val="80000"/>
              </a:lnSpc>
              <a:spcBef>
                <a:spcPct val="0"/>
              </a:spcBef>
              <a:buNone/>
            </a:pPr>
            <a:endParaRPr lang="en-US" dirty="0">
              <a:latin typeface="Arial" panose="020B0604020202020204" pitchFamily="34" charset="0"/>
              <a:ea typeface="Times New Roman" charset="0"/>
              <a:cs typeface="Arial" panose="020B0604020202020204" pitchFamily="34" charset="0"/>
            </a:endParaRPr>
          </a:p>
          <a:p>
            <a:pPr>
              <a:lnSpc>
                <a:spcPct val="80000"/>
              </a:lnSpc>
              <a:spcBef>
                <a:spcPct val="0"/>
              </a:spcBef>
              <a:buNone/>
            </a:pPr>
            <a:r>
              <a:rPr lang="en-US" dirty="0">
                <a:latin typeface="Arial" panose="020B0604020202020204" pitchFamily="34" charset="0"/>
                <a:ea typeface="Times New Roman" charset="0"/>
                <a:cs typeface="Arial" panose="020B0604020202020204" pitchFamily="34" charset="0"/>
              </a:rPr>
              <a:t>   the recommendations of the senate will normally be accepted, and only in </a:t>
            </a:r>
            <a:r>
              <a:rPr lang="en-US" b="1" dirty="0">
                <a:latin typeface="Arial" panose="020B0604020202020204" pitchFamily="34" charset="0"/>
                <a:ea typeface="Times New Roman" charset="0"/>
                <a:cs typeface="Arial" panose="020B0604020202020204" pitchFamily="34" charset="0"/>
              </a:rPr>
              <a:t>exceptional circumstances and for compelling reasons </a:t>
            </a:r>
            <a:r>
              <a:rPr lang="en-US" dirty="0">
                <a:latin typeface="Arial" panose="020B0604020202020204" pitchFamily="34" charset="0"/>
                <a:ea typeface="Times New Roman" charset="0"/>
                <a:cs typeface="Arial" panose="020B0604020202020204" pitchFamily="34" charset="0"/>
              </a:rPr>
              <a:t>will the recommendations not be accepted. If a recommendation is not accepted, the governing board or its designee, upon request of the academic senate, shall promptly communicate its reasons in writing to the academic senate.</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45AB01C-E816-864A-B9F2-8AF3ADA6FFD5}"/>
              </a:ext>
            </a:extLst>
          </p:cNvPr>
          <p:cNvSpPr>
            <a:spLocks noGrp="1"/>
          </p:cNvSpPr>
          <p:nvPr>
            <p:ph sz="quarter" idx="4"/>
          </p:nvPr>
        </p:nvSpPr>
        <p:spPr>
          <a:xfrm>
            <a:off x="6340839" y="1349116"/>
            <a:ext cx="4996301" cy="4840547"/>
          </a:xfrm>
        </p:spPr>
        <p:txBody>
          <a:bodyPr/>
          <a:lstStyle/>
          <a:p>
            <a:pPr>
              <a:lnSpc>
                <a:spcPct val="80000"/>
              </a:lnSpc>
              <a:spcBef>
                <a:spcPct val="0"/>
              </a:spcBef>
              <a:buClr>
                <a:srgbClr val="0070C0"/>
              </a:buClr>
              <a:buNone/>
            </a:pPr>
            <a:endParaRPr lang="en-US" sz="1600" dirty="0">
              <a:solidFill>
                <a:schemeClr val="tx2"/>
              </a:solidFill>
              <a:latin typeface="Arial" panose="020B0604020202020204" pitchFamily="34" charset="0"/>
              <a:ea typeface="Times New Roman" charset="0"/>
              <a:cs typeface="Arial" panose="020B0604020202020204" pitchFamily="34" charset="0"/>
            </a:endParaRPr>
          </a:p>
          <a:p>
            <a:pPr>
              <a:lnSpc>
                <a:spcPct val="80000"/>
              </a:lnSpc>
              <a:spcBef>
                <a:spcPct val="0"/>
              </a:spcBef>
              <a:buClr>
                <a:srgbClr val="0070C0"/>
              </a:buClr>
              <a:buNone/>
            </a:pPr>
            <a:r>
              <a:rPr lang="en-US" dirty="0">
                <a:solidFill>
                  <a:srgbClr val="0070C0"/>
                </a:solidFill>
                <a:latin typeface="Arial" panose="020B0604020202020204" pitchFamily="34" charset="0"/>
                <a:ea typeface="Times New Roman" charset="0"/>
                <a:cs typeface="Arial" panose="020B0604020202020204" pitchFamily="34" charset="0"/>
              </a:rPr>
              <a:t>(2) </a:t>
            </a:r>
            <a:r>
              <a:rPr lang="en-US" dirty="0">
                <a:latin typeface="Arial" panose="020B0604020202020204" pitchFamily="34" charset="0"/>
                <a:ea typeface="Times New Roman" charset="0"/>
                <a:cs typeface="Arial" panose="020B0604020202020204" pitchFamily="34" charset="0"/>
              </a:rPr>
              <a:t>When </a:t>
            </a:r>
            <a:r>
              <a:rPr lang="en-US" b="1" i="1" dirty="0">
                <a:latin typeface="Arial" panose="020B0604020202020204" pitchFamily="34" charset="0"/>
                <a:ea typeface="Times New Roman" charset="0"/>
                <a:cs typeface="Arial" panose="020B0604020202020204" pitchFamily="34" charset="0"/>
              </a:rPr>
              <a:t>mutually agree (and an agreement has not been reached)</a:t>
            </a:r>
            <a:r>
              <a:rPr lang="en-US" dirty="0">
                <a:latin typeface="Arial" panose="020B0604020202020204" pitchFamily="34" charset="0"/>
                <a:ea typeface="Times New Roman" charset="0"/>
                <a:cs typeface="Arial" panose="020B0604020202020204" pitchFamily="34" charset="0"/>
              </a:rPr>
              <a:t>:</a:t>
            </a:r>
          </a:p>
          <a:p>
            <a:pPr>
              <a:lnSpc>
                <a:spcPct val="80000"/>
              </a:lnSpc>
              <a:spcBef>
                <a:spcPct val="0"/>
              </a:spcBef>
              <a:buClr>
                <a:srgbClr val="0070C0"/>
              </a:buClr>
              <a:buNone/>
            </a:pPr>
            <a:endParaRPr lang="en-US" dirty="0">
              <a:latin typeface="Arial" panose="020B0604020202020204" pitchFamily="34" charset="0"/>
              <a:ea typeface="Times New Roman" charset="0"/>
              <a:cs typeface="Arial" panose="020B0604020202020204" pitchFamily="34" charset="0"/>
            </a:endParaRPr>
          </a:p>
          <a:p>
            <a:pPr>
              <a:lnSpc>
                <a:spcPct val="80000"/>
              </a:lnSpc>
              <a:spcBef>
                <a:spcPct val="0"/>
              </a:spcBef>
              <a:buClr>
                <a:srgbClr val="0070C0"/>
              </a:buClr>
            </a:pPr>
            <a:r>
              <a:rPr lang="en-US" dirty="0">
                <a:latin typeface="Arial" panose="020B0604020202020204" pitchFamily="34" charset="0"/>
                <a:ea typeface="Times New Roman" charset="0"/>
                <a:cs typeface="Arial" panose="020B0604020202020204" pitchFamily="34" charset="0"/>
              </a:rPr>
              <a:t>Existing policy shall remain in effect </a:t>
            </a:r>
            <a:r>
              <a:rPr lang="en-US" u="sng" dirty="0">
                <a:latin typeface="Arial" panose="020B0604020202020204" pitchFamily="34" charset="0"/>
                <a:ea typeface="Times New Roman" charset="0"/>
                <a:cs typeface="Arial" panose="020B0604020202020204" pitchFamily="34" charset="0"/>
              </a:rPr>
              <a:t>except</a:t>
            </a:r>
            <a:r>
              <a:rPr lang="en-US" dirty="0">
                <a:latin typeface="Arial" panose="020B0604020202020204" pitchFamily="34" charset="0"/>
                <a:ea typeface="Times New Roman" charset="0"/>
                <a:cs typeface="Arial" panose="020B0604020202020204" pitchFamily="34" charset="0"/>
              </a:rPr>
              <a:t> in cases of legal liability or fiscal hardship. </a:t>
            </a:r>
          </a:p>
          <a:p>
            <a:pPr>
              <a:lnSpc>
                <a:spcPct val="80000"/>
              </a:lnSpc>
              <a:spcBef>
                <a:spcPct val="0"/>
              </a:spcBef>
              <a:buClr>
                <a:srgbClr val="0070C0"/>
              </a:buClr>
            </a:pPr>
            <a:endParaRPr lang="en-US" dirty="0">
              <a:latin typeface="Arial" panose="020B0604020202020204" pitchFamily="34" charset="0"/>
              <a:ea typeface="Times New Roman" charset="0"/>
              <a:cs typeface="Arial" panose="020B0604020202020204" pitchFamily="34" charset="0"/>
            </a:endParaRPr>
          </a:p>
          <a:p>
            <a:pPr>
              <a:lnSpc>
                <a:spcPct val="80000"/>
              </a:lnSpc>
              <a:spcBef>
                <a:spcPct val="0"/>
              </a:spcBef>
              <a:buClr>
                <a:srgbClr val="0070C0"/>
              </a:buClr>
            </a:pPr>
            <a:r>
              <a:rPr lang="en-US" dirty="0">
                <a:latin typeface="Arial" panose="020B0604020202020204" pitchFamily="34" charset="0"/>
                <a:ea typeface="Times New Roman" charset="0"/>
                <a:cs typeface="Arial" panose="020B0604020202020204" pitchFamily="34" charset="0"/>
              </a:rPr>
              <a:t>Board may act, after a good faith effort to reach agreement, only for compelling legal, fiscal, or organizational reasons.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055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4FCE-7625-2E40-82A5-4E307C354A76}"/>
              </a:ext>
            </a:extLst>
          </p:cNvPr>
          <p:cNvSpPr>
            <a:spLocks noGrp="1"/>
          </p:cNvSpPr>
          <p:nvPr>
            <p:ph type="title"/>
          </p:nvPr>
        </p:nvSpPr>
        <p:spPr/>
        <p:txBody>
          <a:bodyPr anchor="ctr"/>
          <a:lstStyle/>
          <a:p>
            <a:pPr algn="ctr"/>
            <a:r>
              <a:rPr lang="en-US" b="1" dirty="0"/>
              <a:t>Exceptional Circumstances and Compelling Reasons</a:t>
            </a:r>
          </a:p>
        </p:txBody>
      </p:sp>
      <p:sp>
        <p:nvSpPr>
          <p:cNvPr id="3" name="Content Placeholder 2">
            <a:extLst>
              <a:ext uri="{FF2B5EF4-FFF2-40B4-BE49-F238E27FC236}">
                <a16:creationId xmlns:a16="http://schemas.microsoft.com/office/drawing/2014/main" id="{42BA1407-4A6D-F74E-9AB9-B175E7A83CC3}"/>
              </a:ext>
            </a:extLst>
          </p:cNvPr>
          <p:cNvSpPr>
            <a:spLocks noGrp="1"/>
          </p:cNvSpPr>
          <p:nvPr>
            <p:ph sz="half" idx="1"/>
          </p:nvPr>
        </p:nvSpPr>
        <p:spPr/>
        <p:txBody>
          <a:bodyPr/>
          <a:lstStyle/>
          <a:p>
            <a:pPr marL="0" indent="0">
              <a:lnSpc>
                <a:spcPct val="80000"/>
              </a:lnSpc>
              <a:buNone/>
            </a:pPr>
            <a:r>
              <a:rPr lang="en-US" dirty="0">
                <a:latin typeface="Arial" panose="020B0604020202020204" pitchFamily="34" charset="0"/>
                <a:ea typeface="Times New Roman" charset="0"/>
                <a:cs typeface="Arial" panose="020B0604020202020204" pitchFamily="34" charset="0"/>
              </a:rPr>
              <a:t>These terms mean that … in instances where a recommendation is not accepted the reasons for the board</a:t>
            </a:r>
            <a:r>
              <a:rPr lang="ja-JP" altLang="en-US">
                <a:latin typeface="Arial" panose="020B0604020202020204" pitchFamily="34" charset="0"/>
                <a:ea typeface="Times New Roman" charset="0"/>
                <a:cs typeface="Arial" panose="020B0604020202020204" pitchFamily="34" charset="0"/>
              </a:rPr>
              <a:t>’</a:t>
            </a:r>
            <a:r>
              <a:rPr lang="en-US" altLang="ja-JP" dirty="0">
                <a:latin typeface="Arial" panose="020B0604020202020204" pitchFamily="34" charset="0"/>
                <a:ea typeface="Times New Roman" charset="0"/>
                <a:cs typeface="Arial" panose="020B0604020202020204" pitchFamily="34" charset="0"/>
              </a:rPr>
              <a:t>s decision must be in writing and based on a clear and substantive rationale which puts the explanation for the decision in an accurate, appropriate, and relevant context.</a:t>
            </a:r>
          </a:p>
          <a:p>
            <a:pPr marL="0" indent="0">
              <a:lnSpc>
                <a:spcPct val="80000"/>
              </a:lnSpc>
              <a:buNone/>
            </a:pPr>
            <a:endParaRPr lang="en-US" sz="3200" dirty="0">
              <a:latin typeface="Arial" panose="020B0604020202020204" pitchFamily="34" charset="0"/>
              <a:ea typeface="Times New Roman" charset="0"/>
              <a:cs typeface="Arial" panose="020B0604020202020204" pitchFamily="34" charset="0"/>
            </a:endParaRPr>
          </a:p>
          <a:p>
            <a:pPr>
              <a:lnSpc>
                <a:spcPct val="80000"/>
              </a:lnSpc>
              <a:buNone/>
            </a:pPr>
            <a:r>
              <a:rPr lang="en-US" sz="1800" i="1" dirty="0">
                <a:latin typeface="Arial" panose="020B0604020202020204" pitchFamily="34" charset="0"/>
                <a:ea typeface="Times New Roman" charset="0"/>
                <a:cs typeface="Arial" panose="020B0604020202020204" pitchFamily="34" charset="0"/>
              </a:rPr>
              <a:t>--</a:t>
            </a:r>
            <a:r>
              <a:rPr lang="en-US" sz="1800" dirty="0">
                <a:latin typeface="Arial" panose="020B0604020202020204" pitchFamily="34" charset="0"/>
                <a:ea typeface="Times New Roman" charset="0"/>
                <a:cs typeface="Arial" panose="020B0604020202020204" pitchFamily="34" charset="0"/>
              </a:rPr>
              <a:t>From </a:t>
            </a:r>
            <a:r>
              <a:rPr lang="en-US" sz="1800" i="1" dirty="0">
                <a:latin typeface="Arial" panose="020B0604020202020204" pitchFamily="34" charset="0"/>
                <a:ea typeface="Times New Roman" charset="0"/>
                <a:cs typeface="Arial" panose="020B0604020202020204" pitchFamily="34" charset="0"/>
              </a:rPr>
              <a:t>Participating Effectively in District and College Governance, </a:t>
            </a:r>
            <a:r>
              <a:rPr lang="en-US" sz="1800" dirty="0">
                <a:latin typeface="Arial" panose="020B0604020202020204" pitchFamily="34" charset="0"/>
                <a:ea typeface="Times New Roman" charset="0"/>
                <a:cs typeface="Arial" panose="020B0604020202020204" pitchFamily="34" charset="0"/>
              </a:rPr>
              <a:t>ASCCC/CCLC, Fall 1998</a:t>
            </a:r>
            <a:endParaRPr lang="en-US" dirty="0">
              <a:latin typeface="Arial" panose="020B0604020202020204" pitchFamily="34" charset="0"/>
              <a:ea typeface="Times New Roman"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lgn="ctr">
              <a:buNone/>
            </a:pPr>
            <a:r>
              <a:rPr lang="en-US" b="1" dirty="0">
                <a:solidFill>
                  <a:srgbClr val="054690"/>
                </a:solidFill>
                <a:latin typeface="Arial" panose="020B0604020202020204" pitchFamily="34" charset="0"/>
                <a:cs typeface="Arial" panose="020B0604020202020204" pitchFamily="34" charset="0"/>
              </a:rPr>
              <a:t>Note:</a:t>
            </a:r>
          </a:p>
          <a:p>
            <a:pPr>
              <a:lnSpc>
                <a:spcPct val="100000"/>
              </a:lnSpc>
              <a:spcBef>
                <a:spcPts val="0"/>
              </a:spcBef>
              <a:buClr>
                <a:srgbClr val="0070C0"/>
              </a:buClr>
              <a:buFont typeface="Arial" charset="0"/>
              <a:buChar char="•"/>
            </a:pPr>
            <a:r>
              <a:rPr lang="en-US" altLang="en-US" dirty="0">
                <a:latin typeface="Arial" panose="020B0604020202020204" pitchFamily="34" charset="0"/>
                <a:ea typeface="Times New Roman" charset="0"/>
                <a:cs typeface="Arial" panose="020B0604020202020204" pitchFamily="34" charset="0"/>
              </a:rPr>
              <a:t>The Governing Board has the final say.</a:t>
            </a:r>
          </a:p>
          <a:p>
            <a:pPr>
              <a:lnSpc>
                <a:spcPct val="100000"/>
              </a:lnSpc>
              <a:spcBef>
                <a:spcPts val="0"/>
              </a:spcBef>
              <a:buClr>
                <a:srgbClr val="0070C0"/>
              </a:buClr>
              <a:buFont typeface="Arial" charset="0"/>
              <a:buChar char="•"/>
            </a:pPr>
            <a:r>
              <a:rPr lang="en-US" altLang="en-US" dirty="0">
                <a:latin typeface="Arial" panose="020B0604020202020204" pitchFamily="34" charset="0"/>
                <a:ea typeface="Times New Roman" charset="0"/>
                <a:cs typeface="Arial" panose="020B0604020202020204" pitchFamily="34" charset="0"/>
              </a:rPr>
              <a:t>The Governing Board is never prohibited from acting.</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210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chor="ctr">
            <a:normAutofit/>
          </a:bodyPr>
          <a:lstStyle/>
          <a:p>
            <a:pPr algn="ctr" eaLnBrk="1" hangingPunct="1"/>
            <a:r>
              <a:rPr lang="en-US" sz="4800" b="1" dirty="0">
                <a:solidFill>
                  <a:srgbClr val="0070C0"/>
                </a:solidFill>
                <a:cs typeface="Times New Roman" charset="0"/>
              </a:rPr>
              <a:t>Title 5 § 53203 – More Powers</a:t>
            </a:r>
          </a:p>
        </p:txBody>
      </p:sp>
      <p:sp>
        <p:nvSpPr>
          <p:cNvPr id="46083" name="Rectangle 3"/>
          <p:cNvSpPr>
            <a:spLocks noGrp="1" noChangeArrowheads="1"/>
          </p:cNvSpPr>
          <p:nvPr>
            <p:ph sz="half" idx="1"/>
          </p:nvPr>
        </p:nvSpPr>
        <p:spPr/>
        <p:txBody>
          <a:bodyPr>
            <a:normAutofit fontScale="77500" lnSpcReduction="20000"/>
          </a:bodyPr>
          <a:lstStyle/>
          <a:p>
            <a:pPr marL="457200" indent="-457200">
              <a:lnSpc>
                <a:spcPct val="110000"/>
              </a:lnSpc>
              <a:spcBef>
                <a:spcPct val="0"/>
              </a:spcBef>
              <a:buNone/>
              <a:defRPr/>
            </a:pPr>
            <a:r>
              <a:rPr lang="en-US" sz="3400" dirty="0">
                <a:solidFill>
                  <a:srgbClr val="0070C0"/>
                </a:solidFill>
                <a:latin typeface="Arial" panose="020B0604020202020204" pitchFamily="34" charset="0"/>
                <a:ea typeface="Times New Roman" charset="0"/>
                <a:cs typeface="Arial" panose="020B0604020202020204" pitchFamily="34" charset="0"/>
              </a:rPr>
              <a:t>(e) </a:t>
            </a:r>
            <a:r>
              <a:rPr lang="en-US" sz="3400" dirty="0">
                <a:latin typeface="Arial" panose="020B0604020202020204" pitchFamily="34" charset="0"/>
                <a:ea typeface="Times New Roman" charset="0"/>
                <a:cs typeface="Arial" panose="020B0604020202020204" pitchFamily="34" charset="0"/>
              </a:rPr>
              <a:t>Academic Senate may assume responsibilities and perform functions as may be delegated by the Governing Board.</a:t>
            </a:r>
          </a:p>
          <a:p>
            <a:pPr marL="457200" indent="-457200">
              <a:lnSpc>
                <a:spcPct val="110000"/>
              </a:lnSpc>
              <a:spcBef>
                <a:spcPct val="0"/>
              </a:spcBef>
              <a:buNone/>
              <a:defRPr/>
            </a:pPr>
            <a:endParaRPr lang="en-US" sz="3400" dirty="0">
              <a:latin typeface="Arial" panose="020B0604020202020204" pitchFamily="34" charset="0"/>
              <a:ea typeface="Times New Roman" charset="0"/>
              <a:cs typeface="Arial" panose="020B0604020202020204" pitchFamily="34" charset="0"/>
            </a:endParaRPr>
          </a:p>
          <a:p>
            <a:pPr marL="457200" indent="-457200">
              <a:lnSpc>
                <a:spcPct val="110000"/>
              </a:lnSpc>
              <a:spcBef>
                <a:spcPct val="0"/>
              </a:spcBef>
              <a:buNone/>
              <a:defRPr/>
            </a:pPr>
            <a:r>
              <a:rPr lang="en-US" sz="3400" dirty="0">
                <a:solidFill>
                  <a:srgbClr val="0070C0"/>
                </a:solidFill>
                <a:latin typeface="Arial" panose="020B0604020202020204" pitchFamily="34" charset="0"/>
                <a:ea typeface="Times New Roman" charset="0"/>
                <a:cs typeface="Arial" panose="020B0604020202020204" pitchFamily="34" charset="0"/>
              </a:rPr>
              <a:t>(f) </a:t>
            </a:r>
            <a:r>
              <a:rPr lang="en-US" sz="3400" dirty="0">
                <a:solidFill>
                  <a:srgbClr val="054690"/>
                </a:solidFill>
                <a:latin typeface="Arial" panose="020B0604020202020204" pitchFamily="34" charset="0"/>
                <a:ea typeface="Times New Roman" charset="0"/>
                <a:cs typeface="Arial" panose="020B0604020202020204" pitchFamily="34" charset="0"/>
              </a:rPr>
              <a:t>Appointment of faculty members to college committees </a:t>
            </a:r>
            <a:r>
              <a:rPr lang="en-US" sz="3400" b="1" dirty="0">
                <a:solidFill>
                  <a:srgbClr val="054690"/>
                </a:solidFill>
                <a:latin typeface="Arial" panose="020B0604020202020204" pitchFamily="34" charset="0"/>
                <a:ea typeface="Times New Roman" charset="0"/>
                <a:cs typeface="Arial" panose="020B0604020202020204" pitchFamily="34" charset="0"/>
              </a:rPr>
              <a:t>shall be made by the Academic Senate </a:t>
            </a:r>
            <a:r>
              <a:rPr lang="en-US" sz="3400" b="1" dirty="0">
                <a:latin typeface="Arial" panose="020B0604020202020204" pitchFamily="34" charset="0"/>
                <a:ea typeface="Times New Roman" charset="0"/>
                <a:cs typeface="Arial" panose="020B0604020202020204" pitchFamily="34" charset="0"/>
              </a:rPr>
              <a:t>in consultation* with CEO or designee</a:t>
            </a:r>
            <a:r>
              <a:rPr lang="en-US" sz="3400" dirty="0">
                <a:latin typeface="Arial" panose="020B0604020202020204" pitchFamily="34" charset="0"/>
                <a:ea typeface="Times New Roman" charset="0"/>
                <a:cs typeface="Arial" panose="020B0604020202020204" pitchFamily="34" charset="0"/>
              </a:rPr>
              <a:t>; collective bargaining agent may seek to appoint faculty (per local policies and collective bargaining agreements).</a:t>
            </a:r>
          </a:p>
          <a:p>
            <a:pPr marL="457200" indent="-457200">
              <a:lnSpc>
                <a:spcPct val="110000"/>
              </a:lnSpc>
              <a:spcBef>
                <a:spcPct val="0"/>
              </a:spcBef>
              <a:buNone/>
              <a:defRPr/>
            </a:pPr>
            <a:endParaRPr lang="en-US" sz="3400" dirty="0">
              <a:latin typeface="Arial" panose="020B0604020202020204" pitchFamily="34" charset="0"/>
              <a:ea typeface="Times New Roman" charset="0"/>
              <a:cs typeface="Arial" panose="020B0604020202020204" pitchFamily="34" charset="0"/>
            </a:endParaRPr>
          </a:p>
          <a:p>
            <a:pPr marL="457200" indent="-457200">
              <a:lnSpc>
                <a:spcPct val="110000"/>
              </a:lnSpc>
              <a:spcBef>
                <a:spcPct val="0"/>
              </a:spcBef>
              <a:buNone/>
              <a:defRPr/>
            </a:pPr>
            <a:r>
              <a:rPr lang="en-US" sz="3600" i="1" dirty="0">
                <a:latin typeface="Arial" panose="020B0604020202020204" pitchFamily="34" charset="0"/>
                <a:ea typeface="Times New Roman" charset="0"/>
                <a:cs typeface="Arial" panose="020B0604020202020204" pitchFamily="34" charset="0"/>
              </a:rPr>
              <a:t>	</a:t>
            </a:r>
          </a:p>
          <a:p>
            <a:pPr marL="457200" indent="-457200" algn="ctr">
              <a:lnSpc>
                <a:spcPct val="110000"/>
              </a:lnSpc>
              <a:spcBef>
                <a:spcPct val="0"/>
              </a:spcBef>
              <a:buNone/>
              <a:defRPr/>
            </a:pPr>
            <a:r>
              <a:rPr lang="en-US" sz="3600" i="1" dirty="0">
                <a:solidFill>
                  <a:srgbClr val="0070C0"/>
                </a:solidFill>
                <a:latin typeface="Arial" panose="020B0604020202020204" pitchFamily="34" charset="0"/>
                <a:ea typeface="Times New Roman" charset="0"/>
                <a:cs typeface="Arial" panose="020B0604020202020204" pitchFamily="34" charset="0"/>
              </a:rPr>
              <a:t>*Note that “consultation” is not the same as “collegial consultation”.</a:t>
            </a:r>
          </a:p>
          <a:p>
            <a:pPr marL="457200" indent="-457200">
              <a:lnSpc>
                <a:spcPct val="110000"/>
              </a:lnSpc>
              <a:spcBef>
                <a:spcPct val="0"/>
              </a:spcBef>
              <a:buNone/>
              <a:defRPr/>
            </a:pPr>
            <a:endParaRPr lang="en-US" sz="3400" dirty="0">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1347795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b="1" dirty="0">
                <a:solidFill>
                  <a:srgbClr val="0070C0"/>
                </a:solidFill>
                <a:cs typeface="Times New Roman" charset="0"/>
              </a:rPr>
              <a:t>What other matters fall under senate purview?</a:t>
            </a:r>
          </a:p>
        </p:txBody>
      </p:sp>
      <p:sp>
        <p:nvSpPr>
          <p:cNvPr id="3" name="Content Placeholder 2"/>
          <p:cNvSpPr>
            <a:spLocks noGrp="1"/>
          </p:cNvSpPr>
          <p:nvPr>
            <p:ph sz="half" idx="1"/>
          </p:nvPr>
        </p:nvSpPr>
        <p:spPr/>
        <p:txBody>
          <a:bodyPr/>
          <a:lstStyle/>
          <a:p>
            <a:pPr marL="457200" indent="-457200">
              <a:lnSpc>
                <a:spcPct val="100000"/>
              </a:lnSpc>
              <a:spcBef>
                <a:spcPts val="400"/>
              </a:spcBef>
              <a:spcAft>
                <a:spcPts val="600"/>
              </a:spcAft>
              <a:buClr>
                <a:srgbClr val="0070C0"/>
              </a:buClr>
            </a:pPr>
            <a:r>
              <a:rPr lang="en-US" dirty="0">
                <a:latin typeface="Arial" panose="020B0604020202020204" pitchFamily="34" charset="0"/>
                <a:ea typeface="Times New Roman" charset="0"/>
                <a:cs typeface="Arial" panose="020B0604020202020204" pitchFamily="34" charset="0"/>
              </a:rPr>
              <a:t>Equivalence to the minimum qualifications (Equivalency) – Ed Code §87359(b)</a:t>
            </a:r>
          </a:p>
          <a:p>
            <a:pPr marL="457200" indent="-457200">
              <a:lnSpc>
                <a:spcPct val="100000"/>
              </a:lnSpc>
              <a:spcBef>
                <a:spcPts val="400"/>
              </a:spcBef>
              <a:spcAft>
                <a:spcPts val="600"/>
              </a:spcAft>
              <a:buClr>
                <a:srgbClr val="0070C0"/>
              </a:buClr>
            </a:pPr>
            <a:r>
              <a:rPr lang="en-US" dirty="0">
                <a:latin typeface="Arial" panose="020B0604020202020204" pitchFamily="34" charset="0"/>
                <a:ea typeface="Times New Roman" charset="0"/>
                <a:cs typeface="Arial" panose="020B0604020202020204" pitchFamily="34" charset="0"/>
              </a:rPr>
              <a:t>Faculty hiring processes </a:t>
            </a:r>
            <a:r>
              <a:rPr lang="mr-IN" dirty="0">
                <a:latin typeface="Arial" panose="020B0604020202020204" pitchFamily="34" charset="0"/>
                <a:ea typeface="Times New Roman" charset="0"/>
                <a:cs typeface="Times New Roman" charset="0"/>
              </a:rPr>
              <a:t>–</a:t>
            </a:r>
            <a:r>
              <a:rPr lang="en-US" dirty="0">
                <a:latin typeface="Arial" panose="020B0604020202020204" pitchFamily="34" charset="0"/>
                <a:ea typeface="Times New Roman" charset="0"/>
                <a:cs typeface="Arial" panose="020B0604020202020204" pitchFamily="34" charset="0"/>
              </a:rPr>
              <a:t> Ed Code §87360</a:t>
            </a:r>
          </a:p>
          <a:p>
            <a:pPr marL="457200" indent="-457200">
              <a:lnSpc>
                <a:spcPct val="100000"/>
              </a:lnSpc>
              <a:spcBef>
                <a:spcPts val="400"/>
              </a:spcBef>
              <a:spcAft>
                <a:spcPts val="600"/>
              </a:spcAft>
              <a:buClr>
                <a:srgbClr val="0070C0"/>
              </a:buClr>
            </a:pPr>
            <a:r>
              <a:rPr lang="en-US" dirty="0">
                <a:latin typeface="Arial" panose="020B0604020202020204" pitchFamily="34" charset="0"/>
                <a:ea typeface="Times New Roman" charset="0"/>
                <a:cs typeface="Arial" panose="020B0604020202020204" pitchFamily="34" charset="0"/>
              </a:rPr>
              <a:t>Administrative retreat to faculty (determining minimum qualifications areas) </a:t>
            </a:r>
            <a:r>
              <a:rPr lang="mr-IN" dirty="0">
                <a:latin typeface="Arial" panose="020B0604020202020204" pitchFamily="34" charset="0"/>
                <a:ea typeface="Times New Roman" charset="0"/>
                <a:cs typeface="Times New Roman" charset="0"/>
              </a:rPr>
              <a:t>–</a:t>
            </a:r>
            <a:r>
              <a:rPr lang="en-US" dirty="0">
                <a:latin typeface="Arial" panose="020B0604020202020204" pitchFamily="34" charset="0"/>
                <a:ea typeface="Times New Roman" charset="0"/>
                <a:cs typeface="Arial" panose="020B0604020202020204" pitchFamily="34" charset="0"/>
              </a:rPr>
              <a:t> Ed Code §87458(a)</a:t>
            </a:r>
          </a:p>
          <a:p>
            <a:pPr marL="457200" indent="-457200">
              <a:lnSpc>
                <a:spcPct val="100000"/>
              </a:lnSpc>
              <a:spcBef>
                <a:spcPts val="400"/>
              </a:spcBef>
              <a:spcAft>
                <a:spcPts val="600"/>
              </a:spcAft>
              <a:buClr>
                <a:srgbClr val="0070C0"/>
              </a:buClr>
            </a:pPr>
            <a:r>
              <a:rPr lang="en-US" b="1" dirty="0">
                <a:latin typeface="Arial" panose="020B0604020202020204" pitchFamily="34" charset="0"/>
                <a:ea typeface="Times New Roman" charset="0"/>
                <a:cs typeface="Arial" panose="020B0604020202020204" pitchFamily="34" charset="0"/>
              </a:rPr>
              <a:t>Establishment of the curriculum committee </a:t>
            </a:r>
            <a:r>
              <a:rPr lang="mr-IN" b="1" dirty="0">
                <a:latin typeface="Arial" panose="020B0604020202020204" pitchFamily="34" charset="0"/>
                <a:ea typeface="Times New Roman" charset="0"/>
                <a:cs typeface="Times New Roman" charset="0"/>
              </a:rPr>
              <a:t>–</a:t>
            </a:r>
            <a:r>
              <a:rPr lang="en-US" b="1" dirty="0">
                <a:latin typeface="Arial" panose="020B0604020202020204" pitchFamily="34" charset="0"/>
                <a:ea typeface="Times New Roman" charset="0"/>
                <a:cs typeface="Arial" panose="020B0604020202020204" pitchFamily="34" charset="0"/>
              </a:rPr>
              <a:t> Title 5 §55002</a:t>
            </a:r>
          </a:p>
          <a:p>
            <a:pPr marL="457200" indent="-457200">
              <a:lnSpc>
                <a:spcPct val="100000"/>
              </a:lnSpc>
              <a:spcBef>
                <a:spcPts val="400"/>
              </a:spcBef>
              <a:spcAft>
                <a:spcPts val="600"/>
              </a:spcAft>
              <a:buClr>
                <a:srgbClr val="0070C0"/>
              </a:buClr>
            </a:pPr>
            <a:endParaRPr lang="en-US" dirty="0">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8569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A544-BC68-DA4B-90C1-E9C2E6B7144B}"/>
              </a:ext>
            </a:extLst>
          </p:cNvPr>
          <p:cNvSpPr>
            <a:spLocks noGrp="1"/>
          </p:cNvSpPr>
          <p:nvPr>
            <p:ph type="title"/>
          </p:nvPr>
        </p:nvSpPr>
        <p:spPr/>
        <p:txBody>
          <a:bodyPr anchor="ctr"/>
          <a:lstStyle/>
          <a:p>
            <a:pPr algn="ctr"/>
            <a:r>
              <a:rPr lang="en-US" b="1" dirty="0"/>
              <a:t>Effective Participation - Staff</a:t>
            </a:r>
          </a:p>
        </p:txBody>
      </p:sp>
      <p:sp>
        <p:nvSpPr>
          <p:cNvPr id="3" name="Content Placeholder 2">
            <a:extLst>
              <a:ext uri="{FF2B5EF4-FFF2-40B4-BE49-F238E27FC236}">
                <a16:creationId xmlns:a16="http://schemas.microsoft.com/office/drawing/2014/main" id="{CAFCAC44-0316-BA45-A4F6-662052173BF6}"/>
              </a:ext>
            </a:extLst>
          </p:cNvPr>
          <p:cNvSpPr>
            <a:spLocks noGrp="1"/>
          </p:cNvSpPr>
          <p:nvPr>
            <p:ph sz="half" idx="1"/>
          </p:nvPr>
        </p:nvSpPr>
        <p:spPr/>
        <p:txBody>
          <a:bodyPr>
            <a:normAutofit lnSpcReduction="10000"/>
          </a:bodyPr>
          <a:lstStyle/>
          <a:p>
            <a:pPr marL="0" indent="0">
              <a:buNone/>
            </a:pPr>
            <a:r>
              <a:rPr lang="en-US" b="1" dirty="0">
                <a:latin typeface="Arial" panose="020B0604020202020204" pitchFamily="34" charset="0"/>
                <a:ea typeface="Times New Roman" charset="0"/>
                <a:cs typeface="Arial" panose="020B0604020202020204" pitchFamily="34" charset="0"/>
              </a:rPr>
              <a:t>Title 5 §51023.5 (a)</a:t>
            </a:r>
          </a:p>
          <a:p>
            <a:pPr marL="0" indent="0">
              <a:buNone/>
            </a:pPr>
            <a:r>
              <a:rPr lang="en-US" dirty="0">
                <a:latin typeface="Arial" panose="020B0604020202020204" pitchFamily="34" charset="0"/>
                <a:ea typeface="Times New Roman" charset="0"/>
                <a:cs typeface="Arial" panose="020B0604020202020204" pitchFamily="34" charset="0"/>
              </a:rPr>
              <a:t>The governing board of a community college district shall adopt policies and procedures that provide district and college staff the opportunity to </a:t>
            </a:r>
            <a:r>
              <a:rPr lang="en-US" b="1" dirty="0">
                <a:latin typeface="Arial" panose="020B0604020202020204" pitchFamily="34" charset="0"/>
                <a:ea typeface="Times New Roman" charset="0"/>
                <a:cs typeface="Arial" panose="020B0604020202020204" pitchFamily="34" charset="0"/>
              </a:rPr>
              <a:t>participate effectively</a:t>
            </a:r>
            <a:r>
              <a:rPr lang="en-US" dirty="0">
                <a:latin typeface="Arial" panose="020B0604020202020204" pitchFamily="34" charset="0"/>
                <a:ea typeface="Times New Roman" charset="0"/>
                <a:cs typeface="Arial" panose="020B0604020202020204" pitchFamily="34" charset="0"/>
              </a:rPr>
              <a:t> in district and college governance.</a:t>
            </a:r>
          </a:p>
          <a:p>
            <a:pPr marL="0" indent="0">
              <a:buNone/>
            </a:pPr>
            <a:endParaRPr lang="en-US" b="1" dirty="0">
              <a:latin typeface="Arial" panose="020B0604020202020204" pitchFamily="34" charset="0"/>
              <a:ea typeface="Times New Roman" charset="0"/>
              <a:cs typeface="Arial" panose="020B0604020202020204" pitchFamily="34" charset="0"/>
            </a:endParaRPr>
          </a:p>
          <a:p>
            <a:pPr marL="0" indent="0">
              <a:buNone/>
            </a:pPr>
            <a:r>
              <a:rPr lang="en-US" b="1" dirty="0">
                <a:latin typeface="Arial" panose="020B0604020202020204" pitchFamily="34" charset="0"/>
                <a:ea typeface="Times New Roman" charset="0"/>
                <a:cs typeface="Arial" panose="020B0604020202020204" pitchFamily="34" charset="0"/>
              </a:rPr>
              <a:t>Title 5 §51023.5 (a)(4)</a:t>
            </a:r>
          </a:p>
          <a:p>
            <a:pPr marL="0" indent="0">
              <a:buNone/>
            </a:pPr>
            <a:r>
              <a:rPr lang="en-US" b="1" dirty="0">
                <a:latin typeface="Arial" panose="020B0604020202020204" pitchFamily="34" charset="0"/>
                <a:cs typeface="Arial" panose="020B0604020202020204" pitchFamily="34" charset="0"/>
              </a:rPr>
              <a:t>Staff shall be provided with opportunities to participate </a:t>
            </a:r>
            <a:r>
              <a:rPr lang="en-US" dirty="0">
                <a:latin typeface="Arial" panose="020B0604020202020204" pitchFamily="34" charset="0"/>
                <a:cs typeface="Arial" panose="020B0604020202020204" pitchFamily="34" charset="0"/>
              </a:rPr>
              <a:t>in the formulation and development of district and college policies and procedures, and in those processes for jointly developing recommendations for action by the governing board, that the governing board reasonably determines, in consultation with staff, have or will have a significant effect on staff.</a:t>
            </a:r>
            <a:endParaRPr lang="en-US" dirty="0">
              <a:solidFill>
                <a:schemeClr val="tx2"/>
              </a:solidFill>
              <a:latin typeface="Arial" panose="020B0604020202020204" pitchFamily="34" charset="0"/>
              <a:ea typeface="Times New Roman"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4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4B498-2374-5742-9C44-14685502A199}"/>
              </a:ext>
            </a:extLst>
          </p:cNvPr>
          <p:cNvSpPr>
            <a:spLocks noGrp="1"/>
          </p:cNvSpPr>
          <p:nvPr>
            <p:ph type="title"/>
          </p:nvPr>
        </p:nvSpPr>
        <p:spPr/>
        <p:txBody>
          <a:bodyPr/>
          <a:lstStyle/>
          <a:p>
            <a:r>
              <a:rPr lang="en-US" dirty="0"/>
              <a:t>Session Description</a:t>
            </a:r>
          </a:p>
        </p:txBody>
      </p:sp>
      <p:sp>
        <p:nvSpPr>
          <p:cNvPr id="3" name="Content Placeholder 2">
            <a:extLst>
              <a:ext uri="{FF2B5EF4-FFF2-40B4-BE49-F238E27FC236}">
                <a16:creationId xmlns:a16="http://schemas.microsoft.com/office/drawing/2014/main" id="{73E67EBE-7D02-BA42-A9DB-616373B3D812}"/>
              </a:ext>
            </a:extLst>
          </p:cNvPr>
          <p:cNvSpPr>
            <a:spLocks noGrp="1"/>
          </p:cNvSpPr>
          <p:nvPr>
            <p:ph idx="1"/>
          </p:nvPr>
        </p:nvSpPr>
        <p:spPr/>
        <p:txBody>
          <a:bodyPr>
            <a:normAutofit fontScale="85000" lnSpcReduction="20000"/>
          </a:bodyPr>
          <a:lstStyle/>
          <a:p>
            <a:r>
              <a:rPr lang="en-US" dirty="0"/>
              <a:t>As California begins emerging from more than a year of </a:t>
            </a:r>
            <a:r>
              <a:rPr lang="en-US" dirty="0" err="1"/>
              <a:t>Covid</a:t>
            </a:r>
            <a:r>
              <a:rPr lang="en-US" dirty="0"/>
              <a:t> restrictions and regulations, understanding the authority and role of the academic senate, as well as the roles of students, staff, and administrators, is more essential than ever. Ensuring that a college’s governance structures function well in serving its students and the community is vital to the successes of the college moving forward. This general session is intended to explore the role of the academic senate in collegial governance processes, discuss how to effectively navigate the community college shared governance landscape, and provide an overview of the structure of governance work being done at the state level. </a:t>
            </a:r>
          </a:p>
          <a:p>
            <a:endParaRPr lang="en-US" dirty="0"/>
          </a:p>
        </p:txBody>
      </p:sp>
      <p:sp>
        <p:nvSpPr>
          <p:cNvPr id="4" name="Slide Number Placeholder 3">
            <a:extLst>
              <a:ext uri="{FF2B5EF4-FFF2-40B4-BE49-F238E27FC236}">
                <a16:creationId xmlns:a16="http://schemas.microsoft.com/office/drawing/2014/main" id="{10EAB3E1-BA3C-DE42-B4F0-83AEF2C8834B}"/>
              </a:ext>
            </a:extLst>
          </p:cNvPr>
          <p:cNvSpPr>
            <a:spLocks noGrp="1"/>
          </p:cNvSpPr>
          <p:nvPr>
            <p:ph type="sldNum" sz="quarter" idx="12"/>
          </p:nvPr>
        </p:nvSpPr>
        <p:spPr/>
        <p:txBody>
          <a:bodyPr/>
          <a:lstStyle/>
          <a:p>
            <a:fld id="{492D8F1A-69A8-9242-9469-8400121D240A}" type="slidenum">
              <a:rPr lang="en-US" smtClean="0"/>
              <a:t>3</a:t>
            </a:fld>
            <a:endParaRPr lang="en-US"/>
          </a:p>
        </p:txBody>
      </p:sp>
    </p:spTree>
    <p:extLst>
      <p:ext uri="{BB962C8B-B14F-4D97-AF65-F5344CB8AC3E}">
        <p14:creationId xmlns:p14="http://schemas.microsoft.com/office/powerpoint/2010/main" val="17770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C6B5E-82D2-1743-B39C-B6766761EF23}"/>
              </a:ext>
            </a:extLst>
          </p:cNvPr>
          <p:cNvSpPr>
            <a:spLocks noGrp="1"/>
          </p:cNvSpPr>
          <p:nvPr>
            <p:ph type="title"/>
          </p:nvPr>
        </p:nvSpPr>
        <p:spPr/>
        <p:txBody>
          <a:bodyPr anchor="ctr"/>
          <a:lstStyle/>
          <a:p>
            <a:pPr algn="ctr"/>
            <a:r>
              <a:rPr lang="en-US" b="1" dirty="0"/>
              <a:t>Effective Participation – Students</a:t>
            </a:r>
          </a:p>
        </p:txBody>
      </p:sp>
      <p:sp>
        <p:nvSpPr>
          <p:cNvPr id="3" name="Content Placeholder 2">
            <a:extLst>
              <a:ext uri="{FF2B5EF4-FFF2-40B4-BE49-F238E27FC236}">
                <a16:creationId xmlns:a16="http://schemas.microsoft.com/office/drawing/2014/main" id="{F2ADC724-FB96-B045-AA48-9C3D4E4441A9}"/>
              </a:ext>
            </a:extLst>
          </p:cNvPr>
          <p:cNvSpPr>
            <a:spLocks noGrp="1"/>
          </p:cNvSpPr>
          <p:nvPr>
            <p:ph sz="half" idx="1"/>
          </p:nvPr>
        </p:nvSpPr>
        <p:spPr/>
        <p:txBody>
          <a:bodyPr>
            <a:normAutofit/>
          </a:bodyPr>
          <a:lstStyle/>
          <a:p>
            <a:pPr marL="0">
              <a:spcBef>
                <a:spcPct val="0"/>
              </a:spcBef>
              <a:buFont typeface="Wingdings" charset="0"/>
              <a:buNone/>
            </a:pPr>
            <a:r>
              <a:rPr lang="en-US" b="1" dirty="0">
                <a:latin typeface="Arial" panose="020B0604020202020204" pitchFamily="34" charset="0"/>
                <a:ea typeface="Times New Roman" charset="0"/>
                <a:cs typeface="Arial" panose="020B0604020202020204" pitchFamily="34" charset="0"/>
              </a:rPr>
              <a:t>Title 5 §51023.7 (a) </a:t>
            </a:r>
          </a:p>
          <a:p>
            <a:pPr marL="0">
              <a:spcBef>
                <a:spcPct val="0"/>
              </a:spcBef>
              <a:buFont typeface="Wingdings" charset="0"/>
              <a:buNone/>
            </a:pPr>
            <a:r>
              <a:rPr lang="en-US" dirty="0">
                <a:latin typeface="Arial" panose="020B0604020202020204" pitchFamily="34" charset="0"/>
                <a:ea typeface="Times New Roman" charset="0"/>
                <a:cs typeface="Arial" panose="020B0604020202020204" pitchFamily="34" charset="0"/>
              </a:rPr>
              <a:t>The governing board shall adopt policies and procedures that provide students the opportunity to participate effectively in district and college governance.</a:t>
            </a:r>
          </a:p>
        </p:txBody>
      </p:sp>
      <p:pic>
        <p:nvPicPr>
          <p:cNvPr id="4" name="Picture 3">
            <a:extLst>
              <a:ext uri="{FF2B5EF4-FFF2-40B4-BE49-F238E27FC236}">
                <a16:creationId xmlns:a16="http://schemas.microsoft.com/office/drawing/2014/main" id="{A7CA95A1-3138-DF47-8BBA-62A369FDAB62}"/>
              </a:ext>
            </a:extLst>
          </p:cNvPr>
          <p:cNvPicPr>
            <a:picLocks noChangeAspect="1"/>
          </p:cNvPicPr>
          <p:nvPr/>
        </p:nvPicPr>
        <p:blipFill>
          <a:blip r:embed="rId2"/>
          <a:stretch>
            <a:fillRect/>
          </a:stretch>
        </p:blipFill>
        <p:spPr>
          <a:xfrm>
            <a:off x="4935641" y="3773847"/>
            <a:ext cx="2815657" cy="2377153"/>
          </a:xfrm>
          <a:prstGeom prst="rect">
            <a:avLst/>
          </a:prstGeom>
        </p:spPr>
      </p:pic>
    </p:spTree>
    <p:extLst>
      <p:ext uri="{BB962C8B-B14F-4D97-AF65-F5344CB8AC3E}">
        <p14:creationId xmlns:p14="http://schemas.microsoft.com/office/powerpoint/2010/main" val="1502551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C6B5E-82D2-1743-B39C-B6766761EF23}"/>
              </a:ext>
            </a:extLst>
          </p:cNvPr>
          <p:cNvSpPr>
            <a:spLocks noGrp="1"/>
          </p:cNvSpPr>
          <p:nvPr>
            <p:ph type="title"/>
          </p:nvPr>
        </p:nvSpPr>
        <p:spPr/>
        <p:txBody>
          <a:bodyPr anchor="ctr"/>
          <a:lstStyle/>
          <a:p>
            <a:pPr algn="ctr"/>
            <a:r>
              <a:rPr lang="en-US" b="1" dirty="0"/>
              <a:t>Effective Participation – Students</a:t>
            </a:r>
            <a:br>
              <a:rPr lang="en-US" b="1" dirty="0"/>
            </a:br>
            <a:r>
              <a:rPr lang="en-US" sz="3200" dirty="0"/>
              <a:t>The “9+1”</a:t>
            </a:r>
          </a:p>
        </p:txBody>
      </p:sp>
      <p:sp>
        <p:nvSpPr>
          <p:cNvPr id="3" name="Content Placeholder 2">
            <a:extLst>
              <a:ext uri="{FF2B5EF4-FFF2-40B4-BE49-F238E27FC236}">
                <a16:creationId xmlns:a16="http://schemas.microsoft.com/office/drawing/2014/main" id="{F2ADC724-FB96-B045-AA48-9C3D4E4441A9}"/>
              </a:ext>
            </a:extLst>
          </p:cNvPr>
          <p:cNvSpPr>
            <a:spLocks noGrp="1"/>
          </p:cNvSpPr>
          <p:nvPr>
            <p:ph sz="half" idx="1"/>
          </p:nvPr>
        </p:nvSpPr>
        <p:spPr/>
        <p:txBody>
          <a:bodyPr>
            <a:normAutofit lnSpcReduction="10000"/>
          </a:bodyPr>
          <a:lstStyle/>
          <a:p>
            <a:pPr marL="0">
              <a:spcBef>
                <a:spcPct val="0"/>
              </a:spcBef>
              <a:buClr>
                <a:srgbClr val="04A07D"/>
              </a:buClr>
              <a:buFont typeface="Wingdings" charset="0"/>
              <a:buNone/>
            </a:pPr>
            <a:r>
              <a:rPr lang="en-US" b="1" dirty="0">
                <a:latin typeface="Arial" panose="020B0604020202020204" pitchFamily="34" charset="0"/>
                <a:ea typeface="Times New Roman" charset="0"/>
                <a:cs typeface="Arial" panose="020B0604020202020204" pitchFamily="34" charset="0"/>
              </a:rPr>
              <a:t>Title 5 §51023.7 (b) …</a:t>
            </a:r>
            <a:r>
              <a:rPr lang="en-US" dirty="0">
                <a:latin typeface="Arial" panose="020B0604020202020204" pitchFamily="34" charset="0"/>
                <a:cs typeface="Arial" panose="020B0604020202020204" pitchFamily="34" charset="0"/>
              </a:rPr>
              <a:t>district and college policies and procedures that have or will have a “significant effect on students” includes the following:</a:t>
            </a:r>
          </a:p>
          <a:p>
            <a:pPr marL="0">
              <a:spcBef>
                <a:spcPct val="0"/>
              </a:spcBef>
              <a:buClr>
                <a:srgbClr val="04A07D"/>
              </a:buClr>
              <a:buFont typeface="Wingdings" charset="0"/>
              <a:buNone/>
            </a:pPr>
            <a:endParaRPr lang="en-US" dirty="0">
              <a:latin typeface="Arial" panose="020B0604020202020204" pitchFamily="34" charset="0"/>
              <a:ea typeface="Times New Roman" charset="0"/>
              <a:cs typeface="Arial" panose="020B0604020202020204" pitchFamily="34" charset="0"/>
            </a:endParaRP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Grading policies</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Codes of student conduct</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Academic disciplinary policies</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Curriculum development</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Course/program initiation or elimination</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Processes for institutional planning and budget development</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Standards and policies regarding student preparation and success</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Student services planning and development</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Student fees</a:t>
            </a:r>
          </a:p>
          <a:p>
            <a:pPr marL="514350" indent="-514350">
              <a:spcBef>
                <a:spcPct val="0"/>
              </a:spcBef>
              <a:buClr>
                <a:srgbClr val="04A07D"/>
              </a:buClr>
              <a:buFont typeface="+mj-lt"/>
              <a:buAutoNum type="arabicPeriod"/>
            </a:pPr>
            <a:r>
              <a:rPr lang="en-US" dirty="0">
                <a:latin typeface="Arial" panose="020B0604020202020204" pitchFamily="34" charset="0"/>
                <a:ea typeface="Times New Roman" charset="0"/>
                <a:cs typeface="Arial" panose="020B0604020202020204" pitchFamily="34" charset="0"/>
              </a:rPr>
              <a:t>Any other district or college policy… that will have a significant effect on students</a:t>
            </a:r>
          </a:p>
          <a:p>
            <a:pPr marL="0" indent="0">
              <a:buClr>
                <a:srgbClr val="04A07D"/>
              </a:buClr>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939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6E6E-7324-C440-9508-9A050CA1FA3A}"/>
              </a:ext>
            </a:extLst>
          </p:cNvPr>
          <p:cNvSpPr>
            <a:spLocks noGrp="1"/>
          </p:cNvSpPr>
          <p:nvPr>
            <p:ph type="title"/>
          </p:nvPr>
        </p:nvSpPr>
        <p:spPr/>
        <p:txBody>
          <a:bodyPr anchor="ctr"/>
          <a:lstStyle/>
          <a:p>
            <a:r>
              <a:rPr lang="en-US" dirty="0"/>
              <a:t>Academic Senates and Faculty Unions</a:t>
            </a:r>
          </a:p>
        </p:txBody>
      </p:sp>
      <p:sp>
        <p:nvSpPr>
          <p:cNvPr id="3" name="Content Placeholder 2">
            <a:extLst>
              <a:ext uri="{FF2B5EF4-FFF2-40B4-BE49-F238E27FC236}">
                <a16:creationId xmlns:a16="http://schemas.microsoft.com/office/drawing/2014/main" id="{E026BF82-73F5-A144-BBE2-F0498876A09E}"/>
              </a:ext>
            </a:extLst>
          </p:cNvPr>
          <p:cNvSpPr>
            <a:spLocks noGrp="1"/>
          </p:cNvSpPr>
          <p:nvPr>
            <p:ph idx="1"/>
          </p:nvPr>
        </p:nvSpPr>
        <p:spPr/>
        <p:txBody>
          <a:bodyPr/>
          <a:lstStyle/>
          <a:p>
            <a:pPr algn="ctr"/>
            <a:r>
              <a:rPr lang="en-US" dirty="0"/>
              <a:t>In what areas do the roles of academic senate and faculty unions overlap?</a:t>
            </a:r>
          </a:p>
        </p:txBody>
      </p:sp>
      <p:sp>
        <p:nvSpPr>
          <p:cNvPr id="4" name="Slide Number Placeholder 3">
            <a:extLst>
              <a:ext uri="{FF2B5EF4-FFF2-40B4-BE49-F238E27FC236}">
                <a16:creationId xmlns:a16="http://schemas.microsoft.com/office/drawing/2014/main" id="{56749DCF-39AE-F94A-A92E-2B87BED952B2}"/>
              </a:ext>
            </a:extLst>
          </p:cNvPr>
          <p:cNvSpPr>
            <a:spLocks noGrp="1"/>
          </p:cNvSpPr>
          <p:nvPr>
            <p:ph type="sldNum" sz="quarter" idx="12"/>
          </p:nvPr>
        </p:nvSpPr>
        <p:spPr/>
        <p:txBody>
          <a:bodyPr/>
          <a:lstStyle/>
          <a:p>
            <a:fld id="{492D8F1A-69A8-9242-9469-8400121D240A}" type="slidenum">
              <a:rPr lang="en-US" smtClean="0"/>
              <a:t>32</a:t>
            </a:fld>
            <a:endParaRPr lang="en-US"/>
          </a:p>
        </p:txBody>
      </p:sp>
      <p:graphicFrame>
        <p:nvGraphicFramePr>
          <p:cNvPr id="7" name="Diagram 6">
            <a:extLst>
              <a:ext uri="{FF2B5EF4-FFF2-40B4-BE49-F238E27FC236}">
                <a16:creationId xmlns:a16="http://schemas.microsoft.com/office/drawing/2014/main" id="{024707D4-1952-C44A-BBCC-11BFCA7CB1BF}"/>
              </a:ext>
            </a:extLst>
          </p:cNvPr>
          <p:cNvGraphicFramePr/>
          <p:nvPr>
            <p:extLst>
              <p:ext uri="{D42A27DB-BD31-4B8C-83A1-F6EECF244321}">
                <p14:modId xmlns:p14="http://schemas.microsoft.com/office/powerpoint/2010/main" val="477379975"/>
              </p:ext>
            </p:extLst>
          </p:nvPr>
        </p:nvGraphicFramePr>
        <p:xfrm>
          <a:off x="3120452" y="3957403"/>
          <a:ext cx="5951095" cy="2005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1668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b="1" dirty="0">
                <a:solidFill>
                  <a:srgbClr val="0070C0"/>
                </a:solidFill>
                <a:cs typeface="Times New Roman" charset="0"/>
              </a:rPr>
              <a:t>Overlapping Areas in Ed Code</a:t>
            </a:r>
          </a:p>
        </p:txBody>
      </p:sp>
      <p:sp>
        <p:nvSpPr>
          <p:cNvPr id="3" name="Content Placeholder 2"/>
          <p:cNvSpPr>
            <a:spLocks noGrp="1"/>
          </p:cNvSpPr>
          <p:nvPr>
            <p:ph sz="half" idx="1"/>
          </p:nvPr>
        </p:nvSpPr>
        <p:spPr>
          <a:xfrm>
            <a:off x="1277650" y="1394085"/>
            <a:ext cx="10058400" cy="5126636"/>
          </a:xfrm>
        </p:spPr>
        <p:txBody>
          <a:bodyPr>
            <a:normAutofit/>
          </a:bodyPr>
          <a:lstStyle/>
          <a:p>
            <a:pPr marL="457200" indent="-457200">
              <a:lnSpc>
                <a:spcPct val="100000"/>
              </a:lnSpc>
              <a:spcBef>
                <a:spcPts val="400"/>
              </a:spcBef>
              <a:spcAft>
                <a:spcPts val="600"/>
              </a:spcAft>
              <a:buClr>
                <a:srgbClr val="0070C0"/>
              </a:buClr>
            </a:pPr>
            <a:r>
              <a:rPr lang="en-US" dirty="0">
                <a:latin typeface="Arial" panose="020B0604020202020204" pitchFamily="34" charset="0"/>
                <a:ea typeface="Times New Roman" charset="0"/>
                <a:cs typeface="Arial" panose="020B0604020202020204" pitchFamily="34" charset="0"/>
              </a:rPr>
              <a:t>Tenure Evaluation Procedures – Ed Code §87610.1(a)</a:t>
            </a:r>
          </a:p>
          <a:p>
            <a:pPr marL="0" indent="0">
              <a:lnSpc>
                <a:spcPct val="100000"/>
              </a:lnSpc>
              <a:spcBef>
                <a:spcPts val="400"/>
              </a:spcBef>
              <a:spcAft>
                <a:spcPts val="600"/>
              </a:spcAft>
              <a:buClr>
                <a:srgbClr val="0070C0"/>
              </a:buClr>
              <a:buNone/>
            </a:pPr>
            <a:r>
              <a:rPr lang="en-US" sz="2200" dirty="0"/>
              <a:t>The faculty's exclusive representative </a:t>
            </a:r>
            <a:r>
              <a:rPr lang="en-US" sz="2200" b="1" dirty="0"/>
              <a:t>shall consult with the academic senate </a:t>
            </a:r>
            <a:r>
              <a:rPr lang="en-US" sz="2200" dirty="0"/>
              <a:t>prior to engaging in collective bargaining regarding those procedures.</a:t>
            </a:r>
          </a:p>
          <a:p>
            <a:pPr marL="0" indent="0">
              <a:lnSpc>
                <a:spcPct val="100000"/>
              </a:lnSpc>
              <a:spcBef>
                <a:spcPts val="400"/>
              </a:spcBef>
              <a:spcAft>
                <a:spcPts val="600"/>
              </a:spcAft>
              <a:buClr>
                <a:srgbClr val="0070C0"/>
              </a:buClr>
              <a:buNone/>
            </a:pPr>
            <a:endParaRPr lang="en-US" sz="2200"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r>
              <a:rPr lang="en-US" dirty="0">
                <a:latin typeface="Arial" panose="020B0604020202020204" pitchFamily="34" charset="0"/>
                <a:ea typeface="Times New Roman" charset="0"/>
                <a:cs typeface="Arial" panose="020B0604020202020204" pitchFamily="34" charset="0"/>
              </a:rPr>
              <a:t>Faculty Evaluation Procedures </a:t>
            </a:r>
            <a:r>
              <a:rPr lang="mr-IN" dirty="0">
                <a:latin typeface="Arial" panose="020B0604020202020204" pitchFamily="34" charset="0"/>
                <a:ea typeface="Times New Roman" charset="0"/>
                <a:cs typeface="Times New Roman" charset="0"/>
              </a:rPr>
              <a:t>–</a:t>
            </a:r>
            <a:r>
              <a:rPr lang="en-US" dirty="0">
                <a:latin typeface="Arial" panose="020B0604020202020204" pitchFamily="34" charset="0"/>
                <a:ea typeface="Times New Roman" charset="0"/>
                <a:cs typeface="Arial" panose="020B0604020202020204" pitchFamily="34" charset="0"/>
              </a:rPr>
              <a:t> Ed Code §87663(f)</a:t>
            </a:r>
          </a:p>
          <a:p>
            <a:pPr marL="0" indent="0">
              <a:lnSpc>
                <a:spcPct val="100000"/>
              </a:lnSpc>
              <a:spcBef>
                <a:spcPts val="400"/>
              </a:spcBef>
              <a:spcAft>
                <a:spcPts val="600"/>
              </a:spcAft>
              <a:buClr>
                <a:srgbClr val="0070C0"/>
              </a:buClr>
              <a:buNone/>
            </a:pPr>
            <a:r>
              <a:rPr lang="en-US" sz="2200" dirty="0"/>
              <a:t>The faculty's exclusive representative </a:t>
            </a:r>
            <a:r>
              <a:rPr lang="en-US" sz="2200" b="1" dirty="0"/>
              <a:t>shall consult with the academic senate</a:t>
            </a:r>
            <a:r>
              <a:rPr lang="en-US" sz="2200" dirty="0"/>
              <a:t> prior to engaging in collective bargaining regarding those procedures.</a:t>
            </a:r>
          </a:p>
          <a:p>
            <a:pPr marL="0" indent="0">
              <a:lnSpc>
                <a:spcPct val="100000"/>
              </a:lnSpc>
              <a:spcBef>
                <a:spcPts val="400"/>
              </a:spcBef>
              <a:spcAft>
                <a:spcPts val="600"/>
              </a:spcAft>
              <a:buClr>
                <a:srgbClr val="0070C0"/>
              </a:buClr>
              <a:buNone/>
            </a:pPr>
            <a:endParaRPr lang="en-US" sz="2200"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r>
              <a:rPr lang="en-US" dirty="0">
                <a:latin typeface="Arial" panose="020B0604020202020204" pitchFamily="34" charset="0"/>
                <a:ea typeface="Times New Roman" charset="0"/>
                <a:cs typeface="Arial" panose="020B0604020202020204" pitchFamily="34" charset="0"/>
              </a:rPr>
              <a:t>Faculty Service Areas – Ed Code §87743.2</a:t>
            </a:r>
          </a:p>
          <a:p>
            <a:pPr marL="0" indent="0">
              <a:lnSpc>
                <a:spcPct val="100000"/>
              </a:lnSpc>
              <a:spcBef>
                <a:spcPts val="400"/>
              </a:spcBef>
              <a:spcAft>
                <a:spcPts val="600"/>
              </a:spcAft>
              <a:buClr>
                <a:srgbClr val="0070C0"/>
              </a:buClr>
              <a:buNone/>
            </a:pPr>
            <a:r>
              <a:rPr lang="en-US" sz="2200" dirty="0"/>
              <a:t>The exclusive representative </a:t>
            </a:r>
            <a:r>
              <a:rPr lang="en-US" sz="2200" b="1" dirty="0"/>
              <a:t>shall consult with the academic senate</a:t>
            </a:r>
            <a:r>
              <a:rPr lang="en-US" sz="2200" dirty="0"/>
              <a:t> in developing its proposals with regards to faculty service areas.</a:t>
            </a:r>
          </a:p>
          <a:p>
            <a:pPr marL="0" indent="0">
              <a:lnSpc>
                <a:spcPct val="100000"/>
              </a:lnSpc>
              <a:spcBef>
                <a:spcPts val="400"/>
              </a:spcBef>
              <a:spcAft>
                <a:spcPts val="600"/>
              </a:spcAft>
              <a:buClr>
                <a:srgbClr val="0070C0"/>
              </a:buClr>
              <a:buNone/>
            </a:pPr>
            <a:endParaRPr lang="en-US"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endParaRPr lang="en-US" dirty="0">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9645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983F-A6D0-D34D-9E41-8E3A5C3856E1}"/>
              </a:ext>
            </a:extLst>
          </p:cNvPr>
          <p:cNvSpPr>
            <a:spLocks noGrp="1"/>
          </p:cNvSpPr>
          <p:nvPr>
            <p:ph type="title"/>
          </p:nvPr>
        </p:nvSpPr>
        <p:spPr/>
        <p:txBody>
          <a:bodyPr anchor="ctr"/>
          <a:lstStyle/>
          <a:p>
            <a:pPr algn="ctr"/>
            <a:r>
              <a:rPr lang="en-US" b="1" dirty="0"/>
              <a:t>Senate/Union Relationships</a:t>
            </a:r>
          </a:p>
        </p:txBody>
      </p:sp>
      <p:sp>
        <p:nvSpPr>
          <p:cNvPr id="3" name="Content Placeholder 2">
            <a:extLst>
              <a:ext uri="{FF2B5EF4-FFF2-40B4-BE49-F238E27FC236}">
                <a16:creationId xmlns:a16="http://schemas.microsoft.com/office/drawing/2014/main" id="{1F5C8B1A-5452-D041-AEE0-839C32EE9CB5}"/>
              </a:ext>
            </a:extLst>
          </p:cNvPr>
          <p:cNvSpPr>
            <a:spLocks noGrp="1"/>
          </p:cNvSpPr>
          <p:nvPr>
            <p:ph sz="half" idx="2"/>
          </p:nvPr>
        </p:nvSpPr>
        <p:spPr/>
        <p:txBody>
          <a:bodyPr/>
          <a:lstStyle/>
          <a:p>
            <a:pPr marL="0" indent="0" algn="ctr">
              <a:buNone/>
            </a:pPr>
            <a:r>
              <a:rPr lang="en-US" b="1" dirty="0"/>
              <a:t>Academic Senate</a:t>
            </a:r>
          </a:p>
          <a:p>
            <a:r>
              <a:rPr lang="en-US" dirty="0"/>
              <a:t>Academic and professional matters</a:t>
            </a:r>
          </a:p>
          <a:p>
            <a:r>
              <a:rPr lang="en-US" dirty="0"/>
              <a:t>Consultation</a:t>
            </a:r>
          </a:p>
          <a:p>
            <a:endParaRPr lang="en-US" dirty="0"/>
          </a:p>
        </p:txBody>
      </p:sp>
      <p:sp>
        <p:nvSpPr>
          <p:cNvPr id="4" name="Content Placeholder 3">
            <a:extLst>
              <a:ext uri="{FF2B5EF4-FFF2-40B4-BE49-F238E27FC236}">
                <a16:creationId xmlns:a16="http://schemas.microsoft.com/office/drawing/2014/main" id="{8FF470DD-375D-524C-AF2A-AB447423EBAF}"/>
              </a:ext>
            </a:extLst>
          </p:cNvPr>
          <p:cNvSpPr>
            <a:spLocks noGrp="1"/>
          </p:cNvSpPr>
          <p:nvPr>
            <p:ph sz="quarter" idx="4"/>
          </p:nvPr>
        </p:nvSpPr>
        <p:spPr/>
        <p:txBody>
          <a:bodyPr/>
          <a:lstStyle/>
          <a:p>
            <a:pPr marL="0" indent="0" algn="ctr">
              <a:buNone/>
            </a:pPr>
            <a:r>
              <a:rPr lang="en-US" b="1" dirty="0"/>
              <a:t>Union</a:t>
            </a:r>
          </a:p>
          <a:p>
            <a:r>
              <a:rPr lang="en-US" dirty="0"/>
              <a:t>Working conditions and employment situations</a:t>
            </a:r>
          </a:p>
          <a:p>
            <a:r>
              <a:rPr lang="en-US" dirty="0"/>
              <a:t>Negotiation</a:t>
            </a:r>
          </a:p>
        </p:txBody>
      </p:sp>
      <p:pic>
        <p:nvPicPr>
          <p:cNvPr id="5" name="Graphic 4" descr="Handshake">
            <a:extLst>
              <a:ext uri="{FF2B5EF4-FFF2-40B4-BE49-F238E27FC236}">
                <a16:creationId xmlns:a16="http://schemas.microsoft.com/office/drawing/2014/main" id="{480F787E-DBF5-1741-9CCA-AE92868F47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64620" y="3541494"/>
            <a:ext cx="2163134" cy="2163134"/>
          </a:xfrm>
          <a:prstGeom prst="rect">
            <a:avLst/>
          </a:prstGeom>
        </p:spPr>
      </p:pic>
    </p:spTree>
    <p:extLst>
      <p:ext uri="{BB962C8B-B14F-4D97-AF65-F5344CB8AC3E}">
        <p14:creationId xmlns:p14="http://schemas.microsoft.com/office/powerpoint/2010/main" val="3358676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C344-CEAA-2742-9150-F559B2906BA4}"/>
              </a:ext>
            </a:extLst>
          </p:cNvPr>
          <p:cNvSpPr>
            <a:spLocks noGrp="1"/>
          </p:cNvSpPr>
          <p:nvPr>
            <p:ph type="title"/>
          </p:nvPr>
        </p:nvSpPr>
        <p:spPr/>
        <p:txBody>
          <a:bodyPr anchor="ctr"/>
          <a:lstStyle/>
          <a:p>
            <a:pPr algn="ctr"/>
            <a:r>
              <a:rPr lang="en-US" b="1" dirty="0"/>
              <a:t>Authority and Effectiveness</a:t>
            </a:r>
          </a:p>
        </p:txBody>
      </p:sp>
      <p:sp>
        <p:nvSpPr>
          <p:cNvPr id="3" name="Content Placeholder 2">
            <a:extLst>
              <a:ext uri="{FF2B5EF4-FFF2-40B4-BE49-F238E27FC236}">
                <a16:creationId xmlns:a16="http://schemas.microsoft.com/office/drawing/2014/main" id="{DEB4D36D-E98D-8443-A27F-C17E37874A01}"/>
              </a:ext>
            </a:extLst>
          </p:cNvPr>
          <p:cNvSpPr>
            <a:spLocks noGrp="1"/>
          </p:cNvSpPr>
          <p:nvPr>
            <p:ph sz="half" idx="1"/>
          </p:nvPr>
        </p:nvSpPr>
        <p:spPr/>
        <p:txBody>
          <a:bodyPr/>
          <a:lstStyle/>
          <a:p>
            <a:pPr>
              <a:spcAft>
                <a:spcPts val="600"/>
              </a:spcAft>
            </a:pPr>
            <a:r>
              <a:rPr lang="en-US" dirty="0">
                <a:solidFill>
                  <a:srgbClr val="000000"/>
                </a:solidFill>
              </a:rPr>
              <a:t>Setting your college/district academic senate’s agenda for the year</a:t>
            </a:r>
          </a:p>
          <a:p>
            <a:pPr>
              <a:spcAft>
                <a:spcPts val="600"/>
              </a:spcAft>
            </a:pPr>
            <a:r>
              <a:rPr lang="en-US" dirty="0">
                <a:solidFill>
                  <a:srgbClr val="000000"/>
                </a:solidFill>
              </a:rPr>
              <a:t>Getting ahead of the agenda set by the Chancellor’s Office</a:t>
            </a:r>
          </a:p>
          <a:p>
            <a:pPr>
              <a:spcAft>
                <a:spcPts val="600"/>
              </a:spcAft>
            </a:pPr>
            <a:r>
              <a:rPr lang="en-US" dirty="0">
                <a:solidFill>
                  <a:srgbClr val="000000"/>
                </a:solidFill>
              </a:rPr>
              <a:t>Integrating the college president’s/district chancellor’s agenda with the academic senate’s</a:t>
            </a:r>
          </a:p>
          <a:p>
            <a:r>
              <a:rPr lang="en-US" dirty="0">
                <a:solidFill>
                  <a:srgbClr val="000000"/>
                </a:solidFill>
              </a:rPr>
              <a:t>The art of the compromise…</a:t>
            </a:r>
          </a:p>
          <a:p>
            <a:r>
              <a:rPr lang="en-US" dirty="0">
                <a:solidFill>
                  <a:srgbClr val="000000"/>
                </a:solidFill>
              </a:rPr>
              <a:t>When do we compromise and when do we hold our ground? </a:t>
            </a:r>
          </a:p>
          <a:p>
            <a:r>
              <a:rPr lang="en-US" dirty="0">
                <a:solidFill>
                  <a:srgbClr val="000000"/>
                </a:solidFill>
              </a:rPr>
              <a:t>Remember that while everything might seem to be a 10+1 issue -- there are limits</a:t>
            </a:r>
          </a:p>
          <a:p>
            <a:pPr>
              <a:spcAft>
                <a:spcPts val="600"/>
              </a:spcAft>
            </a:pPr>
            <a:endParaRPr lang="en-US" dirty="0">
              <a:solidFill>
                <a:srgbClr val="000000"/>
              </a:solidFill>
            </a:endParaRPr>
          </a:p>
        </p:txBody>
      </p:sp>
    </p:spTree>
    <p:extLst>
      <p:ext uri="{BB962C8B-B14F-4D97-AF65-F5344CB8AC3E}">
        <p14:creationId xmlns:p14="http://schemas.microsoft.com/office/powerpoint/2010/main" val="3048590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4360-EAAB-8A43-B0D9-527B8E71AAC0}"/>
              </a:ext>
            </a:extLst>
          </p:cNvPr>
          <p:cNvSpPr>
            <a:spLocks noGrp="1"/>
          </p:cNvSpPr>
          <p:nvPr>
            <p:ph type="title"/>
          </p:nvPr>
        </p:nvSpPr>
        <p:spPr/>
        <p:txBody>
          <a:bodyPr anchor="ctr"/>
          <a:lstStyle/>
          <a:p>
            <a:r>
              <a:rPr lang="en-US" dirty="0"/>
              <a:t>Governance</a:t>
            </a:r>
          </a:p>
        </p:txBody>
      </p:sp>
      <p:sp>
        <p:nvSpPr>
          <p:cNvPr id="3" name="Content Placeholder 2">
            <a:extLst>
              <a:ext uri="{FF2B5EF4-FFF2-40B4-BE49-F238E27FC236}">
                <a16:creationId xmlns:a16="http://schemas.microsoft.com/office/drawing/2014/main" id="{2C92D21A-9D8A-7344-8CB7-68429A9747F0}"/>
              </a:ext>
            </a:extLst>
          </p:cNvPr>
          <p:cNvSpPr>
            <a:spLocks noGrp="1"/>
          </p:cNvSpPr>
          <p:nvPr>
            <p:ph idx="1"/>
          </p:nvPr>
        </p:nvSpPr>
        <p:spPr/>
        <p:txBody>
          <a:bodyPr/>
          <a:lstStyle/>
          <a:p>
            <a:pPr algn="ctr"/>
            <a:r>
              <a:rPr lang="en-US" dirty="0"/>
              <a:t>At the college, district, and state levels…</a:t>
            </a:r>
          </a:p>
        </p:txBody>
      </p:sp>
      <p:sp>
        <p:nvSpPr>
          <p:cNvPr id="4" name="Slide Number Placeholder 3">
            <a:extLst>
              <a:ext uri="{FF2B5EF4-FFF2-40B4-BE49-F238E27FC236}">
                <a16:creationId xmlns:a16="http://schemas.microsoft.com/office/drawing/2014/main" id="{49170483-85BF-F84E-94C4-37E92DFDE388}"/>
              </a:ext>
            </a:extLst>
          </p:cNvPr>
          <p:cNvSpPr>
            <a:spLocks noGrp="1"/>
          </p:cNvSpPr>
          <p:nvPr>
            <p:ph type="sldNum" sz="quarter" idx="12"/>
          </p:nvPr>
        </p:nvSpPr>
        <p:spPr/>
        <p:txBody>
          <a:bodyPr/>
          <a:lstStyle/>
          <a:p>
            <a:fld id="{492D8F1A-69A8-9242-9469-8400121D240A}" type="slidenum">
              <a:rPr lang="en-US" smtClean="0"/>
              <a:t>36</a:t>
            </a:fld>
            <a:endParaRPr lang="en-US"/>
          </a:p>
        </p:txBody>
      </p:sp>
      <p:pic>
        <p:nvPicPr>
          <p:cNvPr id="5" name="Picture 4">
            <a:extLst>
              <a:ext uri="{FF2B5EF4-FFF2-40B4-BE49-F238E27FC236}">
                <a16:creationId xmlns:a16="http://schemas.microsoft.com/office/drawing/2014/main" id="{D8B1587A-FCF3-7F4D-A888-58CBD02F3BA7}"/>
              </a:ext>
            </a:extLst>
          </p:cNvPr>
          <p:cNvPicPr>
            <a:picLocks noChangeAspect="1"/>
          </p:cNvPicPr>
          <p:nvPr/>
        </p:nvPicPr>
        <p:blipFill>
          <a:blip r:embed="rId2"/>
          <a:stretch>
            <a:fillRect/>
          </a:stretch>
        </p:blipFill>
        <p:spPr>
          <a:xfrm>
            <a:off x="4518025" y="3686673"/>
            <a:ext cx="3155950" cy="2096288"/>
          </a:xfrm>
          <a:prstGeom prst="rect">
            <a:avLst/>
          </a:prstGeom>
        </p:spPr>
      </p:pic>
    </p:spTree>
    <p:extLst>
      <p:ext uri="{BB962C8B-B14F-4D97-AF65-F5344CB8AC3E}">
        <p14:creationId xmlns:p14="http://schemas.microsoft.com/office/powerpoint/2010/main" val="4007354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145E-DA6B-2B45-8698-2A7145986B25}"/>
              </a:ext>
            </a:extLst>
          </p:cNvPr>
          <p:cNvSpPr>
            <a:spLocks noGrp="1"/>
          </p:cNvSpPr>
          <p:nvPr>
            <p:ph type="title"/>
          </p:nvPr>
        </p:nvSpPr>
        <p:spPr/>
        <p:txBody>
          <a:bodyPr anchor="ctr"/>
          <a:lstStyle/>
          <a:p>
            <a:pPr algn="ctr"/>
            <a:r>
              <a:rPr lang="en-US" b="1" dirty="0"/>
              <a:t>Governance at the State Level</a:t>
            </a:r>
          </a:p>
        </p:txBody>
      </p:sp>
      <p:sp>
        <p:nvSpPr>
          <p:cNvPr id="3" name="Content Placeholder 2">
            <a:extLst>
              <a:ext uri="{FF2B5EF4-FFF2-40B4-BE49-F238E27FC236}">
                <a16:creationId xmlns:a16="http://schemas.microsoft.com/office/drawing/2014/main" id="{E824DE91-A329-B646-AB2B-A579A747AE45}"/>
              </a:ext>
            </a:extLst>
          </p:cNvPr>
          <p:cNvSpPr>
            <a:spLocks noGrp="1"/>
          </p:cNvSpPr>
          <p:nvPr>
            <p:ph sz="half" idx="1"/>
          </p:nvPr>
        </p:nvSpPr>
        <p:spPr/>
        <p:txBody>
          <a:bodyPr>
            <a:normAutofit/>
          </a:bodyPr>
          <a:lstStyle/>
          <a:p>
            <a:pPr>
              <a:lnSpc>
                <a:spcPct val="110000"/>
              </a:lnSpc>
            </a:pPr>
            <a:r>
              <a:rPr lang="en-US" dirty="0">
                <a:solidFill>
                  <a:schemeClr val="tx2"/>
                </a:solidFill>
              </a:rPr>
              <a:t>The Board of Governors relies primarily upon the advice and judgement of the ASCCC in academic and professional matters.</a:t>
            </a:r>
          </a:p>
          <a:p>
            <a:pPr marL="0" indent="0">
              <a:lnSpc>
                <a:spcPct val="110000"/>
              </a:lnSpc>
              <a:buNone/>
            </a:pPr>
            <a:endParaRPr lang="en-US" dirty="0">
              <a:solidFill>
                <a:schemeClr val="tx2"/>
              </a:solidFill>
            </a:endParaRPr>
          </a:p>
          <a:p>
            <a:pPr>
              <a:lnSpc>
                <a:spcPct val="110000"/>
              </a:lnSpc>
            </a:pPr>
            <a:r>
              <a:rPr lang="en-US" dirty="0">
                <a:solidFill>
                  <a:schemeClr val="tx2"/>
                </a:solidFill>
              </a:rPr>
              <a:t>The appointment of faculty to councils, committees, and task forces established in conjunction with Consultation to deal with academic and professional matters on the systemwide level shall be made by the Academic Senate</a:t>
            </a:r>
          </a:p>
          <a:p>
            <a:pPr marL="0" indent="0" algn="ctr">
              <a:lnSpc>
                <a:spcPct val="110000"/>
              </a:lnSpc>
              <a:buNone/>
            </a:pPr>
            <a:endParaRPr lang="en-US" dirty="0">
              <a:solidFill>
                <a:schemeClr val="tx2"/>
              </a:solidFill>
            </a:endParaRPr>
          </a:p>
        </p:txBody>
      </p:sp>
    </p:spTree>
    <p:extLst>
      <p:ext uri="{BB962C8B-B14F-4D97-AF65-F5344CB8AC3E}">
        <p14:creationId xmlns:p14="http://schemas.microsoft.com/office/powerpoint/2010/main" val="391739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F720-E244-134B-ADB4-F0242C8CFA23}"/>
              </a:ext>
            </a:extLst>
          </p:cNvPr>
          <p:cNvSpPr>
            <a:spLocks noGrp="1"/>
          </p:cNvSpPr>
          <p:nvPr>
            <p:ph type="title"/>
          </p:nvPr>
        </p:nvSpPr>
        <p:spPr/>
        <p:txBody>
          <a:bodyPr anchor="ctr"/>
          <a:lstStyle/>
          <a:p>
            <a:pPr algn="ctr"/>
            <a:r>
              <a:rPr lang="en-US" b="1" dirty="0"/>
              <a:t>Consultation Council</a:t>
            </a:r>
          </a:p>
        </p:txBody>
      </p:sp>
      <p:sp>
        <p:nvSpPr>
          <p:cNvPr id="3" name="Content Placeholder 2">
            <a:extLst>
              <a:ext uri="{FF2B5EF4-FFF2-40B4-BE49-F238E27FC236}">
                <a16:creationId xmlns:a16="http://schemas.microsoft.com/office/drawing/2014/main" id="{932B9530-7013-2140-9A90-5A458C7B42E8}"/>
              </a:ext>
            </a:extLst>
          </p:cNvPr>
          <p:cNvSpPr>
            <a:spLocks noGrp="1"/>
          </p:cNvSpPr>
          <p:nvPr>
            <p:ph sz="half" idx="2"/>
          </p:nvPr>
        </p:nvSpPr>
        <p:spPr>
          <a:xfrm>
            <a:off x="944380" y="1543987"/>
            <a:ext cx="5189045" cy="4645676"/>
          </a:xfrm>
        </p:spPr>
        <p:txBody>
          <a:bodyPr>
            <a:normAutofit/>
          </a:bodyPr>
          <a:lstStyle/>
          <a:p>
            <a:pPr marL="0" indent="0">
              <a:buNone/>
            </a:pPr>
            <a:r>
              <a:rPr lang="en-US" sz="2800" b="1" dirty="0"/>
              <a:t>Institutional Representatives</a:t>
            </a:r>
          </a:p>
          <a:p>
            <a:pPr marL="457200"/>
            <a:r>
              <a:rPr lang="en-US" dirty="0"/>
              <a:t>2 CEOs</a:t>
            </a:r>
          </a:p>
          <a:p>
            <a:pPr marL="457200"/>
            <a:r>
              <a:rPr lang="en-US" dirty="0">
                <a:highlight>
                  <a:srgbClr val="FFFF00"/>
                </a:highlight>
              </a:rPr>
              <a:t>2 faculty ASCCC</a:t>
            </a:r>
          </a:p>
          <a:p>
            <a:pPr marL="457200"/>
            <a:r>
              <a:rPr lang="en-US" dirty="0"/>
              <a:t>2 students SSCCC</a:t>
            </a:r>
          </a:p>
          <a:p>
            <a:pPr marL="457200"/>
            <a:r>
              <a:rPr lang="en-US" dirty="0"/>
              <a:t>1 CBO</a:t>
            </a:r>
          </a:p>
          <a:p>
            <a:pPr marL="457200"/>
            <a:r>
              <a:rPr lang="en-US" dirty="0"/>
              <a:t>1 CSSO</a:t>
            </a:r>
          </a:p>
          <a:p>
            <a:pPr marL="457200"/>
            <a:r>
              <a:rPr lang="en-US" dirty="0"/>
              <a:t>1 CIO</a:t>
            </a:r>
          </a:p>
          <a:p>
            <a:pPr marL="457200"/>
            <a:r>
              <a:rPr lang="en-US" dirty="0"/>
              <a:t>1 ACHRO</a:t>
            </a:r>
          </a:p>
          <a:p>
            <a:pPr marL="457200"/>
            <a:r>
              <a:rPr lang="en-US" dirty="0"/>
              <a:t>1 trustee	</a:t>
            </a:r>
          </a:p>
          <a:p>
            <a:pPr marL="0" indent="0">
              <a:buNone/>
            </a:pPr>
            <a:endParaRPr lang="en-US" dirty="0"/>
          </a:p>
        </p:txBody>
      </p:sp>
      <p:sp>
        <p:nvSpPr>
          <p:cNvPr id="4" name="Content Placeholder 3">
            <a:extLst>
              <a:ext uri="{FF2B5EF4-FFF2-40B4-BE49-F238E27FC236}">
                <a16:creationId xmlns:a16="http://schemas.microsoft.com/office/drawing/2014/main" id="{87A04388-82ED-1049-AB3F-22C520ECCFBA}"/>
              </a:ext>
            </a:extLst>
          </p:cNvPr>
          <p:cNvSpPr>
            <a:spLocks noGrp="1"/>
          </p:cNvSpPr>
          <p:nvPr>
            <p:ph sz="quarter" idx="4"/>
          </p:nvPr>
        </p:nvSpPr>
        <p:spPr>
          <a:xfrm>
            <a:off x="6133425" y="1543987"/>
            <a:ext cx="5903677" cy="4781862"/>
          </a:xfrm>
        </p:spPr>
        <p:txBody>
          <a:bodyPr>
            <a:normAutofit/>
          </a:bodyPr>
          <a:lstStyle/>
          <a:p>
            <a:pPr marL="0" indent="0">
              <a:buNone/>
            </a:pPr>
            <a:r>
              <a:rPr lang="en-US" sz="3000" b="1" dirty="0"/>
              <a:t>Organizational Representatives</a:t>
            </a:r>
          </a:p>
          <a:p>
            <a:pPr marL="457200"/>
            <a:r>
              <a:rPr lang="en-US" sz="2200" dirty="0"/>
              <a:t>1 ACCCA</a:t>
            </a:r>
          </a:p>
          <a:p>
            <a:pPr marL="457200"/>
            <a:r>
              <a:rPr lang="en-US" sz="2200" dirty="0"/>
              <a:t>1 CTA</a:t>
            </a:r>
          </a:p>
          <a:p>
            <a:pPr marL="457200"/>
            <a:r>
              <a:rPr lang="en-US" sz="2200" dirty="0"/>
              <a:t>1 CFT</a:t>
            </a:r>
          </a:p>
          <a:p>
            <a:pPr marL="457200"/>
            <a:r>
              <a:rPr lang="en-US" sz="2200" dirty="0"/>
              <a:t>1 CCCI</a:t>
            </a:r>
          </a:p>
          <a:p>
            <a:pPr marL="457200"/>
            <a:r>
              <a:rPr lang="en-US" sz="2200" dirty="0"/>
              <a:t>1 CSEA</a:t>
            </a:r>
          </a:p>
          <a:p>
            <a:pPr marL="457200"/>
            <a:r>
              <a:rPr lang="en-US" sz="2200" dirty="0"/>
              <a:t>1 CCLC</a:t>
            </a:r>
          </a:p>
          <a:p>
            <a:pPr marL="457200"/>
            <a:r>
              <a:rPr lang="en-US" sz="2200" dirty="0"/>
              <a:t>1 FACCC</a:t>
            </a:r>
          </a:p>
          <a:p>
            <a:pPr marL="457200"/>
            <a:r>
              <a:rPr lang="en-US" sz="2200" dirty="0"/>
              <a:t>1 CFT/CCE (Council of Classified Employees)</a:t>
            </a:r>
          </a:p>
          <a:p>
            <a:pPr marL="457200"/>
            <a:r>
              <a:rPr lang="en-US" sz="2200" dirty="0"/>
              <a:t>1 CCCAOE</a:t>
            </a:r>
          </a:p>
          <a:p>
            <a:pPr marL="0" indent="0">
              <a:buNone/>
            </a:pPr>
            <a:endParaRPr lang="en-US" dirty="0"/>
          </a:p>
        </p:txBody>
      </p:sp>
    </p:spTree>
    <p:extLst>
      <p:ext uri="{BB962C8B-B14F-4D97-AF65-F5344CB8AC3E}">
        <p14:creationId xmlns:p14="http://schemas.microsoft.com/office/powerpoint/2010/main" val="2787189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B031-8633-D64E-8274-7D0FA5AD0089}"/>
              </a:ext>
            </a:extLst>
          </p:cNvPr>
          <p:cNvSpPr>
            <a:spLocks noGrp="1"/>
          </p:cNvSpPr>
          <p:nvPr>
            <p:ph type="title"/>
          </p:nvPr>
        </p:nvSpPr>
        <p:spPr/>
        <p:txBody>
          <a:bodyPr anchor="ctr"/>
          <a:lstStyle/>
          <a:p>
            <a:pPr algn="ctr"/>
            <a:r>
              <a:rPr lang="en-US" b="1" dirty="0"/>
              <a:t>Board of Governors Policy on Consultation Process</a:t>
            </a:r>
          </a:p>
        </p:txBody>
      </p:sp>
      <p:sp>
        <p:nvSpPr>
          <p:cNvPr id="3" name="Content Placeholder 2">
            <a:extLst>
              <a:ext uri="{FF2B5EF4-FFF2-40B4-BE49-F238E27FC236}">
                <a16:creationId xmlns:a16="http://schemas.microsoft.com/office/drawing/2014/main" id="{CE082CEB-9E3B-2943-8364-D85C5AE27A18}"/>
              </a:ext>
            </a:extLst>
          </p:cNvPr>
          <p:cNvSpPr>
            <a:spLocks noGrp="1"/>
          </p:cNvSpPr>
          <p:nvPr>
            <p:ph sz="half" idx="1"/>
          </p:nvPr>
        </p:nvSpPr>
        <p:spPr/>
        <p:txBody>
          <a:bodyPr/>
          <a:lstStyle/>
          <a:p>
            <a:pPr marL="457200" indent="-457200">
              <a:buFont typeface="+mj-lt"/>
              <a:buAutoNum type="alphaLcPeriod"/>
            </a:pPr>
            <a:r>
              <a:rPr lang="en-US" dirty="0"/>
              <a:t>Assist the Board of Governors in its statutory roles;</a:t>
            </a:r>
          </a:p>
          <a:p>
            <a:pPr marL="457200" indent="-457200">
              <a:buFont typeface="+mj-lt"/>
              <a:buAutoNum type="alphaLcPeriod"/>
            </a:pPr>
            <a:r>
              <a:rPr lang="en-US" dirty="0"/>
              <a:t>enhance the effectiveness of the colleges in achieving their established mission;</a:t>
            </a:r>
          </a:p>
          <a:p>
            <a:pPr marL="457200" indent="-457200">
              <a:buFont typeface="+mj-lt"/>
              <a:buAutoNum type="alphaLcPeriod"/>
            </a:pPr>
            <a:r>
              <a:rPr lang="en-US" dirty="0"/>
              <a:t>improve trust, communication, and mutual understanding between the systemwide governing body and the districts and institutions;</a:t>
            </a:r>
          </a:p>
          <a:p>
            <a:pPr marL="457200" indent="-457200">
              <a:buFont typeface="+mj-lt"/>
              <a:buAutoNum type="alphaLcPeriod"/>
            </a:pPr>
            <a:r>
              <a:rPr lang="en-US" dirty="0"/>
              <a:t>provide a structure for collaborative leadership that aims to maximize a sense of shared vision and common purpose within the California Community Colleges; and</a:t>
            </a:r>
          </a:p>
          <a:p>
            <a:pPr marL="457200" indent="-457200">
              <a:buFont typeface="+mj-lt"/>
              <a:buAutoNum type="alphaLcPeriod"/>
            </a:pPr>
            <a:r>
              <a:rPr lang="en-US" dirty="0"/>
              <a:t>make educational decisions which are in the best interests of the students, the system, and the State. </a:t>
            </a:r>
          </a:p>
          <a:p>
            <a:pPr marL="457200" indent="-457200">
              <a:buFont typeface="+mj-lt"/>
              <a:buAutoNum type="alphaLcPeriod"/>
            </a:pPr>
            <a:endParaRPr lang="en-US" dirty="0"/>
          </a:p>
          <a:p>
            <a:pPr marL="457200" indent="-457200">
              <a:buFont typeface="+mj-lt"/>
              <a:buAutoNum type="alphaLcPeriod"/>
            </a:pPr>
            <a:endParaRPr lang="en-US" dirty="0"/>
          </a:p>
          <a:p>
            <a:pPr marL="457200" indent="-457200">
              <a:buFont typeface="+mj-lt"/>
              <a:buAutoNum type="alphaLcPeriod"/>
            </a:pPr>
            <a:endParaRPr lang="en-US" dirty="0"/>
          </a:p>
        </p:txBody>
      </p:sp>
    </p:spTree>
    <p:extLst>
      <p:ext uri="{BB962C8B-B14F-4D97-AF65-F5344CB8AC3E}">
        <p14:creationId xmlns:p14="http://schemas.microsoft.com/office/powerpoint/2010/main" val="2978239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5BC6-89D8-D949-B66B-F494EC82223B}"/>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1CDACE29-F81D-8E45-BC1A-FAC8FFE8EE03}"/>
              </a:ext>
            </a:extLst>
          </p:cNvPr>
          <p:cNvSpPr>
            <a:spLocks noGrp="1"/>
          </p:cNvSpPr>
          <p:nvPr>
            <p:ph idx="1"/>
          </p:nvPr>
        </p:nvSpPr>
        <p:spPr/>
        <p:txBody>
          <a:bodyPr/>
          <a:lstStyle/>
          <a:p>
            <a:endParaRPr lang="en-US" dirty="0"/>
          </a:p>
          <a:p>
            <a:pPr marL="457200" indent="-457200">
              <a:buFont typeface="Arial" panose="020B0604020202020204" pitchFamily="34" charset="0"/>
              <a:buChar char="•"/>
            </a:pPr>
            <a:r>
              <a:rPr lang="en-US" dirty="0"/>
              <a:t>Introduction of the 2021-22 ASCCC Executive Committee and Staff</a:t>
            </a:r>
          </a:p>
          <a:p>
            <a:pPr marL="457200" indent="-457200">
              <a:buFont typeface="Arial" panose="020B0604020202020204" pitchFamily="34" charset="0"/>
              <a:buChar char="•"/>
            </a:pPr>
            <a:r>
              <a:rPr lang="en-US" dirty="0"/>
              <a:t>Update on the state of the state and the past year of ASCCC work</a:t>
            </a:r>
          </a:p>
          <a:p>
            <a:pPr marL="457200" indent="-457200">
              <a:buFont typeface="Arial" panose="020B0604020202020204" pitchFamily="34" charset="0"/>
              <a:buChar char="•"/>
            </a:pPr>
            <a:r>
              <a:rPr lang="en-US" dirty="0"/>
              <a:t>The rights, responsibilities, and roles of the local academic senate, staff, and students</a:t>
            </a:r>
          </a:p>
          <a:p>
            <a:pPr marL="457200" indent="-457200">
              <a:buFont typeface="Arial" panose="020B0604020202020204" pitchFamily="34" charset="0"/>
              <a:buChar char="•"/>
            </a:pPr>
            <a:r>
              <a:rPr lang="en-US" dirty="0"/>
              <a:t>Academic senates and faculty unions</a:t>
            </a:r>
          </a:p>
          <a:p>
            <a:pPr marL="457200" indent="-457200">
              <a:buFont typeface="Arial" panose="020B0604020202020204" pitchFamily="34" charset="0"/>
              <a:buChar char="•"/>
            </a:pPr>
            <a:r>
              <a:rPr lang="en-US" dirty="0"/>
              <a:t>Governance</a:t>
            </a:r>
          </a:p>
          <a:p>
            <a:pPr marL="457200" indent="-4572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5DC4C8F7-2D37-214C-A5B0-52011F96EE4E}"/>
              </a:ext>
            </a:extLst>
          </p:cNvPr>
          <p:cNvSpPr>
            <a:spLocks noGrp="1"/>
          </p:cNvSpPr>
          <p:nvPr>
            <p:ph type="body" sz="half" idx="2"/>
          </p:nvPr>
        </p:nvSpPr>
        <p:spPr/>
        <p:txBody>
          <a:bodyPr/>
          <a:lstStyle/>
          <a:p>
            <a:endParaRPr lang="en-US" dirty="0"/>
          </a:p>
        </p:txBody>
      </p:sp>
      <p:sp>
        <p:nvSpPr>
          <p:cNvPr id="5" name="Slide Number Placeholder 4">
            <a:extLst>
              <a:ext uri="{FF2B5EF4-FFF2-40B4-BE49-F238E27FC236}">
                <a16:creationId xmlns:a16="http://schemas.microsoft.com/office/drawing/2014/main" id="{F719E6DE-2928-2C40-A307-1C7F2BBB441C}"/>
              </a:ext>
            </a:extLst>
          </p:cNvPr>
          <p:cNvSpPr>
            <a:spLocks noGrp="1"/>
          </p:cNvSpPr>
          <p:nvPr>
            <p:ph type="sldNum" sz="quarter" idx="12"/>
          </p:nvPr>
        </p:nvSpPr>
        <p:spPr/>
        <p:txBody>
          <a:bodyPr/>
          <a:lstStyle/>
          <a:p>
            <a:fld id="{492D8F1A-69A8-9242-9469-8400121D240A}" type="slidenum">
              <a:rPr lang="en-US" smtClean="0"/>
              <a:t>4</a:t>
            </a:fld>
            <a:endParaRPr lang="en-US"/>
          </a:p>
        </p:txBody>
      </p:sp>
    </p:spTree>
    <p:extLst>
      <p:ext uri="{BB962C8B-B14F-4D97-AF65-F5344CB8AC3E}">
        <p14:creationId xmlns:p14="http://schemas.microsoft.com/office/powerpoint/2010/main" val="3696237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CBA0-AC9E-E04A-9C9A-AFB948859BF6}"/>
              </a:ext>
            </a:extLst>
          </p:cNvPr>
          <p:cNvSpPr>
            <a:spLocks noGrp="1"/>
          </p:cNvSpPr>
          <p:nvPr>
            <p:ph type="title"/>
          </p:nvPr>
        </p:nvSpPr>
        <p:spPr/>
        <p:txBody>
          <a:bodyPr anchor="ctr"/>
          <a:lstStyle/>
          <a:p>
            <a:pPr algn="ctr"/>
            <a:r>
              <a:rPr lang="en-US" b="1" dirty="0"/>
              <a:t>California Community College Curriculum Committee (5C)</a:t>
            </a:r>
          </a:p>
        </p:txBody>
      </p:sp>
      <p:sp>
        <p:nvSpPr>
          <p:cNvPr id="3" name="Content Placeholder 2">
            <a:extLst>
              <a:ext uri="{FF2B5EF4-FFF2-40B4-BE49-F238E27FC236}">
                <a16:creationId xmlns:a16="http://schemas.microsoft.com/office/drawing/2014/main" id="{A0F46E22-00C8-D547-945F-2495B807EBD2}"/>
              </a:ext>
            </a:extLst>
          </p:cNvPr>
          <p:cNvSpPr>
            <a:spLocks noGrp="1"/>
          </p:cNvSpPr>
          <p:nvPr>
            <p:ph sz="half" idx="1"/>
          </p:nvPr>
        </p:nvSpPr>
        <p:spPr>
          <a:xfrm>
            <a:off x="1277650" y="2473376"/>
            <a:ext cx="10058400" cy="3676281"/>
          </a:xfrm>
        </p:spPr>
        <p:txBody>
          <a:bodyPr/>
          <a:lstStyle/>
          <a:p>
            <a:pPr marL="0" indent="0" algn="ctr">
              <a:buNone/>
            </a:pPr>
            <a:r>
              <a:rPr lang="en-US" b="1" dirty="0">
                <a:latin typeface="Arial" panose="020B0604020202020204" pitchFamily="34" charset="0"/>
                <a:cs typeface="Arial" panose="020B0604020202020204" pitchFamily="34" charset="0"/>
              </a:rPr>
              <a:t>Purpose and Responsibility</a:t>
            </a:r>
          </a:p>
          <a:p>
            <a:pPr marL="0" indent="0">
              <a:buNone/>
            </a:pPr>
            <a:r>
              <a:rPr lang="en-US" dirty="0">
                <a:latin typeface="Arial" panose="020B0604020202020204" pitchFamily="34" charset="0"/>
                <a:cs typeface="Arial" panose="020B0604020202020204" pitchFamily="34" charset="0"/>
              </a:rPr>
              <a:t>Makes recommendations and provides guidance to the Chancellor’s Office on local and regional implementation of curriculum policy and regulations throughout the California Community College system, including general education, workforce, &amp; development education programs in credit, non-credit and not-for-credit areas.</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187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CBA0-AC9E-E04A-9C9A-AFB948859BF6}"/>
              </a:ext>
            </a:extLst>
          </p:cNvPr>
          <p:cNvSpPr>
            <a:spLocks noGrp="1"/>
          </p:cNvSpPr>
          <p:nvPr>
            <p:ph type="title"/>
          </p:nvPr>
        </p:nvSpPr>
        <p:spPr/>
        <p:txBody>
          <a:bodyPr anchor="ctr"/>
          <a:lstStyle/>
          <a:p>
            <a:pPr algn="ctr"/>
            <a:r>
              <a:rPr lang="en-US" b="1" dirty="0"/>
              <a:t>California Community College Curriculum Committee (5C)</a:t>
            </a:r>
          </a:p>
        </p:txBody>
      </p:sp>
      <p:sp>
        <p:nvSpPr>
          <p:cNvPr id="3" name="Content Placeholder 2">
            <a:extLst>
              <a:ext uri="{FF2B5EF4-FFF2-40B4-BE49-F238E27FC236}">
                <a16:creationId xmlns:a16="http://schemas.microsoft.com/office/drawing/2014/main" id="{A0F46E22-00C8-D547-945F-2495B807EBD2}"/>
              </a:ext>
            </a:extLst>
          </p:cNvPr>
          <p:cNvSpPr>
            <a:spLocks noGrp="1"/>
          </p:cNvSpPr>
          <p:nvPr>
            <p:ph sz="half" idx="1"/>
          </p:nvPr>
        </p:nvSpPr>
        <p:spPr/>
        <p:txBody>
          <a:bodyPr/>
          <a:lstStyle/>
          <a:p>
            <a:pPr marL="0" indent="0" algn="ctr">
              <a:buNone/>
            </a:pPr>
            <a:r>
              <a:rPr lang="en-US" b="1" dirty="0">
                <a:latin typeface="Arial" panose="020B0604020202020204" pitchFamily="34" charset="0"/>
                <a:cs typeface="Arial" panose="020B0604020202020204" pitchFamily="34" charset="0"/>
              </a:rPr>
              <a:t>Purpose and Responsibility</a:t>
            </a:r>
          </a:p>
          <a:p>
            <a:r>
              <a:rPr lang="en-US" dirty="0">
                <a:latin typeface="Arial" panose="020B0604020202020204" pitchFamily="34" charset="0"/>
                <a:cs typeface="Arial" panose="020B0604020202020204" pitchFamily="34" charset="0"/>
              </a:rPr>
              <a:t>Responsible for the development and revision of </a:t>
            </a:r>
          </a:p>
          <a:p>
            <a:pPr lvl="1"/>
            <a:r>
              <a:rPr lang="en-US" sz="2400" dirty="0">
                <a:latin typeface="Arial" panose="020B0604020202020204" pitchFamily="34" charset="0"/>
                <a:cs typeface="Arial" panose="020B0604020202020204" pitchFamily="34" charset="0"/>
              </a:rPr>
              <a:t>All Title 5 regulations related to Curriculum and Instruction</a:t>
            </a:r>
          </a:p>
          <a:p>
            <a:pPr lvl="1"/>
            <a:r>
              <a:rPr lang="en-US" sz="2400" dirty="0">
                <a:latin typeface="Arial" panose="020B0604020202020204" pitchFamily="34" charset="0"/>
                <a:cs typeface="Arial" panose="020B0604020202020204" pitchFamily="34" charset="0"/>
              </a:rPr>
              <a:t>The Program and Course Approval Handbook (PCAH)</a:t>
            </a:r>
          </a:p>
          <a:p>
            <a:pPr lvl="1"/>
            <a:r>
              <a:rPr lang="en-US" sz="2400" dirty="0">
                <a:latin typeface="Arial" panose="020B0604020202020204" pitchFamily="34" charset="0"/>
                <a:cs typeface="Arial" panose="020B0604020202020204" pitchFamily="34" charset="0"/>
              </a:rPr>
              <a:t>and all other recommendations that require approval by the Board of Governors.</a:t>
            </a:r>
          </a:p>
          <a:p>
            <a:r>
              <a:rPr lang="en-US" dirty="0">
                <a:latin typeface="Arial" panose="020B0604020202020204" pitchFamily="34" charset="0"/>
                <a:cs typeface="Arial" panose="020B0604020202020204" pitchFamily="34" charset="0"/>
              </a:rPr>
              <a:t>In formulating its recommendations to the Board of Governors, the 5C shall consult with all appropriate constituencies, and shall rely primarily on the advice and judgment of the Academic Senate.</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950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B2B6-9793-2E40-ABFC-85307EA88F8D}"/>
              </a:ext>
            </a:extLst>
          </p:cNvPr>
          <p:cNvSpPr>
            <a:spLocks noGrp="1"/>
          </p:cNvSpPr>
          <p:nvPr>
            <p:ph type="title"/>
          </p:nvPr>
        </p:nvSpPr>
        <p:spPr/>
        <p:txBody>
          <a:bodyPr anchor="ctr"/>
          <a:lstStyle/>
          <a:p>
            <a:r>
              <a:rPr lang="en-US" b="1" dirty="0"/>
              <a:t>Resources</a:t>
            </a:r>
          </a:p>
        </p:txBody>
      </p:sp>
      <p:sp>
        <p:nvSpPr>
          <p:cNvPr id="3" name="Content Placeholder 2">
            <a:extLst>
              <a:ext uri="{FF2B5EF4-FFF2-40B4-BE49-F238E27FC236}">
                <a16:creationId xmlns:a16="http://schemas.microsoft.com/office/drawing/2014/main" id="{2B2DDC86-8A9F-F54F-8E6C-2AEE2DC2C34E}"/>
              </a:ext>
            </a:extLst>
          </p:cNvPr>
          <p:cNvSpPr>
            <a:spLocks noGrp="1"/>
          </p:cNvSpPr>
          <p:nvPr>
            <p:ph idx="1"/>
          </p:nvPr>
        </p:nvSpPr>
        <p:spPr>
          <a:xfrm>
            <a:off x="509666" y="2662569"/>
            <a:ext cx="11227632" cy="3813182"/>
          </a:xfrm>
        </p:spPr>
        <p:txBody>
          <a:bodyPr>
            <a:normAutofit fontScale="70000" lnSpcReduction="20000"/>
          </a:bodyPr>
          <a:lstStyle/>
          <a:p>
            <a:pPr marL="457200" indent="-457200">
              <a:buFont typeface="Arial" panose="020B0604020202020204" pitchFamily="34" charset="0"/>
              <a:buChar char="•"/>
            </a:pPr>
            <a:r>
              <a:rPr lang="en-US" dirty="0"/>
              <a:t>ASCCC website: </a:t>
            </a:r>
            <a:r>
              <a:rPr lang="en-US" dirty="0">
                <a:hlinkClick r:id="rId2"/>
              </a:rPr>
              <a:t>https://asccc.org</a:t>
            </a:r>
            <a:r>
              <a:rPr lang="en-US" dirty="0"/>
              <a:t> </a:t>
            </a:r>
          </a:p>
          <a:p>
            <a:pPr marL="457200" indent="-457200">
              <a:buFont typeface="Arial" panose="020B0604020202020204" pitchFamily="34" charset="0"/>
              <a:buChar char="•"/>
            </a:pPr>
            <a:r>
              <a:rPr lang="en-US" dirty="0"/>
              <a:t>California Code of Regulations (Title 5): </a:t>
            </a:r>
            <a:r>
              <a:rPr lang="en-US" dirty="0">
                <a:hlinkClick r:id="rId3"/>
              </a:rPr>
              <a:t>https://govt.westlaw.com/calregs/Browse/Home/California/CaliforniaCodeofRegulations?guid=I3C0A67A0D48411DEBC02831C6D6C108E&amp;originationContext=documenttoc&amp;transitionType=Default&amp;contextData=(sc.Default)</a:t>
            </a:r>
            <a:endParaRPr lang="en-US" dirty="0"/>
          </a:p>
          <a:p>
            <a:pPr marL="457200" indent="-457200">
              <a:buFont typeface="Arial" panose="020B0604020202020204" pitchFamily="34" charset="0"/>
              <a:buChar char="•"/>
            </a:pPr>
            <a:r>
              <a:rPr lang="en-US" dirty="0"/>
              <a:t>California Education Code: </a:t>
            </a:r>
            <a:r>
              <a:rPr lang="en-US" dirty="0">
                <a:hlinkClick r:id="rId4"/>
              </a:rPr>
              <a:t>https://leginfo.legislature.ca.gov/faces/codesTOCSelected.xhtml?tocCode=EDC&amp;tocTitle=+Education+Code+-+EDC</a:t>
            </a:r>
            <a:endParaRPr lang="en-US" dirty="0"/>
          </a:p>
          <a:p>
            <a:pPr marL="457200" indent="-457200">
              <a:buFont typeface="Arial" panose="020B0604020202020204" pitchFamily="34" charset="0"/>
              <a:buChar char="•"/>
            </a:pPr>
            <a:r>
              <a:rPr lang="en-US" dirty="0"/>
              <a:t>Consultation Council: </a:t>
            </a:r>
            <a:r>
              <a:rPr lang="en-US" dirty="0">
                <a:hlinkClick r:id="rId5"/>
              </a:rPr>
              <a:t>https://www.cccco.edu/About-Us/Consultation-Council</a:t>
            </a:r>
            <a:endParaRPr lang="en-US" dirty="0"/>
          </a:p>
          <a:p>
            <a:pPr marL="457200" indent="-457200">
              <a:buFont typeface="Arial" panose="020B0604020202020204" pitchFamily="34" charset="0"/>
              <a:buChar char="•"/>
            </a:pPr>
            <a:r>
              <a:rPr lang="en-US" dirty="0"/>
              <a:t>Board of Governors: </a:t>
            </a:r>
            <a:r>
              <a:rPr lang="en-US" dirty="0">
                <a:hlinkClick r:id="rId6"/>
              </a:rPr>
              <a:t>https://www.cccco.edu/About-Us/Board-of-Governors</a:t>
            </a:r>
            <a:r>
              <a:rPr lang="en-US" dirty="0"/>
              <a:t> </a:t>
            </a:r>
          </a:p>
          <a:p>
            <a:pPr marL="457200" indent="-457200">
              <a:buFont typeface="Arial" panose="020B0604020202020204" pitchFamily="34" charset="0"/>
              <a:buChar char="•"/>
            </a:pPr>
            <a:r>
              <a:rPr lang="en-US" dirty="0"/>
              <a:t>Procedures and Standing Orders of the Board of Governors, December 2019 Edition: </a:t>
            </a:r>
            <a:r>
              <a:rPr lang="en-US" dirty="0">
                <a:hlinkClick r:id="rId7"/>
              </a:rPr>
              <a:t>https://www.cccco.edu/-/media/CCCCO-Website/Files/BOG/Procedures-and-Standing-Orders/finalbogstandingorders1212019002final2a11y.pdf?la=en&amp;hash=6CF94DAF9DE1182ABE234A08C77ADDDD9A957C49</a:t>
            </a:r>
            <a:endParaRPr lang="en-US"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9769C37-230A-5940-AB24-D1C9E2AC5E3E}"/>
              </a:ext>
            </a:extLst>
          </p:cNvPr>
          <p:cNvSpPr>
            <a:spLocks noGrp="1"/>
          </p:cNvSpPr>
          <p:nvPr>
            <p:ph type="sldNum" sz="quarter" idx="12"/>
          </p:nvPr>
        </p:nvSpPr>
        <p:spPr/>
        <p:txBody>
          <a:bodyPr/>
          <a:lstStyle/>
          <a:p>
            <a:fld id="{492D8F1A-69A8-9242-9469-8400121D240A}" type="slidenum">
              <a:rPr lang="en-US" smtClean="0"/>
              <a:t>42</a:t>
            </a:fld>
            <a:endParaRPr lang="en-US"/>
          </a:p>
        </p:txBody>
      </p:sp>
    </p:spTree>
    <p:extLst>
      <p:ext uri="{BB962C8B-B14F-4D97-AF65-F5344CB8AC3E}">
        <p14:creationId xmlns:p14="http://schemas.microsoft.com/office/powerpoint/2010/main" val="2360340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FFBE-7A5B-0D47-B489-00407E0F5277}"/>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16CC0B1-A837-4444-83A3-301229592D39}"/>
              </a:ext>
            </a:extLst>
          </p:cNvPr>
          <p:cNvSpPr>
            <a:spLocks noGrp="1"/>
          </p:cNvSpPr>
          <p:nvPr>
            <p:ph idx="1"/>
          </p:nvPr>
        </p:nvSpPr>
        <p:spPr/>
        <p:txBody>
          <a:bodyPr/>
          <a:lstStyle/>
          <a:p>
            <a:pPr algn="ctr"/>
            <a:r>
              <a:rPr lang="en-US" dirty="0"/>
              <a:t>Thank You!</a:t>
            </a:r>
          </a:p>
        </p:txBody>
      </p:sp>
      <p:sp>
        <p:nvSpPr>
          <p:cNvPr id="4" name="Text Placeholder 3">
            <a:extLst>
              <a:ext uri="{FF2B5EF4-FFF2-40B4-BE49-F238E27FC236}">
                <a16:creationId xmlns:a16="http://schemas.microsoft.com/office/drawing/2014/main" id="{49131231-FCE4-F34D-96FC-04393B1632D6}"/>
              </a:ext>
            </a:extLst>
          </p:cNvPr>
          <p:cNvSpPr>
            <a:spLocks noGrp="1"/>
          </p:cNvSpPr>
          <p:nvPr>
            <p:ph type="body" sz="half" idx="2"/>
          </p:nvPr>
        </p:nvSpPr>
        <p:spPr/>
        <p:txBody>
          <a:bodyPr/>
          <a:lstStyle/>
          <a:p>
            <a:endParaRPr lang="en-US" dirty="0"/>
          </a:p>
        </p:txBody>
      </p:sp>
      <p:sp>
        <p:nvSpPr>
          <p:cNvPr id="5" name="Slide Number Placeholder 4">
            <a:extLst>
              <a:ext uri="{FF2B5EF4-FFF2-40B4-BE49-F238E27FC236}">
                <a16:creationId xmlns:a16="http://schemas.microsoft.com/office/drawing/2014/main" id="{D478668E-F438-5E43-B4B7-414E24F3EA85}"/>
              </a:ext>
            </a:extLst>
          </p:cNvPr>
          <p:cNvSpPr>
            <a:spLocks noGrp="1"/>
          </p:cNvSpPr>
          <p:nvPr>
            <p:ph type="sldNum" sz="quarter" idx="12"/>
          </p:nvPr>
        </p:nvSpPr>
        <p:spPr/>
        <p:txBody>
          <a:bodyPr/>
          <a:lstStyle/>
          <a:p>
            <a:fld id="{492D8F1A-69A8-9242-9469-8400121D240A}" type="slidenum">
              <a:rPr lang="en-US" smtClean="0"/>
              <a:t>43</a:t>
            </a:fld>
            <a:endParaRPr lang="en-US"/>
          </a:p>
        </p:txBody>
      </p:sp>
      <p:pic>
        <p:nvPicPr>
          <p:cNvPr id="6" name="Picture 5">
            <a:extLst>
              <a:ext uri="{FF2B5EF4-FFF2-40B4-BE49-F238E27FC236}">
                <a16:creationId xmlns:a16="http://schemas.microsoft.com/office/drawing/2014/main" id="{5211FFC2-6FE7-1D4C-8CC5-E4FF4F4E0BC5}"/>
              </a:ext>
            </a:extLst>
          </p:cNvPr>
          <p:cNvPicPr>
            <a:picLocks noChangeAspect="1"/>
          </p:cNvPicPr>
          <p:nvPr/>
        </p:nvPicPr>
        <p:blipFill>
          <a:blip r:embed="rId2"/>
          <a:stretch>
            <a:fillRect/>
          </a:stretch>
        </p:blipFill>
        <p:spPr>
          <a:xfrm>
            <a:off x="5771524" y="2362210"/>
            <a:ext cx="4121983" cy="3099476"/>
          </a:xfrm>
          <a:prstGeom prst="rect">
            <a:avLst/>
          </a:prstGeom>
        </p:spPr>
      </p:pic>
    </p:spTree>
    <p:extLst>
      <p:ext uri="{BB962C8B-B14F-4D97-AF65-F5344CB8AC3E}">
        <p14:creationId xmlns:p14="http://schemas.microsoft.com/office/powerpoint/2010/main" val="543705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A8FD-6BD3-AE4A-9ADE-F95CB47952D1}"/>
              </a:ext>
            </a:extLst>
          </p:cNvPr>
          <p:cNvSpPr>
            <a:spLocks noGrp="1"/>
          </p:cNvSpPr>
          <p:nvPr>
            <p:ph type="title"/>
          </p:nvPr>
        </p:nvSpPr>
        <p:spPr/>
        <p:txBody>
          <a:bodyPr anchor="ctr"/>
          <a:lstStyle/>
          <a:p>
            <a:r>
              <a:rPr lang="en-US" b="1" dirty="0"/>
              <a:t>ASCCC Executive Committee</a:t>
            </a:r>
            <a:br>
              <a:rPr lang="en-US" b="1" dirty="0"/>
            </a:br>
            <a:r>
              <a:rPr lang="en-US" b="1" dirty="0"/>
              <a:t>2020-21</a:t>
            </a:r>
          </a:p>
        </p:txBody>
      </p:sp>
      <p:sp>
        <p:nvSpPr>
          <p:cNvPr id="8" name="Content Placeholder 7">
            <a:extLst>
              <a:ext uri="{FF2B5EF4-FFF2-40B4-BE49-F238E27FC236}">
                <a16:creationId xmlns:a16="http://schemas.microsoft.com/office/drawing/2014/main" id="{0D38F5C9-8E47-8B4D-B346-4ED6DDA78A02}"/>
              </a:ext>
            </a:extLst>
          </p:cNvPr>
          <p:cNvSpPr>
            <a:spLocks noGrp="1"/>
          </p:cNvSpPr>
          <p:nvPr>
            <p:ph idx="1"/>
          </p:nvPr>
        </p:nvSpPr>
        <p:spPr>
          <a:xfrm>
            <a:off x="329784" y="2518348"/>
            <a:ext cx="11467475" cy="3987383"/>
          </a:xfrm>
        </p:spPr>
        <p:txBody>
          <a:bodyPr/>
          <a:lstStyle/>
          <a:p>
            <a:pPr algn="ctr"/>
            <a:r>
              <a:rPr lang="en-US" b="1" dirty="0">
                <a:solidFill>
                  <a:srgbClr val="C00000"/>
                </a:solidFill>
              </a:rPr>
              <a:t>Officers</a:t>
            </a:r>
          </a:p>
          <a:p>
            <a:pPr algn="ctr"/>
            <a:endParaRPr lang="en-US" b="1" dirty="0"/>
          </a:p>
          <a:p>
            <a:pPr algn="ctr"/>
            <a:endParaRPr lang="en-US" b="1" dirty="0"/>
          </a:p>
          <a:p>
            <a:pPr algn="ctr"/>
            <a:endParaRPr lang="en-US" b="1" dirty="0"/>
          </a:p>
          <a:p>
            <a:pPr algn="ctr"/>
            <a:endParaRPr lang="en-US" b="1" dirty="0"/>
          </a:p>
          <a:p>
            <a:endParaRPr lang="en-US" dirty="0"/>
          </a:p>
        </p:txBody>
      </p:sp>
      <p:sp>
        <p:nvSpPr>
          <p:cNvPr id="4" name="Slide Number Placeholder 3">
            <a:extLst>
              <a:ext uri="{FF2B5EF4-FFF2-40B4-BE49-F238E27FC236}">
                <a16:creationId xmlns:a16="http://schemas.microsoft.com/office/drawing/2014/main" id="{A9DE22B0-A749-2F4B-9102-7AE2A8C0E681}"/>
              </a:ext>
            </a:extLst>
          </p:cNvPr>
          <p:cNvSpPr>
            <a:spLocks noGrp="1"/>
          </p:cNvSpPr>
          <p:nvPr>
            <p:ph type="sldNum" sz="quarter" idx="12"/>
          </p:nvPr>
        </p:nvSpPr>
        <p:spPr/>
        <p:txBody>
          <a:bodyPr/>
          <a:lstStyle/>
          <a:p>
            <a:fld id="{492D8F1A-69A8-9242-9469-8400121D240A}" type="slidenum">
              <a:rPr lang="en-US" smtClean="0"/>
              <a:t>5</a:t>
            </a:fld>
            <a:endParaRPr lang="en-US"/>
          </a:p>
        </p:txBody>
      </p:sp>
      <p:pic>
        <p:nvPicPr>
          <p:cNvPr id="9" name="Picture 8" descr="Dolores Davison">
            <a:extLst>
              <a:ext uri="{FF2B5EF4-FFF2-40B4-BE49-F238E27FC236}">
                <a16:creationId xmlns:a16="http://schemas.microsoft.com/office/drawing/2014/main" id="{FCCCA089-FE89-A646-9F00-0600E4707786}"/>
              </a:ext>
            </a:extLst>
          </p:cNvPr>
          <p:cNvPicPr>
            <a:picLocks noChangeAspect="1"/>
          </p:cNvPicPr>
          <p:nvPr/>
        </p:nvPicPr>
        <p:blipFill>
          <a:blip r:embed="rId2"/>
          <a:stretch>
            <a:fillRect/>
          </a:stretch>
        </p:blipFill>
        <p:spPr>
          <a:xfrm>
            <a:off x="669647" y="3194450"/>
            <a:ext cx="1315466" cy="1747410"/>
          </a:xfrm>
          <a:prstGeom prst="rect">
            <a:avLst/>
          </a:prstGeom>
        </p:spPr>
      </p:pic>
      <p:pic>
        <p:nvPicPr>
          <p:cNvPr id="10" name="Picture 9" descr="Virginia May">
            <a:extLst>
              <a:ext uri="{FF2B5EF4-FFF2-40B4-BE49-F238E27FC236}">
                <a16:creationId xmlns:a16="http://schemas.microsoft.com/office/drawing/2014/main" id="{3F13E301-0A99-C24E-8CE1-88043F8D6693}"/>
              </a:ext>
            </a:extLst>
          </p:cNvPr>
          <p:cNvPicPr>
            <a:picLocks noChangeAspect="1"/>
          </p:cNvPicPr>
          <p:nvPr/>
        </p:nvPicPr>
        <p:blipFill rotWithShape="1">
          <a:blip r:embed="rId3"/>
          <a:srcRect l="3442" r="4581"/>
          <a:stretch/>
        </p:blipFill>
        <p:spPr>
          <a:xfrm>
            <a:off x="2975707" y="3194450"/>
            <a:ext cx="1315375" cy="1746504"/>
          </a:xfrm>
          <a:prstGeom prst="rect">
            <a:avLst/>
          </a:prstGeom>
        </p:spPr>
      </p:pic>
      <p:pic>
        <p:nvPicPr>
          <p:cNvPr id="11" name="Picture 10" descr="Cheryl Aschenbach">
            <a:extLst>
              <a:ext uri="{FF2B5EF4-FFF2-40B4-BE49-F238E27FC236}">
                <a16:creationId xmlns:a16="http://schemas.microsoft.com/office/drawing/2014/main" id="{21C3E0D6-C7B2-1747-8DEF-7D7556009833}"/>
              </a:ext>
            </a:extLst>
          </p:cNvPr>
          <p:cNvPicPr>
            <a:picLocks noChangeAspect="1"/>
          </p:cNvPicPr>
          <p:nvPr/>
        </p:nvPicPr>
        <p:blipFill>
          <a:blip r:embed="rId4"/>
          <a:stretch>
            <a:fillRect/>
          </a:stretch>
        </p:blipFill>
        <p:spPr>
          <a:xfrm>
            <a:off x="5409801" y="3194450"/>
            <a:ext cx="1307440" cy="1746504"/>
          </a:xfrm>
          <a:prstGeom prst="rect">
            <a:avLst/>
          </a:prstGeom>
        </p:spPr>
      </p:pic>
      <p:pic>
        <p:nvPicPr>
          <p:cNvPr id="13" name="Picture 12" descr="Krystinne Mica&#10;">
            <a:extLst>
              <a:ext uri="{FF2B5EF4-FFF2-40B4-BE49-F238E27FC236}">
                <a16:creationId xmlns:a16="http://schemas.microsoft.com/office/drawing/2014/main" id="{5D4BFE2E-895E-C046-8ADA-E6E66A605357}"/>
              </a:ext>
            </a:extLst>
          </p:cNvPr>
          <p:cNvPicPr>
            <a:picLocks noChangeAspect="1"/>
          </p:cNvPicPr>
          <p:nvPr/>
        </p:nvPicPr>
        <p:blipFill rotWithShape="1">
          <a:blip r:embed="rId5"/>
          <a:srcRect l="9410" r="9100"/>
          <a:stretch/>
        </p:blipFill>
        <p:spPr>
          <a:xfrm>
            <a:off x="10116346" y="3194450"/>
            <a:ext cx="1297681" cy="1746504"/>
          </a:xfrm>
          <a:prstGeom prst="rect">
            <a:avLst/>
          </a:prstGeom>
        </p:spPr>
      </p:pic>
      <p:sp>
        <p:nvSpPr>
          <p:cNvPr id="14" name="Content Placeholder 2">
            <a:extLst>
              <a:ext uri="{FF2B5EF4-FFF2-40B4-BE49-F238E27FC236}">
                <a16:creationId xmlns:a16="http://schemas.microsoft.com/office/drawing/2014/main" id="{56D6784C-2948-6B43-8642-1A3CEAB3E775}"/>
              </a:ext>
            </a:extLst>
          </p:cNvPr>
          <p:cNvSpPr txBox="1">
            <a:spLocks/>
          </p:cNvSpPr>
          <p:nvPr/>
        </p:nvSpPr>
        <p:spPr>
          <a:xfrm>
            <a:off x="669647" y="5318853"/>
            <a:ext cx="1494809" cy="598218"/>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spcBef>
                <a:spcPts val="0"/>
              </a:spcBef>
            </a:pPr>
            <a:r>
              <a:rPr lang="en-US" sz="1400" dirty="0"/>
              <a:t>Dolores Davison</a:t>
            </a:r>
          </a:p>
          <a:p>
            <a:pPr algn="ctr">
              <a:lnSpc>
                <a:spcPct val="100000"/>
              </a:lnSpc>
              <a:spcBef>
                <a:spcPts val="0"/>
              </a:spcBef>
            </a:pPr>
            <a:r>
              <a:rPr lang="en-US" sz="1400" dirty="0"/>
              <a:t>President</a:t>
            </a:r>
          </a:p>
        </p:txBody>
      </p:sp>
      <p:sp>
        <p:nvSpPr>
          <p:cNvPr id="15" name="Content Placeholder 2">
            <a:extLst>
              <a:ext uri="{FF2B5EF4-FFF2-40B4-BE49-F238E27FC236}">
                <a16:creationId xmlns:a16="http://schemas.microsoft.com/office/drawing/2014/main" id="{D3CBA0EA-A202-4B44-922A-E2F6A81BF100}"/>
              </a:ext>
            </a:extLst>
          </p:cNvPr>
          <p:cNvSpPr txBox="1">
            <a:spLocks/>
          </p:cNvSpPr>
          <p:nvPr/>
        </p:nvSpPr>
        <p:spPr>
          <a:xfrm>
            <a:off x="2948369" y="5330490"/>
            <a:ext cx="1494809" cy="598218"/>
          </a:xfrm>
          <a:prstGeom prst="rect">
            <a:avLst/>
          </a:prstGeom>
        </p:spPr>
        <p:txBody>
          <a:bodyPr vert="horz" lIns="91440" tIns="45720" rIns="91440" bIns="45720" rtlCol="0">
            <a:noAutofit/>
          </a:bodyPr>
          <a:lstStyle>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Virginia May</a:t>
            </a:r>
          </a:p>
          <a:p>
            <a:r>
              <a:rPr lang="en-US" dirty="0"/>
              <a:t>Vice President</a:t>
            </a:r>
          </a:p>
        </p:txBody>
      </p:sp>
      <p:sp>
        <p:nvSpPr>
          <p:cNvPr id="16" name="Content Placeholder 2">
            <a:extLst>
              <a:ext uri="{FF2B5EF4-FFF2-40B4-BE49-F238E27FC236}">
                <a16:creationId xmlns:a16="http://schemas.microsoft.com/office/drawing/2014/main" id="{63E20BFD-6F9B-A241-98E5-096BCEEE0C8C}"/>
              </a:ext>
            </a:extLst>
          </p:cNvPr>
          <p:cNvSpPr txBox="1">
            <a:spLocks/>
          </p:cNvSpPr>
          <p:nvPr/>
        </p:nvSpPr>
        <p:spPr>
          <a:xfrm>
            <a:off x="5201344" y="53145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Cheryl Aschenbach</a:t>
            </a:r>
          </a:p>
          <a:p>
            <a:r>
              <a:rPr lang="en-US" dirty="0"/>
              <a:t>Secretary</a:t>
            </a:r>
          </a:p>
        </p:txBody>
      </p:sp>
      <p:sp>
        <p:nvSpPr>
          <p:cNvPr id="17" name="Content Placeholder 2">
            <a:extLst>
              <a:ext uri="{FF2B5EF4-FFF2-40B4-BE49-F238E27FC236}">
                <a16:creationId xmlns:a16="http://schemas.microsoft.com/office/drawing/2014/main" id="{E2C26A83-0B08-C64F-B0BC-281FCABA4A44}"/>
              </a:ext>
            </a:extLst>
          </p:cNvPr>
          <p:cNvSpPr txBox="1">
            <a:spLocks/>
          </p:cNvSpPr>
          <p:nvPr/>
        </p:nvSpPr>
        <p:spPr>
          <a:xfrm>
            <a:off x="7656359" y="532755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Michelle Bean</a:t>
            </a:r>
          </a:p>
          <a:p>
            <a:r>
              <a:rPr lang="en-US" dirty="0"/>
              <a:t>Treasurer</a:t>
            </a:r>
          </a:p>
        </p:txBody>
      </p:sp>
      <p:sp>
        <p:nvSpPr>
          <p:cNvPr id="18" name="Content Placeholder 2">
            <a:extLst>
              <a:ext uri="{FF2B5EF4-FFF2-40B4-BE49-F238E27FC236}">
                <a16:creationId xmlns:a16="http://schemas.microsoft.com/office/drawing/2014/main" id="{056A304F-7187-954E-BB95-B579C61DEE2F}"/>
              </a:ext>
            </a:extLst>
          </p:cNvPr>
          <p:cNvSpPr txBox="1">
            <a:spLocks/>
          </p:cNvSpPr>
          <p:nvPr/>
        </p:nvSpPr>
        <p:spPr>
          <a:xfrm>
            <a:off x="10072904" y="532896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Krystinne Mica </a:t>
            </a:r>
          </a:p>
          <a:p>
            <a:r>
              <a:rPr lang="en-US" dirty="0"/>
              <a:t>Executive Director</a:t>
            </a:r>
          </a:p>
        </p:txBody>
      </p:sp>
      <p:pic>
        <p:nvPicPr>
          <p:cNvPr id="19" name="Picture 18" descr="Michelle Bean">
            <a:extLst>
              <a:ext uri="{FF2B5EF4-FFF2-40B4-BE49-F238E27FC236}">
                <a16:creationId xmlns:a16="http://schemas.microsoft.com/office/drawing/2014/main" id="{D1162FDE-F168-4FB8-AE3C-362C8A3193BA}"/>
              </a:ext>
            </a:extLst>
          </p:cNvPr>
          <p:cNvPicPr>
            <a:picLocks noChangeAspect="1"/>
          </p:cNvPicPr>
          <p:nvPr/>
        </p:nvPicPr>
        <p:blipFill>
          <a:blip r:embed="rId6"/>
          <a:stretch>
            <a:fillRect/>
          </a:stretch>
        </p:blipFill>
        <p:spPr>
          <a:xfrm>
            <a:off x="7900920" y="3185059"/>
            <a:ext cx="1228386" cy="1755891"/>
          </a:xfrm>
          <a:prstGeom prst="rect">
            <a:avLst/>
          </a:prstGeom>
        </p:spPr>
      </p:pic>
    </p:spTree>
    <p:extLst>
      <p:ext uri="{BB962C8B-B14F-4D97-AF65-F5344CB8AC3E}">
        <p14:creationId xmlns:p14="http://schemas.microsoft.com/office/powerpoint/2010/main" val="118557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0773033" y="5865844"/>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7450BF-92AB-4967-975B-537B56C34768}"/>
              </a:ext>
            </a:extLst>
          </p:cNvPr>
          <p:cNvSpPr/>
          <p:nvPr/>
        </p:nvSpPr>
        <p:spPr>
          <a:xfrm>
            <a:off x="5053294" y="2453015"/>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B8E0B6-15A2-6F48-A3A3-3C626458C29F}"/>
              </a:ext>
            </a:extLst>
          </p:cNvPr>
          <p:cNvSpPr>
            <a:spLocks noGrp="1"/>
          </p:cNvSpPr>
          <p:nvPr>
            <p:ph type="title"/>
          </p:nvPr>
        </p:nvSpPr>
        <p:spPr>
          <a:xfrm>
            <a:off x="1277650" y="365125"/>
            <a:ext cx="10444658" cy="825085"/>
          </a:xfrm>
        </p:spPr>
        <p:txBody>
          <a:bodyPr anchor="ctr">
            <a:normAutofit fontScale="90000"/>
          </a:bodyPr>
          <a:lstStyle/>
          <a:p>
            <a:pPr algn="ctr"/>
            <a:r>
              <a:rPr lang="en-US" b="1" dirty="0"/>
              <a:t>ASCCC Executive Committee</a:t>
            </a:r>
            <a:br>
              <a:rPr lang="en-US" b="1" dirty="0"/>
            </a:br>
            <a:r>
              <a:rPr lang="en-US" b="1" dirty="0"/>
              <a:t>2020-21</a:t>
            </a:r>
          </a:p>
        </p:txBody>
      </p:sp>
      <p:sp>
        <p:nvSpPr>
          <p:cNvPr id="3" name="Content Placeholder 2">
            <a:extLst>
              <a:ext uri="{FF2B5EF4-FFF2-40B4-BE49-F238E27FC236}">
                <a16:creationId xmlns:a16="http://schemas.microsoft.com/office/drawing/2014/main" id="{F6F7A504-5585-4487-8976-3B9EDE30851C}"/>
              </a:ext>
            </a:extLst>
          </p:cNvPr>
          <p:cNvSpPr>
            <a:spLocks noGrp="1"/>
          </p:cNvSpPr>
          <p:nvPr>
            <p:ph sz="half" idx="1"/>
          </p:nvPr>
        </p:nvSpPr>
        <p:spPr>
          <a:xfrm>
            <a:off x="1277650" y="1190210"/>
            <a:ext cx="10361432" cy="4959448"/>
          </a:xfrm>
        </p:spPr>
        <p:txBody>
          <a:bodyPr vert="horz" lIns="91440" tIns="45720" rIns="91440" bIns="45720" rtlCol="0">
            <a:noAutofit/>
          </a:bodyPr>
          <a:lstStyle/>
          <a:p>
            <a:pPr marL="0" indent="0" algn="ctr">
              <a:lnSpc>
                <a:spcPct val="100000"/>
              </a:lnSpc>
              <a:spcBef>
                <a:spcPts val="0"/>
              </a:spcBef>
              <a:buNone/>
            </a:pPr>
            <a:endParaRPr lang="en-US" sz="1400" dirty="0"/>
          </a:p>
          <a:p>
            <a:pPr marL="0" indent="0" algn="ctr">
              <a:lnSpc>
                <a:spcPct val="100000"/>
              </a:lnSpc>
              <a:spcBef>
                <a:spcPts val="0"/>
              </a:spcBef>
              <a:buNone/>
            </a:pPr>
            <a:r>
              <a:rPr lang="en-US" sz="2800" b="1" dirty="0">
                <a:solidFill>
                  <a:srgbClr val="C00000"/>
                </a:solidFill>
              </a:rPr>
              <a:t>Area </a:t>
            </a:r>
          </a:p>
          <a:p>
            <a:pPr marL="0" indent="0" algn="ctr">
              <a:lnSpc>
                <a:spcPct val="100000"/>
              </a:lnSpc>
              <a:spcBef>
                <a:spcPts val="0"/>
              </a:spcBef>
              <a:buNone/>
            </a:pPr>
            <a:r>
              <a:rPr lang="en-US" sz="2800" b="1" dirty="0">
                <a:solidFill>
                  <a:srgbClr val="C00000"/>
                </a:solidFill>
              </a:rPr>
              <a:t>Representatives</a:t>
            </a:r>
          </a:p>
        </p:txBody>
      </p:sp>
      <p:sp>
        <p:nvSpPr>
          <p:cNvPr id="15" name="Content Placeholder 2">
            <a:extLst>
              <a:ext uri="{FF2B5EF4-FFF2-40B4-BE49-F238E27FC236}">
                <a16:creationId xmlns:a16="http://schemas.microsoft.com/office/drawing/2014/main" id="{5B7D2325-F6DE-4B02-AC9D-AF6D563991A5}"/>
              </a:ext>
            </a:extLst>
          </p:cNvPr>
          <p:cNvSpPr txBox="1">
            <a:spLocks/>
          </p:cNvSpPr>
          <p:nvPr/>
        </p:nvSpPr>
        <p:spPr>
          <a:xfrm>
            <a:off x="1616106" y="5029669"/>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Stephanie Curry</a:t>
            </a:r>
          </a:p>
          <a:p>
            <a:r>
              <a:rPr lang="en-US" dirty="0"/>
              <a:t>Area A Representative </a:t>
            </a:r>
          </a:p>
        </p:txBody>
      </p:sp>
      <p:pic>
        <p:nvPicPr>
          <p:cNvPr id="16" name="Picture 15" descr="A person smiling for the camera&#10;&#10;Description automatically generated">
            <a:extLst>
              <a:ext uri="{FF2B5EF4-FFF2-40B4-BE49-F238E27FC236}">
                <a16:creationId xmlns:a16="http://schemas.microsoft.com/office/drawing/2014/main" id="{90A92301-0406-4CF1-A868-81DF919E9D9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78138" y="3155527"/>
            <a:ext cx="1296294" cy="1746504"/>
          </a:xfrm>
          <a:prstGeom prst="rect">
            <a:avLst/>
          </a:prstGeom>
        </p:spPr>
      </p:pic>
      <p:sp>
        <p:nvSpPr>
          <p:cNvPr id="18" name="Content Placeholder 2">
            <a:extLst>
              <a:ext uri="{FF2B5EF4-FFF2-40B4-BE49-F238E27FC236}">
                <a16:creationId xmlns:a16="http://schemas.microsoft.com/office/drawing/2014/main" id="{4D9D4514-7429-48D7-A3A9-BD71AF776963}"/>
              </a:ext>
            </a:extLst>
          </p:cNvPr>
          <p:cNvSpPr txBox="1">
            <a:spLocks/>
          </p:cNvSpPr>
          <p:nvPr/>
        </p:nvSpPr>
        <p:spPr>
          <a:xfrm>
            <a:off x="4164108" y="499936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Karen Chow</a:t>
            </a:r>
          </a:p>
          <a:p>
            <a:r>
              <a:rPr lang="en-US" dirty="0"/>
              <a:t>Area B Representative </a:t>
            </a:r>
          </a:p>
        </p:txBody>
      </p:sp>
      <p:sp>
        <p:nvSpPr>
          <p:cNvPr id="23" name="Content Placeholder 2">
            <a:extLst>
              <a:ext uri="{FF2B5EF4-FFF2-40B4-BE49-F238E27FC236}">
                <a16:creationId xmlns:a16="http://schemas.microsoft.com/office/drawing/2014/main" id="{83E38B2D-9985-4B95-AF62-19445E2378DE}"/>
              </a:ext>
            </a:extLst>
          </p:cNvPr>
          <p:cNvSpPr txBox="1">
            <a:spLocks/>
          </p:cNvSpPr>
          <p:nvPr/>
        </p:nvSpPr>
        <p:spPr>
          <a:xfrm>
            <a:off x="6900609" y="5035945"/>
            <a:ext cx="1724354" cy="598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Robert L. Stewart Jr. Area C Representative </a:t>
            </a:r>
          </a:p>
        </p:txBody>
      </p:sp>
      <p:sp>
        <p:nvSpPr>
          <p:cNvPr id="25" name="Content Placeholder 2">
            <a:extLst>
              <a:ext uri="{FF2B5EF4-FFF2-40B4-BE49-F238E27FC236}">
                <a16:creationId xmlns:a16="http://schemas.microsoft.com/office/drawing/2014/main" id="{79700B1D-E96F-4374-AC34-446C808DDAA7}"/>
              </a:ext>
            </a:extLst>
          </p:cNvPr>
          <p:cNvSpPr txBox="1">
            <a:spLocks/>
          </p:cNvSpPr>
          <p:nvPr/>
        </p:nvSpPr>
        <p:spPr>
          <a:xfrm>
            <a:off x="9448611" y="500892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LaTonya Parker</a:t>
            </a:r>
          </a:p>
          <a:p>
            <a:r>
              <a:rPr lang="en-US" dirty="0"/>
              <a:t>Area D Representative </a:t>
            </a:r>
          </a:p>
        </p:txBody>
      </p:sp>
      <p:pic>
        <p:nvPicPr>
          <p:cNvPr id="26" name="Picture 25" descr="LaTonya Parker">
            <a:extLst>
              <a:ext uri="{FF2B5EF4-FFF2-40B4-BE49-F238E27FC236}">
                <a16:creationId xmlns:a16="http://schemas.microsoft.com/office/drawing/2014/main" id="{DAE5F539-F300-44AB-B9CD-F885848F3F69}"/>
              </a:ext>
            </a:extLst>
          </p:cNvPr>
          <p:cNvPicPr>
            <a:picLocks noChangeAspect="1"/>
          </p:cNvPicPr>
          <p:nvPr/>
        </p:nvPicPr>
        <p:blipFill>
          <a:blip r:embed="rId4"/>
          <a:stretch>
            <a:fillRect/>
          </a:stretch>
        </p:blipFill>
        <p:spPr>
          <a:xfrm>
            <a:off x="9649234" y="3133069"/>
            <a:ext cx="1323109" cy="1746504"/>
          </a:xfrm>
          <a:prstGeom prst="rect">
            <a:avLst/>
          </a:prstGeom>
        </p:spPr>
      </p:pic>
      <p:pic>
        <p:nvPicPr>
          <p:cNvPr id="27" name="Picture 26" descr="Stephanie Curry">
            <a:extLst>
              <a:ext uri="{FF2B5EF4-FFF2-40B4-BE49-F238E27FC236}">
                <a16:creationId xmlns:a16="http://schemas.microsoft.com/office/drawing/2014/main" id="{66AC539D-9248-4E5E-9D9F-961A4480D2F7}"/>
              </a:ext>
            </a:extLst>
          </p:cNvPr>
          <p:cNvPicPr>
            <a:picLocks noChangeAspect="1"/>
          </p:cNvPicPr>
          <p:nvPr/>
        </p:nvPicPr>
        <p:blipFill>
          <a:blip r:embed="rId5"/>
          <a:stretch>
            <a:fillRect/>
          </a:stretch>
        </p:blipFill>
        <p:spPr>
          <a:xfrm>
            <a:off x="1891086" y="3155527"/>
            <a:ext cx="1311418" cy="1746504"/>
          </a:xfrm>
          <a:prstGeom prst="rect">
            <a:avLst/>
          </a:prstGeom>
        </p:spPr>
      </p:pic>
      <p:pic>
        <p:nvPicPr>
          <p:cNvPr id="43" name="Picture 42" descr="Robert Stewart">
            <a:extLst>
              <a:ext uri="{FF2B5EF4-FFF2-40B4-BE49-F238E27FC236}">
                <a16:creationId xmlns:a16="http://schemas.microsoft.com/office/drawing/2014/main" id="{B75A4C32-CE45-4B98-B94D-F6436A77C650}"/>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l="28378" r="19455"/>
          <a:stretch/>
        </p:blipFill>
        <p:spPr>
          <a:xfrm>
            <a:off x="7079295" y="3164865"/>
            <a:ext cx="1366982" cy="1746504"/>
          </a:xfrm>
          <a:prstGeom prst="rect">
            <a:avLst/>
          </a:prstGeom>
        </p:spPr>
      </p:pic>
    </p:spTree>
    <p:extLst>
      <p:ext uri="{BB962C8B-B14F-4D97-AF65-F5344CB8AC3E}">
        <p14:creationId xmlns:p14="http://schemas.microsoft.com/office/powerpoint/2010/main" val="326170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0773033" y="5865844"/>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7450BF-92AB-4967-975B-537B56C34768}"/>
              </a:ext>
            </a:extLst>
          </p:cNvPr>
          <p:cNvSpPr/>
          <p:nvPr/>
        </p:nvSpPr>
        <p:spPr>
          <a:xfrm>
            <a:off x="5053294" y="2453015"/>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B8E0B6-15A2-6F48-A3A3-3C626458C29F}"/>
              </a:ext>
            </a:extLst>
          </p:cNvPr>
          <p:cNvSpPr>
            <a:spLocks noGrp="1"/>
          </p:cNvSpPr>
          <p:nvPr>
            <p:ph type="title"/>
          </p:nvPr>
        </p:nvSpPr>
        <p:spPr>
          <a:xfrm>
            <a:off x="1277650" y="365125"/>
            <a:ext cx="10444658" cy="825085"/>
          </a:xfrm>
        </p:spPr>
        <p:txBody>
          <a:bodyPr anchor="ctr">
            <a:normAutofit fontScale="90000"/>
          </a:bodyPr>
          <a:lstStyle/>
          <a:p>
            <a:pPr algn="ctr"/>
            <a:r>
              <a:rPr lang="en-US" b="1" dirty="0"/>
              <a:t>ASCCC Executive Committee</a:t>
            </a:r>
            <a:br>
              <a:rPr lang="en-US" b="1" dirty="0"/>
            </a:br>
            <a:r>
              <a:rPr lang="en-US" b="1" dirty="0"/>
              <a:t>2020-21</a:t>
            </a:r>
          </a:p>
        </p:txBody>
      </p:sp>
      <p:sp>
        <p:nvSpPr>
          <p:cNvPr id="3" name="Content Placeholder 2">
            <a:extLst>
              <a:ext uri="{FF2B5EF4-FFF2-40B4-BE49-F238E27FC236}">
                <a16:creationId xmlns:a16="http://schemas.microsoft.com/office/drawing/2014/main" id="{F6F7A504-5585-4487-8976-3B9EDE30851C}"/>
              </a:ext>
            </a:extLst>
          </p:cNvPr>
          <p:cNvSpPr>
            <a:spLocks noGrp="1"/>
          </p:cNvSpPr>
          <p:nvPr>
            <p:ph sz="half" idx="1"/>
          </p:nvPr>
        </p:nvSpPr>
        <p:spPr>
          <a:xfrm>
            <a:off x="1277650" y="1190210"/>
            <a:ext cx="10361432" cy="4959448"/>
          </a:xfrm>
        </p:spPr>
        <p:txBody>
          <a:bodyPr vert="horz" lIns="91440" tIns="45720" rIns="91440" bIns="45720" rtlCol="0">
            <a:noAutofit/>
          </a:bodyPr>
          <a:lstStyle/>
          <a:p>
            <a:pPr marL="0" indent="0" algn="ctr">
              <a:lnSpc>
                <a:spcPct val="100000"/>
              </a:lnSpc>
              <a:spcBef>
                <a:spcPts val="0"/>
              </a:spcBef>
              <a:buNone/>
            </a:pPr>
            <a:endParaRPr lang="en-US" sz="1400" dirty="0"/>
          </a:p>
          <a:p>
            <a:pPr marL="0" indent="0" algn="ctr">
              <a:lnSpc>
                <a:spcPct val="100000"/>
              </a:lnSpc>
              <a:spcBef>
                <a:spcPts val="0"/>
              </a:spcBef>
              <a:buNone/>
            </a:pPr>
            <a:r>
              <a:rPr lang="en-US" sz="2800" b="1" dirty="0">
                <a:solidFill>
                  <a:srgbClr val="C00000"/>
                </a:solidFill>
              </a:rPr>
              <a:t>Regional</a:t>
            </a:r>
          </a:p>
          <a:p>
            <a:pPr marL="0" indent="0" algn="ctr">
              <a:lnSpc>
                <a:spcPct val="100000"/>
              </a:lnSpc>
              <a:spcBef>
                <a:spcPts val="0"/>
              </a:spcBef>
              <a:buNone/>
            </a:pPr>
            <a:r>
              <a:rPr lang="en-US" sz="2800" b="1" dirty="0">
                <a:solidFill>
                  <a:srgbClr val="C00000"/>
                </a:solidFill>
              </a:rPr>
              <a:t>Representatives</a:t>
            </a:r>
          </a:p>
        </p:txBody>
      </p:sp>
      <p:sp>
        <p:nvSpPr>
          <p:cNvPr id="28" name="Content Placeholder 2">
            <a:extLst>
              <a:ext uri="{FF2B5EF4-FFF2-40B4-BE49-F238E27FC236}">
                <a16:creationId xmlns:a16="http://schemas.microsoft.com/office/drawing/2014/main" id="{EAD7CE15-B6BB-40A6-9F80-5391745B1C01}"/>
              </a:ext>
            </a:extLst>
          </p:cNvPr>
          <p:cNvSpPr txBox="1">
            <a:spLocks/>
          </p:cNvSpPr>
          <p:nvPr/>
        </p:nvSpPr>
        <p:spPr>
          <a:xfrm>
            <a:off x="942926" y="5060696"/>
            <a:ext cx="2007561" cy="60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400" dirty="0"/>
              <a:t>Christopher Howerton</a:t>
            </a:r>
          </a:p>
          <a:p>
            <a:pPr marL="0" indent="0" algn="ctr">
              <a:lnSpc>
                <a:spcPct val="100000"/>
              </a:lnSpc>
              <a:spcBef>
                <a:spcPts val="0"/>
              </a:spcBef>
              <a:buFont typeface="Arial" panose="020B0604020202020204" pitchFamily="34" charset="0"/>
              <a:buNone/>
            </a:pPr>
            <a:r>
              <a:rPr lang="en-US" sz="1400" dirty="0"/>
              <a:t>North Representative </a:t>
            </a:r>
          </a:p>
        </p:txBody>
      </p:sp>
      <p:pic>
        <p:nvPicPr>
          <p:cNvPr id="29" name="Picture 28" descr="Carrie Roberson">
            <a:extLst>
              <a:ext uri="{FF2B5EF4-FFF2-40B4-BE49-F238E27FC236}">
                <a16:creationId xmlns:a16="http://schemas.microsoft.com/office/drawing/2014/main" id="{B7CD6EA3-9195-49AE-B0FD-62368C33E069}"/>
              </a:ext>
            </a:extLst>
          </p:cNvPr>
          <p:cNvPicPr>
            <a:picLocks noChangeAspect="1"/>
          </p:cNvPicPr>
          <p:nvPr/>
        </p:nvPicPr>
        <p:blipFill>
          <a:blip r:embed="rId2"/>
          <a:stretch>
            <a:fillRect/>
          </a:stretch>
        </p:blipFill>
        <p:spPr>
          <a:xfrm>
            <a:off x="6634408" y="3172936"/>
            <a:ext cx="1309100" cy="1746504"/>
          </a:xfrm>
          <a:prstGeom prst="rect">
            <a:avLst/>
          </a:prstGeom>
        </p:spPr>
      </p:pic>
      <p:sp>
        <p:nvSpPr>
          <p:cNvPr id="30" name="Content Placeholder 2">
            <a:extLst>
              <a:ext uri="{FF2B5EF4-FFF2-40B4-BE49-F238E27FC236}">
                <a16:creationId xmlns:a16="http://schemas.microsoft.com/office/drawing/2014/main" id="{93EA1D81-03D3-457B-9891-A76397B3A385}"/>
              </a:ext>
            </a:extLst>
          </p:cNvPr>
          <p:cNvSpPr txBox="1">
            <a:spLocks/>
          </p:cNvSpPr>
          <p:nvPr/>
        </p:nvSpPr>
        <p:spPr>
          <a:xfrm>
            <a:off x="2950487" y="5025055"/>
            <a:ext cx="1424728" cy="622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Karla Kirk North Representative </a:t>
            </a:r>
          </a:p>
        </p:txBody>
      </p:sp>
      <p:sp>
        <p:nvSpPr>
          <p:cNvPr id="32" name="Content Placeholder 2">
            <a:extLst>
              <a:ext uri="{FF2B5EF4-FFF2-40B4-BE49-F238E27FC236}">
                <a16:creationId xmlns:a16="http://schemas.microsoft.com/office/drawing/2014/main" id="{EE866A84-72D1-484D-B3A0-964ABED6BC1C}"/>
              </a:ext>
            </a:extLst>
          </p:cNvPr>
          <p:cNvSpPr txBox="1">
            <a:spLocks/>
          </p:cNvSpPr>
          <p:nvPr/>
        </p:nvSpPr>
        <p:spPr>
          <a:xfrm>
            <a:off x="8223551" y="5020802"/>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Amber Gillis</a:t>
            </a:r>
          </a:p>
          <a:p>
            <a:r>
              <a:rPr lang="en-US" dirty="0"/>
              <a:t>South Representative </a:t>
            </a:r>
          </a:p>
        </p:txBody>
      </p:sp>
      <p:pic>
        <p:nvPicPr>
          <p:cNvPr id="33" name="Picture 32" descr="Manuel Velez">
            <a:extLst>
              <a:ext uri="{FF2B5EF4-FFF2-40B4-BE49-F238E27FC236}">
                <a16:creationId xmlns:a16="http://schemas.microsoft.com/office/drawing/2014/main" id="{2CB7723D-E6F9-46C9-9AAD-8C4BB1B6035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4421" r="10802"/>
          <a:stretch/>
        </p:blipFill>
        <p:spPr>
          <a:xfrm>
            <a:off x="10333091" y="3215480"/>
            <a:ext cx="1305991" cy="1746504"/>
          </a:xfrm>
          <a:prstGeom prst="rect">
            <a:avLst/>
          </a:prstGeom>
        </p:spPr>
      </p:pic>
      <p:sp>
        <p:nvSpPr>
          <p:cNvPr id="34" name="Content Placeholder 2">
            <a:extLst>
              <a:ext uri="{FF2B5EF4-FFF2-40B4-BE49-F238E27FC236}">
                <a16:creationId xmlns:a16="http://schemas.microsoft.com/office/drawing/2014/main" id="{EC35C688-4277-481E-8560-01DEE0005790}"/>
              </a:ext>
            </a:extLst>
          </p:cNvPr>
          <p:cNvSpPr txBox="1">
            <a:spLocks/>
          </p:cNvSpPr>
          <p:nvPr/>
        </p:nvSpPr>
        <p:spPr>
          <a:xfrm>
            <a:off x="10079109" y="5043457"/>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Manuel Velez</a:t>
            </a:r>
          </a:p>
          <a:p>
            <a:r>
              <a:rPr lang="en-US" dirty="0"/>
              <a:t>South Representative </a:t>
            </a:r>
          </a:p>
        </p:txBody>
      </p:sp>
      <p:sp>
        <p:nvSpPr>
          <p:cNvPr id="38" name="Content Placeholder 2">
            <a:extLst>
              <a:ext uri="{FF2B5EF4-FFF2-40B4-BE49-F238E27FC236}">
                <a16:creationId xmlns:a16="http://schemas.microsoft.com/office/drawing/2014/main" id="{92C1DF51-8DE7-4281-AA1F-3371B6C1E135}"/>
              </a:ext>
            </a:extLst>
          </p:cNvPr>
          <p:cNvSpPr txBox="1">
            <a:spLocks/>
          </p:cNvSpPr>
          <p:nvPr/>
        </p:nvSpPr>
        <p:spPr>
          <a:xfrm>
            <a:off x="6415971" y="499583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Carrie Roberson</a:t>
            </a:r>
          </a:p>
          <a:p>
            <a:r>
              <a:rPr lang="en-US" dirty="0"/>
              <a:t>At-Large Representative </a:t>
            </a:r>
          </a:p>
        </p:txBody>
      </p:sp>
      <p:sp>
        <p:nvSpPr>
          <p:cNvPr id="40" name="Content Placeholder 2">
            <a:extLst>
              <a:ext uri="{FF2B5EF4-FFF2-40B4-BE49-F238E27FC236}">
                <a16:creationId xmlns:a16="http://schemas.microsoft.com/office/drawing/2014/main" id="{658F2B75-A89B-4F67-AACC-2E4206896422}"/>
              </a:ext>
            </a:extLst>
          </p:cNvPr>
          <p:cNvSpPr txBox="1">
            <a:spLocks/>
          </p:cNvSpPr>
          <p:nvPr/>
        </p:nvSpPr>
        <p:spPr>
          <a:xfrm>
            <a:off x="4547731" y="499583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Lance Heard</a:t>
            </a:r>
          </a:p>
          <a:p>
            <a:r>
              <a:rPr lang="en-US" dirty="0"/>
              <a:t>At-Large Representative </a:t>
            </a:r>
          </a:p>
        </p:txBody>
      </p:sp>
      <p:pic>
        <p:nvPicPr>
          <p:cNvPr id="1028" name="Picture 4">
            <a:extLst>
              <a:ext uri="{FF2B5EF4-FFF2-40B4-BE49-F238E27FC236}">
                <a16:creationId xmlns:a16="http://schemas.microsoft.com/office/drawing/2014/main" id="{CBA8A830-8A1A-4BC7-9696-F481016EB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1047" y="3198385"/>
            <a:ext cx="1308567" cy="17447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9BFC2D-1BC4-4995-98C1-339EFB00F0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920" y="3171987"/>
            <a:ext cx="1314186" cy="17517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706031F-4072-4E55-9572-225BB4404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235" y="3172936"/>
            <a:ext cx="1307232" cy="17465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D081CFA-B95B-447C-A8E9-8777ECBD02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560" y="3180118"/>
            <a:ext cx="1307344" cy="174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72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684413" y="3792492"/>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Krystinne Mica&#10;">
            <a:extLst>
              <a:ext uri="{FF2B5EF4-FFF2-40B4-BE49-F238E27FC236}">
                <a16:creationId xmlns:a16="http://schemas.microsoft.com/office/drawing/2014/main" id="{4A3996DD-73DE-4B0F-A099-3A017C078CEA}"/>
              </a:ext>
            </a:extLst>
          </p:cNvPr>
          <p:cNvPicPr>
            <a:picLocks noChangeAspect="1"/>
          </p:cNvPicPr>
          <p:nvPr/>
        </p:nvPicPr>
        <p:blipFill rotWithShape="1">
          <a:blip r:embed="rId2"/>
          <a:srcRect l="9410" r="9100"/>
          <a:stretch/>
        </p:blipFill>
        <p:spPr>
          <a:xfrm>
            <a:off x="2703306" y="1194701"/>
            <a:ext cx="1504476" cy="2011680"/>
          </a:xfrm>
          <a:prstGeom prst="rect">
            <a:avLst/>
          </a:prstGeom>
        </p:spPr>
      </p:pic>
      <p:sp>
        <p:nvSpPr>
          <p:cNvPr id="36" name="Content Placeholder 2">
            <a:extLst>
              <a:ext uri="{FF2B5EF4-FFF2-40B4-BE49-F238E27FC236}">
                <a16:creationId xmlns:a16="http://schemas.microsoft.com/office/drawing/2014/main" id="{B0B4A62A-DAB9-45F4-AED8-366CC55B4BDB}"/>
              </a:ext>
            </a:extLst>
          </p:cNvPr>
          <p:cNvSpPr txBox="1">
            <a:spLocks/>
          </p:cNvSpPr>
          <p:nvPr/>
        </p:nvSpPr>
        <p:spPr>
          <a:xfrm>
            <a:off x="2596315" y="32695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Krystinne Mica </a:t>
            </a:r>
          </a:p>
          <a:p>
            <a:r>
              <a:rPr lang="en-US" dirty="0"/>
              <a:t>Executive Director</a:t>
            </a:r>
          </a:p>
        </p:txBody>
      </p:sp>
      <p:pic>
        <p:nvPicPr>
          <p:cNvPr id="45" name="Picture 44" descr="Tonya Davis">
            <a:extLst>
              <a:ext uri="{FF2B5EF4-FFF2-40B4-BE49-F238E27FC236}">
                <a16:creationId xmlns:a16="http://schemas.microsoft.com/office/drawing/2014/main" id="{4C0B9920-281B-4643-B046-25F29504B738}"/>
              </a:ext>
            </a:extLst>
          </p:cNvPr>
          <p:cNvPicPr>
            <a:picLocks noChangeAspect="1"/>
          </p:cNvPicPr>
          <p:nvPr/>
        </p:nvPicPr>
        <p:blipFill rotWithShape="1">
          <a:blip r:embed="rId3"/>
          <a:srcRect l="3393" r="4407"/>
          <a:stretch/>
        </p:blipFill>
        <p:spPr>
          <a:xfrm>
            <a:off x="5752888" y="1158346"/>
            <a:ext cx="1504476" cy="2011680"/>
          </a:xfrm>
          <a:prstGeom prst="rect">
            <a:avLst/>
          </a:prstGeom>
        </p:spPr>
      </p:pic>
      <p:pic>
        <p:nvPicPr>
          <p:cNvPr id="46" name="Picture 45" descr="Alice Hammar">
            <a:extLst>
              <a:ext uri="{FF2B5EF4-FFF2-40B4-BE49-F238E27FC236}">
                <a16:creationId xmlns:a16="http://schemas.microsoft.com/office/drawing/2014/main" id="{FD122806-1C86-4535-A58E-9A3F42A455F8}"/>
              </a:ext>
            </a:extLst>
          </p:cNvPr>
          <p:cNvPicPr>
            <a:picLocks noChangeAspect="1"/>
          </p:cNvPicPr>
          <p:nvPr/>
        </p:nvPicPr>
        <p:blipFill>
          <a:blip r:embed="rId4"/>
          <a:stretch>
            <a:fillRect/>
          </a:stretch>
        </p:blipFill>
        <p:spPr>
          <a:xfrm>
            <a:off x="8913725" y="1077078"/>
            <a:ext cx="1508760" cy="2011680"/>
          </a:xfrm>
          <a:prstGeom prst="rect">
            <a:avLst/>
          </a:prstGeom>
        </p:spPr>
      </p:pic>
      <p:pic>
        <p:nvPicPr>
          <p:cNvPr id="51" name="Picture 50" descr="Miguel Rother&#10;">
            <a:extLst>
              <a:ext uri="{FF2B5EF4-FFF2-40B4-BE49-F238E27FC236}">
                <a16:creationId xmlns:a16="http://schemas.microsoft.com/office/drawing/2014/main" id="{F3673835-9BF9-4C2C-B3CA-DD62047BA43E}"/>
              </a:ext>
            </a:extLst>
          </p:cNvPr>
          <p:cNvPicPr>
            <a:picLocks noChangeAspect="1"/>
          </p:cNvPicPr>
          <p:nvPr/>
        </p:nvPicPr>
        <p:blipFill rotWithShape="1">
          <a:blip r:embed="rId5"/>
          <a:srcRect/>
          <a:stretch/>
        </p:blipFill>
        <p:spPr>
          <a:xfrm>
            <a:off x="4163537" y="3943064"/>
            <a:ext cx="1510629" cy="2011680"/>
          </a:xfrm>
          <a:prstGeom prst="rect">
            <a:avLst/>
          </a:prstGeom>
        </p:spPr>
      </p:pic>
      <p:pic>
        <p:nvPicPr>
          <p:cNvPr id="53" name="Picture 52" descr="April Lonero">
            <a:extLst>
              <a:ext uri="{FF2B5EF4-FFF2-40B4-BE49-F238E27FC236}">
                <a16:creationId xmlns:a16="http://schemas.microsoft.com/office/drawing/2014/main" id="{DC449147-3887-4810-9896-1F65258503C0}"/>
              </a:ext>
            </a:extLst>
          </p:cNvPr>
          <p:cNvPicPr>
            <a:picLocks noChangeAspect="1"/>
          </p:cNvPicPr>
          <p:nvPr/>
        </p:nvPicPr>
        <p:blipFill>
          <a:blip r:embed="rId6"/>
          <a:stretch>
            <a:fillRect/>
          </a:stretch>
        </p:blipFill>
        <p:spPr>
          <a:xfrm>
            <a:off x="7338586" y="3943064"/>
            <a:ext cx="1504921" cy="2011680"/>
          </a:xfrm>
          <a:prstGeom prst="rect">
            <a:avLst/>
          </a:prstGeom>
        </p:spPr>
      </p:pic>
      <p:sp>
        <p:nvSpPr>
          <p:cNvPr id="54" name="Content Placeholder 2">
            <a:extLst>
              <a:ext uri="{FF2B5EF4-FFF2-40B4-BE49-F238E27FC236}">
                <a16:creationId xmlns:a16="http://schemas.microsoft.com/office/drawing/2014/main" id="{24D54A04-A632-48B6-9C49-BA3EB18C11A1}"/>
              </a:ext>
            </a:extLst>
          </p:cNvPr>
          <p:cNvSpPr txBox="1">
            <a:spLocks/>
          </p:cNvSpPr>
          <p:nvPr/>
        </p:nvSpPr>
        <p:spPr>
          <a:xfrm>
            <a:off x="5321509" y="3271318"/>
            <a:ext cx="2485146" cy="575502"/>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Tonya Davis </a:t>
            </a:r>
          </a:p>
          <a:p>
            <a:r>
              <a:rPr lang="en-US" dirty="0"/>
              <a:t>Director of Administration </a:t>
            </a:r>
          </a:p>
        </p:txBody>
      </p:sp>
      <p:sp>
        <p:nvSpPr>
          <p:cNvPr id="56" name="Content Placeholder 2">
            <a:extLst>
              <a:ext uri="{FF2B5EF4-FFF2-40B4-BE49-F238E27FC236}">
                <a16:creationId xmlns:a16="http://schemas.microsoft.com/office/drawing/2014/main" id="{0C904787-0ED6-442B-B663-ECCE55CB838E}"/>
              </a:ext>
            </a:extLst>
          </p:cNvPr>
          <p:cNvSpPr txBox="1">
            <a:spLocks/>
          </p:cNvSpPr>
          <p:nvPr/>
        </p:nvSpPr>
        <p:spPr>
          <a:xfrm>
            <a:off x="8708594" y="3170026"/>
            <a:ext cx="1919021" cy="673195"/>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Alice Hammar </a:t>
            </a:r>
            <a:r>
              <a:rPr lang="en-US" dirty="0"/>
              <a:t>Director of Finance</a:t>
            </a:r>
          </a:p>
        </p:txBody>
      </p:sp>
      <p:sp>
        <p:nvSpPr>
          <p:cNvPr id="57" name="Content Placeholder 2">
            <a:extLst>
              <a:ext uri="{FF2B5EF4-FFF2-40B4-BE49-F238E27FC236}">
                <a16:creationId xmlns:a16="http://schemas.microsoft.com/office/drawing/2014/main" id="{47B4D430-49A0-4410-B05B-AE87D3AED006}"/>
              </a:ext>
            </a:extLst>
          </p:cNvPr>
          <p:cNvSpPr txBox="1">
            <a:spLocks/>
          </p:cNvSpPr>
          <p:nvPr/>
        </p:nvSpPr>
        <p:spPr>
          <a:xfrm>
            <a:off x="3628346" y="6074191"/>
            <a:ext cx="2581009"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Miguel Rother</a:t>
            </a:r>
            <a:r>
              <a:rPr lang="en-US" dirty="0"/>
              <a:t> </a:t>
            </a:r>
          </a:p>
          <a:p>
            <a:r>
              <a:rPr lang="en-US" dirty="0"/>
              <a:t>Director of Grants &amp; Initiatives </a:t>
            </a:r>
          </a:p>
        </p:txBody>
      </p:sp>
      <p:sp>
        <p:nvSpPr>
          <p:cNvPr id="58" name="Content Placeholder 2">
            <a:extLst>
              <a:ext uri="{FF2B5EF4-FFF2-40B4-BE49-F238E27FC236}">
                <a16:creationId xmlns:a16="http://schemas.microsoft.com/office/drawing/2014/main" id="{9BF9C06C-C7C3-4B3D-8981-AD0A16DDA3F5}"/>
              </a:ext>
            </a:extLst>
          </p:cNvPr>
          <p:cNvSpPr txBox="1">
            <a:spLocks/>
          </p:cNvSpPr>
          <p:nvPr/>
        </p:nvSpPr>
        <p:spPr>
          <a:xfrm>
            <a:off x="7203378" y="6067660"/>
            <a:ext cx="175322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April Lonero </a:t>
            </a:r>
            <a:r>
              <a:rPr lang="en-US" dirty="0"/>
              <a:t>Executive Assistant</a:t>
            </a:r>
          </a:p>
        </p:txBody>
      </p:sp>
      <p:sp>
        <p:nvSpPr>
          <p:cNvPr id="66" name="Content Placeholder 2">
            <a:extLst>
              <a:ext uri="{FF2B5EF4-FFF2-40B4-BE49-F238E27FC236}">
                <a16:creationId xmlns:a16="http://schemas.microsoft.com/office/drawing/2014/main" id="{D53708E2-8868-4BCB-8B8E-10C07E92BFBC}"/>
              </a:ext>
            </a:extLst>
          </p:cNvPr>
          <p:cNvSpPr txBox="1">
            <a:spLocks/>
          </p:cNvSpPr>
          <p:nvPr/>
        </p:nvSpPr>
        <p:spPr>
          <a:xfrm>
            <a:off x="6913068" y="601120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2" name="Title 1">
            <a:extLst>
              <a:ext uri="{FF2B5EF4-FFF2-40B4-BE49-F238E27FC236}">
                <a16:creationId xmlns:a16="http://schemas.microsoft.com/office/drawing/2014/main" id="{58196BBD-A005-DC40-B694-CA24A9456C8D}"/>
              </a:ext>
            </a:extLst>
          </p:cNvPr>
          <p:cNvSpPr>
            <a:spLocks noGrp="1"/>
          </p:cNvSpPr>
          <p:nvPr>
            <p:ph type="title"/>
          </p:nvPr>
        </p:nvSpPr>
        <p:spPr>
          <a:xfrm>
            <a:off x="1416578" y="312506"/>
            <a:ext cx="10035908" cy="882196"/>
          </a:xfrm>
        </p:spPr>
        <p:txBody>
          <a:bodyPr anchor="ctr"/>
          <a:lstStyle/>
          <a:p>
            <a:pPr algn="ctr"/>
            <a:r>
              <a:rPr lang="en-US" b="1" dirty="0"/>
              <a:t>ASCCC Staff</a:t>
            </a:r>
          </a:p>
        </p:txBody>
      </p:sp>
    </p:spTree>
    <p:extLst>
      <p:ext uri="{BB962C8B-B14F-4D97-AF65-F5344CB8AC3E}">
        <p14:creationId xmlns:p14="http://schemas.microsoft.com/office/powerpoint/2010/main" val="158825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684413" y="3792492"/>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Katie Nash">
            <a:extLst>
              <a:ext uri="{FF2B5EF4-FFF2-40B4-BE49-F238E27FC236}">
                <a16:creationId xmlns:a16="http://schemas.microsoft.com/office/drawing/2014/main" id="{FC278C58-3BAB-47F8-8A5B-226458C689FD}"/>
              </a:ext>
            </a:extLst>
          </p:cNvPr>
          <p:cNvPicPr>
            <a:picLocks noChangeAspect="1"/>
          </p:cNvPicPr>
          <p:nvPr/>
        </p:nvPicPr>
        <p:blipFill rotWithShape="1">
          <a:blip r:embed="rId2"/>
          <a:srcRect l="5311" r="4465"/>
          <a:stretch/>
        </p:blipFill>
        <p:spPr>
          <a:xfrm>
            <a:off x="8897968" y="3847800"/>
            <a:ext cx="1494711" cy="2011680"/>
          </a:xfrm>
          <a:prstGeom prst="rect">
            <a:avLst/>
          </a:prstGeom>
        </p:spPr>
      </p:pic>
      <p:pic>
        <p:nvPicPr>
          <p:cNvPr id="47" name="Picture 46" descr="Megan Trader">
            <a:extLst>
              <a:ext uri="{FF2B5EF4-FFF2-40B4-BE49-F238E27FC236}">
                <a16:creationId xmlns:a16="http://schemas.microsoft.com/office/drawing/2014/main" id="{C27EDB9B-6744-447B-B3B6-A97F566A888F}"/>
              </a:ext>
            </a:extLst>
          </p:cNvPr>
          <p:cNvPicPr>
            <a:picLocks noChangeAspect="1"/>
          </p:cNvPicPr>
          <p:nvPr/>
        </p:nvPicPr>
        <p:blipFill rotWithShape="1">
          <a:blip r:embed="rId3"/>
          <a:srcRect l="1031"/>
          <a:stretch/>
        </p:blipFill>
        <p:spPr>
          <a:xfrm>
            <a:off x="5751551" y="3847800"/>
            <a:ext cx="1494711" cy="2011680"/>
          </a:xfrm>
          <a:prstGeom prst="rect">
            <a:avLst/>
          </a:prstGeom>
        </p:spPr>
      </p:pic>
      <p:pic>
        <p:nvPicPr>
          <p:cNvPr id="48" name="Picture 47" descr="Edie Martinelli">
            <a:extLst>
              <a:ext uri="{FF2B5EF4-FFF2-40B4-BE49-F238E27FC236}">
                <a16:creationId xmlns:a16="http://schemas.microsoft.com/office/drawing/2014/main" id="{CF6E3BF1-EDE5-458D-8001-68D5F9F38B4F}"/>
              </a:ext>
            </a:extLst>
          </p:cNvPr>
          <p:cNvPicPr>
            <a:picLocks noChangeAspect="1"/>
          </p:cNvPicPr>
          <p:nvPr/>
        </p:nvPicPr>
        <p:blipFill rotWithShape="1">
          <a:blip r:embed="rId4"/>
          <a:srcRect l="4283" r="3585"/>
          <a:stretch/>
        </p:blipFill>
        <p:spPr>
          <a:xfrm>
            <a:off x="2577394" y="3869267"/>
            <a:ext cx="1493393" cy="2011680"/>
          </a:xfrm>
          <a:prstGeom prst="rect">
            <a:avLst/>
          </a:prstGeom>
        </p:spPr>
      </p:pic>
      <p:pic>
        <p:nvPicPr>
          <p:cNvPr id="49" name="Picture 48" descr="Kyoko Hatano">
            <a:extLst>
              <a:ext uri="{FF2B5EF4-FFF2-40B4-BE49-F238E27FC236}">
                <a16:creationId xmlns:a16="http://schemas.microsoft.com/office/drawing/2014/main" id="{117C2648-F25D-466B-BE6D-1681F7CBCA9B}"/>
              </a:ext>
            </a:extLst>
          </p:cNvPr>
          <p:cNvPicPr>
            <a:picLocks noChangeAspect="1"/>
          </p:cNvPicPr>
          <p:nvPr/>
        </p:nvPicPr>
        <p:blipFill>
          <a:blip r:embed="rId5"/>
          <a:stretch>
            <a:fillRect/>
          </a:stretch>
        </p:blipFill>
        <p:spPr>
          <a:xfrm>
            <a:off x="2620003" y="1092389"/>
            <a:ext cx="1408176" cy="2011680"/>
          </a:xfrm>
          <a:prstGeom prst="rect">
            <a:avLst/>
          </a:prstGeom>
        </p:spPr>
      </p:pic>
      <p:sp>
        <p:nvSpPr>
          <p:cNvPr id="60" name="Content Placeholder 2">
            <a:extLst>
              <a:ext uri="{FF2B5EF4-FFF2-40B4-BE49-F238E27FC236}">
                <a16:creationId xmlns:a16="http://schemas.microsoft.com/office/drawing/2014/main" id="{63FEFC1B-7CE2-48FA-9706-4F1A789359DC}"/>
              </a:ext>
            </a:extLst>
          </p:cNvPr>
          <p:cNvSpPr txBox="1">
            <a:spLocks/>
          </p:cNvSpPr>
          <p:nvPr/>
        </p:nvSpPr>
        <p:spPr>
          <a:xfrm>
            <a:off x="2345966" y="3109791"/>
            <a:ext cx="2089857" cy="563173"/>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Kyoko </a:t>
            </a:r>
            <a:r>
              <a:rPr lang="en-US" b="1" dirty="0" err="1"/>
              <a:t>Hatano</a:t>
            </a:r>
            <a:r>
              <a:rPr lang="en-US" b="1" dirty="0"/>
              <a:t> </a:t>
            </a:r>
            <a:r>
              <a:rPr lang="en-US" dirty="0"/>
              <a:t>Administrative Assistant</a:t>
            </a:r>
          </a:p>
        </p:txBody>
      </p:sp>
      <p:sp>
        <p:nvSpPr>
          <p:cNvPr id="61" name="Rectangle 60">
            <a:extLst>
              <a:ext uri="{FF2B5EF4-FFF2-40B4-BE49-F238E27FC236}">
                <a16:creationId xmlns:a16="http://schemas.microsoft.com/office/drawing/2014/main" id="{D7A1802E-5550-48D9-ADE6-6DF19298224B}"/>
              </a:ext>
            </a:extLst>
          </p:cNvPr>
          <p:cNvSpPr/>
          <p:nvPr/>
        </p:nvSpPr>
        <p:spPr>
          <a:xfrm>
            <a:off x="10238138" y="6011202"/>
            <a:ext cx="1757726" cy="710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2">
            <a:extLst>
              <a:ext uri="{FF2B5EF4-FFF2-40B4-BE49-F238E27FC236}">
                <a16:creationId xmlns:a16="http://schemas.microsoft.com/office/drawing/2014/main" id="{E7B7FED1-FA6D-461E-9023-9887ABF4A715}"/>
              </a:ext>
            </a:extLst>
          </p:cNvPr>
          <p:cNvSpPr txBox="1">
            <a:spLocks/>
          </p:cNvSpPr>
          <p:nvPr/>
        </p:nvSpPr>
        <p:spPr>
          <a:xfrm>
            <a:off x="5470710" y="3109791"/>
            <a:ext cx="2131162" cy="470509"/>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Melissa Marquez</a:t>
            </a:r>
            <a:r>
              <a:rPr lang="en-US" dirty="0"/>
              <a:t> Administrative Assistant</a:t>
            </a:r>
          </a:p>
        </p:txBody>
      </p:sp>
      <p:sp>
        <p:nvSpPr>
          <p:cNvPr id="66" name="Content Placeholder 2">
            <a:extLst>
              <a:ext uri="{FF2B5EF4-FFF2-40B4-BE49-F238E27FC236}">
                <a16:creationId xmlns:a16="http://schemas.microsoft.com/office/drawing/2014/main" id="{D53708E2-8868-4BCB-8B8E-10C07E92BFBC}"/>
              </a:ext>
            </a:extLst>
          </p:cNvPr>
          <p:cNvSpPr txBox="1">
            <a:spLocks/>
          </p:cNvSpPr>
          <p:nvPr/>
        </p:nvSpPr>
        <p:spPr>
          <a:xfrm>
            <a:off x="6913068" y="601120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69" name="Content Placeholder 2">
            <a:extLst>
              <a:ext uri="{FF2B5EF4-FFF2-40B4-BE49-F238E27FC236}">
                <a16:creationId xmlns:a16="http://schemas.microsoft.com/office/drawing/2014/main" id="{93CD6C40-2A87-4867-884A-A1AB27F8C990}"/>
              </a:ext>
            </a:extLst>
          </p:cNvPr>
          <p:cNvSpPr txBox="1">
            <a:spLocks/>
          </p:cNvSpPr>
          <p:nvPr/>
        </p:nvSpPr>
        <p:spPr>
          <a:xfrm>
            <a:off x="2523929" y="5880947"/>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Edie Martinelli</a:t>
            </a:r>
            <a:r>
              <a:rPr lang="en-US" dirty="0"/>
              <a:t> Events Manager</a:t>
            </a:r>
          </a:p>
        </p:txBody>
      </p:sp>
      <p:sp>
        <p:nvSpPr>
          <p:cNvPr id="70" name="Content Placeholder 2">
            <a:extLst>
              <a:ext uri="{FF2B5EF4-FFF2-40B4-BE49-F238E27FC236}">
                <a16:creationId xmlns:a16="http://schemas.microsoft.com/office/drawing/2014/main" id="{1AC2B6CA-CD25-4F6A-A1B2-ED427886F3D6}"/>
              </a:ext>
            </a:extLst>
          </p:cNvPr>
          <p:cNvSpPr txBox="1">
            <a:spLocks/>
          </p:cNvSpPr>
          <p:nvPr/>
        </p:nvSpPr>
        <p:spPr>
          <a:xfrm>
            <a:off x="5544248" y="5880947"/>
            <a:ext cx="1910672"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Megan Trader</a:t>
            </a:r>
            <a:r>
              <a:rPr lang="en-US" dirty="0"/>
              <a:t> Program Coordinator</a:t>
            </a:r>
          </a:p>
        </p:txBody>
      </p:sp>
      <p:sp>
        <p:nvSpPr>
          <p:cNvPr id="71" name="Content Placeholder 2">
            <a:extLst>
              <a:ext uri="{FF2B5EF4-FFF2-40B4-BE49-F238E27FC236}">
                <a16:creationId xmlns:a16="http://schemas.microsoft.com/office/drawing/2014/main" id="{FBC226C3-0BED-455D-9960-F3BF3009A4C8}"/>
              </a:ext>
            </a:extLst>
          </p:cNvPr>
          <p:cNvSpPr txBox="1">
            <a:spLocks/>
          </p:cNvSpPr>
          <p:nvPr/>
        </p:nvSpPr>
        <p:spPr>
          <a:xfrm>
            <a:off x="8779904" y="5884877"/>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Katie Nash</a:t>
            </a:r>
          </a:p>
          <a:p>
            <a:r>
              <a:rPr lang="en-US" dirty="0"/>
              <a:t>Visual Designer</a:t>
            </a:r>
          </a:p>
        </p:txBody>
      </p:sp>
      <p:sp>
        <p:nvSpPr>
          <p:cNvPr id="2" name="Title 1">
            <a:extLst>
              <a:ext uri="{FF2B5EF4-FFF2-40B4-BE49-F238E27FC236}">
                <a16:creationId xmlns:a16="http://schemas.microsoft.com/office/drawing/2014/main" id="{58196BBD-A005-DC40-B694-CA24A9456C8D}"/>
              </a:ext>
            </a:extLst>
          </p:cNvPr>
          <p:cNvSpPr>
            <a:spLocks noGrp="1"/>
          </p:cNvSpPr>
          <p:nvPr>
            <p:ph type="title"/>
          </p:nvPr>
        </p:nvSpPr>
        <p:spPr>
          <a:xfrm>
            <a:off x="1470384" y="166395"/>
            <a:ext cx="10057052" cy="1002837"/>
          </a:xfrm>
        </p:spPr>
        <p:txBody>
          <a:bodyPr anchor="ctr"/>
          <a:lstStyle/>
          <a:p>
            <a:pPr algn="ctr"/>
            <a:r>
              <a:rPr lang="en-US" b="1" dirty="0"/>
              <a:t>ASCCC Staff</a:t>
            </a:r>
          </a:p>
        </p:txBody>
      </p:sp>
      <p:sp>
        <p:nvSpPr>
          <p:cNvPr id="20" name="Content Placeholder 2">
            <a:extLst>
              <a:ext uri="{FF2B5EF4-FFF2-40B4-BE49-F238E27FC236}">
                <a16:creationId xmlns:a16="http://schemas.microsoft.com/office/drawing/2014/main" id="{9D34681A-142A-4B89-A613-5E11DD7CA304}"/>
              </a:ext>
            </a:extLst>
          </p:cNvPr>
          <p:cNvSpPr txBox="1">
            <a:spLocks/>
          </p:cNvSpPr>
          <p:nvPr/>
        </p:nvSpPr>
        <p:spPr>
          <a:xfrm>
            <a:off x="8561991" y="3169304"/>
            <a:ext cx="2131162"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Selena Silva</a:t>
            </a:r>
          </a:p>
          <a:p>
            <a:r>
              <a:rPr lang="en-US" dirty="0"/>
              <a:t>Program Manager</a:t>
            </a:r>
          </a:p>
        </p:txBody>
      </p:sp>
      <p:pic>
        <p:nvPicPr>
          <p:cNvPr id="21" name="Picture 20" descr="Selena Silva&#10;">
            <a:extLst>
              <a:ext uri="{FF2B5EF4-FFF2-40B4-BE49-F238E27FC236}">
                <a16:creationId xmlns:a16="http://schemas.microsoft.com/office/drawing/2014/main" id="{94025BF8-6B00-42C1-B076-2FDC2729EEEF}"/>
              </a:ext>
            </a:extLst>
          </p:cNvPr>
          <p:cNvPicPr>
            <a:picLocks noChangeAspect="1"/>
          </p:cNvPicPr>
          <p:nvPr/>
        </p:nvPicPr>
        <p:blipFill>
          <a:blip r:embed="rId6"/>
          <a:stretch>
            <a:fillRect/>
          </a:stretch>
        </p:blipFill>
        <p:spPr>
          <a:xfrm>
            <a:off x="8886134" y="1169232"/>
            <a:ext cx="1506545" cy="2011680"/>
          </a:xfrm>
          <a:prstGeom prst="rect">
            <a:avLst/>
          </a:prstGeom>
        </p:spPr>
      </p:pic>
      <p:pic>
        <p:nvPicPr>
          <p:cNvPr id="2050" name="Picture 2" descr="Melissa Marquez">
            <a:extLst>
              <a:ext uri="{FF2B5EF4-FFF2-40B4-BE49-F238E27FC236}">
                <a16:creationId xmlns:a16="http://schemas.microsoft.com/office/drawing/2014/main" id="{961AEE2D-3F8F-4F89-A64A-DAF2B223AE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2778" y="1141400"/>
            <a:ext cx="1552261" cy="193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48697"/>
      </p:ext>
    </p:extLst>
  </p:cSld>
  <p:clrMapOvr>
    <a:masterClrMapping/>
  </p:clrMapOvr>
</p:sld>
</file>

<file path=ppt/theme/theme1.xml><?xml version="1.0" encoding="utf-8"?>
<a:theme xmlns:a="http://schemas.openxmlformats.org/drawingml/2006/main" name="ASCCC Curriculum Inst. 2020 Theme">
  <a:themeElements>
    <a:clrScheme name="ASCCC FLI 2021">
      <a:dk1>
        <a:srgbClr val="0A3D57"/>
      </a:dk1>
      <a:lt1>
        <a:srgbClr val="FFFFFF"/>
      </a:lt1>
      <a:dk2>
        <a:srgbClr val="006393"/>
      </a:dk2>
      <a:lt2>
        <a:srgbClr val="B0E5F7"/>
      </a:lt2>
      <a:accent1>
        <a:srgbClr val="189B5A"/>
      </a:accent1>
      <a:accent2>
        <a:srgbClr val="7454B6"/>
      </a:accent2>
      <a:accent3>
        <a:srgbClr val="86D6F3"/>
      </a:accent3>
      <a:accent4>
        <a:srgbClr val="9EDA5C"/>
      </a:accent4>
      <a:accent5>
        <a:srgbClr val="007E48"/>
      </a:accent5>
      <a:accent6>
        <a:srgbClr val="63CBEF"/>
      </a:accent6>
      <a:hlink>
        <a:srgbClr val="7555B7"/>
      </a:hlink>
      <a:folHlink>
        <a:srgbClr val="B196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F58EC3-3FC2-1548-9DF5-30478D1E6599}" vid="{BECD422F-D3E3-8049-84AC-5783B326D4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FLI 2021</Template>
  <TotalTime>1935</TotalTime>
  <Words>2555</Words>
  <Application>Microsoft Office PowerPoint</Application>
  <PresentationFormat>Widescreen</PresentationFormat>
  <Paragraphs>312</Paragraphs>
  <Slides>43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Gill Sans</vt:lpstr>
      <vt:lpstr>Palatino</vt:lpstr>
      <vt:lpstr>Times New Roman</vt:lpstr>
      <vt:lpstr>Wingdings</vt:lpstr>
      <vt:lpstr>ASCCC Curriculum Inst. 2020 Theme</vt:lpstr>
      <vt:lpstr>State of the Senate, Governance, and Consultation Wednesday | June 16, 2021 | 9:00-10:30</vt:lpstr>
      <vt:lpstr>Presenters</vt:lpstr>
      <vt:lpstr>Session Description</vt:lpstr>
      <vt:lpstr>Overview</vt:lpstr>
      <vt:lpstr>ASCCC Executive Committee 2020-21</vt:lpstr>
      <vt:lpstr>ASCCC Executive Committee 2020-21</vt:lpstr>
      <vt:lpstr>ASCCC Executive Committee 2020-21</vt:lpstr>
      <vt:lpstr>ASCCC Staff</vt:lpstr>
      <vt:lpstr>ASCCC Staff</vt:lpstr>
      <vt:lpstr>Major Accomplishments of the Past Year </vt:lpstr>
      <vt:lpstr>And…Navigating through Covid!</vt:lpstr>
      <vt:lpstr>Thanks to all of you…</vt:lpstr>
      <vt:lpstr>Why Are Local Academic Senates So Important?</vt:lpstr>
      <vt:lpstr>The Rights, Responsibilities, and Roles of the Local Academic Senate, Staff, and Students</vt:lpstr>
      <vt:lpstr>California Education Code</vt:lpstr>
      <vt:lpstr>California Code of Regulations</vt:lpstr>
      <vt:lpstr>EDUCATION CODE §70902 (b)(7)</vt:lpstr>
      <vt:lpstr>Title 5 §53203: Powers</vt:lpstr>
      <vt:lpstr>Title 5 §53200: Definitions</vt:lpstr>
      <vt:lpstr>Title 5 §53200 (c): Definitions The “10+1”</vt:lpstr>
      <vt:lpstr>Do you know…</vt:lpstr>
      <vt:lpstr>Collegial Consultation and Effective Participation</vt:lpstr>
      <vt:lpstr>Collegial Consultation (not the same as “consultation”)</vt:lpstr>
      <vt:lpstr>Title 5 §53203: Powers</vt:lpstr>
      <vt:lpstr>Title 5 §53203: Powers</vt:lpstr>
      <vt:lpstr>Exceptional Circumstances and Compelling Reasons</vt:lpstr>
      <vt:lpstr>Title 5 § 53203 – More Powers</vt:lpstr>
      <vt:lpstr>What other matters fall under senate purview?</vt:lpstr>
      <vt:lpstr>Effective Participation - Staff</vt:lpstr>
      <vt:lpstr>Effective Participation – Students</vt:lpstr>
      <vt:lpstr>Effective Participation – Students The “9+1”</vt:lpstr>
      <vt:lpstr>Academic Senates and Faculty Unions</vt:lpstr>
      <vt:lpstr>Overlapping Areas in Ed Code</vt:lpstr>
      <vt:lpstr>Senate/Union Relationships</vt:lpstr>
      <vt:lpstr>Authority and Effectiveness</vt:lpstr>
      <vt:lpstr>Governance</vt:lpstr>
      <vt:lpstr>Governance at the State Level</vt:lpstr>
      <vt:lpstr>Consultation Council</vt:lpstr>
      <vt:lpstr>Board of Governors Policy on Consultation Process</vt:lpstr>
      <vt:lpstr>California Community College Curriculum Committee (5C)</vt:lpstr>
      <vt:lpstr>California Community College Curriculum Committee (5C)</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Nash</dc:creator>
  <cp:lastModifiedBy>Selena Silva</cp:lastModifiedBy>
  <cp:revision>87</cp:revision>
  <dcterms:created xsi:type="dcterms:W3CDTF">2019-10-17T19:23:47Z</dcterms:created>
  <dcterms:modified xsi:type="dcterms:W3CDTF">2021-06-14T19:08:10Z</dcterms:modified>
</cp:coreProperties>
</file>