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08" r:id="rId43"/>
    <p:sldId id="297" r:id="rId44"/>
    <p:sldId id="298" r:id="rId45"/>
    <p:sldId id="299" r:id="rId46"/>
    <p:sldId id="300" r:id="rId47"/>
    <p:sldId id="301" r:id="rId48"/>
    <p:sldId id="302" r:id="rId49"/>
    <p:sldId id="303" r:id="rId50"/>
    <p:sldId id="304" r:id="rId51"/>
    <p:sldId id="305" r:id="rId52"/>
    <p:sldId id="306" r:id="rId53"/>
    <p:sldId id="307"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Gill Sans" panose="020B0502020104020203" pitchFamily="34" charset="-79"/>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327A63-7E1E-4C6F-A839-9FC49E43EC32}">
  <a:tblStyle styleId="{8A327A63-7E1E-4C6F-A839-9FC49E43EC3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5"/>
          </a:solidFill>
        </a:fill>
      </a:tcStyle>
    </a:wholeTbl>
    <a:band1H>
      <a:tcTxStyle/>
      <a:tcStyle>
        <a:tcBdr/>
        <a:fill>
          <a:solidFill>
            <a:srgbClr val="CED8EA"/>
          </a:solidFill>
        </a:fill>
      </a:tcStyle>
    </a:band1H>
    <a:band2H>
      <a:tcTxStyle/>
      <a:tcStyle>
        <a:tcBdr/>
      </a:tcStyle>
    </a:band2H>
    <a:band1V>
      <a:tcTxStyle/>
      <a:tcStyle>
        <a:tcBdr/>
        <a:fill>
          <a:solidFill>
            <a:srgbClr val="CED8EA"/>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F41B05F4-96FA-4F64-980F-C305E324769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7BD3B83-7B5C-4E44-9AFF-EEFA016F4817}"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6"/>
    <p:restoredTop sz="94646"/>
  </p:normalViewPr>
  <p:slideViewPr>
    <p:cSldViewPr snapToGrid="0">
      <p:cViewPr varScale="1">
        <p:scale>
          <a:sx n="84" d="100"/>
          <a:sy n="84" d="100"/>
        </p:scale>
        <p:origin x="192"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think this should be done quickly - we will get into in more depth later</a:t>
            </a:r>
            <a:endParaRPr/>
          </a:p>
        </p:txBody>
      </p:sp>
      <p:sp>
        <p:nvSpPr>
          <p:cNvPr id="150" name="Google Shape;150;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51" name="Google Shape;1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p:txBody>
      </p:sp>
      <p:sp>
        <p:nvSpPr>
          <p:cNvPr id="159" name="Google Shape;159;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60" name="Google Shape;16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69" name="Google Shape;16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78" name="Google Shape;1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87" name="Google Shape;1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515e23dbc4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515e23dbc4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515e23dbc4_0_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04" name="Google Shape;2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56305a54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56305a54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156305a54ba_0_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13" name="Google Shape;213;g156305a54b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515e23dbc4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515e23dbc4_0_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g1515e23dbc4_0_8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30" name="Google Shape;2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Start with Stephanie and work our way through</a:t>
            </a:r>
            <a:endParaRPr/>
          </a:p>
        </p:txBody>
      </p:sp>
      <p:sp>
        <p:nvSpPr>
          <p:cNvPr id="76" name="Google Shape;76;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77" name="Google Shape;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39" name="Google Shape;2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48" name="Google Shape;2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57" name="Google Shape;25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66" name="Google Shape;2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https://asccc.org/content/submit-input-ab-928 </a:t>
            </a:r>
            <a:endParaRPr/>
          </a:p>
          <a:p>
            <a:pPr marL="0" lvl="0" indent="0" algn="l" rtl="0">
              <a:spcBef>
                <a:spcPts val="0"/>
              </a:spcBef>
              <a:spcAft>
                <a:spcPts val="0"/>
              </a:spcAft>
              <a:buNone/>
            </a:pPr>
            <a:endParaRPr/>
          </a:p>
        </p:txBody>
      </p:sp>
      <p:sp>
        <p:nvSpPr>
          <p:cNvPr id="274" name="Google Shape;274;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275" name="Google Shape;27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515e23dbc4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515e23dbc4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g1515e23dbc4_0_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1515e23db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1515e23dbc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1515e23dbc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515e23dbc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515e23dbc4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1515e23dbc4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515e23dbc4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515e23dbc4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1515e23dbc4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89" name="Google Shape;8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515e23dbc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515e23dbc4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1515e23dbc4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515e23dbc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515e23dbc4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1515e23dbc4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515e23dbc4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515e23dbc4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1515e23dbc4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51eb16663b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151eb16663b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51eb16663b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g151eb16663b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51eb16663b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151eb16663b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515e23dbc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515e23dbc4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515e23dbc4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51eb16663b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g151eb16663b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51eb16663b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g151eb16663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15e23dbc4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515e23dbc4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1515e23dbc4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51eb16663b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151eb16663b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51eb16663b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151eb16663b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580f352da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1580f352da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https://asccc.org/content/submit-input-ab-928 </a:t>
            </a:r>
            <a:endParaRPr/>
          </a:p>
          <a:p>
            <a:pPr marL="0" lvl="0" indent="0" algn="l" rtl="0">
              <a:spcBef>
                <a:spcPts val="0"/>
              </a:spcBef>
              <a:spcAft>
                <a:spcPts val="0"/>
              </a:spcAft>
              <a:buNone/>
            </a:pPr>
            <a:endParaRPr/>
          </a:p>
        </p:txBody>
      </p:sp>
      <p:sp>
        <p:nvSpPr>
          <p:cNvPr id="414" name="Google Shape;414;g1580f352da8_0_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415" name="Google Shape;415;g1580f352da8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515e23dbc4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515e23dbc4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1515e23dbc4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562efcdde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g1562efcdde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515e23dbc4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1515e23dbc4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https://asccc.org/content/submit-input-ab-928 </a:t>
            </a:r>
            <a:endParaRPr/>
          </a:p>
          <a:p>
            <a:pPr marL="0" lvl="0" indent="0" algn="l" rtl="0">
              <a:spcBef>
                <a:spcPts val="0"/>
              </a:spcBef>
              <a:spcAft>
                <a:spcPts val="0"/>
              </a:spcAft>
              <a:buNone/>
            </a:pPr>
            <a:endParaRPr/>
          </a:p>
        </p:txBody>
      </p:sp>
      <p:sp>
        <p:nvSpPr>
          <p:cNvPr id="445" name="Google Shape;445;g1515e23dbc4_0_107: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446" name="Google Shape;446;g1515e23dbc4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562efcdde7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562efcdde7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4" name="Google Shape;454;g1562efcdde7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562efcdde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562efcdde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g1562efcdde7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515e23dbc4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515e23dbc4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g1515e23dbc4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485" name="Google Shape;48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24" name="Google Shape;12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spTree>
      <p:nvGrpSpPr>
        <p:cNvPr id="1" name="Shape 14"/>
        <p:cNvGrpSpPr/>
        <p:nvPr/>
      </p:nvGrpSpPr>
      <p:grpSpPr>
        <a:xfrm>
          <a:off x="0" y="0"/>
          <a:ext cx="0" cy="0"/>
          <a:chOff x="0" y="0"/>
          <a:chExt cx="0" cy="0"/>
        </a:xfrm>
      </p:grpSpPr>
      <p:grpSp>
        <p:nvGrpSpPr>
          <p:cNvPr id="15" name="Google Shape;15;p2"/>
          <p:cNvGrpSpPr/>
          <p:nvPr/>
        </p:nvGrpSpPr>
        <p:grpSpPr>
          <a:xfrm>
            <a:off x="0" y="2812265"/>
            <a:ext cx="12192000" cy="4045735"/>
            <a:chOff x="0" y="2812265"/>
            <a:chExt cx="12192000" cy="4045735"/>
          </a:xfrm>
        </p:grpSpPr>
        <p:sp>
          <p:nvSpPr>
            <p:cNvPr id="16" name="Google Shape;16;p2"/>
            <p:cNvSpPr/>
            <p:nvPr/>
          </p:nvSpPr>
          <p:spPr>
            <a:xfrm rot="10800000">
              <a:off x="0" y="3177391"/>
              <a:ext cx="12192000" cy="368060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rot="10800000">
              <a:off x="0" y="2812265"/>
              <a:ext cx="12192000" cy="3651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pic>
        <p:nvPicPr>
          <p:cNvPr id="18" name="Google Shape;18;p2" descr="Academic Senate for California Community Colleges Logo"/>
          <p:cNvPicPr preferRelativeResize="0"/>
          <p:nvPr/>
        </p:nvPicPr>
        <p:blipFill rotWithShape="1">
          <a:blip r:embed="rId2">
            <a:alphaModFix/>
          </a:blip>
          <a:srcRect/>
          <a:stretch/>
        </p:blipFill>
        <p:spPr>
          <a:xfrm>
            <a:off x="1995054" y="829173"/>
            <a:ext cx="4540210" cy="1146403"/>
          </a:xfrm>
          <a:prstGeom prst="rect">
            <a:avLst/>
          </a:prstGeom>
          <a:noFill/>
          <a:ln>
            <a:noFill/>
          </a:ln>
        </p:spPr>
      </p:pic>
      <p:sp>
        <p:nvSpPr>
          <p:cNvPr id="19" name="Google Shape;19;p2"/>
          <p:cNvSpPr txBox="1">
            <a:spLocks noGrp="1"/>
          </p:cNvSpPr>
          <p:nvPr>
            <p:ph type="title"/>
          </p:nvPr>
        </p:nvSpPr>
        <p:spPr>
          <a:xfrm>
            <a:off x="2133598" y="3310152"/>
            <a:ext cx="9213852"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Palatino"/>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133597" y="4755561"/>
            <a:ext cx="92138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600"/>
              <a:buNone/>
              <a:defRPr>
                <a:solidFill>
                  <a:schemeClr val="lt1"/>
                </a:solidFill>
              </a:defRPr>
            </a:lvl1pPr>
            <a:lvl2pPr lvl="1" algn="l">
              <a:lnSpc>
                <a:spcPct val="90000"/>
              </a:lnSpc>
              <a:spcBef>
                <a:spcPts val="500"/>
              </a:spcBef>
              <a:spcAft>
                <a:spcPts val="0"/>
              </a:spcAft>
              <a:buClr>
                <a:srgbClr val="3A3838"/>
              </a:buClr>
              <a:buSzPts val="1800"/>
              <a:buChar char="•"/>
              <a:defRPr/>
            </a:lvl2pPr>
            <a:lvl3pPr lvl="2" algn="l">
              <a:lnSpc>
                <a:spcPct val="90000"/>
              </a:lnSpc>
              <a:spcBef>
                <a:spcPts val="500"/>
              </a:spcBef>
              <a:spcAft>
                <a:spcPts val="0"/>
              </a:spcAft>
              <a:buClr>
                <a:srgbClr val="3A3838"/>
              </a:buClr>
              <a:buSzPts val="1800"/>
              <a:buChar char="•"/>
              <a:defRPr/>
            </a:lvl3pPr>
            <a:lvl4pPr lvl="3" algn="l">
              <a:lnSpc>
                <a:spcPct val="90000"/>
              </a:lnSpc>
              <a:spcBef>
                <a:spcPts val="500"/>
              </a:spcBef>
              <a:spcAft>
                <a:spcPts val="0"/>
              </a:spcAft>
              <a:buClr>
                <a:srgbClr val="3A3838"/>
              </a:buClr>
              <a:buSzPts val="1800"/>
              <a:buChar char="•"/>
              <a:defRPr/>
            </a:lvl4pPr>
            <a:lvl5pPr lvl="4" algn="l">
              <a:lnSpc>
                <a:spcPct val="90000"/>
              </a:lnSpc>
              <a:spcBef>
                <a:spcPts val="500"/>
              </a:spcBef>
              <a:spcAft>
                <a:spcPts val="0"/>
              </a:spcAft>
              <a:buClr>
                <a:srgbClr val="3A383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4" name="Google Shape;24;p3"/>
          <p:cNvGrpSpPr/>
          <p:nvPr/>
        </p:nvGrpSpPr>
        <p:grpSpPr>
          <a:xfrm>
            <a:off x="0" y="0"/>
            <a:ext cx="12192000" cy="798858"/>
            <a:chOff x="0" y="0"/>
            <a:chExt cx="12192000" cy="798858"/>
          </a:xfrm>
        </p:grpSpPr>
        <p:sp>
          <p:nvSpPr>
            <p:cNvPr id="25" name="Google Shape;25;p3"/>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7" name="Google Shape;27;p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4"/>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chemeClr val="lt1"/>
        </a:solidFill>
        <a:effectLst/>
      </p:bgPr>
    </p:bg>
    <p:spTree>
      <p:nvGrpSpPr>
        <p:cNvPr id="1" name="Shape 30"/>
        <p:cNvGrpSpPr/>
        <p:nvPr/>
      </p:nvGrpSpPr>
      <p:grpSpPr>
        <a:xfrm>
          <a:off x="0" y="0"/>
          <a:ext cx="0" cy="0"/>
          <a:chOff x="0" y="0"/>
          <a:chExt cx="0" cy="0"/>
        </a:xfrm>
      </p:grpSpPr>
      <p:grpSp>
        <p:nvGrpSpPr>
          <p:cNvPr id="31" name="Google Shape;31;p5"/>
          <p:cNvGrpSpPr/>
          <p:nvPr/>
        </p:nvGrpSpPr>
        <p:grpSpPr>
          <a:xfrm>
            <a:off x="0" y="0"/>
            <a:ext cx="12192000" cy="6858000"/>
            <a:chOff x="0" y="0"/>
            <a:chExt cx="12192000" cy="6858000"/>
          </a:xfrm>
        </p:grpSpPr>
        <p:sp>
          <p:nvSpPr>
            <p:cNvPr id="32" name="Google Shape;32;p5"/>
            <p:cNvSpPr/>
            <p:nvPr/>
          </p:nvSpPr>
          <p:spPr>
            <a:xfrm>
              <a:off x="0" y="0"/>
              <a:ext cx="12192000" cy="188421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5"/>
            <p:cNvSpPr/>
            <p:nvPr/>
          </p:nvSpPr>
          <p:spPr>
            <a:xfrm>
              <a:off x="0" y="6276109"/>
              <a:ext cx="12192000" cy="58189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5"/>
            <p:cNvSpPr/>
            <p:nvPr/>
          </p:nvSpPr>
          <p:spPr>
            <a:xfrm>
              <a:off x="0" y="1867368"/>
              <a:ext cx="12192000" cy="1497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5" name="Google Shape;35;p5"/>
          <p:cNvSpPr txBox="1">
            <a:spLocks noGrp="1"/>
          </p:cNvSpPr>
          <p:nvPr>
            <p:ph type="title"/>
          </p:nvPr>
        </p:nvSpPr>
        <p:spPr>
          <a:xfrm>
            <a:off x="831850" y="434518"/>
            <a:ext cx="10515600"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2221728"/>
            <a:ext cx="10515600" cy="70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A3838"/>
              </a:buClr>
              <a:buSzPts val="3000"/>
              <a:buNone/>
              <a:defRPr sz="3000">
                <a:solidFill>
                  <a:srgbClr val="3A3838"/>
                </a:solidFill>
              </a:defRPr>
            </a:lvl1pPr>
            <a:lvl2pPr marL="914400" lvl="1" indent="-228600" algn="l">
              <a:lnSpc>
                <a:spcPct val="90000"/>
              </a:lnSpc>
              <a:spcBef>
                <a:spcPts val="500"/>
              </a:spcBef>
              <a:spcAft>
                <a:spcPts val="0"/>
              </a:spcAft>
              <a:buClr>
                <a:srgbClr val="88BEB5"/>
              </a:buClr>
              <a:buSzPts val="2000"/>
              <a:buNone/>
              <a:defRPr sz="2000">
                <a:solidFill>
                  <a:srgbClr val="88BEB5"/>
                </a:solidFill>
              </a:defRPr>
            </a:lvl2pPr>
            <a:lvl3pPr marL="1371600" lvl="2" indent="-228600" algn="l">
              <a:lnSpc>
                <a:spcPct val="90000"/>
              </a:lnSpc>
              <a:spcBef>
                <a:spcPts val="500"/>
              </a:spcBef>
              <a:spcAft>
                <a:spcPts val="0"/>
              </a:spcAft>
              <a:buClr>
                <a:srgbClr val="88BEB5"/>
              </a:buClr>
              <a:buSzPts val="1800"/>
              <a:buNone/>
              <a:defRPr sz="1800">
                <a:solidFill>
                  <a:srgbClr val="88BEB5"/>
                </a:solidFill>
              </a:defRPr>
            </a:lvl3pPr>
            <a:lvl4pPr marL="1828800" lvl="3" indent="-228600" algn="l">
              <a:lnSpc>
                <a:spcPct val="90000"/>
              </a:lnSpc>
              <a:spcBef>
                <a:spcPts val="500"/>
              </a:spcBef>
              <a:spcAft>
                <a:spcPts val="0"/>
              </a:spcAft>
              <a:buClr>
                <a:srgbClr val="88BEB5"/>
              </a:buClr>
              <a:buSzPts val="1600"/>
              <a:buNone/>
              <a:defRPr sz="1600">
                <a:solidFill>
                  <a:srgbClr val="88BEB5"/>
                </a:solidFill>
              </a:defRPr>
            </a:lvl4pPr>
            <a:lvl5pPr marL="2286000" lvl="4" indent="-228600" algn="l">
              <a:lnSpc>
                <a:spcPct val="90000"/>
              </a:lnSpc>
              <a:spcBef>
                <a:spcPts val="500"/>
              </a:spcBef>
              <a:spcAft>
                <a:spcPts val="0"/>
              </a:spcAft>
              <a:buClr>
                <a:srgbClr val="88BEB5"/>
              </a:buClr>
              <a:buSzPts val="1600"/>
              <a:buNone/>
              <a:defRPr sz="1600">
                <a:solidFill>
                  <a:srgbClr val="88BEB5"/>
                </a:solidFill>
              </a:defRPr>
            </a:lvl5pPr>
            <a:lvl6pPr marL="2743200" lvl="5" indent="-228600" algn="l">
              <a:lnSpc>
                <a:spcPct val="90000"/>
              </a:lnSpc>
              <a:spcBef>
                <a:spcPts val="500"/>
              </a:spcBef>
              <a:spcAft>
                <a:spcPts val="0"/>
              </a:spcAft>
              <a:buClr>
                <a:srgbClr val="88BEB5"/>
              </a:buClr>
              <a:buSzPts val="1600"/>
              <a:buNone/>
              <a:defRPr sz="1600">
                <a:solidFill>
                  <a:srgbClr val="88BEB5"/>
                </a:solidFill>
              </a:defRPr>
            </a:lvl6pPr>
            <a:lvl7pPr marL="3200400" lvl="6" indent="-228600" algn="l">
              <a:lnSpc>
                <a:spcPct val="90000"/>
              </a:lnSpc>
              <a:spcBef>
                <a:spcPts val="500"/>
              </a:spcBef>
              <a:spcAft>
                <a:spcPts val="0"/>
              </a:spcAft>
              <a:buClr>
                <a:srgbClr val="88BEB5"/>
              </a:buClr>
              <a:buSzPts val="1600"/>
              <a:buNone/>
              <a:defRPr sz="1600">
                <a:solidFill>
                  <a:srgbClr val="88BEB5"/>
                </a:solidFill>
              </a:defRPr>
            </a:lvl7pPr>
            <a:lvl8pPr marL="3657600" lvl="7" indent="-228600" algn="l">
              <a:lnSpc>
                <a:spcPct val="90000"/>
              </a:lnSpc>
              <a:spcBef>
                <a:spcPts val="500"/>
              </a:spcBef>
              <a:spcAft>
                <a:spcPts val="0"/>
              </a:spcAft>
              <a:buClr>
                <a:srgbClr val="88BEB5"/>
              </a:buClr>
              <a:buSzPts val="1600"/>
              <a:buNone/>
              <a:defRPr sz="1600">
                <a:solidFill>
                  <a:srgbClr val="88BEB5"/>
                </a:solidFill>
              </a:defRPr>
            </a:lvl8pPr>
            <a:lvl9pPr marL="4114800" lvl="8" indent="-228600" algn="l">
              <a:lnSpc>
                <a:spcPct val="90000"/>
              </a:lnSpc>
              <a:spcBef>
                <a:spcPts val="500"/>
              </a:spcBef>
              <a:spcAft>
                <a:spcPts val="0"/>
              </a:spcAft>
              <a:buClr>
                <a:srgbClr val="88BEB5"/>
              </a:buClr>
              <a:buSzPts val="1600"/>
              <a:buNone/>
              <a:defRPr sz="1600">
                <a:solidFill>
                  <a:srgbClr val="88BEB5"/>
                </a:solidFill>
              </a:defRPr>
            </a:lvl9pPr>
          </a:lstStyle>
          <a:p>
            <a:endParaRPr/>
          </a:p>
        </p:txBody>
      </p:sp>
      <p:sp>
        <p:nvSpPr>
          <p:cNvPr id="37" name="Google Shape;37;p5"/>
          <p:cNvSpPr txBox="1">
            <a:spLocks noGrp="1"/>
          </p:cNvSpPr>
          <p:nvPr>
            <p:ph type="body" idx="2"/>
          </p:nvPr>
        </p:nvSpPr>
        <p:spPr>
          <a:xfrm>
            <a:off x="831850" y="2997965"/>
            <a:ext cx="10515600" cy="309322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rgbClr val="3A3838"/>
              </a:buClr>
              <a:buSzPts val="2600"/>
              <a:buChar char="•"/>
              <a:defRPr sz="26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 name="Google Shape;38;p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9" name="Google Shape;39;p5" descr="A picture containing text, clipart&#10;&#10;Description automatically generated"/>
          <p:cNvPicPr preferRelativeResize="0"/>
          <p:nvPr/>
        </p:nvPicPr>
        <p:blipFill rotWithShape="1">
          <a:blip r:embed="rId2">
            <a:alphaModFix/>
          </a:blip>
          <a:srcRect/>
          <a:stretch/>
        </p:blipFill>
        <p:spPr>
          <a:xfrm>
            <a:off x="800427" y="6345089"/>
            <a:ext cx="419026" cy="4190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Content 2 Column Slide">
  <p:cSld name="#3 Content 2 Column Slide">
    <p:bg>
      <p:bgPr>
        <a:solidFill>
          <a:schemeClr val="lt1"/>
        </a:solidFill>
        <a:effectLst/>
      </p:bgPr>
    </p:bg>
    <p:spTree>
      <p:nvGrpSpPr>
        <p:cNvPr id="1" name="Shape 40"/>
        <p:cNvGrpSpPr/>
        <p:nvPr/>
      </p:nvGrpSpPr>
      <p:grpSpPr>
        <a:xfrm>
          <a:off x="0" y="0"/>
          <a:ext cx="0" cy="0"/>
          <a:chOff x="0" y="0"/>
          <a:chExt cx="0" cy="0"/>
        </a:xfrm>
      </p:grpSpPr>
      <p:grpSp>
        <p:nvGrpSpPr>
          <p:cNvPr id="41" name="Google Shape;41;p6"/>
          <p:cNvGrpSpPr/>
          <p:nvPr/>
        </p:nvGrpSpPr>
        <p:grpSpPr>
          <a:xfrm>
            <a:off x="0" y="0"/>
            <a:ext cx="12192000" cy="798858"/>
            <a:chOff x="0" y="0"/>
            <a:chExt cx="12192000" cy="798858"/>
          </a:xfrm>
        </p:grpSpPr>
        <p:sp>
          <p:nvSpPr>
            <p:cNvPr id="42" name="Google Shape;42;p6"/>
            <p:cNvSpPr/>
            <p:nvPr/>
          </p:nvSpPr>
          <p:spPr>
            <a:xfrm>
              <a:off x="0" y="0"/>
              <a:ext cx="12192000" cy="6743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6"/>
            <p:cNvSpPr/>
            <p:nvPr/>
          </p:nvSpPr>
          <p:spPr>
            <a:xfrm>
              <a:off x="0" y="674328"/>
              <a:ext cx="12192000" cy="12453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4" name="Google Shape;44;p6"/>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600"/>
              <a:buFont typeface="Palatino"/>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8200" y="2286442"/>
            <a:ext cx="5181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6172200" y="2286442"/>
            <a:ext cx="5181600" cy="400803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2"/>
                </a:solidFill>
                <a:latin typeface="Calibri"/>
                <a:ea typeface="Calibri"/>
                <a:cs typeface="Calibri"/>
                <a:sym typeface="Calibri"/>
              </a:defRPr>
            </a:lvl1pPr>
            <a:lvl2pPr marL="0" lvl="1" indent="0" algn="l">
              <a:spcBef>
                <a:spcPts val="0"/>
              </a:spcBef>
              <a:buNone/>
              <a:defRPr sz="1200" b="0" i="0" u="none" strike="noStrike" cap="none">
                <a:solidFill>
                  <a:schemeClr val="dk2"/>
                </a:solidFill>
                <a:latin typeface="Calibri"/>
                <a:ea typeface="Calibri"/>
                <a:cs typeface="Calibri"/>
                <a:sym typeface="Calibri"/>
              </a:defRPr>
            </a:lvl2pPr>
            <a:lvl3pPr marL="0" lvl="2" indent="0" algn="l">
              <a:spcBef>
                <a:spcPts val="0"/>
              </a:spcBef>
              <a:buNone/>
              <a:defRPr sz="1200" b="0" i="0" u="none" strike="noStrike" cap="none">
                <a:solidFill>
                  <a:schemeClr val="dk2"/>
                </a:solidFill>
                <a:latin typeface="Calibri"/>
                <a:ea typeface="Calibri"/>
                <a:cs typeface="Calibri"/>
                <a:sym typeface="Calibri"/>
              </a:defRPr>
            </a:lvl3pPr>
            <a:lvl4pPr marL="0" lvl="3" indent="0" algn="l">
              <a:spcBef>
                <a:spcPts val="0"/>
              </a:spcBef>
              <a:buNone/>
              <a:defRPr sz="1200" b="0" i="0" u="none" strike="noStrike" cap="none">
                <a:solidFill>
                  <a:schemeClr val="dk2"/>
                </a:solidFill>
                <a:latin typeface="Calibri"/>
                <a:ea typeface="Calibri"/>
                <a:cs typeface="Calibri"/>
                <a:sym typeface="Calibri"/>
              </a:defRPr>
            </a:lvl4pPr>
            <a:lvl5pPr marL="0" lvl="4" indent="0" algn="l">
              <a:spcBef>
                <a:spcPts val="0"/>
              </a:spcBef>
              <a:buNone/>
              <a:defRPr sz="1200" b="0" i="0" u="none" strike="noStrike" cap="none">
                <a:solidFill>
                  <a:schemeClr val="dk2"/>
                </a:solidFill>
                <a:latin typeface="Calibri"/>
                <a:ea typeface="Calibri"/>
                <a:cs typeface="Calibri"/>
                <a:sym typeface="Calibri"/>
              </a:defRPr>
            </a:lvl5pPr>
            <a:lvl6pPr marL="0" lvl="5" indent="0" algn="l">
              <a:spcBef>
                <a:spcPts val="0"/>
              </a:spcBef>
              <a:buNone/>
              <a:defRPr sz="1200" b="0" i="0" u="none" strike="noStrike" cap="none">
                <a:solidFill>
                  <a:schemeClr val="dk2"/>
                </a:solidFill>
                <a:latin typeface="Calibri"/>
                <a:ea typeface="Calibri"/>
                <a:cs typeface="Calibri"/>
                <a:sym typeface="Calibri"/>
              </a:defRPr>
            </a:lvl6pPr>
            <a:lvl7pPr marL="0" lvl="6" indent="0" algn="l">
              <a:spcBef>
                <a:spcPts val="0"/>
              </a:spcBef>
              <a:buNone/>
              <a:defRPr sz="1200" b="0" i="0" u="none" strike="noStrike" cap="none">
                <a:solidFill>
                  <a:schemeClr val="dk2"/>
                </a:solidFill>
                <a:latin typeface="Calibri"/>
                <a:ea typeface="Calibri"/>
                <a:cs typeface="Calibri"/>
                <a:sym typeface="Calibri"/>
              </a:defRPr>
            </a:lvl7pPr>
            <a:lvl8pPr marL="0" lvl="7" indent="0" algn="l">
              <a:spcBef>
                <a:spcPts val="0"/>
              </a:spcBef>
              <a:buNone/>
              <a:defRPr sz="1200" b="0" i="0" u="none" strike="noStrike" cap="none">
                <a:solidFill>
                  <a:schemeClr val="dk2"/>
                </a:solidFill>
                <a:latin typeface="Calibri"/>
                <a:ea typeface="Calibri"/>
                <a:cs typeface="Calibri"/>
                <a:sym typeface="Calibri"/>
              </a:defRPr>
            </a:lvl8pPr>
            <a:lvl9pPr marL="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48"/>
        <p:cNvGrpSpPr/>
        <p:nvPr/>
      </p:nvGrpSpPr>
      <p:grpSpPr>
        <a:xfrm>
          <a:off x="0" y="0"/>
          <a:ext cx="0" cy="0"/>
          <a:chOff x="0" y="0"/>
          <a:chExt cx="0" cy="0"/>
        </a:xfrm>
      </p:grpSpPr>
      <p:pic>
        <p:nvPicPr>
          <p:cNvPr id="49" name="Google Shape;49;p7"/>
          <p:cNvPicPr preferRelativeResize="0"/>
          <p:nvPr/>
        </p:nvPicPr>
        <p:blipFill rotWithShape="1">
          <a:blip r:embed="rId2">
            <a:alphaModFix/>
          </a:blip>
          <a:srcRect/>
          <a:stretch/>
        </p:blipFill>
        <p:spPr>
          <a:xfrm>
            <a:off x="425" y="0"/>
            <a:ext cx="12191150" cy="2284413"/>
          </a:xfrm>
          <a:prstGeom prst="rect">
            <a:avLst/>
          </a:prstGeom>
          <a:noFill/>
          <a:ln>
            <a:noFill/>
          </a:ln>
        </p:spPr>
      </p:pic>
      <p:pic>
        <p:nvPicPr>
          <p:cNvPr id="50" name="Google Shape;50;p7"/>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51" name="Google Shape;51;p7"/>
          <p:cNvSpPr txBox="1">
            <a:spLocks noGrp="1"/>
          </p:cNvSpPr>
          <p:nvPr>
            <p:ph type="title"/>
          </p:nvPr>
        </p:nvSpPr>
        <p:spPr>
          <a:xfrm>
            <a:off x="2682910" y="403412"/>
            <a:ext cx="8670888"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3A3838"/>
              </a:buClr>
              <a:buSzPts val="2400"/>
              <a:buFont typeface="Arial"/>
              <a:buNone/>
              <a:defRPr sz="2400"/>
            </a:lvl1pPr>
            <a:lvl2pPr marL="914400" lvl="1" indent="-381000" algn="l">
              <a:lnSpc>
                <a:spcPct val="90000"/>
              </a:lnSpc>
              <a:spcBef>
                <a:spcPts val="500"/>
              </a:spcBef>
              <a:spcAft>
                <a:spcPts val="0"/>
              </a:spcAft>
              <a:buClr>
                <a:srgbClr val="3A3838"/>
              </a:buClr>
              <a:buSzPts val="2400"/>
              <a:buChar char="•"/>
              <a:defRPr sz="2400"/>
            </a:lvl2pPr>
            <a:lvl3pPr marL="1371600" lvl="2" indent="-355600" algn="l">
              <a:lnSpc>
                <a:spcPct val="90000"/>
              </a:lnSpc>
              <a:spcBef>
                <a:spcPts val="500"/>
              </a:spcBef>
              <a:spcAft>
                <a:spcPts val="0"/>
              </a:spcAft>
              <a:buClr>
                <a:srgbClr val="3A3838"/>
              </a:buClr>
              <a:buSzPts val="2000"/>
              <a:buChar char="•"/>
              <a:defRPr sz="2000"/>
            </a:lvl3pPr>
            <a:lvl4pPr marL="1828800" lvl="3" indent="-342900" algn="l">
              <a:lnSpc>
                <a:spcPct val="90000"/>
              </a:lnSpc>
              <a:spcBef>
                <a:spcPts val="500"/>
              </a:spcBef>
              <a:spcAft>
                <a:spcPts val="0"/>
              </a:spcAft>
              <a:buClr>
                <a:srgbClr val="3A3838"/>
              </a:buClr>
              <a:buSzPts val="1800"/>
              <a:buChar char="•"/>
              <a:defRPr sz="1800"/>
            </a:lvl4pPr>
            <a:lvl5pPr marL="2286000" lvl="4" indent="-355600" algn="l">
              <a:lnSpc>
                <a:spcPct val="90000"/>
              </a:lnSpc>
              <a:spcBef>
                <a:spcPts val="500"/>
              </a:spcBef>
              <a:spcAft>
                <a:spcPts val="0"/>
              </a:spcAft>
              <a:buClr>
                <a:srgbClr val="3A3838"/>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7"/>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chemeClr val="dk2"/>
                </a:solidFill>
                <a:latin typeface="Calibri"/>
                <a:ea typeface="Calibri"/>
                <a:cs typeface="Calibri"/>
                <a:sym typeface="Calibri"/>
              </a:defRPr>
            </a:lvl1pPr>
            <a:lvl2pPr marL="0" marR="0" lvl="1" indent="0" algn="l">
              <a:spcBef>
                <a:spcPts val="0"/>
              </a:spcBef>
              <a:buNone/>
              <a:defRPr sz="1200" b="0" i="0" u="none" strike="noStrike" cap="none">
                <a:solidFill>
                  <a:schemeClr val="dk2"/>
                </a:solidFill>
                <a:latin typeface="Calibri"/>
                <a:ea typeface="Calibri"/>
                <a:cs typeface="Calibri"/>
                <a:sym typeface="Calibri"/>
              </a:defRPr>
            </a:lvl2pPr>
            <a:lvl3pPr marL="0" marR="0" lvl="2" indent="0" algn="l">
              <a:spcBef>
                <a:spcPts val="0"/>
              </a:spcBef>
              <a:buNone/>
              <a:defRPr sz="1200" b="0" i="0" u="none" strike="noStrike" cap="none">
                <a:solidFill>
                  <a:schemeClr val="dk2"/>
                </a:solidFill>
                <a:latin typeface="Calibri"/>
                <a:ea typeface="Calibri"/>
                <a:cs typeface="Calibri"/>
                <a:sym typeface="Calibri"/>
              </a:defRPr>
            </a:lvl3pPr>
            <a:lvl4pPr marL="0" marR="0" lvl="3" indent="0" algn="l">
              <a:spcBef>
                <a:spcPts val="0"/>
              </a:spcBef>
              <a:buNone/>
              <a:defRPr sz="1200" b="0" i="0" u="none" strike="noStrike" cap="none">
                <a:solidFill>
                  <a:schemeClr val="dk2"/>
                </a:solidFill>
                <a:latin typeface="Calibri"/>
                <a:ea typeface="Calibri"/>
                <a:cs typeface="Calibri"/>
                <a:sym typeface="Calibri"/>
              </a:defRPr>
            </a:lvl4pPr>
            <a:lvl5pPr marL="0" marR="0" lvl="4" indent="0" algn="l">
              <a:spcBef>
                <a:spcPts val="0"/>
              </a:spcBef>
              <a:buNone/>
              <a:defRPr sz="1200" b="0" i="0" u="none" strike="noStrike" cap="none">
                <a:solidFill>
                  <a:schemeClr val="dk2"/>
                </a:solidFill>
                <a:latin typeface="Calibri"/>
                <a:ea typeface="Calibri"/>
                <a:cs typeface="Calibri"/>
                <a:sym typeface="Calibri"/>
              </a:defRPr>
            </a:lvl5pPr>
            <a:lvl6pPr marL="0" marR="0" lvl="5" indent="0" algn="l">
              <a:spcBef>
                <a:spcPts val="0"/>
              </a:spcBef>
              <a:buNone/>
              <a:defRPr sz="1200" b="0" i="0" u="none" strike="noStrike" cap="none">
                <a:solidFill>
                  <a:schemeClr val="dk2"/>
                </a:solidFill>
                <a:latin typeface="Calibri"/>
                <a:ea typeface="Calibri"/>
                <a:cs typeface="Calibri"/>
                <a:sym typeface="Calibri"/>
              </a:defRPr>
            </a:lvl6pPr>
            <a:lvl7pPr marL="0" marR="0" lvl="6" indent="0" algn="l">
              <a:spcBef>
                <a:spcPts val="0"/>
              </a:spcBef>
              <a:buNone/>
              <a:defRPr sz="1200" b="0" i="0" u="none" strike="noStrike" cap="none">
                <a:solidFill>
                  <a:schemeClr val="dk2"/>
                </a:solidFill>
                <a:latin typeface="Calibri"/>
                <a:ea typeface="Calibri"/>
                <a:cs typeface="Calibri"/>
                <a:sym typeface="Calibri"/>
              </a:defRPr>
            </a:lvl7pPr>
            <a:lvl8pPr marL="0" marR="0" lvl="7" indent="0" algn="l">
              <a:spcBef>
                <a:spcPts val="0"/>
              </a:spcBef>
              <a:buNone/>
              <a:defRPr sz="1200" b="0" i="0" u="none" strike="noStrike" cap="none">
                <a:solidFill>
                  <a:schemeClr val="dk2"/>
                </a:solidFill>
                <a:latin typeface="Calibri"/>
                <a:ea typeface="Calibri"/>
                <a:cs typeface="Calibri"/>
                <a:sym typeface="Calibri"/>
              </a:defRPr>
            </a:lvl8pPr>
            <a:lvl9pPr marL="0" marR="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56" name="Google Shape;56;p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B7E"/>
              </a:buClr>
              <a:buSzPts val="3600"/>
              <a:buFont typeface="Palatino"/>
              <a:buNone/>
              <a:defRPr sz="3600">
                <a:solidFill>
                  <a:srgbClr val="703B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chemeClr val="dk2"/>
                </a:solidFill>
                <a:latin typeface="Calibri"/>
                <a:ea typeface="Calibri"/>
                <a:cs typeface="Calibri"/>
                <a:sym typeface="Calibri"/>
              </a:defRPr>
            </a:lvl1pPr>
            <a:lvl2pPr marL="0" marR="0" lvl="1" indent="0" algn="l">
              <a:spcBef>
                <a:spcPts val="0"/>
              </a:spcBef>
              <a:buNone/>
              <a:defRPr sz="1200" b="0" i="0" u="none" strike="noStrike" cap="none">
                <a:solidFill>
                  <a:schemeClr val="dk2"/>
                </a:solidFill>
                <a:latin typeface="Calibri"/>
                <a:ea typeface="Calibri"/>
                <a:cs typeface="Calibri"/>
                <a:sym typeface="Calibri"/>
              </a:defRPr>
            </a:lvl2pPr>
            <a:lvl3pPr marL="0" marR="0" lvl="2" indent="0" algn="l">
              <a:spcBef>
                <a:spcPts val="0"/>
              </a:spcBef>
              <a:buNone/>
              <a:defRPr sz="1200" b="0" i="0" u="none" strike="noStrike" cap="none">
                <a:solidFill>
                  <a:schemeClr val="dk2"/>
                </a:solidFill>
                <a:latin typeface="Calibri"/>
                <a:ea typeface="Calibri"/>
                <a:cs typeface="Calibri"/>
                <a:sym typeface="Calibri"/>
              </a:defRPr>
            </a:lvl3pPr>
            <a:lvl4pPr marL="0" marR="0" lvl="3" indent="0" algn="l">
              <a:spcBef>
                <a:spcPts val="0"/>
              </a:spcBef>
              <a:buNone/>
              <a:defRPr sz="1200" b="0" i="0" u="none" strike="noStrike" cap="none">
                <a:solidFill>
                  <a:schemeClr val="dk2"/>
                </a:solidFill>
                <a:latin typeface="Calibri"/>
                <a:ea typeface="Calibri"/>
                <a:cs typeface="Calibri"/>
                <a:sym typeface="Calibri"/>
              </a:defRPr>
            </a:lvl4pPr>
            <a:lvl5pPr marL="0" marR="0" lvl="4" indent="0" algn="l">
              <a:spcBef>
                <a:spcPts val="0"/>
              </a:spcBef>
              <a:buNone/>
              <a:defRPr sz="1200" b="0" i="0" u="none" strike="noStrike" cap="none">
                <a:solidFill>
                  <a:schemeClr val="dk2"/>
                </a:solidFill>
                <a:latin typeface="Calibri"/>
                <a:ea typeface="Calibri"/>
                <a:cs typeface="Calibri"/>
                <a:sym typeface="Calibri"/>
              </a:defRPr>
            </a:lvl5pPr>
            <a:lvl6pPr marL="0" marR="0" lvl="5" indent="0" algn="l">
              <a:spcBef>
                <a:spcPts val="0"/>
              </a:spcBef>
              <a:buNone/>
              <a:defRPr sz="1200" b="0" i="0" u="none" strike="noStrike" cap="none">
                <a:solidFill>
                  <a:schemeClr val="dk2"/>
                </a:solidFill>
                <a:latin typeface="Calibri"/>
                <a:ea typeface="Calibri"/>
                <a:cs typeface="Calibri"/>
                <a:sym typeface="Calibri"/>
              </a:defRPr>
            </a:lvl6pPr>
            <a:lvl7pPr marL="0" marR="0" lvl="6" indent="0" algn="l">
              <a:spcBef>
                <a:spcPts val="0"/>
              </a:spcBef>
              <a:buNone/>
              <a:defRPr sz="1200" b="0" i="0" u="none" strike="noStrike" cap="none">
                <a:solidFill>
                  <a:schemeClr val="dk2"/>
                </a:solidFill>
                <a:latin typeface="Calibri"/>
                <a:ea typeface="Calibri"/>
                <a:cs typeface="Calibri"/>
                <a:sym typeface="Calibri"/>
              </a:defRPr>
            </a:lvl7pPr>
            <a:lvl8pPr marL="0" marR="0" lvl="7" indent="0" algn="l">
              <a:spcBef>
                <a:spcPts val="0"/>
              </a:spcBef>
              <a:buNone/>
              <a:defRPr sz="1200" b="0" i="0" u="none" strike="noStrike" cap="none">
                <a:solidFill>
                  <a:schemeClr val="dk2"/>
                </a:solidFill>
                <a:latin typeface="Calibri"/>
                <a:ea typeface="Calibri"/>
                <a:cs typeface="Calibri"/>
                <a:sym typeface="Calibri"/>
              </a:defRPr>
            </a:lvl8pPr>
            <a:lvl9pPr marL="0" marR="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8"/>
          <p:cNvPicPr preferRelativeResize="0"/>
          <p:nvPr/>
        </p:nvPicPr>
        <p:blipFill rotWithShape="1">
          <a:blip r:embed="rId3">
            <a:alphaModFix/>
          </a:blip>
          <a:srcRect/>
          <a:stretch/>
        </p:blipFill>
        <p:spPr>
          <a:xfrm>
            <a:off x="-7112" y="5463"/>
            <a:ext cx="820737" cy="6847074"/>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60"/>
        <p:cNvGrpSpPr/>
        <p:nvPr/>
      </p:nvGrpSpPr>
      <p:grpSpPr>
        <a:xfrm>
          <a:off x="0" y="0"/>
          <a:ext cx="0" cy="0"/>
          <a:chOff x="0" y="0"/>
          <a:chExt cx="0" cy="0"/>
        </a:xfrm>
      </p:grpSpPr>
      <p:pic>
        <p:nvPicPr>
          <p:cNvPr id="61" name="Google Shape;61;p9"/>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62" name="Google Shape;62;p9"/>
          <p:cNvPicPr preferRelativeResize="0"/>
          <p:nvPr/>
        </p:nvPicPr>
        <p:blipFill rotWithShape="1">
          <a:blip r:embed="rId3">
            <a:alphaModFix/>
          </a:blip>
          <a:srcRect/>
          <a:stretch/>
        </p:blipFill>
        <p:spPr>
          <a:xfrm>
            <a:off x="-7112" y="5463"/>
            <a:ext cx="820737" cy="6847074"/>
          </a:xfrm>
          <a:prstGeom prst="rect">
            <a:avLst/>
          </a:prstGeom>
          <a:noFill/>
          <a:ln>
            <a:noFill/>
          </a:ln>
          <a:effectLst>
            <a:outerShdw blurRad="190500" dist="50800" algn="ctr" rotWithShape="0">
              <a:srgbClr val="000000">
                <a:alpha val="40000"/>
              </a:srgbClr>
            </a:outerShdw>
          </a:effectLst>
        </p:spPr>
      </p:pic>
      <p:sp>
        <p:nvSpPr>
          <p:cNvPr id="63" name="Google Shape;63;p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B7E"/>
              </a:buClr>
              <a:buSzPts val="3600"/>
              <a:buFont typeface="Palatino"/>
              <a:buNone/>
              <a:defRPr sz="3600">
                <a:solidFill>
                  <a:srgbClr val="703B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9"/>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3A3838"/>
              </a:buClr>
              <a:buSzPts val="1800"/>
              <a:buChar char="•"/>
              <a:defRPr/>
            </a:lvl1pPr>
            <a:lvl2pPr marL="914400" lvl="1" indent="-342900" algn="l">
              <a:lnSpc>
                <a:spcPct val="90000"/>
              </a:lnSpc>
              <a:spcBef>
                <a:spcPts val="500"/>
              </a:spcBef>
              <a:spcAft>
                <a:spcPts val="0"/>
              </a:spcAft>
              <a:buClr>
                <a:srgbClr val="3A3838"/>
              </a:buClr>
              <a:buSzPts val="1800"/>
              <a:buChar char="•"/>
              <a:defRPr/>
            </a:lvl2pPr>
            <a:lvl3pPr marL="1371600" lvl="2" indent="-342900" algn="l">
              <a:lnSpc>
                <a:spcPct val="90000"/>
              </a:lnSpc>
              <a:spcBef>
                <a:spcPts val="500"/>
              </a:spcBef>
              <a:spcAft>
                <a:spcPts val="0"/>
              </a:spcAft>
              <a:buClr>
                <a:srgbClr val="3A3838"/>
              </a:buClr>
              <a:buSzPts val="1800"/>
              <a:buChar char="•"/>
              <a:defRPr/>
            </a:lvl3pPr>
            <a:lvl4pPr marL="1828800" lvl="3" indent="-342900" algn="l">
              <a:lnSpc>
                <a:spcPct val="90000"/>
              </a:lnSpc>
              <a:spcBef>
                <a:spcPts val="500"/>
              </a:spcBef>
              <a:spcAft>
                <a:spcPts val="0"/>
              </a:spcAft>
              <a:buClr>
                <a:srgbClr val="3A3838"/>
              </a:buClr>
              <a:buSzPts val="1800"/>
              <a:buChar char="•"/>
              <a:defRPr/>
            </a:lvl4pPr>
            <a:lvl5pPr marL="2286000" lvl="4" indent="-342900" algn="l">
              <a:lnSpc>
                <a:spcPct val="90000"/>
              </a:lnSpc>
              <a:spcBef>
                <a:spcPts val="500"/>
              </a:spcBef>
              <a:spcAft>
                <a:spcPts val="0"/>
              </a:spcAft>
              <a:buClr>
                <a:srgbClr val="3A383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9"/>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chemeClr val="dk2"/>
                </a:solidFill>
                <a:latin typeface="Calibri"/>
                <a:ea typeface="Calibri"/>
                <a:cs typeface="Calibri"/>
                <a:sym typeface="Calibri"/>
              </a:defRPr>
            </a:lvl1pPr>
            <a:lvl2pPr marL="0" marR="0" lvl="1" indent="0" algn="l">
              <a:spcBef>
                <a:spcPts val="0"/>
              </a:spcBef>
              <a:buNone/>
              <a:defRPr sz="1200" b="0" i="0" u="none" strike="noStrike" cap="none">
                <a:solidFill>
                  <a:schemeClr val="dk2"/>
                </a:solidFill>
                <a:latin typeface="Calibri"/>
                <a:ea typeface="Calibri"/>
                <a:cs typeface="Calibri"/>
                <a:sym typeface="Calibri"/>
              </a:defRPr>
            </a:lvl2pPr>
            <a:lvl3pPr marL="0" marR="0" lvl="2" indent="0" algn="l">
              <a:spcBef>
                <a:spcPts val="0"/>
              </a:spcBef>
              <a:buNone/>
              <a:defRPr sz="1200" b="0" i="0" u="none" strike="noStrike" cap="none">
                <a:solidFill>
                  <a:schemeClr val="dk2"/>
                </a:solidFill>
                <a:latin typeface="Calibri"/>
                <a:ea typeface="Calibri"/>
                <a:cs typeface="Calibri"/>
                <a:sym typeface="Calibri"/>
              </a:defRPr>
            </a:lvl3pPr>
            <a:lvl4pPr marL="0" marR="0" lvl="3" indent="0" algn="l">
              <a:spcBef>
                <a:spcPts val="0"/>
              </a:spcBef>
              <a:buNone/>
              <a:defRPr sz="1200" b="0" i="0" u="none" strike="noStrike" cap="none">
                <a:solidFill>
                  <a:schemeClr val="dk2"/>
                </a:solidFill>
                <a:latin typeface="Calibri"/>
                <a:ea typeface="Calibri"/>
                <a:cs typeface="Calibri"/>
                <a:sym typeface="Calibri"/>
              </a:defRPr>
            </a:lvl4pPr>
            <a:lvl5pPr marL="0" marR="0" lvl="4" indent="0" algn="l">
              <a:spcBef>
                <a:spcPts val="0"/>
              </a:spcBef>
              <a:buNone/>
              <a:defRPr sz="1200" b="0" i="0" u="none" strike="noStrike" cap="none">
                <a:solidFill>
                  <a:schemeClr val="dk2"/>
                </a:solidFill>
                <a:latin typeface="Calibri"/>
                <a:ea typeface="Calibri"/>
                <a:cs typeface="Calibri"/>
                <a:sym typeface="Calibri"/>
              </a:defRPr>
            </a:lvl5pPr>
            <a:lvl6pPr marL="0" marR="0" lvl="5" indent="0" algn="l">
              <a:spcBef>
                <a:spcPts val="0"/>
              </a:spcBef>
              <a:buNone/>
              <a:defRPr sz="1200" b="0" i="0" u="none" strike="noStrike" cap="none">
                <a:solidFill>
                  <a:schemeClr val="dk2"/>
                </a:solidFill>
                <a:latin typeface="Calibri"/>
                <a:ea typeface="Calibri"/>
                <a:cs typeface="Calibri"/>
                <a:sym typeface="Calibri"/>
              </a:defRPr>
            </a:lvl6pPr>
            <a:lvl7pPr marL="0" marR="0" lvl="6" indent="0" algn="l">
              <a:spcBef>
                <a:spcPts val="0"/>
              </a:spcBef>
              <a:buNone/>
              <a:defRPr sz="1200" b="0" i="0" u="none" strike="noStrike" cap="none">
                <a:solidFill>
                  <a:schemeClr val="dk2"/>
                </a:solidFill>
                <a:latin typeface="Calibri"/>
                <a:ea typeface="Calibri"/>
                <a:cs typeface="Calibri"/>
                <a:sym typeface="Calibri"/>
              </a:defRPr>
            </a:lvl7pPr>
            <a:lvl8pPr marL="0" marR="0" lvl="7" indent="0" algn="l">
              <a:spcBef>
                <a:spcPts val="0"/>
              </a:spcBef>
              <a:buNone/>
              <a:defRPr sz="1200" b="0" i="0" u="none" strike="noStrike" cap="none">
                <a:solidFill>
                  <a:schemeClr val="dk2"/>
                </a:solidFill>
                <a:latin typeface="Calibri"/>
                <a:ea typeface="Calibri"/>
                <a:cs typeface="Calibri"/>
                <a:sym typeface="Calibri"/>
              </a:defRPr>
            </a:lvl8pPr>
            <a:lvl9pPr marL="0" marR="0" lvl="8" indent="0" algn="l">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90000"/>
              </a:lnSpc>
              <a:spcBef>
                <a:spcPts val="1000"/>
              </a:spcBef>
              <a:spcAft>
                <a:spcPts val="0"/>
              </a:spcAft>
              <a:buClr>
                <a:srgbClr val="3A3838"/>
              </a:buClr>
              <a:buSzPts val="2600"/>
              <a:buFont typeface="Arial"/>
              <a:buChar char="•"/>
              <a:defRPr sz="2600" b="0" i="0" u="none" strike="noStrike" cap="none">
                <a:solidFill>
                  <a:srgbClr val="3A3838"/>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3A3838"/>
              </a:buClr>
              <a:buSzPts val="2400"/>
              <a:buFont typeface="Arial"/>
              <a:buChar char="•"/>
              <a:defRPr sz="2400" b="0" i="0" u="none" strike="noStrike" cap="none">
                <a:solidFill>
                  <a:srgbClr val="3A3838"/>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3A3838"/>
              </a:buClr>
              <a:buSzPts val="2000"/>
              <a:buFont typeface="Arial"/>
              <a:buChar char="•"/>
              <a:defRPr sz="2000" b="0" i="0" u="none" strike="noStrike" cap="none">
                <a:solidFill>
                  <a:srgbClr val="3A3838"/>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3A3838"/>
              </a:buClr>
              <a:buSzPts val="1800"/>
              <a:buFont typeface="Arial"/>
              <a:buChar char="•"/>
              <a:defRPr sz="1800" b="0" i="0" u="none" strike="noStrike" cap="none">
                <a:solidFill>
                  <a:srgbClr val="3A3838"/>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chemeClr val="dk2"/>
                </a:solidFill>
                <a:latin typeface="Calibri"/>
                <a:ea typeface="Calibri"/>
                <a:cs typeface="Calibri"/>
                <a:sym typeface="Calibri"/>
              </a:defRPr>
            </a:lvl1pPr>
            <a:lvl2pPr marL="0" marR="0" lvl="1" indent="0" algn="l" rtl="0">
              <a:spcBef>
                <a:spcPts val="0"/>
              </a:spcBef>
              <a:buNone/>
              <a:defRPr sz="1200" b="0" i="0" u="none" strike="noStrike" cap="none">
                <a:solidFill>
                  <a:schemeClr val="dk2"/>
                </a:solidFill>
                <a:latin typeface="Calibri"/>
                <a:ea typeface="Calibri"/>
                <a:cs typeface="Calibri"/>
                <a:sym typeface="Calibri"/>
              </a:defRPr>
            </a:lvl2pPr>
            <a:lvl3pPr marL="0" marR="0" lvl="2" indent="0" algn="l" rtl="0">
              <a:spcBef>
                <a:spcPts val="0"/>
              </a:spcBef>
              <a:buNone/>
              <a:defRPr sz="1200" b="0" i="0" u="none" strike="noStrike" cap="none">
                <a:solidFill>
                  <a:schemeClr val="dk2"/>
                </a:solidFill>
                <a:latin typeface="Calibri"/>
                <a:ea typeface="Calibri"/>
                <a:cs typeface="Calibri"/>
                <a:sym typeface="Calibri"/>
              </a:defRPr>
            </a:lvl3pPr>
            <a:lvl4pPr marL="0" marR="0" lvl="3" indent="0" algn="l" rtl="0">
              <a:spcBef>
                <a:spcPts val="0"/>
              </a:spcBef>
              <a:buNone/>
              <a:defRPr sz="1200" b="0" i="0" u="none" strike="noStrike" cap="none">
                <a:solidFill>
                  <a:schemeClr val="dk2"/>
                </a:solidFill>
                <a:latin typeface="Calibri"/>
                <a:ea typeface="Calibri"/>
                <a:cs typeface="Calibri"/>
                <a:sym typeface="Calibri"/>
              </a:defRPr>
            </a:lvl4pPr>
            <a:lvl5pPr marL="0" marR="0" lvl="4" indent="0" algn="l" rtl="0">
              <a:spcBef>
                <a:spcPts val="0"/>
              </a:spcBef>
              <a:buNone/>
              <a:defRPr sz="1200" b="0" i="0" u="none" strike="noStrike" cap="none">
                <a:solidFill>
                  <a:schemeClr val="dk2"/>
                </a:solidFill>
                <a:latin typeface="Calibri"/>
                <a:ea typeface="Calibri"/>
                <a:cs typeface="Calibri"/>
                <a:sym typeface="Calibri"/>
              </a:defRPr>
            </a:lvl5pPr>
            <a:lvl6pPr marL="0" marR="0" lvl="5" indent="0" algn="l" rtl="0">
              <a:spcBef>
                <a:spcPts val="0"/>
              </a:spcBef>
              <a:buNone/>
              <a:defRPr sz="1200" b="0" i="0" u="none" strike="noStrike" cap="none">
                <a:solidFill>
                  <a:schemeClr val="dk2"/>
                </a:solidFill>
                <a:latin typeface="Calibri"/>
                <a:ea typeface="Calibri"/>
                <a:cs typeface="Calibri"/>
                <a:sym typeface="Calibri"/>
              </a:defRPr>
            </a:lvl6pPr>
            <a:lvl7pPr marL="0" marR="0" lvl="6" indent="0" algn="l" rtl="0">
              <a:spcBef>
                <a:spcPts val="0"/>
              </a:spcBef>
              <a:buNone/>
              <a:defRPr sz="1200" b="0" i="0" u="none" strike="noStrike" cap="none">
                <a:solidFill>
                  <a:schemeClr val="dk2"/>
                </a:solidFill>
                <a:latin typeface="Calibri"/>
                <a:ea typeface="Calibri"/>
                <a:cs typeface="Calibri"/>
                <a:sym typeface="Calibri"/>
              </a:defRPr>
            </a:lvl7pPr>
            <a:lvl8pPr marL="0" marR="0" lvl="7" indent="0" algn="l" rtl="0">
              <a:spcBef>
                <a:spcPts val="0"/>
              </a:spcBef>
              <a:buNone/>
              <a:defRPr sz="1200" b="0" i="0" u="none" strike="noStrike" cap="none">
                <a:solidFill>
                  <a:schemeClr val="dk2"/>
                </a:solidFill>
                <a:latin typeface="Calibri"/>
                <a:ea typeface="Calibri"/>
                <a:cs typeface="Calibri"/>
                <a:sym typeface="Calibri"/>
              </a:defRPr>
            </a:lvl8pPr>
            <a:lvl9pPr marL="0" marR="0" lvl="8" indent="0" algn="l" rtl="0">
              <a:spcBef>
                <a:spcPts val="0"/>
              </a:spcBef>
              <a:buNone/>
              <a:defRPr sz="1200" b="0" i="0" u="none" strike="noStrike" cap="none">
                <a:solidFill>
                  <a:schemeClr val="dk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 name="Google Shape;12;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 name="Google Shape;13;p1" descr="A picture containing text, clipart&#10;&#10;Description automatically generated"/>
          <p:cNvPicPr preferRelativeResize="0"/>
          <p:nvPr/>
        </p:nvPicPr>
        <p:blipFill rotWithShape="1">
          <a:blip r:embed="rId10">
            <a:alphaModFix/>
          </a:blip>
          <a:srcRect/>
          <a:stretch/>
        </p:blipFill>
        <p:spPr>
          <a:xfrm>
            <a:off x="800427" y="6345089"/>
            <a:ext cx="419026" cy="4190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sccc.org/content/submit-input-ab-92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surveymonkey.com/r/GE_Pattern_Survey_2022"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hyperlink" Target="https://www.asccc.org/resolutions/develop-lower-division-ge-pathway-ccc-baccalaureate-degree-program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leginfo.legislature.ca.gov/faces/billNavClient.xhtml?bill_id=202120220AB928"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asccc.org"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www.asccc.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s://www.surveymonkey.com/r/GE_Pattern_Survey_2022" TargetMode="External"/><Relationship Id="rId3" Type="http://schemas.openxmlformats.org/officeDocument/2006/relationships/hyperlink" Target="https://www.asccc.org/" TargetMode="External"/><Relationship Id="rId7" Type="http://schemas.openxmlformats.org/officeDocument/2006/relationships/hyperlink" Target="https://www.csusb.edu/ciac"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www.cccco.edu/About-Us/Chancellors-Office/Divisions/Educational-Services-and-Support/What-we-do/Curriculum-and-Instruction-Unit/California-Community-College-Curriculum-Committee" TargetMode="External"/><Relationship Id="rId5" Type="http://schemas.openxmlformats.org/officeDocument/2006/relationships/hyperlink" Target="mailto:info@asccc.org" TargetMode="External"/><Relationship Id="rId4" Type="http://schemas.openxmlformats.org/officeDocument/2006/relationships/hyperlink" Target="https://icas-ca.org/" TargetMode="External"/><Relationship Id="rId9" Type="http://schemas.openxmlformats.org/officeDocument/2006/relationships/hyperlink" Target="https://www.surveymonkey.com/r/AB928_GE_Surve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1489048" y="3310152"/>
            <a:ext cx="9213900" cy="1312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Palatino"/>
              <a:buNone/>
            </a:pPr>
            <a:r>
              <a:rPr lang="en-US" dirty="0">
                <a:solidFill>
                  <a:schemeClr val="bg1"/>
                </a:solidFill>
              </a:rPr>
              <a:t>General Education Webinar Series </a:t>
            </a:r>
            <a:endParaRPr dirty="0">
              <a:solidFill>
                <a:schemeClr val="bg1"/>
              </a:solidFill>
            </a:endParaRPr>
          </a:p>
        </p:txBody>
      </p:sp>
      <p:sp>
        <p:nvSpPr>
          <p:cNvPr id="72" name="Google Shape;72;p10"/>
          <p:cNvSpPr txBox="1">
            <a:spLocks noGrp="1"/>
          </p:cNvSpPr>
          <p:nvPr>
            <p:ph type="subTitle" idx="1"/>
          </p:nvPr>
        </p:nvSpPr>
        <p:spPr>
          <a:xfrm>
            <a:off x="1694147" y="4715611"/>
            <a:ext cx="92139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3600"/>
              <a:buNone/>
            </a:pPr>
            <a:r>
              <a:rPr lang="en-US" sz="3600" dirty="0">
                <a:solidFill>
                  <a:schemeClr val="bg1"/>
                </a:solidFill>
              </a:rPr>
              <a:t>General Education Requirements of the Associate Degree, Baccalaureate Degree, and Associate Degree for Transfer</a:t>
            </a:r>
            <a:endParaRP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General Education – Title 5: Local Patterns</a:t>
            </a:r>
            <a:endParaRPr/>
          </a:p>
        </p:txBody>
      </p:sp>
      <p:sp>
        <p:nvSpPr>
          <p:cNvPr id="154" name="Google Shape;154;p19"/>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2600"/>
              <a:buNone/>
            </a:pPr>
            <a:r>
              <a:rPr lang="en-US"/>
              <a:t>Title 5, §55063(c) requires that students receiving an associate degree shall complete a minimum of 18 semester or 27 quarter units of GE coursework that includes a minimum of 3 semester or 4 quarter units in each of the following areas:</a:t>
            </a:r>
            <a:endParaRPr/>
          </a:p>
          <a:p>
            <a:pPr marL="457200" lvl="0" indent="-342900" algn="l" rtl="0">
              <a:lnSpc>
                <a:spcPct val="90000"/>
              </a:lnSpc>
              <a:spcBef>
                <a:spcPts val="1600"/>
              </a:spcBef>
              <a:spcAft>
                <a:spcPts val="0"/>
              </a:spcAft>
              <a:buClr>
                <a:srgbClr val="3A3838"/>
              </a:buClr>
              <a:buSzPts val="1800"/>
              <a:buChar char="●"/>
            </a:pPr>
            <a:r>
              <a:rPr lang="en-US"/>
              <a:t>Natural Sciences</a:t>
            </a:r>
            <a:endParaRPr/>
          </a:p>
          <a:p>
            <a:pPr marL="457200" lvl="0" indent="-342900" algn="l" rtl="0">
              <a:lnSpc>
                <a:spcPct val="90000"/>
              </a:lnSpc>
              <a:spcBef>
                <a:spcPts val="0"/>
              </a:spcBef>
              <a:spcAft>
                <a:spcPts val="0"/>
              </a:spcAft>
              <a:buClr>
                <a:srgbClr val="3A3838"/>
              </a:buClr>
              <a:buSzPts val="1800"/>
              <a:buChar char="●"/>
            </a:pPr>
            <a:r>
              <a:rPr lang="en-US"/>
              <a:t>Social and Behavioral Sciences </a:t>
            </a:r>
            <a:endParaRPr/>
          </a:p>
          <a:p>
            <a:pPr marL="457200" lvl="0" indent="-342900" algn="l" rtl="0">
              <a:lnSpc>
                <a:spcPct val="90000"/>
              </a:lnSpc>
              <a:spcBef>
                <a:spcPts val="0"/>
              </a:spcBef>
              <a:spcAft>
                <a:spcPts val="0"/>
              </a:spcAft>
              <a:buClr>
                <a:srgbClr val="3A3838"/>
              </a:buClr>
              <a:buSzPts val="1800"/>
              <a:buChar char="●"/>
            </a:pPr>
            <a:r>
              <a:rPr lang="en-US"/>
              <a:t>Humanities</a:t>
            </a:r>
            <a:endParaRPr/>
          </a:p>
          <a:p>
            <a:pPr marL="457200" lvl="0" indent="-342900" algn="l" rtl="0">
              <a:lnSpc>
                <a:spcPct val="90000"/>
              </a:lnSpc>
              <a:spcBef>
                <a:spcPts val="0"/>
              </a:spcBef>
              <a:spcAft>
                <a:spcPts val="0"/>
              </a:spcAft>
              <a:buClr>
                <a:srgbClr val="3A3838"/>
              </a:buClr>
              <a:buSzPts val="1800"/>
              <a:buChar char="●"/>
            </a:pPr>
            <a:r>
              <a:rPr lang="en-US"/>
              <a:t>Language and Rationality</a:t>
            </a:r>
            <a:endParaRPr/>
          </a:p>
          <a:p>
            <a:pPr marL="914400" lvl="1" indent="-342900" algn="l" rtl="0">
              <a:lnSpc>
                <a:spcPct val="90000"/>
              </a:lnSpc>
              <a:spcBef>
                <a:spcPts val="0"/>
              </a:spcBef>
              <a:spcAft>
                <a:spcPts val="0"/>
              </a:spcAft>
              <a:buClr>
                <a:srgbClr val="3A3838"/>
              </a:buClr>
              <a:buSzPts val="1800"/>
              <a:buChar char="○"/>
            </a:pPr>
            <a:r>
              <a:rPr lang="en-US"/>
              <a:t>English Composition</a:t>
            </a:r>
            <a:endParaRPr/>
          </a:p>
          <a:p>
            <a:pPr marL="914400" lvl="1" indent="-342900" algn="l" rtl="0">
              <a:lnSpc>
                <a:spcPct val="90000"/>
              </a:lnSpc>
              <a:spcBef>
                <a:spcPts val="0"/>
              </a:spcBef>
              <a:spcAft>
                <a:spcPts val="0"/>
              </a:spcAft>
              <a:buClr>
                <a:srgbClr val="3A3838"/>
              </a:buClr>
              <a:buSzPts val="1800"/>
              <a:buChar char="○"/>
            </a:pPr>
            <a:r>
              <a:rPr lang="en-US"/>
              <a:t>Communication and Analytical Thinking</a:t>
            </a:r>
            <a:endParaRPr/>
          </a:p>
          <a:p>
            <a:pPr marL="0" lvl="0" indent="0" algn="l" rtl="0">
              <a:lnSpc>
                <a:spcPct val="90000"/>
              </a:lnSpc>
              <a:spcBef>
                <a:spcPts val="1000"/>
              </a:spcBef>
              <a:spcAft>
                <a:spcPts val="0"/>
              </a:spcAft>
              <a:buClr>
                <a:srgbClr val="3A3838"/>
              </a:buClr>
              <a:buSzPts val="2600"/>
              <a:buNone/>
            </a:pPr>
            <a:endParaRPr/>
          </a:p>
        </p:txBody>
      </p:sp>
      <p:sp>
        <p:nvSpPr>
          <p:cNvPr id="155" name="Google Shape;155;p19"/>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General Education – Title 5: Additional requirements </a:t>
            </a:r>
            <a:endParaRPr/>
          </a:p>
        </p:txBody>
      </p:sp>
      <p:sp>
        <p:nvSpPr>
          <p:cNvPr id="163" name="Google Shape;163;p20"/>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140018" lvl="0" indent="0" algn="l" rtl="0">
              <a:lnSpc>
                <a:spcPct val="90000"/>
              </a:lnSpc>
              <a:spcBef>
                <a:spcPts val="0"/>
              </a:spcBef>
              <a:spcAft>
                <a:spcPts val="0"/>
              </a:spcAft>
              <a:buClr>
                <a:srgbClr val="404040"/>
              </a:buClr>
              <a:buSzPts val="1671"/>
              <a:buNone/>
            </a:pPr>
            <a:r>
              <a:rPr lang="en-US"/>
              <a:t>General Education areas based on Title 5, § 55063</a:t>
            </a:r>
            <a:endParaRPr/>
          </a:p>
          <a:p>
            <a:pPr marL="140018" lvl="0" indent="0" algn="l" rtl="0">
              <a:lnSpc>
                <a:spcPct val="90000"/>
              </a:lnSpc>
              <a:spcBef>
                <a:spcPts val="1000"/>
              </a:spcBef>
              <a:spcAft>
                <a:spcPts val="0"/>
              </a:spcAft>
              <a:buClr>
                <a:srgbClr val="404040"/>
              </a:buClr>
              <a:buSzPts val="1671"/>
              <a:buNone/>
            </a:pPr>
            <a:endParaRPr/>
          </a:p>
          <a:p>
            <a:pPr marL="482918" lvl="0" indent="-342900" algn="l" rtl="0">
              <a:lnSpc>
                <a:spcPct val="90000"/>
              </a:lnSpc>
              <a:spcBef>
                <a:spcPts val="0"/>
              </a:spcBef>
              <a:spcAft>
                <a:spcPts val="0"/>
              </a:spcAft>
              <a:buClr>
                <a:srgbClr val="404040"/>
              </a:buClr>
              <a:buSzPts val="1671"/>
              <a:buChar char="•"/>
            </a:pPr>
            <a:r>
              <a:rPr lang="en-US"/>
              <a:t>Additional requirements in written expression, mathematics, and Ethnic Studies</a:t>
            </a:r>
            <a:endParaRPr/>
          </a:p>
          <a:p>
            <a:pPr marL="457200" lvl="0" indent="-211047" algn="l" rtl="0">
              <a:lnSpc>
                <a:spcPct val="90000"/>
              </a:lnSpc>
              <a:spcBef>
                <a:spcPts val="0"/>
              </a:spcBef>
              <a:spcAft>
                <a:spcPts val="0"/>
              </a:spcAft>
              <a:buClr>
                <a:srgbClr val="404040"/>
              </a:buClr>
              <a:buSzPts val="1671"/>
              <a:buNone/>
            </a:pPr>
            <a:endParaRPr/>
          </a:p>
          <a:p>
            <a:pPr marL="457200" lvl="0" indent="-317182" algn="l" rtl="0">
              <a:lnSpc>
                <a:spcPct val="90000"/>
              </a:lnSpc>
              <a:spcBef>
                <a:spcPts val="0"/>
              </a:spcBef>
              <a:spcAft>
                <a:spcPts val="0"/>
              </a:spcAft>
              <a:buClr>
                <a:srgbClr val="404040"/>
              </a:buClr>
              <a:buSzPts val="1671"/>
              <a:buChar char="•"/>
            </a:pPr>
            <a:r>
              <a:rPr lang="en-US"/>
              <a:t>Colleges may locally determine additional requirements and competency in reading</a:t>
            </a:r>
            <a:endParaRPr/>
          </a:p>
          <a:p>
            <a:pPr marL="457200" lvl="0" indent="-211047" algn="l" rtl="0">
              <a:lnSpc>
                <a:spcPct val="90000"/>
              </a:lnSpc>
              <a:spcBef>
                <a:spcPts val="0"/>
              </a:spcBef>
              <a:spcAft>
                <a:spcPts val="0"/>
              </a:spcAft>
              <a:buClr>
                <a:srgbClr val="404040"/>
              </a:buClr>
              <a:buSzPts val="1671"/>
              <a:buNone/>
            </a:pPr>
            <a:endParaRPr/>
          </a:p>
          <a:p>
            <a:pPr marL="457200" lvl="0" indent="-317182" algn="l" rtl="0">
              <a:lnSpc>
                <a:spcPct val="90000"/>
              </a:lnSpc>
              <a:spcBef>
                <a:spcPts val="0"/>
              </a:spcBef>
              <a:spcAft>
                <a:spcPts val="0"/>
              </a:spcAft>
              <a:buClr>
                <a:srgbClr val="404040"/>
              </a:buClr>
              <a:buSzPts val="1671"/>
              <a:buChar char="•"/>
            </a:pPr>
            <a:r>
              <a:rPr lang="en-US"/>
              <a:t>Colleges may also allow completion of a GE pattern for an articulated transfer institution, such as an out-of-state school </a:t>
            </a:r>
            <a:endParaRPr/>
          </a:p>
          <a:p>
            <a:pPr marL="0" lvl="0" indent="0" algn="l" rtl="0">
              <a:lnSpc>
                <a:spcPct val="90000"/>
              </a:lnSpc>
              <a:spcBef>
                <a:spcPts val="1000"/>
              </a:spcBef>
              <a:spcAft>
                <a:spcPts val="0"/>
              </a:spcAft>
              <a:buClr>
                <a:srgbClr val="3A3838"/>
              </a:buClr>
              <a:buSzPts val="2600"/>
              <a:buNone/>
            </a:pPr>
            <a:endParaRPr/>
          </a:p>
        </p:txBody>
      </p:sp>
      <p:sp>
        <p:nvSpPr>
          <p:cNvPr id="164" name="Google Shape;164;p20"/>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General Education – Transfer Patterns</a:t>
            </a:r>
            <a:br>
              <a:rPr lang="en-US" b="1"/>
            </a:br>
            <a:r>
              <a:rPr lang="en-US" b="1"/>
              <a:t>SB 1440 (Padilla, 2010)/SB 440 (Padilla, 2013)</a:t>
            </a:r>
            <a:endParaRPr/>
          </a:p>
        </p:txBody>
      </p:sp>
      <p:sp>
        <p:nvSpPr>
          <p:cNvPr id="172" name="Google Shape;172;p21"/>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fontScale="92500" lnSpcReduction="10000"/>
          </a:bodyPr>
          <a:lstStyle/>
          <a:p>
            <a:pPr marL="228600" lvl="0" indent="-50800" algn="l" rtl="0">
              <a:lnSpc>
                <a:spcPct val="100000"/>
              </a:lnSpc>
              <a:spcBef>
                <a:spcPts val="0"/>
              </a:spcBef>
              <a:spcAft>
                <a:spcPts val="0"/>
              </a:spcAft>
              <a:buClr>
                <a:schemeClr val="dk1"/>
              </a:buClr>
              <a:buSzPts val="2600"/>
              <a:buNone/>
            </a:pPr>
            <a:r>
              <a:rPr lang="en-US"/>
              <a:t>Transfer (ADT) options: </a:t>
            </a:r>
            <a:endParaRPr/>
          </a:p>
          <a:p>
            <a:pPr marL="520700" lvl="0" indent="-342900" algn="l" rtl="0">
              <a:lnSpc>
                <a:spcPct val="100000"/>
              </a:lnSpc>
              <a:spcBef>
                <a:spcPts val="0"/>
              </a:spcBef>
              <a:spcAft>
                <a:spcPts val="0"/>
              </a:spcAft>
              <a:buClr>
                <a:schemeClr val="dk1"/>
              </a:buClr>
              <a:buSzPts val="2600"/>
              <a:buChar char="•"/>
            </a:pPr>
            <a:r>
              <a:rPr lang="en-US"/>
              <a:t>CSU GE Breadth</a:t>
            </a:r>
            <a:endParaRPr/>
          </a:p>
          <a:p>
            <a:pPr marL="977900" lvl="1" indent="-342900" algn="l" rtl="0">
              <a:lnSpc>
                <a:spcPct val="100000"/>
              </a:lnSpc>
              <a:spcBef>
                <a:spcPts val="0"/>
              </a:spcBef>
              <a:spcAft>
                <a:spcPts val="0"/>
              </a:spcAft>
              <a:buClr>
                <a:schemeClr val="dk1"/>
              </a:buClr>
              <a:buSzPts val="2400"/>
              <a:buChar char="•"/>
            </a:pPr>
            <a:r>
              <a:rPr lang="en-US"/>
              <a:t>When certified by the community college, meets lower-division GE requirements for all CSU campuses</a:t>
            </a:r>
            <a:endParaRPr/>
          </a:p>
          <a:p>
            <a:pPr marL="977900" lvl="1" indent="-342900" algn="l" rtl="0">
              <a:lnSpc>
                <a:spcPct val="100000"/>
              </a:lnSpc>
              <a:spcBef>
                <a:spcPts val="0"/>
              </a:spcBef>
              <a:spcAft>
                <a:spcPts val="0"/>
              </a:spcAft>
              <a:buClr>
                <a:schemeClr val="dk1"/>
              </a:buClr>
              <a:buSzPts val="2400"/>
              <a:buChar char="•"/>
            </a:pPr>
            <a:r>
              <a:rPr lang="en-US"/>
              <a:t>Additional U.S. History and American Institutions requirement may be completed at the CC</a:t>
            </a:r>
            <a:endParaRPr/>
          </a:p>
          <a:p>
            <a:pPr marL="520700" lvl="0" indent="-342900" algn="l" rtl="0">
              <a:lnSpc>
                <a:spcPct val="100000"/>
              </a:lnSpc>
              <a:spcBef>
                <a:spcPts val="0"/>
              </a:spcBef>
              <a:spcAft>
                <a:spcPts val="0"/>
              </a:spcAft>
              <a:buClr>
                <a:schemeClr val="dk1"/>
              </a:buClr>
              <a:buSzPts val="2600"/>
              <a:buChar char="•"/>
            </a:pPr>
            <a:r>
              <a:rPr lang="en-US"/>
              <a:t>Intersegmental General Education Transfer Curriculum (IGETC)</a:t>
            </a:r>
            <a:endParaRPr/>
          </a:p>
          <a:p>
            <a:pPr marL="977900" lvl="1" indent="-342900" algn="l" rtl="0">
              <a:lnSpc>
                <a:spcPct val="100000"/>
              </a:lnSpc>
              <a:spcBef>
                <a:spcPts val="0"/>
              </a:spcBef>
              <a:spcAft>
                <a:spcPts val="0"/>
              </a:spcAft>
              <a:buClr>
                <a:schemeClr val="dk1"/>
              </a:buClr>
              <a:buSzPts val="2400"/>
              <a:buChar char="•"/>
            </a:pPr>
            <a:r>
              <a:rPr lang="en-US"/>
              <a:t>When certified by the Community College, meets lower-division GE requirements for all CSU campuses and most UC’s, with some exceptions.</a:t>
            </a:r>
            <a:endParaRPr/>
          </a:p>
          <a:p>
            <a:pPr marL="520700" lvl="0" indent="-342900" algn="l" rtl="0">
              <a:lnSpc>
                <a:spcPct val="100000"/>
              </a:lnSpc>
              <a:spcBef>
                <a:spcPts val="0"/>
              </a:spcBef>
              <a:spcAft>
                <a:spcPts val="0"/>
              </a:spcAft>
              <a:buClr>
                <a:schemeClr val="dk1"/>
              </a:buClr>
              <a:buSzPts val="2600"/>
              <a:buChar char="•"/>
            </a:pPr>
            <a:r>
              <a:rPr lang="en-US"/>
              <a:t>IGETC and CSU GE for STEM</a:t>
            </a:r>
            <a:endParaRPr/>
          </a:p>
          <a:p>
            <a:pPr marL="977900" lvl="1" indent="-342900" algn="l" rtl="0">
              <a:lnSpc>
                <a:spcPct val="100000"/>
              </a:lnSpc>
              <a:spcBef>
                <a:spcPts val="0"/>
              </a:spcBef>
              <a:spcAft>
                <a:spcPts val="0"/>
              </a:spcAft>
              <a:buClr>
                <a:schemeClr val="dk1"/>
              </a:buClr>
              <a:buSzPts val="2400"/>
              <a:buChar char="•"/>
            </a:pPr>
            <a:r>
              <a:rPr lang="en-US"/>
              <a:t>Permitted for some STEM ADT’s, these delay one Arts/Humanities and one Social/Behavioral Science course</a:t>
            </a:r>
            <a:endParaRPr/>
          </a:p>
        </p:txBody>
      </p:sp>
      <p:sp>
        <p:nvSpPr>
          <p:cNvPr id="173" name="Google Shape;173;p2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AB 928 (Berman, 2021)</a:t>
            </a:r>
            <a:endParaRPr/>
          </a:p>
        </p:txBody>
      </p:sp>
      <p:sp>
        <p:nvSpPr>
          <p:cNvPr id="181" name="Google Shape;181;p22"/>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fontScale="92500" lnSpcReduction="20000"/>
          </a:bodyPr>
          <a:lstStyle/>
          <a:p>
            <a:pPr marL="419100" lvl="0" indent="-342900" algn="l" rtl="0">
              <a:lnSpc>
                <a:spcPct val="100000"/>
              </a:lnSpc>
              <a:spcBef>
                <a:spcPts val="0"/>
              </a:spcBef>
              <a:spcAft>
                <a:spcPts val="0"/>
              </a:spcAft>
              <a:buClr>
                <a:srgbClr val="3A3838"/>
              </a:buClr>
              <a:buSzPct val="99792"/>
              <a:buChar char="•"/>
            </a:pPr>
            <a:r>
              <a:rPr lang="en-US"/>
              <a:t>Single lower division general education pathway agreement by December 31, 2023 and implementation by 2025-2026.</a:t>
            </a:r>
            <a:endParaRPr/>
          </a:p>
          <a:p>
            <a:pPr marL="419100" lvl="0" indent="-190500" algn="l" rtl="0">
              <a:lnSpc>
                <a:spcPct val="100000"/>
              </a:lnSpc>
              <a:spcBef>
                <a:spcPts val="0"/>
              </a:spcBef>
              <a:spcAft>
                <a:spcPts val="0"/>
              </a:spcAft>
              <a:buClr>
                <a:srgbClr val="3A3838"/>
              </a:buClr>
              <a:buSzPct val="99792"/>
              <a:buNone/>
            </a:pPr>
            <a:endParaRPr/>
          </a:p>
          <a:p>
            <a:pPr marL="419100" lvl="0" indent="-342900" algn="l" rtl="0">
              <a:lnSpc>
                <a:spcPct val="100000"/>
              </a:lnSpc>
              <a:spcBef>
                <a:spcPts val="0"/>
              </a:spcBef>
              <a:spcAft>
                <a:spcPts val="0"/>
              </a:spcAft>
              <a:buClr>
                <a:srgbClr val="3A3838"/>
              </a:buClr>
              <a:buSzPct val="99792"/>
              <a:buChar char="•"/>
            </a:pPr>
            <a:r>
              <a:rPr lang="en-US" b="1"/>
              <a:t>Only</a:t>
            </a:r>
            <a:r>
              <a:rPr lang="en-US"/>
              <a:t> lower division GE pathway to determine transfer eligibility to both the CSU and UC systems</a:t>
            </a:r>
            <a:endParaRPr/>
          </a:p>
          <a:p>
            <a:pPr marL="419100" lvl="0" indent="-190500" algn="l" rtl="0">
              <a:lnSpc>
                <a:spcPct val="100000"/>
              </a:lnSpc>
              <a:spcBef>
                <a:spcPts val="0"/>
              </a:spcBef>
              <a:spcAft>
                <a:spcPts val="0"/>
              </a:spcAft>
              <a:buClr>
                <a:srgbClr val="3A3838"/>
              </a:buClr>
              <a:buSzPct val="99792"/>
              <a:buNone/>
            </a:pPr>
            <a:endParaRPr/>
          </a:p>
          <a:p>
            <a:pPr marL="419100" lvl="0" indent="-342900" algn="l" rtl="0">
              <a:lnSpc>
                <a:spcPct val="100000"/>
              </a:lnSpc>
              <a:spcBef>
                <a:spcPts val="0"/>
              </a:spcBef>
              <a:spcAft>
                <a:spcPts val="0"/>
              </a:spcAft>
              <a:buClr>
                <a:srgbClr val="3A3838"/>
              </a:buClr>
              <a:buSzPct val="99792"/>
              <a:buChar char="•"/>
            </a:pPr>
            <a:r>
              <a:rPr lang="en-US"/>
              <a:t>GE pathway to include no more units that those required under the current IGETC pattern as of 7/2/21. This equals 34 units.</a:t>
            </a:r>
            <a:endParaRPr/>
          </a:p>
          <a:p>
            <a:pPr marL="419100" lvl="0" indent="-190500" algn="l" rtl="0">
              <a:lnSpc>
                <a:spcPct val="100000"/>
              </a:lnSpc>
              <a:spcBef>
                <a:spcPts val="0"/>
              </a:spcBef>
              <a:spcAft>
                <a:spcPts val="0"/>
              </a:spcAft>
              <a:buClr>
                <a:srgbClr val="3A3838"/>
              </a:buClr>
              <a:buSzPct val="99792"/>
              <a:buNone/>
            </a:pPr>
            <a:endParaRPr>
              <a:solidFill>
                <a:srgbClr val="333333"/>
              </a:solidFill>
              <a:highlight>
                <a:srgbClr val="FFFFFF"/>
              </a:highlight>
            </a:endParaRPr>
          </a:p>
          <a:p>
            <a:pPr marL="419100" lvl="0" indent="-342900" algn="l" rtl="0">
              <a:lnSpc>
                <a:spcPct val="100000"/>
              </a:lnSpc>
              <a:spcBef>
                <a:spcPts val="0"/>
              </a:spcBef>
              <a:spcAft>
                <a:spcPts val="0"/>
              </a:spcAft>
              <a:buClr>
                <a:srgbClr val="333333"/>
              </a:buClr>
              <a:buSzPct val="99792"/>
              <a:buChar char="•"/>
            </a:pPr>
            <a:r>
              <a:rPr lang="en-US">
                <a:solidFill>
                  <a:srgbClr val="333333"/>
                </a:solidFill>
                <a:highlight>
                  <a:srgbClr val="FFFFFF"/>
                </a:highlight>
              </a:rPr>
              <a:t>The Intersegmental Committee of the Academic Senates (ICAS) shall establish GE pathway by May 31, 2023, </a:t>
            </a:r>
            <a:endParaRPr/>
          </a:p>
          <a:p>
            <a:pPr marL="876300" lvl="1" indent="-342899" algn="l" rtl="0">
              <a:lnSpc>
                <a:spcPct val="100000"/>
              </a:lnSpc>
              <a:spcBef>
                <a:spcPts val="0"/>
              </a:spcBef>
              <a:spcAft>
                <a:spcPts val="0"/>
              </a:spcAft>
              <a:buClr>
                <a:schemeClr val="accent1"/>
              </a:buClr>
              <a:buSzPct val="108107"/>
              <a:buChar char="•"/>
            </a:pPr>
            <a:r>
              <a:rPr lang="en-US">
                <a:solidFill>
                  <a:schemeClr val="accent1"/>
                </a:solidFill>
                <a:highlight>
                  <a:srgbClr val="FFFFFF"/>
                </a:highlight>
              </a:rPr>
              <a:t>IF NOT</a:t>
            </a:r>
            <a:r>
              <a:rPr lang="en-US">
                <a:solidFill>
                  <a:srgbClr val="333333"/>
                </a:solidFill>
                <a:highlight>
                  <a:srgbClr val="FFFFFF"/>
                </a:highlight>
              </a:rPr>
              <a:t>… administrative bodies of the CCC, CSU, and UC systems shall establish the GE pathway by December 31, 2023.</a:t>
            </a:r>
            <a:endParaRPr/>
          </a:p>
        </p:txBody>
      </p:sp>
      <p:sp>
        <p:nvSpPr>
          <p:cNvPr id="182" name="Google Shape;182;p2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Recent Changes – Ethnic Studies</a:t>
            </a:r>
            <a:endParaRPr/>
          </a:p>
        </p:txBody>
      </p:sp>
      <p:sp>
        <p:nvSpPr>
          <p:cNvPr id="190" name="Google Shape;190;p23"/>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Clr>
                <a:srgbClr val="3A3838"/>
              </a:buClr>
              <a:buSzPct val="100000"/>
              <a:buChar char="•"/>
            </a:pPr>
            <a:r>
              <a:rPr lang="en-US"/>
              <a:t>Ethnic Studies is a General Education Requirement for the CSU General Education Breadth and the UC IGETC Pattern</a:t>
            </a:r>
            <a:endParaRPr/>
          </a:p>
          <a:p>
            <a:pPr marL="685800" lvl="1" indent="-228600" algn="l" rtl="0">
              <a:lnSpc>
                <a:spcPct val="100000"/>
              </a:lnSpc>
              <a:spcBef>
                <a:spcPts val="0"/>
              </a:spcBef>
              <a:spcAft>
                <a:spcPts val="0"/>
              </a:spcAft>
              <a:buClr>
                <a:srgbClr val="3A3838"/>
              </a:buClr>
              <a:buSzPct val="100000"/>
              <a:buChar char="•"/>
            </a:pPr>
            <a:r>
              <a:rPr lang="en-US"/>
              <a:t>CSU currently has Ethnic Studies under Area F – AB 1460 (Weber, 2020)</a:t>
            </a:r>
            <a:endParaRPr/>
          </a:p>
          <a:p>
            <a:pPr marL="685800" lvl="1" indent="-228600" algn="l" rtl="0">
              <a:lnSpc>
                <a:spcPct val="100000"/>
              </a:lnSpc>
              <a:spcBef>
                <a:spcPts val="0"/>
              </a:spcBef>
              <a:spcAft>
                <a:spcPts val="0"/>
              </a:spcAft>
              <a:buClr>
                <a:srgbClr val="3A3838"/>
              </a:buClr>
              <a:buSzPct val="100000"/>
              <a:buChar char="•"/>
            </a:pPr>
            <a:r>
              <a:rPr lang="en-US"/>
              <a:t>IGETC currently has Ethnic Studies under Area 7 – UC </a:t>
            </a:r>
            <a:endParaRPr/>
          </a:p>
          <a:p>
            <a:pPr marL="228600" lvl="0" indent="-228600" algn="l" rtl="0">
              <a:lnSpc>
                <a:spcPct val="100000"/>
              </a:lnSpc>
              <a:spcBef>
                <a:spcPts val="1000"/>
              </a:spcBef>
              <a:spcAft>
                <a:spcPts val="0"/>
              </a:spcAft>
              <a:buClr>
                <a:srgbClr val="3A3838"/>
              </a:buClr>
              <a:buSzPct val="100000"/>
              <a:buChar char="•"/>
            </a:pPr>
            <a:r>
              <a:rPr lang="en-US"/>
              <a:t>Ethnic Studies in the Community College System</a:t>
            </a:r>
            <a:endParaRPr/>
          </a:p>
          <a:p>
            <a:pPr marL="685800" lvl="1" indent="-228600" algn="l" rtl="0">
              <a:lnSpc>
                <a:spcPct val="100000"/>
              </a:lnSpc>
              <a:spcBef>
                <a:spcPts val="500"/>
              </a:spcBef>
              <a:spcAft>
                <a:spcPts val="0"/>
              </a:spcAft>
              <a:buClr>
                <a:srgbClr val="3A3838"/>
              </a:buClr>
              <a:buSzPct val="100000"/>
              <a:buChar char="•"/>
            </a:pPr>
            <a:r>
              <a:rPr lang="en-US"/>
              <a:t>Graduation Requirement for all Associate Degrees – Title 5 § 55063; resolution of ASCCC – approved by BoG in July 2021 - must be met by taking a 3-unit transfer-level course</a:t>
            </a:r>
            <a:endParaRPr/>
          </a:p>
          <a:p>
            <a:pPr marL="685800" lvl="1" indent="-228600" algn="l" rtl="0">
              <a:lnSpc>
                <a:spcPct val="100000"/>
              </a:lnSpc>
              <a:spcBef>
                <a:spcPts val="500"/>
              </a:spcBef>
              <a:spcAft>
                <a:spcPts val="0"/>
              </a:spcAft>
              <a:buClr>
                <a:srgbClr val="3A3838"/>
              </a:buClr>
              <a:buSzPct val="100000"/>
              <a:buChar char="•"/>
            </a:pPr>
            <a:r>
              <a:rPr lang="en-US"/>
              <a:t>Estimated implementation in fall 2024 </a:t>
            </a:r>
            <a:endParaRPr/>
          </a:p>
          <a:p>
            <a:pPr marL="228600" lvl="0" indent="-228600" algn="l" rtl="0">
              <a:lnSpc>
                <a:spcPct val="100000"/>
              </a:lnSpc>
              <a:spcBef>
                <a:spcPts val="1600"/>
              </a:spcBef>
              <a:spcAft>
                <a:spcPts val="0"/>
              </a:spcAft>
              <a:buClr>
                <a:srgbClr val="3A3838"/>
              </a:buClr>
              <a:buSzPct val="100000"/>
              <a:buChar char="•"/>
            </a:pPr>
            <a:r>
              <a:rPr lang="en-US"/>
              <a:t>Students can take an ethnic studies course and fulfill both the graduation requirement and the General Education requirements with the same course  </a:t>
            </a:r>
            <a:endParaRPr/>
          </a:p>
        </p:txBody>
      </p:sp>
      <p:sp>
        <p:nvSpPr>
          <p:cNvPr id="191" name="Google Shape;191;p2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831850" y="434518"/>
            <a:ext cx="10515600" cy="1312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b="1"/>
              <a:t>Proposed CalGETC</a:t>
            </a:r>
            <a:endParaRPr sz="5400" b="1"/>
          </a:p>
        </p:txBody>
      </p:sp>
      <p:sp>
        <p:nvSpPr>
          <p:cNvPr id="198" name="Google Shape;198;p24"/>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lt1"/>
                </a:solidFill>
              </a:rPr>
              <a:t>15</a:t>
            </a:fld>
            <a:endParaRPr>
              <a:solidFill>
                <a:schemeClr val="lt1"/>
              </a:solidFill>
            </a:endParaRPr>
          </a:p>
        </p:txBody>
      </p:sp>
      <p:sp>
        <p:nvSpPr>
          <p:cNvPr id="199" name="Google Shape;199;p24"/>
          <p:cNvSpPr txBox="1">
            <a:spLocks noGrp="1"/>
          </p:cNvSpPr>
          <p:nvPr>
            <p:ph type="body" idx="2"/>
          </p:nvPr>
        </p:nvSpPr>
        <p:spPr>
          <a:xfrm>
            <a:off x="831850" y="2112600"/>
            <a:ext cx="10515600" cy="3978600"/>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4600" b="1">
                <a:solidFill>
                  <a:srgbClr val="38761D"/>
                </a:solidFill>
              </a:rPr>
              <a:t>What is the process?</a:t>
            </a:r>
            <a:endParaRPr sz="4600" b="1">
              <a:solidFill>
                <a:srgbClr val="38761D"/>
              </a:solidFill>
            </a:endParaRPr>
          </a:p>
          <a:p>
            <a:pPr marL="0" lvl="0" indent="0" algn="ctr" rtl="0">
              <a:spcBef>
                <a:spcPts val="1000"/>
              </a:spcBef>
              <a:spcAft>
                <a:spcPts val="0"/>
              </a:spcAft>
              <a:buNone/>
            </a:pPr>
            <a:r>
              <a:rPr lang="en-US" sz="4600" b="1">
                <a:solidFill>
                  <a:srgbClr val="38761D"/>
                </a:solidFill>
              </a:rPr>
              <a:t>What is the proposal?</a:t>
            </a:r>
            <a:endParaRPr sz="4600" b="1">
              <a:solidFill>
                <a:srgbClr val="38761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Intersegmental Committee of Academic Senates (ICAS)</a:t>
            </a:r>
            <a:endParaRPr/>
          </a:p>
        </p:txBody>
      </p:sp>
      <p:sp>
        <p:nvSpPr>
          <p:cNvPr id="207" name="Google Shape;207;p25"/>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t>5 members each from: </a:t>
            </a:r>
            <a:endParaRPr/>
          </a:p>
          <a:p>
            <a:pPr marL="685800" lvl="1" indent="-228600" algn="l" rtl="0">
              <a:lnSpc>
                <a:spcPct val="90000"/>
              </a:lnSpc>
              <a:spcBef>
                <a:spcPts val="500"/>
              </a:spcBef>
              <a:spcAft>
                <a:spcPts val="0"/>
              </a:spcAft>
              <a:buClr>
                <a:srgbClr val="3A3838"/>
              </a:buClr>
              <a:buSzPts val="2400"/>
              <a:buChar char="•"/>
            </a:pPr>
            <a:r>
              <a:rPr lang="en-US"/>
              <a:t>Academic Senate for California Community Colleges Executive Committee</a:t>
            </a:r>
            <a:endParaRPr/>
          </a:p>
          <a:p>
            <a:pPr marL="685800" lvl="1" indent="-228600" algn="l" rtl="0">
              <a:lnSpc>
                <a:spcPct val="90000"/>
              </a:lnSpc>
              <a:spcBef>
                <a:spcPts val="500"/>
              </a:spcBef>
              <a:spcAft>
                <a:spcPts val="0"/>
              </a:spcAft>
              <a:buClr>
                <a:srgbClr val="3A3838"/>
              </a:buClr>
              <a:buSzPts val="2400"/>
              <a:buChar char="•"/>
            </a:pPr>
            <a:r>
              <a:rPr lang="en-US"/>
              <a:t>Academic Senate of the California State University</a:t>
            </a:r>
            <a:endParaRPr/>
          </a:p>
          <a:p>
            <a:pPr marL="685800" lvl="1" indent="-228600" algn="l" rtl="0">
              <a:lnSpc>
                <a:spcPct val="90000"/>
              </a:lnSpc>
              <a:spcBef>
                <a:spcPts val="500"/>
              </a:spcBef>
              <a:spcAft>
                <a:spcPts val="0"/>
              </a:spcAft>
              <a:buClr>
                <a:srgbClr val="3A3838"/>
              </a:buClr>
              <a:buSzPts val="2400"/>
              <a:buChar char="•"/>
            </a:pPr>
            <a:r>
              <a:rPr lang="en-US"/>
              <a:t>University of California Academic Senate</a:t>
            </a:r>
            <a:endParaRPr/>
          </a:p>
          <a:p>
            <a:pPr marL="228600" lvl="0" indent="-228600" algn="l" rtl="0">
              <a:lnSpc>
                <a:spcPct val="90000"/>
              </a:lnSpc>
              <a:spcBef>
                <a:spcPts val="1000"/>
              </a:spcBef>
              <a:spcAft>
                <a:spcPts val="0"/>
              </a:spcAft>
              <a:buClr>
                <a:srgbClr val="3A3838"/>
              </a:buClr>
              <a:buSzPts val="2600"/>
              <a:buChar char="•"/>
            </a:pPr>
            <a:r>
              <a:rPr lang="en-US"/>
              <a:t>ICAS Special Committee on AB 928</a:t>
            </a:r>
            <a:endParaRPr/>
          </a:p>
          <a:p>
            <a:pPr marL="685800" lvl="1" indent="-228600" algn="l" rtl="0">
              <a:lnSpc>
                <a:spcPct val="90000"/>
              </a:lnSpc>
              <a:spcBef>
                <a:spcPts val="500"/>
              </a:spcBef>
              <a:spcAft>
                <a:spcPts val="0"/>
              </a:spcAft>
              <a:buClr>
                <a:srgbClr val="3A3838"/>
              </a:buClr>
              <a:buSzPts val="2400"/>
              <a:buChar char="•"/>
            </a:pPr>
            <a:r>
              <a:rPr lang="en-US"/>
              <a:t>Three faculty from each segment – CCC, CSU, UC</a:t>
            </a:r>
            <a:endParaRPr/>
          </a:p>
          <a:p>
            <a:pPr marL="685800" lvl="1" indent="-228600" algn="l" rtl="0">
              <a:lnSpc>
                <a:spcPct val="90000"/>
              </a:lnSpc>
              <a:spcBef>
                <a:spcPts val="500"/>
              </a:spcBef>
              <a:spcAft>
                <a:spcPts val="0"/>
              </a:spcAft>
              <a:buClr>
                <a:srgbClr val="3A3838"/>
              </a:buClr>
              <a:buSzPts val="2400"/>
              <a:buChar char="•"/>
            </a:pPr>
            <a:r>
              <a:rPr lang="en-US"/>
              <a:t>Advisory members: articulation officer, student, administrators, and academic senate executive director from each segment</a:t>
            </a:r>
            <a:endParaRPr/>
          </a:p>
          <a:p>
            <a:pPr marL="228600" lvl="0" indent="-63500" algn="l" rtl="0">
              <a:lnSpc>
                <a:spcPct val="90000"/>
              </a:lnSpc>
              <a:spcBef>
                <a:spcPts val="1000"/>
              </a:spcBef>
              <a:spcAft>
                <a:spcPts val="0"/>
              </a:spcAft>
              <a:buClr>
                <a:srgbClr val="3A3838"/>
              </a:buClr>
              <a:buSzPts val="2600"/>
              <a:buNone/>
            </a:pPr>
            <a:endParaRPr/>
          </a:p>
        </p:txBody>
      </p:sp>
      <p:sp>
        <p:nvSpPr>
          <p:cNvPr id="208" name="Google Shape;208;p2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Intersegmental Committee of Academic Senates (ICAS)</a:t>
            </a:r>
            <a:endParaRPr/>
          </a:p>
        </p:txBody>
      </p:sp>
      <p:sp>
        <p:nvSpPr>
          <p:cNvPr id="216" name="Google Shape;216;p26"/>
          <p:cNvSpPr txBox="1">
            <a:spLocks noGrp="1"/>
          </p:cNvSpPr>
          <p:nvPr>
            <p:ph type="body" idx="1"/>
          </p:nvPr>
        </p:nvSpPr>
        <p:spPr>
          <a:xfrm>
            <a:off x="838200" y="2286443"/>
            <a:ext cx="10515600" cy="400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2400">
                <a:solidFill>
                  <a:srgbClr val="333E48"/>
                </a:solidFill>
                <a:highlight>
                  <a:srgbClr val="FFFFFF"/>
                </a:highlight>
                <a:latin typeface="Arial"/>
                <a:ea typeface="Arial"/>
                <a:cs typeface="Arial"/>
                <a:sym typeface="Arial"/>
              </a:rPr>
              <a:t>The Special Committee on AB 928</a:t>
            </a:r>
            <a:endParaRPr sz="2400">
              <a:solidFill>
                <a:srgbClr val="333E48"/>
              </a:solidFill>
              <a:highlight>
                <a:srgbClr val="FFFFFF"/>
              </a:highlight>
              <a:latin typeface="Arial"/>
              <a:ea typeface="Arial"/>
              <a:cs typeface="Arial"/>
              <a:sym typeface="Arial"/>
            </a:endParaRPr>
          </a:p>
          <a:p>
            <a:pPr marL="457200" lvl="0" indent="-381000" algn="l" rtl="0">
              <a:lnSpc>
                <a:spcPct val="90000"/>
              </a:lnSpc>
              <a:spcBef>
                <a:spcPts val="0"/>
              </a:spcBef>
              <a:spcAft>
                <a:spcPts val="0"/>
              </a:spcAft>
              <a:buClr>
                <a:srgbClr val="333E48"/>
              </a:buClr>
              <a:buSzPts val="2400"/>
              <a:buFont typeface="Arial"/>
              <a:buChar char="•"/>
            </a:pPr>
            <a:r>
              <a:rPr lang="en-US" sz="2400">
                <a:solidFill>
                  <a:srgbClr val="333E48"/>
                </a:solidFill>
                <a:highlight>
                  <a:srgbClr val="FFFFFF"/>
                </a:highlight>
                <a:latin typeface="Arial"/>
                <a:ea typeface="Arial"/>
                <a:cs typeface="Arial"/>
                <a:sym typeface="Arial"/>
              </a:rPr>
              <a:t>Spring 2022 - met three times to discuss the singular general education (GE) transfer pathway </a:t>
            </a:r>
            <a:endParaRPr sz="2400">
              <a:solidFill>
                <a:srgbClr val="333E48"/>
              </a:solidFill>
              <a:highlight>
                <a:srgbClr val="FFFFFF"/>
              </a:highlight>
              <a:latin typeface="Arial"/>
              <a:ea typeface="Arial"/>
              <a:cs typeface="Arial"/>
              <a:sym typeface="Arial"/>
            </a:endParaRPr>
          </a:p>
          <a:p>
            <a:pPr marL="457200" lvl="0" indent="-381000" algn="l" rtl="0">
              <a:lnSpc>
                <a:spcPct val="90000"/>
              </a:lnSpc>
              <a:spcBef>
                <a:spcPts val="0"/>
              </a:spcBef>
              <a:spcAft>
                <a:spcPts val="0"/>
              </a:spcAft>
              <a:buClr>
                <a:srgbClr val="333E48"/>
              </a:buClr>
              <a:buSzPts val="2400"/>
              <a:buFont typeface="Arial"/>
              <a:buChar char="•"/>
            </a:pPr>
            <a:r>
              <a:rPr lang="en-US" sz="2400">
                <a:solidFill>
                  <a:srgbClr val="333E48"/>
                </a:solidFill>
                <a:highlight>
                  <a:srgbClr val="FFFFFF"/>
                </a:highlight>
                <a:latin typeface="Arial"/>
                <a:ea typeface="Arial"/>
                <a:cs typeface="Arial"/>
                <a:sym typeface="Arial"/>
              </a:rPr>
              <a:t>Several options and patterns considered </a:t>
            </a:r>
            <a:endParaRPr sz="2400">
              <a:solidFill>
                <a:srgbClr val="333E48"/>
              </a:solidFill>
              <a:highlight>
                <a:srgbClr val="FFFFFF"/>
              </a:highlight>
              <a:latin typeface="Arial"/>
              <a:ea typeface="Arial"/>
              <a:cs typeface="Arial"/>
              <a:sym typeface="Arial"/>
            </a:endParaRPr>
          </a:p>
          <a:p>
            <a:pPr marL="457200" lvl="0" indent="-381000" algn="l" rtl="0">
              <a:lnSpc>
                <a:spcPct val="90000"/>
              </a:lnSpc>
              <a:spcBef>
                <a:spcPts val="0"/>
              </a:spcBef>
              <a:spcAft>
                <a:spcPts val="0"/>
              </a:spcAft>
              <a:buClr>
                <a:srgbClr val="333E48"/>
              </a:buClr>
              <a:buSzPts val="2400"/>
              <a:buFont typeface="Arial"/>
              <a:buChar char="•"/>
            </a:pPr>
            <a:r>
              <a:rPr lang="en-US" sz="2400">
                <a:solidFill>
                  <a:srgbClr val="333E48"/>
                </a:solidFill>
                <a:highlight>
                  <a:srgbClr val="FFFFFF"/>
                </a:highlight>
                <a:latin typeface="Arial"/>
                <a:ea typeface="Arial"/>
                <a:cs typeface="Arial"/>
                <a:sym typeface="Arial"/>
              </a:rPr>
              <a:t>Consensus reached on a pattern to recommend to ICAS</a:t>
            </a:r>
            <a:endParaRPr sz="2400">
              <a:solidFill>
                <a:srgbClr val="333E48"/>
              </a:solidFill>
              <a:highlight>
                <a:srgbClr val="FFFFFF"/>
              </a:highlight>
              <a:latin typeface="Arial"/>
              <a:ea typeface="Arial"/>
              <a:cs typeface="Arial"/>
              <a:sym typeface="Arial"/>
            </a:endParaRPr>
          </a:p>
          <a:p>
            <a:pPr marL="457200" lvl="0" indent="-381000" algn="l" rtl="0">
              <a:lnSpc>
                <a:spcPct val="90000"/>
              </a:lnSpc>
              <a:spcBef>
                <a:spcPts val="0"/>
              </a:spcBef>
              <a:spcAft>
                <a:spcPts val="0"/>
              </a:spcAft>
              <a:buClr>
                <a:srgbClr val="333E48"/>
              </a:buClr>
              <a:buSzPts val="2400"/>
              <a:buFont typeface="Arial"/>
              <a:buChar char="•"/>
            </a:pPr>
            <a:r>
              <a:rPr lang="en-US" sz="2400">
                <a:solidFill>
                  <a:srgbClr val="333E48"/>
                </a:solidFill>
                <a:highlight>
                  <a:srgbClr val="FFFFFF"/>
                </a:highlight>
                <a:latin typeface="Arial"/>
                <a:ea typeface="Arial"/>
                <a:cs typeface="Arial"/>
                <a:sym typeface="Arial"/>
              </a:rPr>
              <a:t>Students recommended pathway name - CalGETC</a:t>
            </a:r>
            <a:endParaRPr sz="2400">
              <a:solidFill>
                <a:srgbClr val="333E48"/>
              </a:solidFill>
              <a:highlight>
                <a:srgbClr val="FFFFFF"/>
              </a:highlight>
              <a:latin typeface="Arial"/>
              <a:ea typeface="Arial"/>
              <a:cs typeface="Arial"/>
              <a:sym typeface="Arial"/>
            </a:endParaRPr>
          </a:p>
          <a:p>
            <a:pPr marL="457200" lvl="0" indent="-381000" algn="l" rtl="0">
              <a:lnSpc>
                <a:spcPct val="90000"/>
              </a:lnSpc>
              <a:spcBef>
                <a:spcPts val="0"/>
              </a:spcBef>
              <a:spcAft>
                <a:spcPts val="0"/>
              </a:spcAft>
              <a:buClr>
                <a:srgbClr val="333E48"/>
              </a:buClr>
              <a:buSzPts val="2400"/>
              <a:buFont typeface="Arial"/>
              <a:buChar char="•"/>
            </a:pPr>
            <a:r>
              <a:rPr lang="en-US" sz="2400">
                <a:solidFill>
                  <a:srgbClr val="333E48"/>
                </a:solidFill>
                <a:highlight>
                  <a:srgbClr val="FFFFFF"/>
                </a:highlight>
                <a:latin typeface="Arial"/>
                <a:ea typeface="Arial"/>
                <a:cs typeface="Arial"/>
                <a:sym typeface="Arial"/>
              </a:rPr>
              <a:t>ICAS voted unanimously on April 25, 2022 to approve the proposed framework for vetting during fall 2022</a:t>
            </a:r>
            <a:endParaRPr sz="2400"/>
          </a:p>
          <a:p>
            <a:pPr marL="228600" lvl="0" indent="-63500" algn="l" rtl="0">
              <a:lnSpc>
                <a:spcPct val="90000"/>
              </a:lnSpc>
              <a:spcBef>
                <a:spcPts val="1000"/>
              </a:spcBef>
              <a:spcAft>
                <a:spcPts val="0"/>
              </a:spcAft>
              <a:buClr>
                <a:srgbClr val="3A3838"/>
              </a:buClr>
              <a:buSzPts val="2600"/>
              <a:buNone/>
            </a:pPr>
            <a:endParaRPr/>
          </a:p>
        </p:txBody>
      </p:sp>
      <p:sp>
        <p:nvSpPr>
          <p:cNvPr id="217" name="Google Shape;217;p26"/>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838200" y="1014921"/>
            <a:ext cx="10515600" cy="1146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Proposed CalGETC</a:t>
            </a:r>
            <a:endParaRPr b="1"/>
          </a:p>
        </p:txBody>
      </p:sp>
      <p:sp>
        <p:nvSpPr>
          <p:cNvPr id="224" name="Google Shape;224;p27"/>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Singular lower division general education pathway for transfer to both CSU and UC</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GE requirements for the Associate Degree for Transfer (ADT)</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34 semester/45 quarter units</a:t>
            </a:r>
            <a:endParaRPr/>
          </a:p>
        </p:txBody>
      </p:sp>
      <p:sp>
        <p:nvSpPr>
          <p:cNvPr id="225" name="Google Shape;225;p27"/>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b="1"/>
              <a:t>19</a:t>
            </a:fld>
            <a:endParaRPr b="1"/>
          </a:p>
        </p:txBody>
      </p:sp>
      <p:sp>
        <p:nvSpPr>
          <p:cNvPr id="233" name="Google Shape;233;p28"/>
          <p:cNvSpPr txBox="1">
            <a:spLocks noGrp="1"/>
          </p:cNvSpPr>
          <p:nvPr>
            <p:ph type="title" idx="4294967295"/>
          </p:nvPr>
        </p:nvSpPr>
        <p:spPr>
          <a:xfrm>
            <a:off x="625033" y="76282"/>
            <a:ext cx="10515600" cy="11477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4400"/>
              <a:buFont typeface="Palatino"/>
              <a:buNone/>
            </a:pPr>
            <a:r>
              <a:rPr lang="en-US" b="1"/>
              <a:t>Proposed GE Pathway – CalGETC</a:t>
            </a:r>
            <a:endParaRPr b="1"/>
          </a:p>
        </p:txBody>
      </p:sp>
      <p:graphicFrame>
        <p:nvGraphicFramePr>
          <p:cNvPr id="234" name="Google Shape;234;p28"/>
          <p:cNvGraphicFramePr/>
          <p:nvPr/>
        </p:nvGraphicFramePr>
        <p:xfrm>
          <a:off x="1240720" y="1099596"/>
          <a:ext cx="10251250" cy="5758425"/>
        </p:xfrm>
        <a:graphic>
          <a:graphicData uri="http://schemas.openxmlformats.org/drawingml/2006/table">
            <a:tbl>
              <a:tblPr firstRow="1" bandRow="1">
                <a:noFill/>
                <a:tableStyleId>{8A327A63-7E1E-4C6F-A839-9FC49E43EC32}</a:tableStyleId>
              </a:tblPr>
              <a:tblGrid>
                <a:gridCol w="2530975">
                  <a:extLst>
                    <a:ext uri="{9D8B030D-6E8A-4147-A177-3AD203B41FA5}">
                      <a16:colId xmlns:a16="http://schemas.microsoft.com/office/drawing/2014/main" val="20000"/>
                    </a:ext>
                  </a:extLst>
                </a:gridCol>
                <a:gridCol w="4534600">
                  <a:extLst>
                    <a:ext uri="{9D8B030D-6E8A-4147-A177-3AD203B41FA5}">
                      <a16:colId xmlns:a16="http://schemas.microsoft.com/office/drawing/2014/main" val="20001"/>
                    </a:ext>
                  </a:extLst>
                </a:gridCol>
                <a:gridCol w="3185675">
                  <a:extLst>
                    <a:ext uri="{9D8B030D-6E8A-4147-A177-3AD203B41FA5}">
                      <a16:colId xmlns:a16="http://schemas.microsoft.com/office/drawing/2014/main" val="20002"/>
                    </a:ext>
                  </a:extLst>
                </a:gridCol>
              </a:tblGrid>
              <a:tr h="350050">
                <a:tc>
                  <a:txBody>
                    <a:bodyPr/>
                    <a:lstStyle/>
                    <a:p>
                      <a:pPr marL="0" marR="0" lvl="0" indent="0" algn="l" rtl="0">
                        <a:spcBef>
                          <a:spcPts val="0"/>
                        </a:spcBef>
                        <a:spcAft>
                          <a:spcPts val="0"/>
                        </a:spcAft>
                        <a:buNone/>
                      </a:pPr>
                      <a:r>
                        <a:rPr lang="en-US" sz="1600" u="none" strike="noStrike" cap="none"/>
                        <a:t>CalGETC Area</a:t>
                      </a:r>
                      <a:endParaRPr sz="1600"/>
                    </a:p>
                  </a:txBody>
                  <a:tcPr marL="93125" marR="93125" marT="45725" marB="45725"/>
                </a:tc>
                <a:tc>
                  <a:txBody>
                    <a:bodyPr/>
                    <a:lstStyle/>
                    <a:p>
                      <a:pPr marL="0" marR="0" lvl="0" indent="0" algn="l" rtl="0">
                        <a:spcBef>
                          <a:spcPts val="0"/>
                        </a:spcBef>
                        <a:spcAft>
                          <a:spcPts val="0"/>
                        </a:spcAft>
                        <a:buNone/>
                      </a:pPr>
                      <a:r>
                        <a:rPr lang="en-US" sz="1600"/>
                        <a:t>Subject</a:t>
                      </a:r>
                      <a:endParaRPr/>
                    </a:p>
                  </a:txBody>
                  <a:tcPr marL="93125" marR="93125" marT="45725" marB="45725"/>
                </a:tc>
                <a:tc>
                  <a:txBody>
                    <a:bodyPr/>
                    <a:lstStyle/>
                    <a:p>
                      <a:pPr marL="0" marR="0" lvl="0" indent="0" algn="l" rtl="0">
                        <a:spcBef>
                          <a:spcPts val="0"/>
                        </a:spcBef>
                        <a:spcAft>
                          <a:spcPts val="0"/>
                        </a:spcAft>
                        <a:buNone/>
                      </a:pPr>
                      <a:r>
                        <a:rPr lang="en-US" sz="1600"/>
                        <a:t>Courses/Units</a:t>
                      </a:r>
                      <a:endParaRPr/>
                    </a:p>
                  </a:txBody>
                  <a:tcPr marL="93125" marR="93125" marT="45725" marB="45725"/>
                </a:tc>
                <a:extLst>
                  <a:ext uri="{0D108BD9-81ED-4DB2-BD59-A6C34878D82A}">
                    <a16:rowId xmlns:a16="http://schemas.microsoft.com/office/drawing/2014/main" val="10000"/>
                  </a:ext>
                </a:extLst>
              </a:tr>
              <a:tr h="859225">
                <a:tc>
                  <a:txBody>
                    <a:bodyPr/>
                    <a:lstStyle/>
                    <a:p>
                      <a:pPr marL="0" marR="0" lvl="0" indent="0" algn="l" rtl="0">
                        <a:spcBef>
                          <a:spcPts val="0"/>
                        </a:spcBef>
                        <a:spcAft>
                          <a:spcPts val="0"/>
                        </a:spcAft>
                        <a:buNone/>
                      </a:pPr>
                      <a:r>
                        <a:rPr lang="en-US" sz="1600">
                          <a:solidFill>
                            <a:srgbClr val="02263F"/>
                          </a:solidFill>
                        </a:rPr>
                        <a:t>1 – English Communication</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English Composition</a:t>
                      </a:r>
                      <a:endParaRPr/>
                    </a:p>
                    <a:p>
                      <a:pPr marL="0" marR="0" lvl="0" indent="0" algn="l" rtl="0">
                        <a:spcBef>
                          <a:spcPts val="0"/>
                        </a:spcBef>
                        <a:spcAft>
                          <a:spcPts val="0"/>
                        </a:spcAft>
                        <a:buNone/>
                      </a:pPr>
                      <a:r>
                        <a:rPr lang="en-US" sz="1600">
                          <a:solidFill>
                            <a:srgbClr val="02263F"/>
                          </a:solidFill>
                        </a:rPr>
                        <a:t>Critical Thinking and Composition</a:t>
                      </a:r>
                      <a:endParaRPr/>
                    </a:p>
                    <a:p>
                      <a:pPr marL="0" marR="0" lvl="0" indent="0" algn="l" rtl="0">
                        <a:spcBef>
                          <a:spcPts val="0"/>
                        </a:spcBef>
                        <a:spcAft>
                          <a:spcPts val="0"/>
                        </a:spcAft>
                        <a:buNone/>
                      </a:pPr>
                      <a:r>
                        <a:rPr lang="en-US" sz="1600">
                          <a:solidFill>
                            <a:srgbClr val="02263F"/>
                          </a:solidFill>
                        </a:rPr>
                        <a:t>Oral Communication</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1 course (3 units)</a:t>
                      </a:r>
                      <a:endParaRPr/>
                    </a:p>
                    <a:p>
                      <a:pPr marL="0" marR="0" lvl="0" indent="0" algn="l" rtl="0">
                        <a:spcBef>
                          <a:spcPts val="0"/>
                        </a:spcBef>
                        <a:spcAft>
                          <a:spcPts val="0"/>
                        </a:spcAft>
                        <a:buNone/>
                      </a:pPr>
                      <a:r>
                        <a:rPr lang="en-US" sz="1600">
                          <a:solidFill>
                            <a:srgbClr val="02263F"/>
                          </a:solidFill>
                        </a:rPr>
                        <a:t>1 course (3 units)</a:t>
                      </a:r>
                      <a:endParaRPr/>
                    </a:p>
                    <a:p>
                      <a:pPr marL="0" marR="0" lvl="0" indent="0" algn="l" rtl="0">
                        <a:spcBef>
                          <a:spcPts val="0"/>
                        </a:spcBef>
                        <a:spcAft>
                          <a:spcPts val="0"/>
                        </a:spcAft>
                        <a:buNone/>
                      </a:pPr>
                      <a:r>
                        <a:rPr lang="en-US" sz="1600">
                          <a:solidFill>
                            <a:srgbClr val="02263F"/>
                          </a:solidFill>
                        </a:rPr>
                        <a:t>1 course (3 units)</a:t>
                      </a:r>
                      <a:endParaRPr/>
                    </a:p>
                  </a:txBody>
                  <a:tcPr marL="93125" marR="93125" marT="45725" marB="45725"/>
                </a:tc>
                <a:extLst>
                  <a:ext uri="{0D108BD9-81ED-4DB2-BD59-A6C34878D82A}">
                    <a16:rowId xmlns:a16="http://schemas.microsoft.com/office/drawing/2014/main" val="10001"/>
                  </a:ext>
                </a:extLst>
              </a:tr>
              <a:tr h="604650">
                <a:tc>
                  <a:txBody>
                    <a:bodyPr/>
                    <a:lstStyle/>
                    <a:p>
                      <a:pPr marL="0" marR="0" lvl="0" indent="0" algn="l" rtl="0">
                        <a:spcBef>
                          <a:spcPts val="0"/>
                        </a:spcBef>
                        <a:spcAft>
                          <a:spcPts val="0"/>
                        </a:spcAft>
                        <a:buNone/>
                      </a:pPr>
                      <a:r>
                        <a:rPr lang="en-US" sz="1600">
                          <a:solidFill>
                            <a:srgbClr val="02263F"/>
                          </a:solidFill>
                        </a:rPr>
                        <a:t>2</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Mathematical Concepts and Quantitative Reasoning</a:t>
                      </a:r>
                      <a:endParaRPr/>
                    </a:p>
                  </a:txBody>
                  <a:tcPr marL="93125" marR="93125" marT="45725" marB="45725"/>
                </a:tc>
                <a:tc>
                  <a:txBody>
                    <a:bodyPr/>
                    <a:lstStyle/>
                    <a:p>
                      <a:pPr marL="0" marR="0" lvl="0" indent="0" algn="l" rtl="0">
                        <a:lnSpc>
                          <a:spcPct val="100000"/>
                        </a:lnSpc>
                        <a:spcBef>
                          <a:spcPts val="0"/>
                        </a:spcBef>
                        <a:spcAft>
                          <a:spcPts val="0"/>
                        </a:spcAft>
                        <a:buClr>
                          <a:srgbClr val="02263F"/>
                        </a:buClr>
                        <a:buSzPts val="1600"/>
                        <a:buFont typeface="Calibri"/>
                        <a:buNone/>
                      </a:pPr>
                      <a:r>
                        <a:rPr lang="en-US" sz="1600">
                          <a:solidFill>
                            <a:srgbClr val="02263F"/>
                          </a:solidFill>
                        </a:rPr>
                        <a:t>1 course (3 units)</a:t>
                      </a:r>
                      <a:endParaRPr/>
                    </a:p>
                  </a:txBody>
                  <a:tcPr marL="93125" marR="93125" marT="45725" marB="45725"/>
                </a:tc>
                <a:extLst>
                  <a:ext uri="{0D108BD9-81ED-4DB2-BD59-A6C34878D82A}">
                    <a16:rowId xmlns:a16="http://schemas.microsoft.com/office/drawing/2014/main" val="10002"/>
                  </a:ext>
                </a:extLst>
              </a:tr>
              <a:tr h="604650">
                <a:tc>
                  <a:txBody>
                    <a:bodyPr/>
                    <a:lstStyle/>
                    <a:p>
                      <a:pPr marL="0" marR="0" lvl="0" indent="0" algn="l" rtl="0">
                        <a:spcBef>
                          <a:spcPts val="0"/>
                        </a:spcBef>
                        <a:spcAft>
                          <a:spcPts val="0"/>
                        </a:spcAft>
                        <a:buNone/>
                      </a:pPr>
                      <a:r>
                        <a:rPr lang="en-US" sz="1600">
                          <a:solidFill>
                            <a:srgbClr val="02263F"/>
                          </a:solidFill>
                        </a:rPr>
                        <a:t>3 – Arts and Humanities</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Arts</a:t>
                      </a:r>
                      <a:endParaRPr/>
                    </a:p>
                    <a:p>
                      <a:pPr marL="0" marR="0" lvl="0" indent="0" algn="l" rtl="0">
                        <a:spcBef>
                          <a:spcPts val="0"/>
                        </a:spcBef>
                        <a:spcAft>
                          <a:spcPts val="0"/>
                        </a:spcAft>
                        <a:buNone/>
                      </a:pPr>
                      <a:r>
                        <a:rPr lang="en-US" sz="1600">
                          <a:solidFill>
                            <a:srgbClr val="02263F"/>
                          </a:solidFill>
                        </a:rPr>
                        <a:t>Humanities</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1 course (3 units)</a:t>
                      </a:r>
                      <a:endParaRPr/>
                    </a:p>
                    <a:p>
                      <a:pPr marL="0" marR="0" lvl="0" indent="0" algn="l" rtl="0">
                        <a:spcBef>
                          <a:spcPts val="0"/>
                        </a:spcBef>
                        <a:spcAft>
                          <a:spcPts val="0"/>
                        </a:spcAft>
                        <a:buNone/>
                      </a:pPr>
                      <a:r>
                        <a:rPr lang="en-US" sz="1600">
                          <a:solidFill>
                            <a:srgbClr val="02263F"/>
                          </a:solidFill>
                        </a:rPr>
                        <a:t>1 course (3 units)</a:t>
                      </a:r>
                      <a:endParaRPr/>
                    </a:p>
                  </a:txBody>
                  <a:tcPr marL="93125" marR="93125" marT="45725" marB="45725"/>
                </a:tc>
                <a:extLst>
                  <a:ext uri="{0D108BD9-81ED-4DB2-BD59-A6C34878D82A}">
                    <a16:rowId xmlns:a16="http://schemas.microsoft.com/office/drawing/2014/main" val="10003"/>
                  </a:ext>
                </a:extLst>
              </a:tr>
              <a:tr h="571225">
                <a:tc>
                  <a:txBody>
                    <a:bodyPr/>
                    <a:lstStyle/>
                    <a:p>
                      <a:pPr marL="0" marR="0" lvl="0" indent="0" algn="l" rtl="0">
                        <a:spcBef>
                          <a:spcPts val="0"/>
                        </a:spcBef>
                        <a:spcAft>
                          <a:spcPts val="0"/>
                        </a:spcAft>
                        <a:buNone/>
                      </a:pPr>
                      <a:r>
                        <a:rPr lang="en-US" sz="1600">
                          <a:solidFill>
                            <a:srgbClr val="02263F"/>
                          </a:solidFill>
                        </a:rPr>
                        <a:t>4</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Social and Behavioral Sciences</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2 courses (6 units)</a:t>
                      </a:r>
                      <a:endParaRPr/>
                    </a:p>
                  </a:txBody>
                  <a:tcPr marL="93125" marR="93125" marT="45725" marB="45725"/>
                </a:tc>
                <a:extLst>
                  <a:ext uri="{0D108BD9-81ED-4DB2-BD59-A6C34878D82A}">
                    <a16:rowId xmlns:a16="http://schemas.microsoft.com/office/drawing/2014/main" val="10004"/>
                  </a:ext>
                </a:extLst>
              </a:tr>
              <a:tr h="859225">
                <a:tc>
                  <a:txBody>
                    <a:bodyPr/>
                    <a:lstStyle/>
                    <a:p>
                      <a:pPr marL="0" marR="0" lvl="0" indent="0" algn="l" rtl="0">
                        <a:spcBef>
                          <a:spcPts val="0"/>
                        </a:spcBef>
                        <a:spcAft>
                          <a:spcPts val="0"/>
                        </a:spcAft>
                        <a:buNone/>
                      </a:pPr>
                      <a:r>
                        <a:rPr lang="en-US" sz="1600">
                          <a:solidFill>
                            <a:srgbClr val="02263F"/>
                          </a:solidFill>
                        </a:rPr>
                        <a:t>5</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Physical Science</a:t>
                      </a:r>
                      <a:endParaRPr/>
                    </a:p>
                    <a:p>
                      <a:pPr marL="0" marR="0" lvl="0" indent="0" algn="l" rtl="0">
                        <a:spcBef>
                          <a:spcPts val="0"/>
                        </a:spcBef>
                        <a:spcAft>
                          <a:spcPts val="0"/>
                        </a:spcAft>
                        <a:buNone/>
                      </a:pPr>
                      <a:r>
                        <a:rPr lang="en-US" sz="1600">
                          <a:solidFill>
                            <a:srgbClr val="02263F"/>
                          </a:solidFill>
                        </a:rPr>
                        <a:t>Biological Science</a:t>
                      </a:r>
                      <a:endParaRPr/>
                    </a:p>
                    <a:p>
                      <a:pPr marL="0" marR="0" lvl="0" indent="0" algn="l" rtl="0">
                        <a:spcBef>
                          <a:spcPts val="0"/>
                        </a:spcBef>
                        <a:spcAft>
                          <a:spcPts val="0"/>
                        </a:spcAft>
                        <a:buNone/>
                      </a:pPr>
                      <a:r>
                        <a:rPr lang="en-US" sz="1600">
                          <a:solidFill>
                            <a:srgbClr val="02263F"/>
                          </a:solidFill>
                        </a:rPr>
                        <a:t>Laboratory (for Phys/Bio course)</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1 course (3 units)</a:t>
                      </a:r>
                      <a:endParaRPr/>
                    </a:p>
                    <a:p>
                      <a:pPr marL="0" marR="0" lvl="0" indent="0" algn="l" rtl="0">
                        <a:spcBef>
                          <a:spcPts val="0"/>
                        </a:spcBef>
                        <a:spcAft>
                          <a:spcPts val="0"/>
                        </a:spcAft>
                        <a:buNone/>
                      </a:pPr>
                      <a:r>
                        <a:rPr lang="en-US" sz="1600">
                          <a:solidFill>
                            <a:srgbClr val="02263F"/>
                          </a:solidFill>
                        </a:rPr>
                        <a:t>1 course (3 units)</a:t>
                      </a:r>
                      <a:endParaRPr/>
                    </a:p>
                    <a:p>
                      <a:pPr marL="0" marR="0" lvl="0" indent="0" algn="l" rtl="0">
                        <a:spcBef>
                          <a:spcPts val="0"/>
                        </a:spcBef>
                        <a:spcAft>
                          <a:spcPts val="0"/>
                        </a:spcAft>
                        <a:buNone/>
                      </a:pPr>
                      <a:r>
                        <a:rPr lang="en-US" sz="1600">
                          <a:solidFill>
                            <a:srgbClr val="02263F"/>
                          </a:solidFill>
                        </a:rPr>
                        <a:t>(1 unit)</a:t>
                      </a:r>
                      <a:endParaRPr/>
                    </a:p>
                  </a:txBody>
                  <a:tcPr marL="93125" marR="93125" marT="45725" marB="45725"/>
                </a:tc>
                <a:extLst>
                  <a:ext uri="{0D108BD9-81ED-4DB2-BD59-A6C34878D82A}">
                    <a16:rowId xmlns:a16="http://schemas.microsoft.com/office/drawing/2014/main" val="10005"/>
                  </a:ext>
                </a:extLst>
              </a:tr>
              <a:tr h="604650">
                <a:tc>
                  <a:txBody>
                    <a:bodyPr/>
                    <a:lstStyle/>
                    <a:p>
                      <a:pPr marL="0" marR="0" lvl="0" indent="0" algn="l" rtl="0">
                        <a:spcBef>
                          <a:spcPts val="0"/>
                        </a:spcBef>
                        <a:spcAft>
                          <a:spcPts val="0"/>
                        </a:spcAft>
                        <a:buNone/>
                      </a:pPr>
                      <a:r>
                        <a:rPr lang="en-US" sz="1600">
                          <a:solidFill>
                            <a:srgbClr val="02263F"/>
                          </a:solidFill>
                        </a:rPr>
                        <a:t>N/A</a:t>
                      </a:r>
                      <a:endParaRPr sz="1600" i="1">
                        <a:solidFill>
                          <a:srgbClr val="02263F"/>
                        </a:solidFill>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Lifelong Learning and Self Development</a:t>
                      </a:r>
                      <a:endParaRPr/>
                    </a:p>
                    <a:p>
                      <a:pPr marL="0" marR="0" lvl="0" indent="0" algn="l" rtl="0">
                        <a:spcBef>
                          <a:spcPts val="0"/>
                        </a:spcBef>
                        <a:spcAft>
                          <a:spcPts val="0"/>
                        </a:spcAft>
                        <a:buNone/>
                      </a:pPr>
                      <a:r>
                        <a:rPr lang="en-US" sz="1600">
                          <a:solidFill>
                            <a:srgbClr val="02263F"/>
                          </a:solidFill>
                        </a:rPr>
                        <a:t>(CSU upper division GE)</a:t>
                      </a:r>
                      <a:endParaRPr sz="1600" i="1">
                        <a:solidFill>
                          <a:srgbClr val="02263F"/>
                        </a:solidFill>
                      </a:endParaRPr>
                    </a:p>
                  </a:txBody>
                  <a:tcPr marL="93125" marR="93125" marT="45725" marB="45725"/>
                </a:tc>
                <a:tc>
                  <a:txBody>
                    <a:bodyPr/>
                    <a:lstStyle/>
                    <a:p>
                      <a:pPr marL="0" marR="0" lvl="0" indent="0" algn="l" rtl="0">
                        <a:spcBef>
                          <a:spcPts val="0"/>
                        </a:spcBef>
                        <a:spcAft>
                          <a:spcPts val="0"/>
                        </a:spcAft>
                        <a:buNone/>
                      </a:pPr>
                      <a:endParaRPr sz="1600">
                        <a:solidFill>
                          <a:srgbClr val="02263F"/>
                        </a:solidFill>
                      </a:endParaRPr>
                    </a:p>
                  </a:txBody>
                  <a:tcPr marL="93125" marR="93125" marT="45725" marB="45725"/>
                </a:tc>
                <a:extLst>
                  <a:ext uri="{0D108BD9-81ED-4DB2-BD59-A6C34878D82A}">
                    <a16:rowId xmlns:a16="http://schemas.microsoft.com/office/drawing/2014/main" val="10006"/>
                  </a:ext>
                </a:extLst>
              </a:tr>
              <a:tr h="604650">
                <a:tc>
                  <a:txBody>
                    <a:bodyPr/>
                    <a:lstStyle/>
                    <a:p>
                      <a:pPr marL="0" marR="0" lvl="0" indent="0" algn="l" rtl="0">
                        <a:spcBef>
                          <a:spcPts val="0"/>
                        </a:spcBef>
                        <a:spcAft>
                          <a:spcPts val="0"/>
                        </a:spcAft>
                        <a:buNone/>
                      </a:pPr>
                      <a:r>
                        <a:rPr lang="en-US" sz="1600">
                          <a:solidFill>
                            <a:srgbClr val="02263F"/>
                          </a:solidFill>
                        </a:rPr>
                        <a:t>6</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Language other than English (LOTE)</a:t>
                      </a:r>
                      <a:endParaRPr/>
                    </a:p>
                    <a:p>
                      <a:pPr marL="0" marR="0" lvl="0" indent="0" algn="l" rtl="0">
                        <a:spcBef>
                          <a:spcPts val="0"/>
                        </a:spcBef>
                        <a:spcAft>
                          <a:spcPts val="0"/>
                        </a:spcAft>
                        <a:buNone/>
                      </a:pPr>
                      <a:r>
                        <a:rPr lang="en-US" sz="1600">
                          <a:solidFill>
                            <a:srgbClr val="02263F"/>
                          </a:solidFill>
                        </a:rPr>
                        <a:t>(Currently UC only, carries no units)</a:t>
                      </a:r>
                      <a:endParaRPr sz="1600" i="1">
                        <a:solidFill>
                          <a:srgbClr val="02263F"/>
                        </a:solidFill>
                      </a:endParaRPr>
                    </a:p>
                  </a:txBody>
                  <a:tcPr marL="93125" marR="93125" marT="45725" marB="45725"/>
                </a:tc>
                <a:tc>
                  <a:txBody>
                    <a:bodyPr/>
                    <a:lstStyle/>
                    <a:p>
                      <a:pPr marL="0" marR="0" lvl="0" indent="0" algn="l" rtl="0">
                        <a:spcBef>
                          <a:spcPts val="0"/>
                        </a:spcBef>
                        <a:spcAft>
                          <a:spcPts val="0"/>
                        </a:spcAft>
                        <a:buNone/>
                      </a:pPr>
                      <a:endParaRPr sz="1600">
                        <a:solidFill>
                          <a:srgbClr val="02263F"/>
                        </a:solidFill>
                      </a:endParaRPr>
                    </a:p>
                  </a:txBody>
                  <a:tcPr marL="93125" marR="93125" marT="45725" marB="45725"/>
                </a:tc>
                <a:extLst>
                  <a:ext uri="{0D108BD9-81ED-4DB2-BD59-A6C34878D82A}">
                    <a16:rowId xmlns:a16="http://schemas.microsoft.com/office/drawing/2014/main" val="10007"/>
                  </a:ext>
                </a:extLst>
              </a:tr>
              <a:tr h="350050">
                <a:tc>
                  <a:txBody>
                    <a:bodyPr/>
                    <a:lstStyle/>
                    <a:p>
                      <a:pPr marL="0" marR="0" lvl="0" indent="0" algn="l" rtl="0">
                        <a:spcBef>
                          <a:spcPts val="0"/>
                        </a:spcBef>
                        <a:spcAft>
                          <a:spcPts val="0"/>
                        </a:spcAft>
                        <a:buNone/>
                      </a:pPr>
                      <a:r>
                        <a:rPr lang="en-US" sz="1600">
                          <a:solidFill>
                            <a:srgbClr val="02263F"/>
                          </a:solidFill>
                        </a:rPr>
                        <a:t>7</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Ethnic Studies</a:t>
                      </a:r>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1 course (3 units)</a:t>
                      </a:r>
                      <a:endParaRPr/>
                    </a:p>
                  </a:txBody>
                  <a:tcPr marL="93125" marR="93125" marT="45725" marB="45725"/>
                </a:tc>
                <a:extLst>
                  <a:ext uri="{0D108BD9-81ED-4DB2-BD59-A6C34878D82A}">
                    <a16:rowId xmlns:a16="http://schemas.microsoft.com/office/drawing/2014/main" val="10008"/>
                  </a:ext>
                </a:extLst>
              </a:tr>
              <a:tr h="350050">
                <a:tc>
                  <a:txBody>
                    <a:bodyPr/>
                    <a:lstStyle/>
                    <a:p>
                      <a:pPr marL="0" marR="0" lvl="0" indent="0" algn="l" rtl="0">
                        <a:spcBef>
                          <a:spcPts val="0"/>
                        </a:spcBef>
                        <a:spcAft>
                          <a:spcPts val="0"/>
                        </a:spcAft>
                        <a:buNone/>
                      </a:pPr>
                      <a:endParaRPr sz="1600">
                        <a:solidFill>
                          <a:srgbClr val="02263F"/>
                        </a:solidFill>
                      </a:endParaRPr>
                    </a:p>
                  </a:txBody>
                  <a:tcPr marL="93125" marR="93125" marT="45725" marB="45725"/>
                </a:tc>
                <a:tc>
                  <a:txBody>
                    <a:bodyPr/>
                    <a:lstStyle/>
                    <a:p>
                      <a:pPr marL="0" marR="0" lvl="0" indent="0" algn="l" rtl="0">
                        <a:spcBef>
                          <a:spcPts val="0"/>
                        </a:spcBef>
                        <a:spcAft>
                          <a:spcPts val="0"/>
                        </a:spcAft>
                        <a:buNone/>
                      </a:pPr>
                      <a:endParaRPr sz="1600">
                        <a:solidFill>
                          <a:srgbClr val="02263F"/>
                        </a:solidFill>
                      </a:endParaRPr>
                    </a:p>
                  </a:txBody>
                  <a:tcPr marL="93125" marR="93125" marT="45725" marB="45725"/>
                </a:tc>
                <a:tc>
                  <a:txBody>
                    <a:bodyPr/>
                    <a:lstStyle/>
                    <a:p>
                      <a:pPr marL="0" marR="0" lvl="0" indent="0" algn="l" rtl="0">
                        <a:spcBef>
                          <a:spcPts val="0"/>
                        </a:spcBef>
                        <a:spcAft>
                          <a:spcPts val="0"/>
                        </a:spcAft>
                        <a:buNone/>
                      </a:pPr>
                      <a:r>
                        <a:rPr lang="en-US" sz="1600">
                          <a:solidFill>
                            <a:srgbClr val="02263F"/>
                          </a:solidFill>
                        </a:rPr>
                        <a:t>11 courses (34 units)</a:t>
                      </a:r>
                      <a:endParaRPr sz="1600" b="1" i="1">
                        <a:solidFill>
                          <a:srgbClr val="02263F"/>
                        </a:solidFill>
                      </a:endParaRPr>
                    </a:p>
                  </a:txBody>
                  <a:tcPr marL="93125" marR="93125" marT="45725" marB="45725"/>
                </a:tc>
                <a:extLst>
                  <a:ext uri="{0D108BD9-81ED-4DB2-BD59-A6C34878D82A}">
                    <a16:rowId xmlns:a16="http://schemas.microsoft.com/office/drawing/2014/main" val="1000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2263F"/>
              </a:buClr>
              <a:buSzPts val="5600"/>
              <a:buFont typeface="Palatino"/>
              <a:buNone/>
            </a:pPr>
            <a:r>
              <a:rPr lang="en-US" sz="5600" b="1">
                <a:solidFill>
                  <a:srgbClr val="02263F"/>
                </a:solidFill>
              </a:rPr>
              <a:t>Presenters</a:t>
            </a:r>
            <a:endParaRPr/>
          </a:p>
        </p:txBody>
      </p:sp>
      <p:sp>
        <p:nvSpPr>
          <p:cNvPr id="80" name="Google Shape;80;p11"/>
          <p:cNvSpPr txBox="1">
            <a:spLocks noGrp="1"/>
          </p:cNvSpPr>
          <p:nvPr>
            <p:ph type="body" idx="1"/>
          </p:nvPr>
        </p:nvSpPr>
        <p:spPr>
          <a:xfrm>
            <a:off x="838200" y="1223010"/>
            <a:ext cx="10515600" cy="5071500"/>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0"/>
              </a:spcBef>
              <a:spcAft>
                <a:spcPts val="0"/>
              </a:spcAft>
              <a:buClr>
                <a:schemeClr val="dk1"/>
              </a:buClr>
              <a:buSzPts val="2800"/>
              <a:buFont typeface="Arial"/>
              <a:buChar char="•"/>
            </a:pPr>
            <a:r>
              <a:rPr lang="en-US" dirty="0"/>
              <a:t>Stephanie Curry, ASCCC Area A Representative, Transfer, Articulation, and Student Services (TASSC) Committee Chair </a:t>
            </a:r>
            <a:endParaRPr dirty="0"/>
          </a:p>
          <a:p>
            <a:pPr marL="342900" lvl="0" indent="-342900" algn="l" rtl="0">
              <a:lnSpc>
                <a:spcPct val="90000"/>
              </a:lnSpc>
              <a:spcBef>
                <a:spcPts val="0"/>
              </a:spcBef>
              <a:spcAft>
                <a:spcPts val="0"/>
              </a:spcAft>
              <a:buClr>
                <a:schemeClr val="dk1"/>
              </a:buClr>
              <a:buSzPts val="2800"/>
              <a:buFont typeface="Arial"/>
              <a:buChar char="•"/>
            </a:pPr>
            <a:r>
              <a:rPr lang="en-US" dirty="0" err="1"/>
              <a:t>Ginni</a:t>
            </a:r>
            <a:r>
              <a:rPr lang="en-US" dirty="0"/>
              <a:t> May, ASCCC President</a:t>
            </a:r>
            <a:endParaRPr dirty="0"/>
          </a:p>
          <a:p>
            <a:pPr marL="342900" lvl="0" indent="-342900" algn="l" rtl="0">
              <a:lnSpc>
                <a:spcPct val="90000"/>
              </a:lnSpc>
              <a:spcBef>
                <a:spcPts val="0"/>
              </a:spcBef>
              <a:spcAft>
                <a:spcPts val="0"/>
              </a:spcAft>
              <a:buClr>
                <a:schemeClr val="dk1"/>
              </a:buClr>
              <a:buSzPts val="2800"/>
              <a:buFont typeface="Arial"/>
              <a:buChar char="•"/>
            </a:pPr>
            <a:r>
              <a:rPr lang="en-US" dirty="0"/>
              <a:t>LaTonya Parker, ASCCC Secretary, Curriculum Committee Chair</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81" name="Google Shape;81;p1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pic>
        <p:nvPicPr>
          <p:cNvPr id="82" name="Google Shape;82;p11"/>
          <p:cNvPicPr preferRelativeResize="0"/>
          <p:nvPr/>
        </p:nvPicPr>
        <p:blipFill rotWithShape="1">
          <a:blip r:embed="rId3">
            <a:alphaModFix/>
          </a:blip>
          <a:srcRect/>
          <a:stretch/>
        </p:blipFill>
        <p:spPr>
          <a:xfrm>
            <a:off x="2681738" y="4978852"/>
            <a:ext cx="1733319" cy="1796687"/>
          </a:xfrm>
          <a:prstGeom prst="rect">
            <a:avLst/>
          </a:prstGeom>
          <a:noFill/>
          <a:ln>
            <a:noFill/>
          </a:ln>
        </p:spPr>
      </p:pic>
      <p:pic>
        <p:nvPicPr>
          <p:cNvPr id="83" name="Google Shape;83;p11"/>
          <p:cNvPicPr preferRelativeResize="0"/>
          <p:nvPr/>
        </p:nvPicPr>
        <p:blipFill rotWithShape="1">
          <a:blip r:embed="rId4">
            <a:alphaModFix/>
          </a:blip>
          <a:srcRect/>
          <a:stretch/>
        </p:blipFill>
        <p:spPr>
          <a:xfrm>
            <a:off x="4989903" y="4977672"/>
            <a:ext cx="1637349" cy="1797868"/>
          </a:xfrm>
          <a:prstGeom prst="rect">
            <a:avLst/>
          </a:prstGeom>
          <a:noFill/>
          <a:ln>
            <a:noFill/>
          </a:ln>
        </p:spPr>
      </p:pic>
      <p:pic>
        <p:nvPicPr>
          <p:cNvPr id="84" name="Google Shape;84;p11"/>
          <p:cNvPicPr preferRelativeResize="0"/>
          <p:nvPr/>
        </p:nvPicPr>
        <p:blipFill rotWithShape="1">
          <a:blip r:embed="rId5">
            <a:alphaModFix/>
          </a:blip>
          <a:srcRect/>
          <a:stretch/>
        </p:blipFill>
        <p:spPr>
          <a:xfrm>
            <a:off x="7202100" y="4978850"/>
            <a:ext cx="1566523" cy="17550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Proposed GE Pathway – CalGETC </a:t>
            </a:r>
            <a:br>
              <a:rPr lang="en-US" b="1"/>
            </a:br>
            <a:r>
              <a:rPr lang="en-US" b="1"/>
              <a:t>Differences</a:t>
            </a:r>
            <a:endParaRPr/>
          </a:p>
        </p:txBody>
      </p:sp>
      <p:sp>
        <p:nvSpPr>
          <p:cNvPr id="242" name="Google Shape;242;p29"/>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Clr>
                <a:srgbClr val="3A3838"/>
              </a:buClr>
              <a:buSzPts val="1800"/>
              <a:buNone/>
            </a:pPr>
            <a:r>
              <a:rPr lang="en-US"/>
              <a:t>Area 1 – English Communication</a:t>
            </a:r>
            <a:endParaRPr/>
          </a:p>
          <a:p>
            <a:pPr marL="457200" lvl="0" indent="-342900" algn="l" rtl="0">
              <a:lnSpc>
                <a:spcPct val="90000"/>
              </a:lnSpc>
              <a:spcBef>
                <a:spcPts val="1600"/>
              </a:spcBef>
              <a:spcAft>
                <a:spcPts val="0"/>
              </a:spcAft>
              <a:buClr>
                <a:srgbClr val="3A3838"/>
              </a:buClr>
              <a:buSzPts val="1800"/>
              <a:buChar char="•"/>
            </a:pPr>
            <a:r>
              <a:rPr lang="en-US"/>
              <a:t>UC will accept Oral Communication as a new (third) course </a:t>
            </a:r>
            <a:endParaRPr/>
          </a:p>
          <a:p>
            <a:pPr marL="457200" lvl="0" indent="-342900" algn="l" rtl="0">
              <a:lnSpc>
                <a:spcPct val="90000"/>
              </a:lnSpc>
              <a:spcBef>
                <a:spcPts val="1600"/>
              </a:spcBef>
              <a:spcAft>
                <a:spcPts val="0"/>
              </a:spcAft>
              <a:buClr>
                <a:srgbClr val="3A3838"/>
              </a:buClr>
              <a:buSzPts val="1800"/>
              <a:buChar char="•"/>
            </a:pPr>
            <a:r>
              <a:rPr lang="en-US"/>
              <a:t>The CCC will revise and strengthen (if needed) courses fulfilling the Oral Communication subject requirement to meet new core competencies</a:t>
            </a:r>
            <a:endParaRPr/>
          </a:p>
          <a:p>
            <a:pPr marL="114300" lvl="0" indent="0" algn="l" rtl="0">
              <a:lnSpc>
                <a:spcPct val="90000"/>
              </a:lnSpc>
              <a:spcBef>
                <a:spcPts val="0"/>
              </a:spcBef>
              <a:spcAft>
                <a:spcPts val="0"/>
              </a:spcAft>
              <a:buClr>
                <a:srgbClr val="3A3838"/>
              </a:buClr>
              <a:buSzPts val="1800"/>
              <a:buNone/>
            </a:pPr>
            <a:endParaRPr/>
          </a:p>
          <a:p>
            <a:pPr marL="114300" lvl="0" indent="0" algn="l" rtl="0">
              <a:lnSpc>
                <a:spcPct val="90000"/>
              </a:lnSpc>
              <a:spcBef>
                <a:spcPts val="0"/>
              </a:spcBef>
              <a:spcAft>
                <a:spcPts val="0"/>
              </a:spcAft>
              <a:buClr>
                <a:srgbClr val="3A3838"/>
              </a:buClr>
              <a:buSzPts val="1800"/>
              <a:buNone/>
            </a:pPr>
            <a:r>
              <a:rPr lang="en-US"/>
              <a:t>Area 3 – Arts and Humanities</a:t>
            </a:r>
            <a:endParaRPr/>
          </a:p>
          <a:p>
            <a:pPr marL="457200" lvl="0" indent="-342900" algn="l" rtl="0">
              <a:lnSpc>
                <a:spcPct val="90000"/>
              </a:lnSpc>
              <a:spcBef>
                <a:spcPts val="0"/>
              </a:spcBef>
              <a:spcAft>
                <a:spcPts val="0"/>
              </a:spcAft>
              <a:buClr>
                <a:srgbClr val="3A3838"/>
              </a:buClr>
              <a:buSzPts val="1800"/>
              <a:buChar char="•"/>
            </a:pPr>
            <a:r>
              <a:rPr lang="en-US"/>
              <a:t>Decreases from three courses to two courses</a:t>
            </a:r>
            <a:endParaRPr/>
          </a:p>
          <a:p>
            <a:pPr marL="457200" lvl="0" indent="-342900" algn="l" rtl="0">
              <a:lnSpc>
                <a:spcPct val="90000"/>
              </a:lnSpc>
              <a:spcBef>
                <a:spcPts val="0"/>
              </a:spcBef>
              <a:spcAft>
                <a:spcPts val="0"/>
              </a:spcAft>
              <a:buClr>
                <a:srgbClr val="3A3838"/>
              </a:buClr>
              <a:buSzPts val="1800"/>
              <a:buChar char="•"/>
            </a:pPr>
            <a:r>
              <a:rPr lang="en-US"/>
              <a:t>one in Arts </a:t>
            </a:r>
            <a:endParaRPr/>
          </a:p>
          <a:p>
            <a:pPr marL="457200" lvl="0" indent="-342900" algn="l" rtl="0">
              <a:lnSpc>
                <a:spcPct val="90000"/>
              </a:lnSpc>
              <a:spcBef>
                <a:spcPts val="0"/>
              </a:spcBef>
              <a:spcAft>
                <a:spcPts val="0"/>
              </a:spcAft>
              <a:buClr>
                <a:srgbClr val="3A3838"/>
              </a:buClr>
              <a:buSzPts val="1800"/>
              <a:buChar char="•"/>
            </a:pPr>
            <a:r>
              <a:rPr lang="en-US"/>
              <a:t>one in Humanities</a:t>
            </a:r>
            <a:endParaRPr/>
          </a:p>
          <a:p>
            <a:pPr marL="0" lvl="0" indent="0" algn="l" rtl="0">
              <a:lnSpc>
                <a:spcPct val="90000"/>
              </a:lnSpc>
              <a:spcBef>
                <a:spcPts val="1000"/>
              </a:spcBef>
              <a:spcAft>
                <a:spcPts val="0"/>
              </a:spcAft>
              <a:buClr>
                <a:srgbClr val="3A3838"/>
              </a:buClr>
              <a:buSzPts val="2600"/>
              <a:buNone/>
            </a:pPr>
            <a:endParaRPr/>
          </a:p>
        </p:txBody>
      </p:sp>
      <p:sp>
        <p:nvSpPr>
          <p:cNvPr id="243" name="Google Shape;243;p29"/>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Proposed GE Pathway – CalGETC </a:t>
            </a:r>
            <a:br>
              <a:rPr lang="en-US" b="1"/>
            </a:br>
            <a:r>
              <a:rPr lang="en-US" b="1"/>
              <a:t>Differences</a:t>
            </a:r>
            <a:endParaRPr/>
          </a:p>
        </p:txBody>
      </p:sp>
      <p:sp>
        <p:nvSpPr>
          <p:cNvPr id="251" name="Google Shape;251;p30"/>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fontScale="92500" lnSpcReduction="20000"/>
          </a:bodyPr>
          <a:lstStyle/>
          <a:p>
            <a:pPr marL="114300" lvl="0" indent="0" algn="l" rtl="0">
              <a:lnSpc>
                <a:spcPct val="100000"/>
              </a:lnSpc>
              <a:spcBef>
                <a:spcPts val="0"/>
              </a:spcBef>
              <a:spcAft>
                <a:spcPts val="0"/>
              </a:spcAft>
              <a:buClr>
                <a:srgbClr val="3A3838"/>
              </a:buClr>
              <a:buSzPct val="74844"/>
              <a:buNone/>
            </a:pPr>
            <a:r>
              <a:rPr lang="en-US"/>
              <a:t>Area 4 – Social and Behavioral Sciences</a:t>
            </a:r>
            <a:endParaRPr/>
          </a:p>
          <a:p>
            <a:pPr marL="457200" lvl="0" indent="-342900" algn="l" rtl="0">
              <a:lnSpc>
                <a:spcPct val="100000"/>
              </a:lnSpc>
              <a:spcBef>
                <a:spcPts val="0"/>
              </a:spcBef>
              <a:spcAft>
                <a:spcPts val="0"/>
              </a:spcAft>
              <a:buClr>
                <a:srgbClr val="3A3838"/>
              </a:buClr>
              <a:buSzPct val="74844"/>
              <a:buChar char="•"/>
            </a:pPr>
            <a:r>
              <a:rPr lang="en-US"/>
              <a:t>Recently approved due to Ethnic Studies</a:t>
            </a:r>
            <a:endParaRPr/>
          </a:p>
          <a:p>
            <a:pPr marL="457200" lvl="0" indent="-342900" algn="l" rtl="0">
              <a:lnSpc>
                <a:spcPct val="100000"/>
              </a:lnSpc>
              <a:spcBef>
                <a:spcPts val="0"/>
              </a:spcBef>
              <a:spcAft>
                <a:spcPts val="0"/>
              </a:spcAft>
              <a:buClr>
                <a:srgbClr val="3A3838"/>
              </a:buClr>
              <a:buSzPct val="74844"/>
              <a:buChar char="•"/>
            </a:pPr>
            <a:r>
              <a:rPr lang="en-US"/>
              <a:t>Reduced from three to two courses</a:t>
            </a:r>
            <a:endParaRPr/>
          </a:p>
          <a:p>
            <a:pPr marL="114300" lvl="0" indent="0" algn="l" rtl="0">
              <a:lnSpc>
                <a:spcPct val="100000"/>
              </a:lnSpc>
              <a:spcBef>
                <a:spcPts val="0"/>
              </a:spcBef>
              <a:spcAft>
                <a:spcPts val="0"/>
              </a:spcAft>
              <a:buClr>
                <a:srgbClr val="3A3838"/>
              </a:buClr>
              <a:buSzPct val="74844"/>
              <a:buNone/>
            </a:pPr>
            <a:endParaRPr/>
          </a:p>
          <a:p>
            <a:pPr marL="114300" lvl="0" indent="0" algn="l" rtl="0">
              <a:lnSpc>
                <a:spcPct val="100000"/>
              </a:lnSpc>
              <a:spcBef>
                <a:spcPts val="0"/>
              </a:spcBef>
              <a:spcAft>
                <a:spcPts val="0"/>
              </a:spcAft>
              <a:buClr>
                <a:srgbClr val="3A3838"/>
              </a:buClr>
              <a:buSzPct val="74844"/>
              <a:buNone/>
            </a:pPr>
            <a:r>
              <a:rPr lang="en-US"/>
              <a:t>N/A</a:t>
            </a:r>
            <a:endParaRPr/>
          </a:p>
          <a:p>
            <a:pPr marL="457200" lvl="0" indent="-342900" algn="l" rtl="0">
              <a:lnSpc>
                <a:spcPct val="100000"/>
              </a:lnSpc>
              <a:spcBef>
                <a:spcPts val="0"/>
              </a:spcBef>
              <a:spcAft>
                <a:spcPts val="0"/>
              </a:spcAft>
              <a:buClr>
                <a:srgbClr val="3A3838"/>
              </a:buClr>
              <a:buSzPct val="74844"/>
              <a:buChar char="•"/>
            </a:pPr>
            <a:r>
              <a:rPr lang="en-US"/>
              <a:t>CSU will remove Lifelong Learning and Self-Development course from IGETC and treat as upper-division GE requirement</a:t>
            </a:r>
            <a:endParaRPr/>
          </a:p>
          <a:p>
            <a:pPr marL="114300" lvl="0" indent="0" algn="l" rtl="0">
              <a:lnSpc>
                <a:spcPct val="100000"/>
              </a:lnSpc>
              <a:spcBef>
                <a:spcPts val="0"/>
              </a:spcBef>
              <a:spcAft>
                <a:spcPts val="0"/>
              </a:spcAft>
              <a:buClr>
                <a:srgbClr val="3A3838"/>
              </a:buClr>
              <a:buSzPct val="74844"/>
              <a:buNone/>
            </a:pPr>
            <a:endParaRPr/>
          </a:p>
          <a:p>
            <a:pPr marL="114300" lvl="0" indent="0" algn="l" rtl="0">
              <a:lnSpc>
                <a:spcPct val="100000"/>
              </a:lnSpc>
              <a:spcBef>
                <a:spcPts val="0"/>
              </a:spcBef>
              <a:spcAft>
                <a:spcPts val="0"/>
              </a:spcAft>
              <a:buClr>
                <a:srgbClr val="3A3838"/>
              </a:buClr>
              <a:buSzPct val="74844"/>
              <a:buNone/>
            </a:pPr>
            <a:r>
              <a:rPr lang="en-US"/>
              <a:t>Area 6 – LOTE </a:t>
            </a:r>
            <a:endParaRPr/>
          </a:p>
          <a:p>
            <a:pPr marL="457200" lvl="0" indent="-342900" algn="l" rtl="0">
              <a:lnSpc>
                <a:spcPct val="100000"/>
              </a:lnSpc>
              <a:spcBef>
                <a:spcPts val="0"/>
              </a:spcBef>
              <a:spcAft>
                <a:spcPts val="0"/>
              </a:spcAft>
              <a:buClr>
                <a:srgbClr val="3A3838"/>
              </a:buClr>
              <a:buSzPct val="74844"/>
              <a:buChar char="•"/>
            </a:pPr>
            <a:r>
              <a:rPr lang="en-US"/>
              <a:t>UC will remove its Language Other than English proficiency requirement from IGETC and treat it as a graduation requirement</a:t>
            </a:r>
            <a:endParaRPr/>
          </a:p>
          <a:p>
            <a:pPr marL="114300" lvl="0" indent="0" algn="l" rtl="0">
              <a:lnSpc>
                <a:spcPct val="100000"/>
              </a:lnSpc>
              <a:spcBef>
                <a:spcPts val="0"/>
              </a:spcBef>
              <a:spcAft>
                <a:spcPts val="0"/>
              </a:spcAft>
              <a:buClr>
                <a:srgbClr val="3A3838"/>
              </a:buClr>
              <a:buSzPct val="74844"/>
              <a:buNone/>
            </a:pPr>
            <a:endParaRPr/>
          </a:p>
          <a:p>
            <a:pPr marL="114300" lvl="0" indent="0" algn="l" rtl="0">
              <a:lnSpc>
                <a:spcPct val="100000"/>
              </a:lnSpc>
              <a:spcBef>
                <a:spcPts val="0"/>
              </a:spcBef>
              <a:spcAft>
                <a:spcPts val="0"/>
              </a:spcAft>
              <a:buClr>
                <a:srgbClr val="3A3838"/>
              </a:buClr>
              <a:buSzPct val="74844"/>
              <a:buNone/>
            </a:pPr>
            <a:r>
              <a:rPr lang="en-US"/>
              <a:t>Area 7 – Ethnic Studies</a:t>
            </a:r>
            <a:endParaRPr/>
          </a:p>
        </p:txBody>
      </p:sp>
      <p:sp>
        <p:nvSpPr>
          <p:cNvPr id="252" name="Google Shape;252;p30"/>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Potential Impacts of New GE Pathway</a:t>
            </a:r>
            <a:endParaRPr/>
          </a:p>
        </p:txBody>
      </p:sp>
      <p:sp>
        <p:nvSpPr>
          <p:cNvPr id="260" name="Google Shape;260;p31"/>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0"/>
              </a:spcBef>
              <a:spcAft>
                <a:spcPts val="0"/>
              </a:spcAft>
              <a:buClr>
                <a:srgbClr val="3A3838"/>
              </a:buClr>
              <a:buSzPct val="74844"/>
              <a:buChar char="•"/>
            </a:pPr>
            <a:r>
              <a:rPr lang="en-US"/>
              <a:t>Consequences of reduction in units from the CSU GE Breadth pattern: </a:t>
            </a:r>
            <a:endParaRPr/>
          </a:p>
          <a:p>
            <a:pPr marL="914400" lvl="1" indent="-342900" algn="l" rtl="0">
              <a:lnSpc>
                <a:spcPct val="90000"/>
              </a:lnSpc>
              <a:spcBef>
                <a:spcPts val="0"/>
              </a:spcBef>
              <a:spcAft>
                <a:spcPts val="0"/>
              </a:spcAft>
              <a:buClr>
                <a:srgbClr val="3A3838"/>
              </a:buClr>
              <a:buSzPct val="81081"/>
              <a:buChar char="•"/>
            </a:pPr>
            <a:r>
              <a:rPr lang="en-US"/>
              <a:t>Less 1 course/3 units in Arts and Humanities and </a:t>
            </a:r>
            <a:endParaRPr/>
          </a:p>
          <a:p>
            <a:pPr marL="914400" lvl="1" indent="-342900" algn="l" rtl="0">
              <a:lnSpc>
                <a:spcPct val="90000"/>
              </a:lnSpc>
              <a:spcBef>
                <a:spcPts val="0"/>
              </a:spcBef>
              <a:spcAft>
                <a:spcPts val="0"/>
              </a:spcAft>
              <a:buClr>
                <a:srgbClr val="3A3838"/>
              </a:buClr>
              <a:buSzPct val="81081"/>
              <a:buChar char="•"/>
            </a:pPr>
            <a:r>
              <a:rPr lang="en-US"/>
              <a:t>Less 1 course/3 units in Social and Behavioral Sciences </a:t>
            </a:r>
            <a:endParaRPr/>
          </a:p>
          <a:p>
            <a:pPr marL="457200" lvl="0" indent="-228600" algn="l" rtl="0">
              <a:lnSpc>
                <a:spcPct val="90000"/>
              </a:lnSpc>
              <a:spcBef>
                <a:spcPts val="0"/>
              </a:spcBef>
              <a:spcAft>
                <a:spcPts val="0"/>
              </a:spcAft>
              <a:buClr>
                <a:srgbClr val="3A3838"/>
              </a:buClr>
              <a:buSzPct val="74844"/>
              <a:buNone/>
            </a:pPr>
            <a:endParaRPr/>
          </a:p>
          <a:p>
            <a:pPr marL="457200" lvl="0" indent="-342900" algn="l" rtl="0">
              <a:lnSpc>
                <a:spcPct val="90000"/>
              </a:lnSpc>
              <a:spcBef>
                <a:spcPts val="0"/>
              </a:spcBef>
              <a:spcAft>
                <a:spcPts val="0"/>
              </a:spcAft>
              <a:buClr>
                <a:srgbClr val="3A3838"/>
              </a:buClr>
              <a:buSzPct val="74844"/>
              <a:buChar char="•"/>
            </a:pPr>
            <a:r>
              <a:rPr lang="en-US"/>
              <a:t>Upper division Lifelong learning requirement </a:t>
            </a:r>
            <a:endParaRPr/>
          </a:p>
          <a:p>
            <a:pPr marL="914400" lvl="1" indent="-342900" algn="l" rtl="0">
              <a:lnSpc>
                <a:spcPct val="90000"/>
              </a:lnSpc>
              <a:spcBef>
                <a:spcPts val="0"/>
              </a:spcBef>
              <a:spcAft>
                <a:spcPts val="0"/>
              </a:spcAft>
              <a:buClr>
                <a:srgbClr val="3A3838"/>
              </a:buClr>
              <a:buSzPct val="81081"/>
              <a:buChar char="•"/>
            </a:pPr>
            <a:r>
              <a:rPr lang="en-US"/>
              <a:t>Not met at CCC </a:t>
            </a:r>
            <a:endParaRPr/>
          </a:p>
          <a:p>
            <a:pPr marL="914400" lvl="1" indent="-342900" algn="l" rtl="0">
              <a:lnSpc>
                <a:spcPct val="90000"/>
              </a:lnSpc>
              <a:spcBef>
                <a:spcPts val="0"/>
              </a:spcBef>
              <a:spcAft>
                <a:spcPts val="0"/>
              </a:spcAft>
              <a:buClr>
                <a:srgbClr val="3A3838"/>
              </a:buClr>
              <a:buSzPct val="81081"/>
              <a:buChar char="•"/>
            </a:pPr>
            <a:r>
              <a:rPr lang="en-US"/>
              <a:t>Impact on counseling, heath, and other programs at CCC</a:t>
            </a:r>
            <a:endParaRPr/>
          </a:p>
          <a:p>
            <a:pPr marL="457200" lvl="0" indent="-228600" algn="l" rtl="0">
              <a:lnSpc>
                <a:spcPct val="90000"/>
              </a:lnSpc>
              <a:spcBef>
                <a:spcPts val="0"/>
              </a:spcBef>
              <a:spcAft>
                <a:spcPts val="0"/>
              </a:spcAft>
              <a:buClr>
                <a:srgbClr val="3A3838"/>
              </a:buClr>
              <a:buSzPct val="74844"/>
              <a:buNone/>
            </a:pPr>
            <a:endParaRPr/>
          </a:p>
          <a:p>
            <a:pPr marL="457200" lvl="0" indent="-342900" algn="l" rtl="0">
              <a:lnSpc>
                <a:spcPct val="90000"/>
              </a:lnSpc>
              <a:spcBef>
                <a:spcPts val="0"/>
              </a:spcBef>
              <a:spcAft>
                <a:spcPts val="0"/>
              </a:spcAft>
              <a:buClr>
                <a:srgbClr val="3A3838"/>
              </a:buClr>
              <a:buSzPct val="74844"/>
              <a:buChar char="•"/>
            </a:pPr>
            <a:r>
              <a:rPr lang="en-US"/>
              <a:t>UC accepts fewer courses for GE than CSU</a:t>
            </a:r>
            <a:endParaRPr/>
          </a:p>
          <a:p>
            <a:pPr marL="914400" lvl="1" indent="-342900" algn="l" rtl="0">
              <a:lnSpc>
                <a:spcPct val="90000"/>
              </a:lnSpc>
              <a:spcBef>
                <a:spcPts val="0"/>
              </a:spcBef>
              <a:spcAft>
                <a:spcPts val="0"/>
              </a:spcAft>
              <a:buClr>
                <a:srgbClr val="3A3838"/>
              </a:buClr>
              <a:buSzPct val="81081"/>
              <a:buChar char="•"/>
            </a:pPr>
            <a:r>
              <a:rPr lang="en-US"/>
              <a:t>Reduced student options at CCC: CSU may have more options than CCC</a:t>
            </a:r>
            <a:endParaRPr/>
          </a:p>
          <a:p>
            <a:pPr marL="457200" lvl="0" indent="-228600" algn="l" rtl="0">
              <a:lnSpc>
                <a:spcPct val="90000"/>
              </a:lnSpc>
              <a:spcBef>
                <a:spcPts val="0"/>
              </a:spcBef>
              <a:spcAft>
                <a:spcPts val="0"/>
              </a:spcAft>
              <a:buClr>
                <a:srgbClr val="3A3838"/>
              </a:buClr>
              <a:buSzPct val="74844"/>
              <a:buNone/>
            </a:pPr>
            <a:endParaRPr/>
          </a:p>
          <a:p>
            <a:pPr marL="457200" lvl="0" indent="-342900" algn="l" rtl="0">
              <a:lnSpc>
                <a:spcPct val="90000"/>
              </a:lnSpc>
              <a:spcBef>
                <a:spcPts val="0"/>
              </a:spcBef>
              <a:spcAft>
                <a:spcPts val="0"/>
              </a:spcAft>
              <a:buClr>
                <a:srgbClr val="3A3838"/>
              </a:buClr>
              <a:buSzPct val="74844"/>
              <a:buChar char="•"/>
            </a:pPr>
            <a:r>
              <a:rPr lang="en-US"/>
              <a:t>Providing enough Ethnic Studies courses in CCC</a:t>
            </a:r>
            <a:endParaRPr/>
          </a:p>
          <a:p>
            <a:pPr marL="228600" lvl="0" indent="-75882" algn="l" rtl="0">
              <a:lnSpc>
                <a:spcPct val="90000"/>
              </a:lnSpc>
              <a:spcBef>
                <a:spcPts val="1000"/>
              </a:spcBef>
              <a:spcAft>
                <a:spcPts val="0"/>
              </a:spcAft>
              <a:buClr>
                <a:srgbClr val="3A3838"/>
              </a:buClr>
              <a:buSzPct val="100000"/>
              <a:buNone/>
            </a:pPr>
            <a:endParaRPr/>
          </a:p>
        </p:txBody>
      </p:sp>
      <p:sp>
        <p:nvSpPr>
          <p:cNvPr id="261" name="Google Shape;261;p3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Next Steps to Approving a Singular Lower Division GE Pathway</a:t>
            </a:r>
            <a:endParaRPr/>
          </a:p>
        </p:txBody>
      </p:sp>
      <p:sp>
        <p:nvSpPr>
          <p:cNvPr id="269" name="Google Shape;269;p32"/>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00000"/>
              </a:lnSpc>
              <a:spcBef>
                <a:spcPts val="0"/>
              </a:spcBef>
              <a:spcAft>
                <a:spcPts val="0"/>
              </a:spcAft>
              <a:buClr>
                <a:srgbClr val="3A3838"/>
              </a:buClr>
              <a:buSzPts val="1800"/>
              <a:buChar char="•"/>
            </a:pPr>
            <a:r>
              <a:rPr lang="en-US"/>
              <a:t>Academic senates of each system will vet the proposed pathway – CalGETC in fall 2022</a:t>
            </a:r>
            <a:endParaRPr/>
          </a:p>
          <a:p>
            <a:pPr marL="457200" lvl="0" indent="-342900" algn="l" rtl="0">
              <a:lnSpc>
                <a:spcPct val="100000"/>
              </a:lnSpc>
              <a:spcBef>
                <a:spcPts val="1000"/>
              </a:spcBef>
              <a:spcAft>
                <a:spcPts val="0"/>
              </a:spcAft>
              <a:buClr>
                <a:srgbClr val="3A3838"/>
              </a:buClr>
              <a:buSzPts val="1800"/>
              <a:buChar char="•"/>
            </a:pPr>
            <a:r>
              <a:rPr lang="en-US"/>
              <a:t>After vetting, recommendations from each system academic senate will be forwarded to ICAS - December 2022</a:t>
            </a:r>
            <a:endParaRPr/>
          </a:p>
          <a:p>
            <a:pPr marL="457200" lvl="0" indent="-342900" algn="l" rtl="0">
              <a:lnSpc>
                <a:spcPct val="100000"/>
              </a:lnSpc>
              <a:spcBef>
                <a:spcPts val="1000"/>
              </a:spcBef>
              <a:spcAft>
                <a:spcPts val="0"/>
              </a:spcAft>
              <a:buSzPts val="1800"/>
              <a:buChar char="•"/>
            </a:pPr>
            <a:r>
              <a:rPr lang="en-US"/>
              <a:t>Special Committee on AB 928 will consider recommendations and augment the proposed CalGETC pathway as needed and recommend to ICAS - February 2023</a:t>
            </a:r>
            <a:endParaRPr/>
          </a:p>
          <a:p>
            <a:pPr marL="457200" lvl="0" indent="-342900" algn="l" rtl="0">
              <a:lnSpc>
                <a:spcPct val="100000"/>
              </a:lnSpc>
              <a:spcBef>
                <a:spcPts val="1000"/>
              </a:spcBef>
              <a:spcAft>
                <a:spcPts val="0"/>
              </a:spcAft>
              <a:buClr>
                <a:srgbClr val="3A3838"/>
              </a:buClr>
              <a:buSzPts val="1800"/>
              <a:buChar char="•"/>
            </a:pPr>
            <a:r>
              <a:rPr lang="en-US"/>
              <a:t>ICAS to consider recommendations and determine a final Singular Lower Division GE Pathway (CalGETC) by May 31, 2023</a:t>
            </a:r>
            <a:endParaRPr/>
          </a:p>
        </p:txBody>
      </p:sp>
      <p:sp>
        <p:nvSpPr>
          <p:cNvPr id="270" name="Google Shape;270;p3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3"/>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Next Steps to Approving a Singular Lower Division GE Pathway</a:t>
            </a:r>
            <a:endParaRPr/>
          </a:p>
        </p:txBody>
      </p:sp>
      <p:sp>
        <p:nvSpPr>
          <p:cNvPr id="278" name="Google Shape;278;p33"/>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2600"/>
              <a:buNone/>
            </a:pPr>
            <a:r>
              <a:rPr lang="en-US"/>
              <a:t>ASCCC:</a:t>
            </a:r>
            <a:endParaRPr/>
          </a:p>
          <a:p>
            <a:pPr marL="457200" lvl="0" indent="-342900" algn="l" rtl="0">
              <a:lnSpc>
                <a:spcPct val="90000"/>
              </a:lnSpc>
              <a:spcBef>
                <a:spcPts val="1600"/>
              </a:spcBef>
              <a:spcAft>
                <a:spcPts val="0"/>
              </a:spcAft>
              <a:buClr>
                <a:srgbClr val="3A3838"/>
              </a:buClr>
              <a:buSzPts val="1800"/>
              <a:buChar char="•"/>
            </a:pPr>
            <a:r>
              <a:rPr lang="en-US"/>
              <a:t>Comments due by October 1, 2022 in </a:t>
            </a:r>
            <a:r>
              <a:rPr lang="en-US" u="sng">
                <a:solidFill>
                  <a:schemeClr val="hlink"/>
                </a:solidFill>
                <a:hlinkClick r:id="rId3"/>
              </a:rPr>
              <a:t>ASCCC portal</a:t>
            </a:r>
            <a:endParaRPr/>
          </a:p>
          <a:p>
            <a:pPr marL="457200" lvl="0" indent="-342900" algn="l" rtl="0">
              <a:lnSpc>
                <a:spcPct val="90000"/>
              </a:lnSpc>
              <a:spcBef>
                <a:spcPts val="1600"/>
              </a:spcBef>
              <a:spcAft>
                <a:spcPts val="0"/>
              </a:spcAft>
              <a:buClr>
                <a:srgbClr val="3A3838"/>
              </a:buClr>
              <a:buSzPts val="1800"/>
              <a:buChar char="•"/>
            </a:pPr>
            <a:r>
              <a:rPr lang="en-US"/>
              <a:t>Comments will be reviewed and a resolution will be drafted for dissemination to Area meetings</a:t>
            </a:r>
            <a:endParaRPr/>
          </a:p>
          <a:p>
            <a:pPr marL="457200" lvl="0" indent="-342900" algn="l" rtl="0">
              <a:lnSpc>
                <a:spcPct val="90000"/>
              </a:lnSpc>
              <a:spcBef>
                <a:spcPts val="1600"/>
              </a:spcBef>
              <a:spcAft>
                <a:spcPts val="0"/>
              </a:spcAft>
              <a:buClr>
                <a:srgbClr val="3A3838"/>
              </a:buClr>
              <a:buSzPts val="1800"/>
              <a:buChar char="•"/>
            </a:pPr>
            <a:r>
              <a:rPr lang="en-US"/>
              <a:t>Discussion at Area meetings and sharing with local academic senates</a:t>
            </a:r>
            <a:endParaRPr/>
          </a:p>
          <a:p>
            <a:pPr marL="457200" lvl="0" indent="-342900" algn="l" rtl="0">
              <a:lnSpc>
                <a:spcPct val="90000"/>
              </a:lnSpc>
              <a:spcBef>
                <a:spcPts val="1600"/>
              </a:spcBef>
              <a:spcAft>
                <a:spcPts val="0"/>
              </a:spcAft>
              <a:buClr>
                <a:srgbClr val="3A3838"/>
              </a:buClr>
              <a:buSzPts val="1800"/>
              <a:buChar char="•"/>
            </a:pPr>
            <a:r>
              <a:rPr lang="en-US"/>
              <a:t>Resolution will be debated and voted on at the 2022 fall plenary session</a:t>
            </a:r>
            <a:endParaRPr/>
          </a:p>
        </p:txBody>
      </p:sp>
      <p:sp>
        <p:nvSpPr>
          <p:cNvPr id="279" name="Google Shape;279;p3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831850" y="434518"/>
            <a:ext cx="10515600" cy="13125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5400" b="1"/>
              <a:t>Proposing a GE Pathway for the Associate Degree</a:t>
            </a:r>
            <a:endParaRPr sz="5400" b="1"/>
          </a:p>
        </p:txBody>
      </p:sp>
      <p:sp>
        <p:nvSpPr>
          <p:cNvPr id="286" name="Google Shape;286;p34"/>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lt1"/>
                </a:solidFill>
              </a:rPr>
              <a:t>25</a:t>
            </a:fld>
            <a:endParaRPr>
              <a:solidFill>
                <a:schemeClr val="lt1"/>
              </a:solidFill>
            </a:endParaRPr>
          </a:p>
        </p:txBody>
      </p:sp>
      <p:sp>
        <p:nvSpPr>
          <p:cNvPr id="287" name="Google Shape;287;p34"/>
          <p:cNvSpPr txBox="1">
            <a:spLocks noGrp="1"/>
          </p:cNvSpPr>
          <p:nvPr>
            <p:ph type="body" idx="2"/>
          </p:nvPr>
        </p:nvSpPr>
        <p:spPr>
          <a:xfrm>
            <a:off x="831850" y="2112600"/>
            <a:ext cx="10515600" cy="3978600"/>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4600" b="1">
                <a:solidFill>
                  <a:srgbClr val="38761D"/>
                </a:solidFill>
              </a:rPr>
              <a:t>What are the current requirements?</a:t>
            </a:r>
            <a:endParaRPr sz="4600" b="1">
              <a:solidFill>
                <a:srgbClr val="38761D"/>
              </a:solidFill>
            </a:endParaRPr>
          </a:p>
          <a:p>
            <a:pPr marL="0" lvl="0" indent="0" algn="ctr" rtl="0">
              <a:spcBef>
                <a:spcPts val="1000"/>
              </a:spcBef>
              <a:spcAft>
                <a:spcPts val="0"/>
              </a:spcAft>
              <a:buNone/>
            </a:pPr>
            <a:r>
              <a:rPr lang="en-US" sz="4600" b="1">
                <a:solidFill>
                  <a:srgbClr val="38761D"/>
                </a:solidFill>
              </a:rPr>
              <a:t>Why would we consider this?</a:t>
            </a:r>
            <a:endParaRPr sz="4600" b="1">
              <a:solidFill>
                <a:srgbClr val="38761D"/>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363150" y="1047550"/>
            <a:ext cx="11565000" cy="4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ct val="124137"/>
              <a:buFont typeface="Palatino"/>
              <a:buNone/>
            </a:pPr>
            <a:r>
              <a:rPr lang="en-US" sz="2900" b="1"/>
              <a:t>Current General Education Requirements for the Associate Degree </a:t>
            </a:r>
            <a:endParaRPr sz="2900" b="1"/>
          </a:p>
        </p:txBody>
      </p:sp>
      <p:sp>
        <p:nvSpPr>
          <p:cNvPr id="293" name="Google Shape;293;p35"/>
          <p:cNvSpPr txBox="1">
            <a:spLocks noGrp="1"/>
          </p:cNvSpPr>
          <p:nvPr>
            <p:ph type="body" idx="1"/>
          </p:nvPr>
        </p:nvSpPr>
        <p:spPr>
          <a:xfrm>
            <a:off x="740275" y="1662400"/>
            <a:ext cx="10613400" cy="4632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A3838"/>
              </a:buClr>
              <a:buSzPts val="2600"/>
              <a:buNone/>
            </a:pPr>
            <a:r>
              <a:rPr lang="en-US"/>
              <a:t>Title 5, §55063(c) requires that students receiving an associate degree shall complete a </a:t>
            </a:r>
            <a:r>
              <a:rPr lang="en-US" b="1"/>
              <a:t>minimum</a:t>
            </a:r>
            <a:r>
              <a:rPr lang="en-US"/>
              <a:t> of 18 semester or 27 quarter units of GE coursework that includes a </a:t>
            </a:r>
            <a:r>
              <a:rPr lang="en-US" b="1"/>
              <a:t>minimum</a:t>
            </a:r>
            <a:r>
              <a:rPr lang="en-US"/>
              <a:t> of 3 semester or 4 quarter units in each of the following areas:</a:t>
            </a:r>
            <a:endParaRPr/>
          </a:p>
          <a:p>
            <a:pPr marL="228600" lvl="0" indent="0" algn="l" rtl="0">
              <a:spcBef>
                <a:spcPts val="1600"/>
              </a:spcBef>
              <a:spcAft>
                <a:spcPts val="0"/>
              </a:spcAft>
              <a:buNone/>
            </a:pPr>
            <a:r>
              <a:rPr lang="en-US"/>
              <a:t>(1) Natural Sciences</a:t>
            </a:r>
            <a:endParaRPr/>
          </a:p>
          <a:p>
            <a:pPr marL="228600" lvl="0" indent="0" algn="l" rtl="0">
              <a:spcBef>
                <a:spcPts val="0"/>
              </a:spcBef>
              <a:spcAft>
                <a:spcPts val="0"/>
              </a:spcAft>
              <a:buNone/>
            </a:pPr>
            <a:r>
              <a:rPr lang="en-US"/>
              <a:t>(2) Social and Behavioral Sciences </a:t>
            </a:r>
            <a:endParaRPr/>
          </a:p>
          <a:p>
            <a:pPr marL="228600" lvl="0" indent="0" algn="l" rtl="0">
              <a:spcBef>
                <a:spcPts val="0"/>
              </a:spcBef>
              <a:spcAft>
                <a:spcPts val="0"/>
              </a:spcAft>
              <a:buNone/>
            </a:pPr>
            <a:r>
              <a:rPr lang="en-US"/>
              <a:t>(3) Humanities</a:t>
            </a:r>
            <a:endParaRPr/>
          </a:p>
          <a:p>
            <a:pPr marL="228600" lvl="0" indent="0" algn="l" rtl="0">
              <a:spcBef>
                <a:spcPts val="0"/>
              </a:spcBef>
              <a:spcAft>
                <a:spcPts val="0"/>
              </a:spcAft>
              <a:buNone/>
            </a:pPr>
            <a:r>
              <a:rPr lang="en-US"/>
              <a:t>(4) Language and Rationality</a:t>
            </a:r>
            <a:endParaRPr/>
          </a:p>
          <a:p>
            <a:pPr marL="1371600" lvl="0" indent="-342900" algn="l" rtl="0">
              <a:spcBef>
                <a:spcPts val="0"/>
              </a:spcBef>
              <a:spcAft>
                <a:spcPts val="0"/>
              </a:spcAft>
              <a:buSzPts val="1800"/>
              <a:buAutoNum type="alphaUcParenBoth"/>
            </a:pPr>
            <a:r>
              <a:rPr lang="en-US"/>
              <a:t>English Composition</a:t>
            </a:r>
            <a:endParaRPr/>
          </a:p>
          <a:p>
            <a:pPr marL="1371600" lvl="0" indent="-342900" algn="l" rtl="0">
              <a:spcBef>
                <a:spcPts val="0"/>
              </a:spcBef>
              <a:spcAft>
                <a:spcPts val="0"/>
              </a:spcAft>
              <a:buSzPts val="1800"/>
              <a:buAutoNum type="alphaUcParenBoth"/>
            </a:pPr>
            <a:r>
              <a:rPr lang="en-US"/>
              <a:t>Communication and Analytical Thinking</a:t>
            </a:r>
            <a:endParaRPr/>
          </a:p>
        </p:txBody>
      </p:sp>
      <p:sp>
        <p:nvSpPr>
          <p:cNvPr id="294" name="Google Shape;294;p3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6"/>
          <p:cNvSpPr txBox="1">
            <a:spLocks noGrp="1"/>
          </p:cNvSpPr>
          <p:nvPr>
            <p:ph type="title"/>
          </p:nvPr>
        </p:nvSpPr>
        <p:spPr>
          <a:xfrm>
            <a:off x="838200" y="1014921"/>
            <a:ext cx="10515600" cy="1146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Current Title 5 §55063 Requirements</a:t>
            </a:r>
            <a:endParaRPr b="1"/>
          </a:p>
        </p:txBody>
      </p:sp>
      <p:sp>
        <p:nvSpPr>
          <p:cNvPr id="301" name="Google Shape;301;p36"/>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(1) </a:t>
            </a:r>
            <a:r>
              <a:rPr lang="en-US" sz="2400" b="1">
                <a:solidFill>
                  <a:srgbClr val="000000"/>
                </a:solidFill>
                <a:latin typeface="Times New Roman"/>
                <a:ea typeface="Times New Roman"/>
                <a:cs typeface="Times New Roman"/>
                <a:sym typeface="Times New Roman"/>
              </a:rPr>
              <a:t>Natural Sciences</a:t>
            </a:r>
            <a:r>
              <a:rPr lang="en-US" sz="2400">
                <a:solidFill>
                  <a:srgbClr val="000000"/>
                </a:solidFill>
                <a:latin typeface="Times New Roman"/>
                <a:ea typeface="Times New Roman"/>
                <a:cs typeface="Times New Roman"/>
                <a:sym typeface="Times New Roman"/>
              </a:rPr>
              <a:t>. Courses in the natural sciences examine the physical universe, its life forms, and its natural phenomena. Such courses help students appreciate and understand the scientific method, and understand the relationships between science and other human activities. This category includes introductory or integrative courses in astronomy, biology, chemistry, general physical science, geology, meteorology, oceanography, physical geography, physical anthropology, physics, and other scientific disciplines. A </a:t>
            </a:r>
            <a:r>
              <a:rPr lang="en-US" sz="2400" b="1">
                <a:solidFill>
                  <a:srgbClr val="000000"/>
                </a:solidFill>
                <a:latin typeface="Times New Roman"/>
                <a:ea typeface="Times New Roman"/>
                <a:cs typeface="Times New Roman"/>
                <a:sym typeface="Times New Roman"/>
              </a:rPr>
              <a:t>minimum</a:t>
            </a:r>
            <a:r>
              <a:rPr lang="en-US" sz="2400">
                <a:solidFill>
                  <a:srgbClr val="000000"/>
                </a:solidFill>
                <a:latin typeface="Times New Roman"/>
                <a:ea typeface="Times New Roman"/>
                <a:cs typeface="Times New Roman"/>
                <a:sym typeface="Times New Roman"/>
              </a:rPr>
              <a:t> of three semester or four quarter units must be completed in this area. </a:t>
            </a:r>
            <a:endParaRPr sz="2400"/>
          </a:p>
        </p:txBody>
      </p:sp>
      <p:sp>
        <p:nvSpPr>
          <p:cNvPr id="302" name="Google Shape;302;p36"/>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838200" y="1014921"/>
            <a:ext cx="10515600" cy="1146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Current Title 5 §55063 Requirements</a:t>
            </a:r>
            <a:endParaRPr b="1"/>
          </a:p>
        </p:txBody>
      </p:sp>
      <p:sp>
        <p:nvSpPr>
          <p:cNvPr id="309" name="Google Shape;309;p37"/>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(2) </a:t>
            </a:r>
            <a:r>
              <a:rPr lang="en-US" sz="2400" b="1">
                <a:solidFill>
                  <a:srgbClr val="000000"/>
                </a:solidFill>
                <a:latin typeface="Times New Roman"/>
                <a:ea typeface="Times New Roman"/>
                <a:cs typeface="Times New Roman"/>
                <a:sym typeface="Times New Roman"/>
              </a:rPr>
              <a:t>Social and Behavioral Sciences</a:t>
            </a:r>
            <a:r>
              <a:rPr lang="en-US" sz="2400">
                <a:solidFill>
                  <a:srgbClr val="000000"/>
                </a:solidFill>
                <a:latin typeface="Times New Roman"/>
                <a:ea typeface="Times New Roman"/>
                <a:cs typeface="Times New Roman"/>
                <a:sym typeface="Times New Roman"/>
              </a:rPr>
              <a:t>. Courses in the social and behavioral sciences focus on people as members of society. Such courses develop awareness of the method of inquiry used by the social and behavioral sciences. They stimulate critical thinking about the ways people act and have acted in response to their societies, and promote appreciation of how societies and social subgroups operate. This category includes introductory or integrative survey courses in cultural anthropology, cultural geography, economics, history, political science, psychology, sociology, and related disciplines. A </a:t>
            </a:r>
            <a:r>
              <a:rPr lang="en-US" sz="2400" b="1">
                <a:solidFill>
                  <a:srgbClr val="000000"/>
                </a:solidFill>
                <a:latin typeface="Times New Roman"/>
                <a:ea typeface="Times New Roman"/>
                <a:cs typeface="Times New Roman"/>
                <a:sym typeface="Times New Roman"/>
              </a:rPr>
              <a:t>minimum</a:t>
            </a:r>
            <a:r>
              <a:rPr lang="en-US" sz="2400">
                <a:solidFill>
                  <a:srgbClr val="000000"/>
                </a:solidFill>
                <a:latin typeface="Times New Roman"/>
                <a:ea typeface="Times New Roman"/>
                <a:cs typeface="Times New Roman"/>
                <a:sym typeface="Times New Roman"/>
              </a:rPr>
              <a:t> of three semester or four quarter units must be completed in this area.</a:t>
            </a:r>
            <a:endParaRPr sz="2400"/>
          </a:p>
        </p:txBody>
      </p:sp>
      <p:sp>
        <p:nvSpPr>
          <p:cNvPr id="310" name="Google Shape;310;p37"/>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838200" y="1014921"/>
            <a:ext cx="10515600" cy="1146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Current Title 5 §55063 Requirements</a:t>
            </a:r>
            <a:endParaRPr b="1"/>
          </a:p>
        </p:txBody>
      </p:sp>
      <p:sp>
        <p:nvSpPr>
          <p:cNvPr id="317" name="Google Shape;317;p38"/>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(3) </a:t>
            </a:r>
            <a:r>
              <a:rPr lang="en-US" sz="2400" b="1">
                <a:solidFill>
                  <a:srgbClr val="000000"/>
                </a:solidFill>
                <a:latin typeface="Times New Roman"/>
                <a:ea typeface="Times New Roman"/>
                <a:cs typeface="Times New Roman"/>
                <a:sym typeface="Times New Roman"/>
              </a:rPr>
              <a:t>Humanities</a:t>
            </a:r>
            <a:r>
              <a:rPr lang="en-US" sz="2400">
                <a:solidFill>
                  <a:srgbClr val="000000"/>
                </a:solidFill>
                <a:latin typeface="Times New Roman"/>
                <a:ea typeface="Times New Roman"/>
                <a:cs typeface="Times New Roman"/>
                <a:sym typeface="Times New Roman"/>
              </a:rPr>
              <a:t>. Courses in the humanities study the cultural activities and artistic expressions of human beings. Such courses develop awareness of the ways in which people throughout the ages, and in different cultures, respond to themselves and the world around them in artistic and cultural creation, and develop aesthetic understanding and an ability to make value judgments. Such courses include introductory or integrative courses in the arts, foreign languages, literature, philosophy, and religion. A </a:t>
            </a:r>
            <a:r>
              <a:rPr lang="en-US" sz="2400" b="1">
                <a:solidFill>
                  <a:srgbClr val="000000"/>
                </a:solidFill>
                <a:latin typeface="Times New Roman"/>
                <a:ea typeface="Times New Roman"/>
                <a:cs typeface="Times New Roman"/>
                <a:sym typeface="Times New Roman"/>
              </a:rPr>
              <a:t>minimum</a:t>
            </a:r>
            <a:r>
              <a:rPr lang="en-US" sz="2400">
                <a:solidFill>
                  <a:srgbClr val="000000"/>
                </a:solidFill>
                <a:latin typeface="Times New Roman"/>
                <a:ea typeface="Times New Roman"/>
                <a:cs typeface="Times New Roman"/>
                <a:sym typeface="Times New Roman"/>
              </a:rPr>
              <a:t> of three semester or four quarter units must be completed in this area.</a:t>
            </a:r>
            <a:endParaRPr sz="2400"/>
          </a:p>
        </p:txBody>
      </p:sp>
      <p:sp>
        <p:nvSpPr>
          <p:cNvPr id="318" name="Google Shape;318;p38"/>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Breakout Description </a:t>
            </a:r>
            <a:endParaRPr/>
          </a:p>
        </p:txBody>
      </p:sp>
      <p:sp>
        <p:nvSpPr>
          <p:cNvPr id="92" name="Google Shape;92;p12"/>
          <p:cNvSpPr txBox="1">
            <a:spLocks noGrp="1"/>
          </p:cNvSpPr>
          <p:nvPr>
            <p:ph type="body" idx="1"/>
          </p:nvPr>
        </p:nvSpPr>
        <p:spPr>
          <a:xfrm>
            <a:off x="838200" y="2161912"/>
            <a:ext cx="10515600" cy="400803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3A3838"/>
              </a:buClr>
              <a:buSzPct val="100000"/>
              <a:buNone/>
            </a:pPr>
            <a:r>
              <a:rPr lang="en-US"/>
              <a:t>If you missed the 2022 Curriculum Institute presentation here is another opportunity to learn about Transfer and General Education updates and proposed changes.  Join us for a discussion of General Education (GE) at the community colleges which includes local, baccalaureate and transfer GE patterns The legislation, regulation, and transfer policies that guide these patterns have undergone and continue to undergo numerous changes and updates </a:t>
            </a:r>
            <a:endParaRPr/>
          </a:p>
          <a:p>
            <a:pPr marL="0" lvl="0" indent="0" algn="l" rtl="0">
              <a:lnSpc>
                <a:spcPct val="90000"/>
              </a:lnSpc>
              <a:spcBef>
                <a:spcPts val="1000"/>
              </a:spcBef>
              <a:spcAft>
                <a:spcPts val="0"/>
              </a:spcAft>
              <a:buClr>
                <a:srgbClr val="3A3838"/>
              </a:buClr>
              <a:buSzPct val="100000"/>
              <a:buNone/>
            </a:pPr>
            <a:r>
              <a:rPr lang="en-US"/>
              <a:t>Most recently, AB 928 (Berman, 2021) calls for the implementation of a singular lower division general education pathway that meets transfer requirements for both the CSU and UC systems; and work to develop this new joint GE pattern is underway.  </a:t>
            </a:r>
            <a:endParaRPr/>
          </a:p>
          <a:p>
            <a:pPr marL="0" lvl="0" indent="0" algn="l" rtl="0">
              <a:lnSpc>
                <a:spcPct val="90000"/>
              </a:lnSpc>
              <a:spcBef>
                <a:spcPts val="1000"/>
              </a:spcBef>
              <a:spcAft>
                <a:spcPts val="0"/>
              </a:spcAft>
              <a:buClr>
                <a:srgbClr val="3A3838"/>
              </a:buClr>
              <a:buSzPct val="100000"/>
              <a:buNone/>
            </a:pPr>
            <a:r>
              <a:rPr lang="en-US"/>
              <a:t>Join us in this webinar to learn about General Education at the community colleges, the impact of GE on transfer and student success, the ongoing work of the Intersegmental Committee of Academic Senates or ICAS on AB 928, discussion of an associate degree GE pattern and how to engage with faculty on your campus about the potential impacts of changes to GE. </a:t>
            </a:r>
            <a:endParaRPr/>
          </a:p>
          <a:p>
            <a:pPr marL="0" lvl="0" indent="0" algn="l" rtl="0">
              <a:lnSpc>
                <a:spcPct val="90000"/>
              </a:lnSpc>
              <a:spcBef>
                <a:spcPts val="1000"/>
              </a:spcBef>
              <a:spcAft>
                <a:spcPts val="0"/>
              </a:spcAft>
              <a:buClr>
                <a:srgbClr val="3A3838"/>
              </a:buClr>
              <a:buSzPct val="100000"/>
              <a:buNone/>
            </a:pPr>
            <a:endParaRPr/>
          </a:p>
        </p:txBody>
      </p:sp>
      <p:sp>
        <p:nvSpPr>
          <p:cNvPr id="93" name="Google Shape;93;p1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9"/>
          <p:cNvSpPr txBox="1">
            <a:spLocks noGrp="1"/>
          </p:cNvSpPr>
          <p:nvPr>
            <p:ph type="title"/>
          </p:nvPr>
        </p:nvSpPr>
        <p:spPr>
          <a:xfrm>
            <a:off x="838200" y="1014921"/>
            <a:ext cx="10515600" cy="1146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Current Title 5 §55063 Requirements</a:t>
            </a:r>
            <a:endParaRPr b="1"/>
          </a:p>
        </p:txBody>
      </p:sp>
      <p:sp>
        <p:nvSpPr>
          <p:cNvPr id="325" name="Google Shape;325;p39"/>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(4) </a:t>
            </a:r>
            <a:r>
              <a:rPr lang="en-US" sz="2400" b="1">
                <a:solidFill>
                  <a:srgbClr val="000000"/>
                </a:solidFill>
                <a:latin typeface="Times New Roman"/>
                <a:ea typeface="Times New Roman"/>
                <a:cs typeface="Times New Roman"/>
                <a:sym typeface="Times New Roman"/>
              </a:rPr>
              <a:t>Language and Rationality</a:t>
            </a:r>
            <a:r>
              <a:rPr lang="en-US" sz="2400">
                <a:solidFill>
                  <a:srgbClr val="000000"/>
                </a:solidFill>
                <a:latin typeface="Times New Roman"/>
                <a:ea typeface="Times New Roman"/>
                <a:cs typeface="Times New Roman"/>
                <a:sym typeface="Times New Roman"/>
              </a:rPr>
              <a:t>. Courses in language and rationality develop the principles and applications of language toward logical thought, clear and precise expression, and critical evaluation of communication in whatever symbol system the student uses. This includes courses in both English Composition, and Communication and Analytical Thinking as follows…</a:t>
            </a:r>
            <a:endParaRPr sz="2400"/>
          </a:p>
        </p:txBody>
      </p:sp>
      <p:sp>
        <p:nvSpPr>
          <p:cNvPr id="326" name="Google Shape;326;p39"/>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0"/>
          <p:cNvSpPr txBox="1">
            <a:spLocks noGrp="1"/>
          </p:cNvSpPr>
          <p:nvPr>
            <p:ph type="title"/>
          </p:nvPr>
        </p:nvSpPr>
        <p:spPr>
          <a:xfrm>
            <a:off x="838200" y="1014921"/>
            <a:ext cx="10515600" cy="1146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Current Title 5 §55063 Requirements</a:t>
            </a:r>
            <a:endParaRPr b="1"/>
          </a:p>
        </p:txBody>
      </p:sp>
      <p:sp>
        <p:nvSpPr>
          <p:cNvPr id="333" name="Google Shape;333;p40"/>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(A) </a:t>
            </a:r>
            <a:r>
              <a:rPr lang="en-US" sz="2400" b="1">
                <a:solidFill>
                  <a:srgbClr val="000000"/>
                </a:solidFill>
                <a:latin typeface="Times New Roman"/>
                <a:ea typeface="Times New Roman"/>
                <a:cs typeface="Times New Roman"/>
                <a:sym typeface="Times New Roman"/>
              </a:rPr>
              <a:t>English Composition</a:t>
            </a:r>
            <a:r>
              <a:rPr lang="en-US" sz="2400">
                <a:solidFill>
                  <a:srgbClr val="000000"/>
                </a:solidFill>
                <a:latin typeface="Times New Roman"/>
                <a:ea typeface="Times New Roman"/>
                <a:cs typeface="Times New Roman"/>
                <a:sym typeface="Times New Roman"/>
              </a:rPr>
              <a:t>. Courses fulfilling the written composition requirement include both expository and argumentative writing, and may be taught in disciplines including, but not limited to, English and English as a Second Language. A </a:t>
            </a:r>
            <a:r>
              <a:rPr lang="en-US" sz="2400" b="1">
                <a:solidFill>
                  <a:srgbClr val="000000"/>
                </a:solidFill>
                <a:latin typeface="Times New Roman"/>
                <a:ea typeface="Times New Roman"/>
                <a:cs typeface="Times New Roman"/>
                <a:sym typeface="Times New Roman"/>
              </a:rPr>
              <a:t>minimum</a:t>
            </a:r>
            <a:r>
              <a:rPr lang="en-US" sz="2400">
                <a:solidFill>
                  <a:srgbClr val="000000"/>
                </a:solidFill>
                <a:latin typeface="Times New Roman"/>
                <a:ea typeface="Times New Roman"/>
                <a:cs typeface="Times New Roman"/>
                <a:sym typeface="Times New Roman"/>
              </a:rPr>
              <a:t> of three semester or four quarter units must be completed in this area. </a:t>
            </a:r>
            <a:endParaRPr sz="240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334" name="Google Shape;334;p40"/>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1"/>
          <p:cNvSpPr txBox="1">
            <a:spLocks noGrp="1"/>
          </p:cNvSpPr>
          <p:nvPr>
            <p:ph type="title"/>
          </p:nvPr>
        </p:nvSpPr>
        <p:spPr>
          <a:xfrm>
            <a:off x="838200" y="1014921"/>
            <a:ext cx="10515600" cy="1146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Current Title 5 §55063 Requirements</a:t>
            </a:r>
            <a:endParaRPr b="1"/>
          </a:p>
        </p:txBody>
      </p:sp>
      <p:sp>
        <p:nvSpPr>
          <p:cNvPr id="341" name="Google Shape;341;p41"/>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(B) </a:t>
            </a:r>
            <a:r>
              <a:rPr lang="en-US" sz="2400" b="1">
                <a:solidFill>
                  <a:srgbClr val="000000"/>
                </a:solidFill>
                <a:latin typeface="Times New Roman"/>
                <a:ea typeface="Times New Roman"/>
                <a:cs typeface="Times New Roman"/>
                <a:sym typeface="Times New Roman"/>
              </a:rPr>
              <a:t>Communication and Analytical Thinking</a:t>
            </a:r>
            <a:r>
              <a:rPr lang="en-US" sz="2400">
                <a:solidFill>
                  <a:srgbClr val="000000"/>
                </a:solidFill>
                <a:latin typeface="Times New Roman"/>
                <a:ea typeface="Times New Roman"/>
                <a:cs typeface="Times New Roman"/>
                <a:sym typeface="Times New Roman"/>
              </a:rPr>
              <a:t>. Courses fulfilling the communication and analytical thinking requirement include, but are not limited to, </a:t>
            </a:r>
            <a:r>
              <a:rPr lang="en-US" sz="2400" b="1">
                <a:solidFill>
                  <a:srgbClr val="000000"/>
                </a:solidFill>
                <a:latin typeface="Times New Roman"/>
                <a:ea typeface="Times New Roman"/>
                <a:cs typeface="Times New Roman"/>
                <a:sym typeface="Times New Roman"/>
              </a:rPr>
              <a:t>oral communication</a:t>
            </a:r>
            <a:r>
              <a:rPr lang="en-US" sz="2400">
                <a:solidFill>
                  <a:srgbClr val="000000"/>
                </a:solidFill>
                <a:latin typeface="Times New Roman"/>
                <a:ea typeface="Times New Roman"/>
                <a:cs typeface="Times New Roman"/>
                <a:sym typeface="Times New Roman"/>
              </a:rPr>
              <a:t>, </a:t>
            </a:r>
            <a:r>
              <a:rPr lang="en-US" sz="2400" b="1">
                <a:solidFill>
                  <a:srgbClr val="000000"/>
                </a:solidFill>
                <a:latin typeface="Times New Roman"/>
                <a:ea typeface="Times New Roman"/>
                <a:cs typeface="Times New Roman"/>
                <a:sym typeface="Times New Roman"/>
              </a:rPr>
              <a:t>mathematics</a:t>
            </a:r>
            <a:r>
              <a:rPr lang="en-US" sz="2400">
                <a:solidFill>
                  <a:srgbClr val="000000"/>
                </a:solidFill>
                <a:latin typeface="Times New Roman"/>
                <a:ea typeface="Times New Roman"/>
                <a:cs typeface="Times New Roman"/>
                <a:sym typeface="Times New Roman"/>
              </a:rPr>
              <a:t>, and </a:t>
            </a:r>
            <a:r>
              <a:rPr lang="en-US" sz="2400" b="1">
                <a:solidFill>
                  <a:srgbClr val="000000"/>
                </a:solidFill>
                <a:latin typeface="Times New Roman"/>
                <a:ea typeface="Times New Roman"/>
                <a:cs typeface="Times New Roman"/>
                <a:sym typeface="Times New Roman"/>
              </a:rPr>
              <a:t>quantitative reasoning</a:t>
            </a:r>
            <a:r>
              <a:rPr lang="en-US" sz="2400">
                <a:solidFill>
                  <a:srgbClr val="000000"/>
                </a:solidFill>
                <a:latin typeface="Times New Roman"/>
                <a:ea typeface="Times New Roman"/>
                <a:cs typeface="Times New Roman"/>
                <a:sym typeface="Times New Roman"/>
              </a:rPr>
              <a:t> courses such as logic, statistics, computer languages, programming, and related disciplines. A </a:t>
            </a:r>
            <a:r>
              <a:rPr lang="en-US" sz="2400" b="1">
                <a:solidFill>
                  <a:srgbClr val="000000"/>
                </a:solidFill>
                <a:latin typeface="Times New Roman"/>
                <a:ea typeface="Times New Roman"/>
                <a:cs typeface="Times New Roman"/>
                <a:sym typeface="Times New Roman"/>
              </a:rPr>
              <a:t>minimum</a:t>
            </a:r>
            <a:r>
              <a:rPr lang="en-US" sz="2400">
                <a:solidFill>
                  <a:srgbClr val="000000"/>
                </a:solidFill>
                <a:latin typeface="Times New Roman"/>
                <a:ea typeface="Times New Roman"/>
                <a:cs typeface="Times New Roman"/>
                <a:sym typeface="Times New Roman"/>
              </a:rPr>
              <a:t> of three semester or four quarter units must be completed in this area. </a:t>
            </a:r>
            <a:endParaRPr sz="2400">
              <a:solidFill>
                <a:srgbClr val="000000"/>
              </a:solidFill>
              <a:latin typeface="Times New Roman"/>
              <a:ea typeface="Times New Roman"/>
              <a:cs typeface="Times New Roman"/>
              <a:sym typeface="Times New Roman"/>
            </a:endParaRPr>
          </a:p>
        </p:txBody>
      </p:sp>
      <p:sp>
        <p:nvSpPr>
          <p:cNvPr id="342" name="Google Shape;342;p41"/>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2"/>
          <p:cNvSpPr txBox="1">
            <a:spLocks noGrp="1"/>
          </p:cNvSpPr>
          <p:nvPr>
            <p:ph type="title"/>
          </p:nvPr>
        </p:nvSpPr>
        <p:spPr>
          <a:xfrm>
            <a:off x="363150" y="1047550"/>
            <a:ext cx="11565000" cy="4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ct val="124137"/>
              <a:buFont typeface="Palatino"/>
              <a:buNone/>
            </a:pPr>
            <a:r>
              <a:rPr lang="en-US" sz="2900" b="1"/>
              <a:t>Current Additional Requirements for the Associate Degree </a:t>
            </a:r>
            <a:endParaRPr sz="2900" b="1"/>
          </a:p>
        </p:txBody>
      </p:sp>
      <p:sp>
        <p:nvSpPr>
          <p:cNvPr id="348" name="Google Shape;348;p42"/>
          <p:cNvSpPr txBox="1">
            <a:spLocks noGrp="1"/>
          </p:cNvSpPr>
          <p:nvPr>
            <p:ph type="body" idx="1"/>
          </p:nvPr>
        </p:nvSpPr>
        <p:spPr>
          <a:xfrm>
            <a:off x="740275" y="1662400"/>
            <a:ext cx="10613400" cy="46320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rgbClr val="3A3838"/>
              </a:buClr>
              <a:buSzPts val="2600"/>
              <a:buNone/>
            </a:pPr>
            <a:r>
              <a:rPr lang="en-US"/>
              <a:t>Title 5, §55063(d)…</a:t>
            </a:r>
            <a:r>
              <a:rPr lang="en-US" sz="2200"/>
              <a:t> </a:t>
            </a:r>
            <a:r>
              <a:rPr lang="en-US" sz="2200">
                <a:solidFill>
                  <a:srgbClr val="000000"/>
                </a:solidFill>
                <a:latin typeface="Times New Roman"/>
                <a:ea typeface="Times New Roman"/>
                <a:cs typeface="Times New Roman"/>
                <a:sym typeface="Times New Roman"/>
              </a:rPr>
              <a:t>The associate degree also requires demonstrated competence in </a:t>
            </a:r>
            <a:r>
              <a:rPr lang="en-US" sz="2200" b="1">
                <a:solidFill>
                  <a:srgbClr val="000000"/>
                </a:solidFill>
                <a:latin typeface="Times New Roman"/>
                <a:ea typeface="Times New Roman"/>
                <a:cs typeface="Times New Roman"/>
                <a:sym typeface="Times New Roman"/>
              </a:rPr>
              <a:t>reading, written expression</a:t>
            </a:r>
            <a:r>
              <a:rPr lang="en-US" sz="2200">
                <a:solidFill>
                  <a:srgbClr val="000000"/>
                </a:solidFill>
                <a:latin typeface="Times New Roman"/>
                <a:ea typeface="Times New Roman"/>
                <a:cs typeface="Times New Roman"/>
                <a:sym typeface="Times New Roman"/>
              </a:rPr>
              <a:t>, and mathematics, and satisfactory completion of a course in ethnic studies:</a:t>
            </a:r>
            <a:endParaRPr sz="22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3A3838"/>
              </a:buClr>
              <a:buSzPts val="2600"/>
              <a:buNone/>
            </a:pPr>
            <a:endParaRPr sz="2200">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(1) </a:t>
            </a:r>
            <a:r>
              <a:rPr lang="en-US" sz="2400" b="1">
                <a:solidFill>
                  <a:srgbClr val="000000"/>
                </a:solidFill>
                <a:latin typeface="Times New Roman"/>
                <a:ea typeface="Times New Roman"/>
                <a:cs typeface="Times New Roman"/>
                <a:sym typeface="Times New Roman"/>
              </a:rPr>
              <a:t>Satisfactory completion of a course in English at the level of the course typically known as Freshman Composition.</a:t>
            </a:r>
            <a:r>
              <a:rPr lang="en-US" sz="2400">
                <a:solidFill>
                  <a:srgbClr val="000000"/>
                </a:solidFill>
                <a:latin typeface="Times New Roman"/>
                <a:ea typeface="Times New Roman"/>
                <a:cs typeface="Times New Roman"/>
                <a:sym typeface="Times New Roman"/>
              </a:rPr>
              <a:t> This requirement may also be met by satisfactory completion of an English course taught in another department or discipline that requires entrance skills at the a level equivalent to those for Freshman Composition, or by demonstrating competency that is comparable to satisfactory completion of a specified English course. The equivalence of English coursework, and the methods of demonstrating comparable competency in written expression and reading is determined by the college/district.</a:t>
            </a:r>
            <a:endParaRPr sz="24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3A3838"/>
              </a:buClr>
              <a:buSzPts val="2600"/>
              <a:buNone/>
            </a:pPr>
            <a:endParaRPr sz="2200">
              <a:solidFill>
                <a:srgbClr val="000000"/>
              </a:solidFill>
              <a:latin typeface="Times New Roman"/>
              <a:ea typeface="Times New Roman"/>
              <a:cs typeface="Times New Roman"/>
              <a:sym typeface="Times New Roman"/>
            </a:endParaRPr>
          </a:p>
        </p:txBody>
      </p:sp>
      <p:sp>
        <p:nvSpPr>
          <p:cNvPr id="349" name="Google Shape;349;p42"/>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3"/>
          <p:cNvSpPr txBox="1">
            <a:spLocks noGrp="1"/>
          </p:cNvSpPr>
          <p:nvPr>
            <p:ph type="title"/>
          </p:nvPr>
        </p:nvSpPr>
        <p:spPr>
          <a:xfrm>
            <a:off x="363150" y="1047550"/>
            <a:ext cx="11565000" cy="4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ct val="124137"/>
              <a:buFont typeface="Palatino"/>
              <a:buNone/>
            </a:pPr>
            <a:r>
              <a:rPr lang="en-US" sz="2900" b="1"/>
              <a:t>Current Additional Requirements for the Associate Degree </a:t>
            </a:r>
            <a:endParaRPr sz="2900" b="1"/>
          </a:p>
        </p:txBody>
      </p:sp>
      <p:sp>
        <p:nvSpPr>
          <p:cNvPr id="355" name="Google Shape;355;p43"/>
          <p:cNvSpPr txBox="1">
            <a:spLocks noGrp="1"/>
          </p:cNvSpPr>
          <p:nvPr>
            <p:ph type="body" idx="1"/>
          </p:nvPr>
        </p:nvSpPr>
        <p:spPr>
          <a:xfrm>
            <a:off x="740275" y="1662400"/>
            <a:ext cx="10613400" cy="46320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rgbClr val="3A3838"/>
              </a:buClr>
              <a:buSzPct val="118181"/>
              <a:buNone/>
            </a:pPr>
            <a:r>
              <a:rPr lang="en-US"/>
              <a:t>Title 5, §55063(d)…</a:t>
            </a:r>
            <a:r>
              <a:rPr lang="en-US" sz="2200"/>
              <a:t> </a:t>
            </a:r>
            <a:r>
              <a:rPr lang="en-US" sz="2200">
                <a:solidFill>
                  <a:srgbClr val="000000"/>
                </a:solidFill>
                <a:latin typeface="Times New Roman"/>
                <a:ea typeface="Times New Roman"/>
                <a:cs typeface="Times New Roman"/>
                <a:sym typeface="Times New Roman"/>
              </a:rPr>
              <a:t>The associate degree also requires demonstrated competence in reading, written expression, and </a:t>
            </a:r>
            <a:r>
              <a:rPr lang="en-US" sz="2200" b="1">
                <a:solidFill>
                  <a:srgbClr val="000000"/>
                </a:solidFill>
                <a:latin typeface="Times New Roman"/>
                <a:ea typeface="Times New Roman"/>
                <a:cs typeface="Times New Roman"/>
                <a:sym typeface="Times New Roman"/>
              </a:rPr>
              <a:t>mathematics</a:t>
            </a:r>
            <a:r>
              <a:rPr lang="en-US" sz="2200">
                <a:solidFill>
                  <a:srgbClr val="000000"/>
                </a:solidFill>
                <a:latin typeface="Times New Roman"/>
                <a:ea typeface="Times New Roman"/>
                <a:cs typeface="Times New Roman"/>
                <a:sym typeface="Times New Roman"/>
              </a:rPr>
              <a:t>, and satisfactory completion of a course in ethnic studies:</a:t>
            </a:r>
            <a:endParaRPr sz="2200">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endParaRPr sz="2400">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(2) </a:t>
            </a:r>
            <a:r>
              <a:rPr lang="en-US" sz="2400" b="1">
                <a:solidFill>
                  <a:srgbClr val="000000"/>
                </a:solidFill>
                <a:latin typeface="Times New Roman"/>
                <a:ea typeface="Times New Roman"/>
                <a:cs typeface="Times New Roman"/>
                <a:sym typeface="Times New Roman"/>
              </a:rPr>
              <a:t>Satisfactory completion of a course in mathematics at or above the level of the course typically known as Intermediate Algebra (either Intermediate Algebra or another mathematics course at or above the same level</a:t>
            </a:r>
            <a:r>
              <a:rPr lang="en-US" sz="2400">
                <a:solidFill>
                  <a:srgbClr val="000000"/>
                </a:solidFill>
                <a:latin typeface="Times New Roman"/>
                <a:ea typeface="Times New Roman"/>
                <a:cs typeface="Times New Roman"/>
                <a:sym typeface="Times New Roman"/>
              </a:rPr>
              <a:t>, with the same rigor, and with Elementary Algebra as a prerequisite, approved locally). This requirement may also be met by satisfactory completion of a mathematics course taught in another department or discipline that requires entrance skills at a level equivalent to Intermediate Algebra, or by demonstrating competency that is comparable to satisfactory completion of a mathematics course at or above the level of the course typically known as Intermediate Algebra. The equivalence of mathematics coursework, and the method of demonstrating comparable competency in mathematics is determined by the college/district.</a:t>
            </a:r>
            <a:endParaRPr sz="24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3A3838"/>
              </a:buClr>
              <a:buSzPct val="118181"/>
              <a:buNone/>
            </a:pPr>
            <a:endParaRPr sz="2200">
              <a:solidFill>
                <a:srgbClr val="000000"/>
              </a:solidFill>
              <a:latin typeface="Times New Roman"/>
              <a:ea typeface="Times New Roman"/>
              <a:cs typeface="Times New Roman"/>
              <a:sym typeface="Times New Roman"/>
            </a:endParaRPr>
          </a:p>
        </p:txBody>
      </p:sp>
      <p:sp>
        <p:nvSpPr>
          <p:cNvPr id="356" name="Google Shape;356;p43"/>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4"/>
          <p:cNvSpPr txBox="1">
            <a:spLocks noGrp="1"/>
          </p:cNvSpPr>
          <p:nvPr>
            <p:ph type="title"/>
          </p:nvPr>
        </p:nvSpPr>
        <p:spPr>
          <a:xfrm>
            <a:off x="363150" y="1047550"/>
            <a:ext cx="11565000" cy="489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ct val="124137"/>
              <a:buFont typeface="Palatino"/>
              <a:buNone/>
            </a:pPr>
            <a:r>
              <a:rPr lang="en-US" sz="2900" b="1"/>
              <a:t>Current Additional Requirements for the Associate Degree </a:t>
            </a:r>
            <a:endParaRPr sz="2900" b="1"/>
          </a:p>
        </p:txBody>
      </p:sp>
      <p:sp>
        <p:nvSpPr>
          <p:cNvPr id="362" name="Google Shape;362;p44"/>
          <p:cNvSpPr txBox="1">
            <a:spLocks noGrp="1"/>
          </p:cNvSpPr>
          <p:nvPr>
            <p:ph type="body" idx="1"/>
          </p:nvPr>
        </p:nvSpPr>
        <p:spPr>
          <a:xfrm>
            <a:off x="740275" y="1662400"/>
            <a:ext cx="10613400" cy="4632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A3838"/>
              </a:buClr>
              <a:buSzPts val="2600"/>
              <a:buNone/>
            </a:pPr>
            <a:r>
              <a:rPr lang="en-US"/>
              <a:t>Title 5, §55063(d)…</a:t>
            </a:r>
            <a:r>
              <a:rPr lang="en-US" sz="2200"/>
              <a:t> </a:t>
            </a:r>
            <a:r>
              <a:rPr lang="en-US" sz="2200">
                <a:solidFill>
                  <a:srgbClr val="000000"/>
                </a:solidFill>
                <a:latin typeface="Times New Roman"/>
                <a:ea typeface="Times New Roman"/>
                <a:cs typeface="Times New Roman"/>
                <a:sym typeface="Times New Roman"/>
              </a:rPr>
              <a:t>The associate degree also requires demonstrated competence in reading, written expression, and mathematics, and satisfactory completion of a course in </a:t>
            </a:r>
            <a:r>
              <a:rPr lang="en-US" sz="2200" b="1">
                <a:solidFill>
                  <a:srgbClr val="000000"/>
                </a:solidFill>
                <a:latin typeface="Times New Roman"/>
                <a:ea typeface="Times New Roman"/>
                <a:cs typeface="Times New Roman"/>
                <a:sym typeface="Times New Roman"/>
              </a:rPr>
              <a:t>ethnic studies</a:t>
            </a:r>
            <a:r>
              <a:rPr lang="en-US" sz="2200">
                <a:solidFill>
                  <a:srgbClr val="000000"/>
                </a:solidFill>
                <a:latin typeface="Times New Roman"/>
                <a:ea typeface="Times New Roman"/>
                <a:cs typeface="Times New Roman"/>
                <a:sym typeface="Times New Roman"/>
              </a:rPr>
              <a:t>:</a:t>
            </a:r>
            <a:endParaRPr sz="2200">
              <a:solidFill>
                <a:srgbClr val="000000"/>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US" sz="2400">
                <a:solidFill>
                  <a:srgbClr val="000000"/>
                </a:solidFill>
                <a:latin typeface="Times New Roman"/>
                <a:ea typeface="Times New Roman"/>
                <a:cs typeface="Times New Roman"/>
                <a:sym typeface="Times New Roman"/>
              </a:rPr>
              <a:t>(3) </a:t>
            </a:r>
            <a:r>
              <a:rPr lang="en-US" sz="2400" b="1">
                <a:solidFill>
                  <a:srgbClr val="000000"/>
                </a:solidFill>
                <a:latin typeface="Times New Roman"/>
                <a:ea typeface="Times New Roman"/>
                <a:cs typeface="Times New Roman"/>
                <a:sym typeface="Times New Roman"/>
              </a:rPr>
              <a:t>Satisfactory completion of a transfer-level course (minimum of three semester units or four quarter units) in ethnic studies.</a:t>
            </a:r>
            <a:r>
              <a:rPr lang="en-US" sz="2400">
                <a:solidFill>
                  <a:srgbClr val="000000"/>
                </a:solidFill>
                <a:latin typeface="Times New Roman"/>
                <a:ea typeface="Times New Roman"/>
                <a:cs typeface="Times New Roman"/>
                <a:sym typeface="Times New Roman"/>
              </a:rPr>
              <a:t> This requirement may be satisfied by obtaining a satisfactory grade in a course in ethnic studies taught in or on behalf of other departments and disciplines.</a:t>
            </a:r>
            <a:endParaRPr sz="24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3A3838"/>
              </a:buClr>
              <a:buSzPts val="2600"/>
              <a:buNone/>
            </a:pPr>
            <a:endParaRPr sz="2200">
              <a:solidFill>
                <a:srgbClr val="000000"/>
              </a:solidFill>
              <a:latin typeface="Times New Roman"/>
              <a:ea typeface="Times New Roman"/>
              <a:cs typeface="Times New Roman"/>
              <a:sym typeface="Times New Roman"/>
            </a:endParaRPr>
          </a:p>
        </p:txBody>
      </p:sp>
      <p:sp>
        <p:nvSpPr>
          <p:cNvPr id="363" name="Google Shape;363;p44"/>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5"/>
          <p:cNvSpPr txBox="1">
            <a:spLocks noGrp="1"/>
          </p:cNvSpPr>
          <p:nvPr>
            <p:ph type="title"/>
          </p:nvPr>
        </p:nvSpPr>
        <p:spPr>
          <a:xfrm>
            <a:off x="838200" y="1014921"/>
            <a:ext cx="10515600" cy="11469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400" b="1"/>
              <a:t>Proposing a GE Pathway for the Associate Degree</a:t>
            </a:r>
            <a:endParaRPr sz="3400" b="1"/>
          </a:p>
        </p:txBody>
      </p:sp>
      <p:sp>
        <p:nvSpPr>
          <p:cNvPr id="370" name="Google Shape;370;p45"/>
          <p:cNvSpPr txBox="1">
            <a:spLocks noGrp="1"/>
          </p:cNvSpPr>
          <p:nvPr>
            <p:ph type="body" idx="1"/>
          </p:nvPr>
        </p:nvSpPr>
        <p:spPr>
          <a:xfrm>
            <a:off x="838200" y="2286443"/>
            <a:ext cx="10515600" cy="4008000"/>
          </a:xfrm>
          <a:prstGeom prst="rect">
            <a:avLst/>
          </a:prstGeom>
        </p:spPr>
        <p:txBody>
          <a:bodyPr spcFirstLastPara="1" wrap="square" lIns="91425" tIns="45700" rIns="91425" bIns="45700" anchor="t" anchorCtr="0">
            <a:normAutofit fontScale="92500" lnSpcReduction="10000"/>
          </a:bodyPr>
          <a:lstStyle/>
          <a:p>
            <a:pPr marL="457200" lvl="0" indent="-342900" algn="l" rtl="0">
              <a:lnSpc>
                <a:spcPct val="100000"/>
              </a:lnSpc>
              <a:spcBef>
                <a:spcPts val="1000"/>
              </a:spcBef>
              <a:spcAft>
                <a:spcPts val="0"/>
              </a:spcAft>
              <a:buSzPts val="1800"/>
              <a:buChar char="•"/>
            </a:pPr>
            <a:r>
              <a:rPr lang="en-US" b="1"/>
              <a:t>Minimum</a:t>
            </a:r>
            <a:r>
              <a:rPr lang="en-US"/>
              <a:t> requirements for the </a:t>
            </a:r>
            <a:r>
              <a:rPr lang="en-US" b="1"/>
              <a:t>local associate degree</a:t>
            </a:r>
            <a:r>
              <a:rPr lang="en-US"/>
              <a:t> - colleges would still be able to add requirements</a:t>
            </a:r>
            <a:endParaRPr/>
          </a:p>
          <a:p>
            <a:pPr marL="457200" lvl="0" indent="-342900" algn="l" rtl="0">
              <a:lnSpc>
                <a:spcPct val="100000"/>
              </a:lnSpc>
              <a:spcBef>
                <a:spcPts val="0"/>
              </a:spcBef>
              <a:spcAft>
                <a:spcPts val="0"/>
              </a:spcAft>
              <a:buSzPts val="1800"/>
              <a:buChar char="•"/>
            </a:pPr>
            <a:r>
              <a:rPr lang="en-US"/>
              <a:t>Consistent with requirements for Associate Degree for Transfer</a:t>
            </a:r>
            <a:endParaRPr/>
          </a:p>
          <a:p>
            <a:pPr marL="914400" lvl="1" indent="-342900" algn="l" rtl="0">
              <a:lnSpc>
                <a:spcPct val="100000"/>
              </a:lnSpc>
              <a:spcBef>
                <a:spcPts val="0"/>
              </a:spcBef>
              <a:spcAft>
                <a:spcPts val="0"/>
              </a:spcAft>
              <a:buSzPts val="1800"/>
              <a:buChar char="•"/>
            </a:pPr>
            <a:r>
              <a:rPr lang="en-US"/>
              <a:t>ADT has additional requirements (proposed CalGETC?)</a:t>
            </a:r>
            <a:endParaRPr/>
          </a:p>
          <a:p>
            <a:pPr marL="457200" lvl="0" indent="-342900" algn="l" rtl="0">
              <a:lnSpc>
                <a:spcPct val="100000"/>
              </a:lnSpc>
              <a:spcBef>
                <a:spcPts val="0"/>
              </a:spcBef>
              <a:spcAft>
                <a:spcPts val="0"/>
              </a:spcAft>
              <a:buSzPts val="1800"/>
              <a:buChar char="•"/>
            </a:pPr>
            <a:r>
              <a:rPr lang="en-US"/>
              <a:t>Consistent with current Title 5 regulations</a:t>
            </a:r>
            <a:endParaRPr/>
          </a:p>
          <a:p>
            <a:pPr marL="914400" lvl="1" indent="-342900" algn="l" rtl="0">
              <a:lnSpc>
                <a:spcPct val="100000"/>
              </a:lnSpc>
              <a:spcBef>
                <a:spcPts val="0"/>
              </a:spcBef>
              <a:spcAft>
                <a:spcPts val="0"/>
              </a:spcAft>
              <a:buSzPts val="1800"/>
              <a:buChar char="•"/>
            </a:pPr>
            <a:r>
              <a:rPr lang="en-US"/>
              <a:t>Does not raise or add requirements - transfer-level mathematics NOT required</a:t>
            </a:r>
            <a:endParaRPr/>
          </a:p>
          <a:p>
            <a:pPr marL="914400" lvl="1" indent="-342900" algn="l" rtl="0">
              <a:lnSpc>
                <a:spcPct val="100000"/>
              </a:lnSpc>
              <a:spcBef>
                <a:spcPts val="0"/>
              </a:spcBef>
              <a:spcAft>
                <a:spcPts val="0"/>
              </a:spcAft>
              <a:buSzPts val="1800"/>
              <a:buChar char="•"/>
            </a:pPr>
            <a:r>
              <a:rPr lang="en-US"/>
              <a:t>Unit requirement from 18 to 21</a:t>
            </a:r>
            <a:endParaRPr/>
          </a:p>
          <a:p>
            <a:pPr marL="914400" lvl="1" indent="-342900" algn="l" rtl="0">
              <a:lnSpc>
                <a:spcPct val="100000"/>
              </a:lnSpc>
              <a:spcBef>
                <a:spcPts val="0"/>
              </a:spcBef>
              <a:spcAft>
                <a:spcPts val="0"/>
              </a:spcAft>
              <a:buSzPts val="1800"/>
              <a:buChar char="•"/>
            </a:pPr>
            <a:r>
              <a:rPr lang="en-US"/>
              <a:t>Requirements could still be met by using Credit for Prior Learning or Credit by Exam</a:t>
            </a:r>
            <a:endParaRPr/>
          </a:p>
          <a:p>
            <a:pPr marL="457200" lvl="0" indent="-342900" algn="l" rtl="0">
              <a:lnSpc>
                <a:spcPct val="100000"/>
              </a:lnSpc>
              <a:spcBef>
                <a:spcPts val="0"/>
              </a:spcBef>
              <a:spcAft>
                <a:spcPts val="0"/>
              </a:spcAft>
              <a:buSzPts val="1800"/>
              <a:buChar char="•"/>
            </a:pPr>
            <a:r>
              <a:rPr lang="en-US"/>
              <a:t>Area descriptions could include competencies like what is done for Ethnic Studies</a:t>
            </a:r>
            <a:endParaRPr/>
          </a:p>
        </p:txBody>
      </p:sp>
      <p:sp>
        <p:nvSpPr>
          <p:cNvPr id="371" name="Google Shape;371;p45"/>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6"/>
          <p:cNvSpPr txBox="1">
            <a:spLocks noGrp="1"/>
          </p:cNvSpPr>
          <p:nvPr>
            <p:ph type="title"/>
          </p:nvPr>
        </p:nvSpPr>
        <p:spPr>
          <a:xfrm>
            <a:off x="838200" y="1014923"/>
            <a:ext cx="10515600" cy="703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Proposing an Associate Degree GE Pathway </a:t>
            </a:r>
            <a:endParaRPr b="1"/>
          </a:p>
        </p:txBody>
      </p:sp>
      <p:sp>
        <p:nvSpPr>
          <p:cNvPr id="377" name="Google Shape;377;p46"/>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37</a:t>
            </a:fld>
            <a:endParaRPr/>
          </a:p>
        </p:txBody>
      </p:sp>
      <p:graphicFrame>
        <p:nvGraphicFramePr>
          <p:cNvPr id="378" name="Google Shape;378;p46"/>
          <p:cNvGraphicFramePr/>
          <p:nvPr/>
        </p:nvGraphicFramePr>
        <p:xfrm>
          <a:off x="952500" y="1905000"/>
          <a:ext cx="10287000" cy="3901200"/>
        </p:xfrm>
        <a:graphic>
          <a:graphicData uri="http://schemas.openxmlformats.org/drawingml/2006/table">
            <a:tbl>
              <a:tblPr>
                <a:noFill/>
                <a:tableStyleId>{F41B05F4-96FA-4F64-980F-C305E3247692}</a:tableStyleId>
              </a:tblPr>
              <a:tblGrid>
                <a:gridCol w="485175">
                  <a:extLst>
                    <a:ext uri="{9D8B030D-6E8A-4147-A177-3AD203B41FA5}">
                      <a16:colId xmlns:a16="http://schemas.microsoft.com/office/drawing/2014/main" val="20000"/>
                    </a:ext>
                  </a:extLst>
                </a:gridCol>
                <a:gridCol w="3930975">
                  <a:extLst>
                    <a:ext uri="{9D8B030D-6E8A-4147-A177-3AD203B41FA5}">
                      <a16:colId xmlns:a16="http://schemas.microsoft.com/office/drawing/2014/main" val="20001"/>
                    </a:ext>
                  </a:extLst>
                </a:gridCol>
                <a:gridCol w="2598100">
                  <a:extLst>
                    <a:ext uri="{9D8B030D-6E8A-4147-A177-3AD203B41FA5}">
                      <a16:colId xmlns:a16="http://schemas.microsoft.com/office/drawing/2014/main" val="20002"/>
                    </a:ext>
                  </a:extLst>
                </a:gridCol>
                <a:gridCol w="3272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1</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English Composition</a:t>
                      </a: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Oral Communication and Critical Thinking</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§55063(c)(4)(A) and (d)(1)</a:t>
                      </a: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Title 5 §55063(c)(4)(B)</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2</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Mathematical Concepts and Quantitative Reasoning</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§55063(c)(4)(B) and (d)(2)</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Arts and Humanities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§55063(c)(3)</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4</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Social and Behavioral Sciences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§55063(c)(2)</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5</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Natural Sciences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§55063(c)(1)</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Lifelong Learning and Self Development</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a:latin typeface="Times New Roman"/>
                          <a:ea typeface="Times New Roman"/>
                          <a:cs typeface="Times New Roman"/>
                          <a:sym typeface="Times New Roman"/>
                        </a:rPr>
                        <a:t>optional</a:t>
                      </a:r>
                      <a:endParaRPr sz="1600" i="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6</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Language other than English (LOTE)</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a:latin typeface="Times New Roman"/>
                          <a:ea typeface="Times New Roman"/>
                          <a:cs typeface="Times New Roman"/>
                          <a:sym typeface="Times New Roman"/>
                        </a:rPr>
                        <a:t>optional</a:t>
                      </a:r>
                      <a:endParaRPr sz="1600" i="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7</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Ethnic Studies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§55063(d)(3)</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7"/>
                  </a:ext>
                </a:extLst>
              </a:tr>
            </a:tbl>
          </a:graphicData>
        </a:graphic>
      </p:graphicFrame>
      <p:sp>
        <p:nvSpPr>
          <p:cNvPr id="379" name="Google Shape;379;p46"/>
          <p:cNvSpPr txBox="1"/>
          <p:nvPr/>
        </p:nvSpPr>
        <p:spPr>
          <a:xfrm>
            <a:off x="3030900" y="6050050"/>
            <a:ext cx="56508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a:latin typeface="Times New Roman"/>
                <a:ea typeface="Times New Roman"/>
                <a:cs typeface="Times New Roman"/>
                <a:sym typeface="Times New Roman"/>
              </a:rPr>
              <a:t>* indicates transfer-level course required</a:t>
            </a:r>
            <a:endParaRPr sz="18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800">
                <a:latin typeface="Times New Roman"/>
                <a:ea typeface="Times New Roman"/>
                <a:cs typeface="Times New Roman"/>
                <a:sym typeface="Times New Roman"/>
              </a:rPr>
              <a:t>+ indicates college-level course required</a:t>
            </a:r>
            <a:endParaRPr sz="1800">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7"/>
          <p:cNvSpPr txBox="1">
            <a:spLocks noGrp="1"/>
          </p:cNvSpPr>
          <p:nvPr>
            <p:ph type="title"/>
          </p:nvPr>
        </p:nvSpPr>
        <p:spPr>
          <a:xfrm>
            <a:off x="838200" y="1014925"/>
            <a:ext cx="10515600" cy="4098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ct val="100000"/>
              <a:buFont typeface="Palatino"/>
              <a:buNone/>
            </a:pPr>
            <a:r>
              <a:rPr lang="en-US"/>
              <a:t>A Closer Look… </a:t>
            </a:r>
            <a:endParaRPr/>
          </a:p>
        </p:txBody>
      </p:sp>
      <p:sp>
        <p:nvSpPr>
          <p:cNvPr id="385" name="Google Shape;385;p47"/>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38</a:t>
            </a:fld>
            <a:endParaRPr/>
          </a:p>
        </p:txBody>
      </p:sp>
      <p:graphicFrame>
        <p:nvGraphicFramePr>
          <p:cNvPr id="386" name="Google Shape;386;p47"/>
          <p:cNvGraphicFramePr/>
          <p:nvPr>
            <p:extLst>
              <p:ext uri="{D42A27DB-BD31-4B8C-83A1-F6EECF244321}">
                <p14:modId xmlns:p14="http://schemas.microsoft.com/office/powerpoint/2010/main" val="3522535852"/>
              </p:ext>
            </p:extLst>
          </p:nvPr>
        </p:nvGraphicFramePr>
        <p:xfrm>
          <a:off x="214604" y="1578325"/>
          <a:ext cx="11653935" cy="4998660"/>
        </p:xfrm>
        <a:graphic>
          <a:graphicData uri="http://schemas.openxmlformats.org/drawingml/2006/table">
            <a:tbl>
              <a:tblPr>
                <a:noFill/>
                <a:tableStyleId>{F41B05F4-96FA-4F64-980F-C305E3247692}</a:tableStyleId>
              </a:tblPr>
              <a:tblGrid>
                <a:gridCol w="915850">
                  <a:extLst>
                    <a:ext uri="{9D8B030D-6E8A-4147-A177-3AD203B41FA5}">
                      <a16:colId xmlns:a16="http://schemas.microsoft.com/office/drawing/2014/main" val="20000"/>
                    </a:ext>
                  </a:extLst>
                </a:gridCol>
                <a:gridCol w="3970000">
                  <a:extLst>
                    <a:ext uri="{9D8B030D-6E8A-4147-A177-3AD203B41FA5}">
                      <a16:colId xmlns:a16="http://schemas.microsoft.com/office/drawing/2014/main" val="20001"/>
                    </a:ext>
                  </a:extLst>
                </a:gridCol>
                <a:gridCol w="2650649">
                  <a:extLst>
                    <a:ext uri="{9D8B030D-6E8A-4147-A177-3AD203B41FA5}">
                      <a16:colId xmlns:a16="http://schemas.microsoft.com/office/drawing/2014/main" val="20002"/>
                    </a:ext>
                  </a:extLst>
                </a:gridCol>
                <a:gridCol w="4117436">
                  <a:extLst>
                    <a:ext uri="{9D8B030D-6E8A-4147-A177-3AD203B41FA5}">
                      <a16:colId xmlns:a16="http://schemas.microsoft.com/office/drawing/2014/main" val="20003"/>
                    </a:ext>
                  </a:extLst>
                </a:gridCol>
              </a:tblGrid>
              <a:tr h="2313573">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1</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English Composition</a:t>
                      </a: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Oral Communication and Critical Thinking</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latin typeface="Times New Roman"/>
                          <a:ea typeface="Times New Roman"/>
                          <a:cs typeface="Times New Roman"/>
                          <a:sym typeface="Times New Roman"/>
                        </a:rPr>
                        <a:t>Title 5 §55063(c)(4)(A) and (d)(1)</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0" lvl="0" indent="0" algn="l" rtl="0">
                        <a:spcBef>
                          <a:spcPts val="0"/>
                        </a:spcBef>
                        <a:spcAft>
                          <a:spcPts val="0"/>
                        </a:spcAft>
                        <a:buNone/>
                      </a:pPr>
                      <a:r>
                        <a:rPr lang="en-US" sz="1600" i="1" dirty="0">
                          <a:latin typeface="Times New Roman"/>
                          <a:ea typeface="Times New Roman"/>
                          <a:cs typeface="Times New Roman"/>
                          <a:sym typeface="Times New Roman"/>
                        </a:rPr>
                        <a:t>Meets English/Reading Competency Requirements and intent of AB 705</a:t>
                      </a:r>
                      <a:endParaRPr sz="1600" i="1"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Title 5 §55063(c)(4)(B)</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1600" i="1" dirty="0">
                        <a:latin typeface="Times New Roman"/>
                        <a:ea typeface="Times New Roman"/>
                        <a:cs typeface="Times New Roman"/>
                        <a:sym typeface="Times New Roman"/>
                      </a:endParaRPr>
                    </a:p>
                    <a:p>
                      <a:pPr marL="0" lvl="0" indent="0" algn="l" rtl="0">
                        <a:spcBef>
                          <a:spcPts val="0"/>
                        </a:spcBef>
                        <a:spcAft>
                          <a:spcPts val="0"/>
                        </a:spcAft>
                        <a:buNone/>
                      </a:pPr>
                      <a:r>
                        <a:rPr lang="en-US" sz="1600" i="1" dirty="0">
                          <a:latin typeface="Times New Roman"/>
                          <a:ea typeface="Times New Roman"/>
                          <a:cs typeface="Times New Roman"/>
                          <a:sym typeface="Times New Roman"/>
                        </a:rPr>
                        <a:t>The current title 5 regulations only require one course in Communication and Analytical Thinking </a:t>
                      </a:r>
                      <a:endParaRPr sz="1600" i="1"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2098355">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2</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Mathematical Concepts and Quantitative Reasoning</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latin typeface="Times New Roman"/>
                          <a:ea typeface="Times New Roman"/>
                          <a:cs typeface="Times New Roman"/>
                          <a:sym typeface="Times New Roman"/>
                        </a:rPr>
                        <a:t>3 semester/4 quarter units</a:t>
                      </a:r>
                      <a:r>
                        <a:rPr lang="en-US" sz="1600" b="1" dirty="0">
                          <a:solidFill>
                            <a:srgbClr val="980000"/>
                          </a:solidFill>
                          <a:latin typeface="Times New Roman"/>
                          <a:ea typeface="Times New Roman"/>
                          <a:cs typeface="Times New Roman"/>
                          <a:sym typeface="Times New Roman"/>
                        </a:rPr>
                        <a:t>+</a:t>
                      </a:r>
                      <a:endParaRPr sz="1600" b="1" dirty="0">
                        <a:solidFill>
                          <a:srgbClr val="98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latin typeface="Times New Roman"/>
                          <a:ea typeface="Times New Roman"/>
                          <a:cs typeface="Times New Roman"/>
                          <a:sym typeface="Times New Roman"/>
                        </a:rPr>
                        <a:t>Title 5 §55063(c)(4)(B) and (d)(2)</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1600" i="1" dirty="0">
                        <a:latin typeface="Times New Roman"/>
                        <a:ea typeface="Times New Roman"/>
                        <a:cs typeface="Times New Roman"/>
                        <a:sym typeface="Times New Roman"/>
                      </a:endParaRPr>
                    </a:p>
                    <a:p>
                      <a:pPr marL="0" lvl="0" indent="0" algn="l" rtl="0">
                        <a:spcBef>
                          <a:spcPts val="0"/>
                        </a:spcBef>
                        <a:spcAft>
                          <a:spcPts val="0"/>
                        </a:spcAft>
                        <a:buNone/>
                      </a:pPr>
                      <a:r>
                        <a:rPr lang="en-US" sz="1600" i="1" dirty="0">
                          <a:latin typeface="Times New Roman"/>
                          <a:ea typeface="Times New Roman"/>
                          <a:cs typeface="Times New Roman"/>
                          <a:sym typeface="Times New Roman"/>
                        </a:rPr>
                        <a:t>The current title 5 regulations only require one course in Communication and Analytical Thinking</a:t>
                      </a:r>
                      <a:endParaRPr sz="1600" i="1" dirty="0">
                        <a:latin typeface="Times New Roman"/>
                        <a:ea typeface="Times New Roman"/>
                        <a:cs typeface="Times New Roman"/>
                        <a:sym typeface="Times New Roman"/>
                      </a:endParaRPr>
                    </a:p>
                    <a:p>
                      <a:pPr marL="0" lvl="0" indent="0" algn="l" rtl="0">
                        <a:spcBef>
                          <a:spcPts val="0"/>
                        </a:spcBef>
                        <a:spcAft>
                          <a:spcPts val="0"/>
                        </a:spcAft>
                        <a:buNone/>
                      </a:pPr>
                      <a:endParaRPr sz="1600" i="1" dirty="0">
                        <a:latin typeface="Times New Roman"/>
                        <a:ea typeface="Times New Roman"/>
                        <a:cs typeface="Times New Roman"/>
                        <a:sym typeface="Times New Roman"/>
                      </a:endParaRPr>
                    </a:p>
                    <a:p>
                      <a:pPr marL="0" lvl="0" indent="0" algn="l" rtl="0">
                        <a:spcBef>
                          <a:spcPts val="0"/>
                        </a:spcBef>
                        <a:spcAft>
                          <a:spcPts val="0"/>
                        </a:spcAft>
                        <a:buNone/>
                      </a:pPr>
                      <a:r>
                        <a:rPr lang="en-US" sz="1600" i="1" dirty="0">
                          <a:latin typeface="Times New Roman"/>
                          <a:ea typeface="Times New Roman"/>
                          <a:cs typeface="Times New Roman"/>
                          <a:sym typeface="Times New Roman"/>
                        </a:rPr>
                        <a:t>Meets math competency requirement and intent of AB 705</a:t>
                      </a:r>
                      <a:endParaRPr sz="1600" i="1" dirty="0">
                        <a:latin typeface="Times New Roman"/>
                        <a:ea typeface="Times New Roman"/>
                        <a:cs typeface="Times New Roman"/>
                        <a:sym typeface="Times New Roman"/>
                      </a:endParaRPr>
                    </a:p>
                    <a:p>
                      <a:pPr marL="0" lvl="0" indent="0" algn="l" rtl="0">
                        <a:spcBef>
                          <a:spcPts val="0"/>
                        </a:spcBef>
                        <a:spcAft>
                          <a:spcPts val="0"/>
                        </a:spcAft>
                        <a:buNone/>
                      </a:pPr>
                      <a:endParaRPr sz="1600" i="1" dirty="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bl>
          </a:graphicData>
        </a:graphic>
      </p:graphicFrame>
      <p:sp>
        <p:nvSpPr>
          <p:cNvPr id="387" name="Google Shape;387;p47"/>
          <p:cNvSpPr txBox="1"/>
          <p:nvPr/>
        </p:nvSpPr>
        <p:spPr>
          <a:xfrm>
            <a:off x="689296" y="5721726"/>
            <a:ext cx="5070300" cy="681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500" i="1" dirty="0">
                <a:latin typeface="Times New Roman"/>
                <a:ea typeface="Times New Roman"/>
                <a:cs typeface="Times New Roman"/>
                <a:sym typeface="Times New Roman"/>
              </a:rPr>
              <a:t>* indicates transfer-level course required</a:t>
            </a:r>
            <a:endParaRPr sz="1500" i="1"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500" b="1" i="1" dirty="0">
                <a:solidFill>
                  <a:srgbClr val="980000"/>
                </a:solidFill>
                <a:latin typeface="Times New Roman"/>
                <a:ea typeface="Times New Roman"/>
                <a:cs typeface="Times New Roman"/>
                <a:sym typeface="Times New Roman"/>
              </a:rPr>
              <a:t>+</a:t>
            </a:r>
            <a:r>
              <a:rPr lang="en-US" sz="1500" i="1" dirty="0">
                <a:latin typeface="Times New Roman"/>
                <a:ea typeface="Times New Roman"/>
                <a:cs typeface="Times New Roman"/>
                <a:sym typeface="Times New Roman"/>
              </a:rPr>
              <a:t> indicates college-level course required</a:t>
            </a:r>
            <a:endParaRPr sz="1500" i="1" dirty="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title"/>
          </p:nvPr>
        </p:nvSpPr>
        <p:spPr>
          <a:xfrm>
            <a:off x="838200" y="1014923"/>
            <a:ext cx="10515600" cy="703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Palatino"/>
              <a:buNone/>
            </a:pPr>
            <a:r>
              <a:rPr lang="en-US"/>
              <a:t>A Closer Look…  </a:t>
            </a:r>
            <a:endParaRPr/>
          </a:p>
        </p:txBody>
      </p:sp>
      <p:sp>
        <p:nvSpPr>
          <p:cNvPr id="393" name="Google Shape;393;p48"/>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39</a:t>
            </a:fld>
            <a:endParaRPr/>
          </a:p>
        </p:txBody>
      </p:sp>
      <p:graphicFrame>
        <p:nvGraphicFramePr>
          <p:cNvPr id="394" name="Google Shape;394;p48"/>
          <p:cNvGraphicFramePr/>
          <p:nvPr/>
        </p:nvGraphicFramePr>
        <p:xfrm>
          <a:off x="838200" y="1905000"/>
          <a:ext cx="10401300" cy="3198810"/>
        </p:xfrm>
        <a:graphic>
          <a:graphicData uri="http://schemas.openxmlformats.org/drawingml/2006/table">
            <a:tbl>
              <a:tblPr>
                <a:noFill/>
                <a:tableStyleId>{F41B05F4-96FA-4F64-980F-C305E3247692}</a:tableStyleId>
              </a:tblPr>
              <a:tblGrid>
                <a:gridCol w="612600">
                  <a:extLst>
                    <a:ext uri="{9D8B030D-6E8A-4147-A177-3AD203B41FA5}">
                      <a16:colId xmlns:a16="http://schemas.microsoft.com/office/drawing/2014/main" val="20000"/>
                    </a:ext>
                  </a:extLst>
                </a:gridCol>
                <a:gridCol w="3486475">
                  <a:extLst>
                    <a:ext uri="{9D8B030D-6E8A-4147-A177-3AD203B41FA5}">
                      <a16:colId xmlns:a16="http://schemas.microsoft.com/office/drawing/2014/main" val="20001"/>
                    </a:ext>
                  </a:extLst>
                </a:gridCol>
                <a:gridCol w="2459125">
                  <a:extLst>
                    <a:ext uri="{9D8B030D-6E8A-4147-A177-3AD203B41FA5}">
                      <a16:colId xmlns:a16="http://schemas.microsoft.com/office/drawing/2014/main" val="20002"/>
                    </a:ext>
                  </a:extLst>
                </a:gridCol>
                <a:gridCol w="3843100">
                  <a:extLst>
                    <a:ext uri="{9D8B030D-6E8A-4147-A177-3AD203B41FA5}">
                      <a16:colId xmlns:a16="http://schemas.microsoft.com/office/drawing/2014/main" val="20003"/>
                    </a:ext>
                  </a:extLst>
                </a:gridCol>
              </a:tblGrid>
              <a:tr h="10203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Arts and Humanities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§55063(c)(3)</a:t>
                      </a:r>
                      <a:endParaRPr sz="1600">
                        <a:latin typeface="Times New Roman"/>
                        <a:ea typeface="Times New Roman"/>
                        <a:cs typeface="Times New Roman"/>
                        <a:sym typeface="Times New Roman"/>
                      </a:endParaRPr>
                    </a:p>
                    <a:p>
                      <a:pPr marL="0" lvl="0" indent="0" algn="l" rtl="0">
                        <a:spcBef>
                          <a:spcPts val="0"/>
                        </a:spcBef>
                        <a:spcAft>
                          <a:spcPts val="0"/>
                        </a:spcAft>
                        <a:buNone/>
                      </a:pP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i="1">
                          <a:latin typeface="Times New Roman"/>
                          <a:ea typeface="Times New Roman"/>
                          <a:cs typeface="Times New Roman"/>
                          <a:sym typeface="Times New Roman"/>
                        </a:rPr>
                        <a:t>The current title 5 language does not name  Arts in heading, but includes it in examples.</a:t>
                      </a:r>
                      <a:endParaRPr sz="1600" i="1">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10203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4</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Social and Behavioral Sciences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§55063(c)(2)</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10203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5</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Natural Sciences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§55063(c)(1)</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
        <p:nvSpPr>
          <p:cNvPr id="395" name="Google Shape;395;p48"/>
          <p:cNvSpPr txBox="1"/>
          <p:nvPr/>
        </p:nvSpPr>
        <p:spPr>
          <a:xfrm>
            <a:off x="3002975" y="5449450"/>
            <a:ext cx="56508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a:latin typeface="Times New Roman"/>
                <a:ea typeface="Times New Roman"/>
                <a:cs typeface="Times New Roman"/>
                <a:sym typeface="Times New Roman"/>
              </a:rPr>
              <a:t>* indicates transfer-level course required</a:t>
            </a:r>
            <a:endParaRPr sz="18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800">
                <a:latin typeface="Times New Roman"/>
                <a:ea typeface="Times New Roman"/>
                <a:cs typeface="Times New Roman"/>
                <a:sym typeface="Times New Roman"/>
              </a:rPr>
              <a:t>+ indicates college-level course required</a:t>
            </a:r>
            <a:endParaRPr sz="1800">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831850" y="434518"/>
            <a:ext cx="10515600" cy="1312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b="1"/>
              <a:t>History</a:t>
            </a:r>
            <a:endParaRPr sz="5400" b="1"/>
          </a:p>
        </p:txBody>
      </p:sp>
      <p:sp>
        <p:nvSpPr>
          <p:cNvPr id="100" name="Google Shape;100;p13"/>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4</a:t>
            </a:fld>
            <a:endParaRPr>
              <a:solidFill>
                <a:schemeClr val="lt1"/>
              </a:solidFill>
            </a:endParaRPr>
          </a:p>
        </p:txBody>
      </p:sp>
      <p:sp>
        <p:nvSpPr>
          <p:cNvPr id="101" name="Google Shape;101;p13"/>
          <p:cNvSpPr txBox="1">
            <a:spLocks noGrp="1"/>
          </p:cNvSpPr>
          <p:nvPr>
            <p:ph type="body" idx="2"/>
          </p:nvPr>
        </p:nvSpPr>
        <p:spPr>
          <a:xfrm>
            <a:off x="831850" y="2112600"/>
            <a:ext cx="10515600" cy="3978600"/>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4600" b="1">
                <a:solidFill>
                  <a:srgbClr val="38761D"/>
                </a:solidFill>
              </a:rPr>
              <a:t>Why General Education?</a:t>
            </a:r>
            <a:endParaRPr sz="4600" b="1">
              <a:solidFill>
                <a:srgbClr val="38761D"/>
              </a:solidFill>
            </a:endParaRPr>
          </a:p>
          <a:p>
            <a:pPr marL="0" lvl="0" indent="0" algn="ctr" rtl="0">
              <a:spcBef>
                <a:spcPts val="1000"/>
              </a:spcBef>
              <a:spcAft>
                <a:spcPts val="0"/>
              </a:spcAft>
              <a:buNone/>
            </a:pPr>
            <a:r>
              <a:rPr lang="en-US" sz="4600" b="1">
                <a:solidFill>
                  <a:srgbClr val="38761D"/>
                </a:solidFill>
              </a:rPr>
              <a:t>Why are we reconsidering it?</a:t>
            </a:r>
            <a:endParaRPr sz="4600" b="1">
              <a:solidFill>
                <a:srgbClr val="38761D"/>
              </a:solidFill>
            </a:endParaRPr>
          </a:p>
          <a:p>
            <a:pPr marL="0" lvl="0" indent="0" algn="ctr" rtl="0">
              <a:spcBef>
                <a:spcPts val="1000"/>
              </a:spcBef>
              <a:spcAft>
                <a:spcPts val="0"/>
              </a:spcAft>
              <a:buNone/>
            </a:pPr>
            <a:r>
              <a:rPr lang="en-US" sz="4600" b="1">
                <a:solidFill>
                  <a:srgbClr val="38761D"/>
                </a:solidFill>
              </a:rPr>
              <a:t>We are looking for a green light to move forward with aligning GE Pathways.</a:t>
            </a:r>
            <a:endParaRPr sz="4600" b="1">
              <a:solidFill>
                <a:srgbClr val="38761D"/>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9"/>
          <p:cNvSpPr txBox="1">
            <a:spLocks noGrp="1"/>
          </p:cNvSpPr>
          <p:nvPr>
            <p:ph type="title"/>
          </p:nvPr>
        </p:nvSpPr>
        <p:spPr>
          <a:xfrm>
            <a:off x="838200" y="1014923"/>
            <a:ext cx="10515600" cy="703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Palatino"/>
              <a:buNone/>
            </a:pPr>
            <a:r>
              <a:rPr lang="en-US"/>
              <a:t>A Closer Look…  </a:t>
            </a:r>
            <a:endParaRPr/>
          </a:p>
        </p:txBody>
      </p:sp>
      <p:sp>
        <p:nvSpPr>
          <p:cNvPr id="401" name="Google Shape;401;p49"/>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40</a:t>
            </a:fld>
            <a:endParaRPr/>
          </a:p>
        </p:txBody>
      </p:sp>
      <p:graphicFrame>
        <p:nvGraphicFramePr>
          <p:cNvPr id="402" name="Google Shape;402;p49"/>
          <p:cNvGraphicFramePr/>
          <p:nvPr/>
        </p:nvGraphicFramePr>
        <p:xfrm>
          <a:off x="952500" y="1905000"/>
          <a:ext cx="10287000" cy="2011590"/>
        </p:xfrm>
        <a:graphic>
          <a:graphicData uri="http://schemas.openxmlformats.org/drawingml/2006/table">
            <a:tbl>
              <a:tblPr>
                <a:noFill/>
                <a:tableStyleId>{F41B05F4-96FA-4F64-980F-C305E3247692}</a:tableStyleId>
              </a:tblPr>
              <a:tblGrid>
                <a:gridCol w="605875">
                  <a:extLst>
                    <a:ext uri="{9D8B030D-6E8A-4147-A177-3AD203B41FA5}">
                      <a16:colId xmlns:a16="http://schemas.microsoft.com/office/drawing/2014/main" val="20000"/>
                    </a:ext>
                  </a:extLst>
                </a:gridCol>
                <a:gridCol w="3448150">
                  <a:extLst>
                    <a:ext uri="{9D8B030D-6E8A-4147-A177-3AD203B41FA5}">
                      <a16:colId xmlns:a16="http://schemas.microsoft.com/office/drawing/2014/main" val="20001"/>
                    </a:ext>
                  </a:extLst>
                </a:gridCol>
                <a:gridCol w="2432100">
                  <a:extLst>
                    <a:ext uri="{9D8B030D-6E8A-4147-A177-3AD203B41FA5}">
                      <a16:colId xmlns:a16="http://schemas.microsoft.com/office/drawing/2014/main" val="20002"/>
                    </a:ext>
                  </a:extLst>
                </a:gridCol>
                <a:gridCol w="3800875">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Lifelong Learning and Self Development</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a:latin typeface="Times New Roman"/>
                          <a:ea typeface="Times New Roman"/>
                          <a:cs typeface="Times New Roman"/>
                          <a:sym typeface="Times New Roman"/>
                        </a:rPr>
                        <a:t>optional</a:t>
                      </a:r>
                      <a:endParaRPr sz="1600" i="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a:latin typeface="Times New Roman"/>
                          <a:ea typeface="Times New Roman"/>
                          <a:cs typeface="Times New Roman"/>
                          <a:sym typeface="Times New Roman"/>
                        </a:rPr>
                        <a:t>Currently, not required in title 5</a:t>
                      </a:r>
                      <a:endParaRPr sz="1600" i="1">
                        <a:latin typeface="Times New Roman"/>
                        <a:ea typeface="Times New Roman"/>
                        <a:cs typeface="Times New Roman"/>
                        <a:sym typeface="Times New Roman"/>
                      </a:endParaRPr>
                    </a:p>
                    <a:p>
                      <a:pPr marL="0" lvl="0" indent="0" algn="l" rtl="0">
                        <a:spcBef>
                          <a:spcPts val="0"/>
                        </a:spcBef>
                        <a:spcAft>
                          <a:spcPts val="0"/>
                        </a:spcAft>
                        <a:buNone/>
                      </a:pPr>
                      <a:endParaRPr sz="1600" i="1">
                        <a:latin typeface="Times New Roman"/>
                        <a:ea typeface="Times New Roman"/>
                        <a:cs typeface="Times New Roman"/>
                        <a:sym typeface="Times New Roman"/>
                      </a:endParaRPr>
                    </a:p>
                    <a:p>
                      <a:pPr marL="0" lvl="0" indent="0" algn="l" rtl="0">
                        <a:spcBef>
                          <a:spcPts val="0"/>
                        </a:spcBef>
                        <a:spcAft>
                          <a:spcPts val="0"/>
                        </a:spcAft>
                        <a:buNone/>
                      </a:pPr>
                      <a:r>
                        <a:rPr lang="en-US" sz="1600" i="1">
                          <a:latin typeface="Times New Roman"/>
                          <a:ea typeface="Times New Roman"/>
                          <a:cs typeface="Times New Roman"/>
                          <a:sym typeface="Times New Roman"/>
                        </a:rPr>
                        <a:t>CCCs could require it for local associate and baccalaureate degrees</a:t>
                      </a:r>
                      <a:endParaRPr sz="1600" i="1">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6</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Language other than English (LOTE)</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a:latin typeface="Times New Roman"/>
                          <a:ea typeface="Times New Roman"/>
                          <a:cs typeface="Times New Roman"/>
                          <a:sym typeface="Times New Roman"/>
                        </a:rPr>
                        <a:t>optional</a:t>
                      </a:r>
                      <a:endParaRPr sz="1600" i="1">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a:latin typeface="Times New Roman"/>
                          <a:ea typeface="Times New Roman"/>
                          <a:cs typeface="Times New Roman"/>
                          <a:sym typeface="Times New Roman"/>
                        </a:rPr>
                        <a:t>Currently, not required in title 5</a:t>
                      </a:r>
                      <a:endParaRPr sz="1600" i="1">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7</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Ethnic Studies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§55063(d)(3)</a:t>
                      </a:r>
                      <a:endParaRPr sz="1600">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bl>
          </a:graphicData>
        </a:graphic>
      </p:graphicFrame>
      <p:sp>
        <p:nvSpPr>
          <p:cNvPr id="403" name="Google Shape;403;p49"/>
          <p:cNvSpPr txBox="1"/>
          <p:nvPr/>
        </p:nvSpPr>
        <p:spPr>
          <a:xfrm>
            <a:off x="3030900" y="5463425"/>
            <a:ext cx="56508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a:latin typeface="Times New Roman"/>
                <a:ea typeface="Times New Roman"/>
                <a:cs typeface="Times New Roman"/>
                <a:sym typeface="Times New Roman"/>
              </a:rPr>
              <a:t>* indicates transfer-level course required</a:t>
            </a:r>
            <a:endParaRPr sz="18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800">
                <a:latin typeface="Times New Roman"/>
                <a:ea typeface="Times New Roman"/>
                <a:cs typeface="Times New Roman"/>
                <a:sym typeface="Times New Roman"/>
              </a:rPr>
              <a:t>+ indicates college-level course required</a:t>
            </a:r>
            <a:endParaRPr sz="1800">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0"/>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Benefits</a:t>
            </a:r>
            <a:endParaRPr b="1"/>
          </a:p>
        </p:txBody>
      </p:sp>
      <p:sp>
        <p:nvSpPr>
          <p:cNvPr id="409" name="Google Shape;409;p50"/>
          <p:cNvSpPr txBox="1">
            <a:spLocks noGrp="1"/>
          </p:cNvSpPr>
          <p:nvPr>
            <p:ph type="body" idx="1"/>
          </p:nvPr>
        </p:nvSpPr>
        <p:spPr>
          <a:xfrm>
            <a:off x="838200" y="2286443"/>
            <a:ext cx="10515600" cy="4008000"/>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SzPts val="1800"/>
              <a:buChar char="•"/>
            </a:pPr>
            <a:r>
              <a:rPr lang="en-US"/>
              <a:t>Aligns with proposed CalGETC</a:t>
            </a:r>
            <a:endParaRPr/>
          </a:p>
          <a:p>
            <a:pPr marL="457200" lvl="0" indent="-342900" algn="l" rtl="0">
              <a:lnSpc>
                <a:spcPct val="100000"/>
              </a:lnSpc>
              <a:spcBef>
                <a:spcPts val="0"/>
              </a:spcBef>
              <a:spcAft>
                <a:spcPts val="0"/>
              </a:spcAft>
              <a:buSzPts val="1800"/>
              <a:buChar char="•"/>
            </a:pPr>
            <a:r>
              <a:rPr lang="en-US"/>
              <a:t>Consistent with current associate degree requirements</a:t>
            </a:r>
            <a:endParaRPr/>
          </a:p>
          <a:p>
            <a:pPr marL="914400" lvl="1" indent="-342900" algn="l" rtl="0">
              <a:lnSpc>
                <a:spcPct val="100000"/>
              </a:lnSpc>
              <a:spcBef>
                <a:spcPts val="0"/>
              </a:spcBef>
              <a:spcAft>
                <a:spcPts val="0"/>
              </a:spcAft>
              <a:buSzPts val="1800"/>
              <a:buChar char="•"/>
            </a:pPr>
            <a:r>
              <a:rPr lang="en-US"/>
              <a:t>transfer-level math not required</a:t>
            </a:r>
            <a:endParaRPr/>
          </a:p>
          <a:p>
            <a:pPr marL="457200" lvl="0" indent="-342900" algn="l" rtl="0">
              <a:lnSpc>
                <a:spcPct val="100000"/>
              </a:lnSpc>
              <a:spcBef>
                <a:spcPts val="0"/>
              </a:spcBef>
              <a:spcAft>
                <a:spcPts val="0"/>
              </a:spcAft>
              <a:buSzPts val="1800"/>
              <a:buChar char="•"/>
            </a:pPr>
            <a:r>
              <a:rPr lang="en-US"/>
              <a:t>Eliminates the “competency” requirement ambiguities</a:t>
            </a:r>
            <a:endParaRPr/>
          </a:p>
          <a:p>
            <a:pPr marL="914400" lvl="1" indent="-342900" algn="l" rtl="0">
              <a:lnSpc>
                <a:spcPct val="100000"/>
              </a:lnSpc>
              <a:spcBef>
                <a:spcPts val="0"/>
              </a:spcBef>
              <a:spcAft>
                <a:spcPts val="0"/>
              </a:spcAft>
              <a:buSzPts val="1800"/>
              <a:buChar char="•"/>
            </a:pPr>
            <a:r>
              <a:rPr lang="en-US"/>
              <a:t>Defining each area could be done with competencies like what has been done for the Ethnic Studies area</a:t>
            </a:r>
            <a:endParaRPr/>
          </a:p>
          <a:p>
            <a:pPr marL="457200" lvl="0" indent="-342900" algn="l" rtl="0">
              <a:lnSpc>
                <a:spcPct val="100000"/>
              </a:lnSpc>
              <a:spcBef>
                <a:spcPts val="0"/>
              </a:spcBef>
              <a:spcAft>
                <a:spcPts val="0"/>
              </a:spcAft>
              <a:buSzPts val="1800"/>
              <a:buChar char="•"/>
            </a:pPr>
            <a:r>
              <a:rPr lang="en-US"/>
              <a:t>Easier for all to understand and navigate: students, faculty, administrators, staff, legislators, special interest groups, and the community </a:t>
            </a:r>
            <a:endParaRPr/>
          </a:p>
        </p:txBody>
      </p:sp>
      <p:sp>
        <p:nvSpPr>
          <p:cNvPr id="410" name="Google Shape;410;p50"/>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1"/>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Next Steps to Proposing an Associate Degree GE Pathway</a:t>
            </a:r>
            <a:endParaRPr dirty="0"/>
          </a:p>
        </p:txBody>
      </p:sp>
      <p:sp>
        <p:nvSpPr>
          <p:cNvPr id="418" name="Google Shape;418;p51"/>
          <p:cNvSpPr txBox="1">
            <a:spLocks noGrp="1"/>
          </p:cNvSpPr>
          <p:nvPr>
            <p:ph type="body" idx="1"/>
          </p:nvPr>
        </p:nvSpPr>
        <p:spPr>
          <a:xfrm>
            <a:off x="838200" y="2286443"/>
            <a:ext cx="10515600" cy="400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2600"/>
              <a:buNone/>
            </a:pPr>
            <a:r>
              <a:rPr lang="en-US" dirty="0"/>
              <a:t>ASCCC:</a:t>
            </a:r>
            <a:endParaRPr dirty="0"/>
          </a:p>
          <a:p>
            <a:pPr marL="457200" lvl="0" indent="-342900" algn="l" rtl="0">
              <a:lnSpc>
                <a:spcPct val="90000"/>
              </a:lnSpc>
              <a:spcBef>
                <a:spcPts val="1600"/>
              </a:spcBef>
              <a:spcAft>
                <a:spcPts val="0"/>
              </a:spcAft>
              <a:buClr>
                <a:srgbClr val="3A3838"/>
              </a:buClr>
              <a:buSzPts val="1800"/>
              <a:buChar char="•"/>
            </a:pPr>
            <a:r>
              <a:rPr lang="en-US" dirty="0"/>
              <a:t>Comments due by September 30, 2022 in </a:t>
            </a:r>
            <a:r>
              <a:rPr lang="en-US" u="sng" dirty="0">
                <a:solidFill>
                  <a:schemeClr val="hlink"/>
                </a:solidFill>
                <a:hlinkClick r:id="rId3"/>
              </a:rPr>
              <a:t>Proposing a GE Pattern</a:t>
            </a:r>
            <a:endParaRPr dirty="0"/>
          </a:p>
          <a:p>
            <a:pPr marL="457200" lvl="0" indent="-342900" algn="l" rtl="0">
              <a:lnSpc>
                <a:spcPct val="90000"/>
              </a:lnSpc>
              <a:spcBef>
                <a:spcPts val="1600"/>
              </a:spcBef>
              <a:spcAft>
                <a:spcPts val="0"/>
              </a:spcAft>
              <a:buClr>
                <a:srgbClr val="3A3838"/>
              </a:buClr>
              <a:buSzPts val="1800"/>
              <a:buChar char="•"/>
            </a:pPr>
            <a:r>
              <a:rPr lang="en-US" dirty="0"/>
              <a:t>Comments will be reviewed and a resolution will be drafted for dissemination to Area meetings</a:t>
            </a:r>
            <a:endParaRPr dirty="0"/>
          </a:p>
          <a:p>
            <a:pPr marL="457200" lvl="0" indent="-342900" algn="l" rtl="0">
              <a:lnSpc>
                <a:spcPct val="90000"/>
              </a:lnSpc>
              <a:spcBef>
                <a:spcPts val="1600"/>
              </a:spcBef>
              <a:spcAft>
                <a:spcPts val="0"/>
              </a:spcAft>
              <a:buClr>
                <a:srgbClr val="3A3838"/>
              </a:buClr>
              <a:buSzPts val="1800"/>
              <a:buChar char="•"/>
            </a:pPr>
            <a:r>
              <a:rPr lang="en-US" dirty="0"/>
              <a:t>Discussion at Area meetings and sharing with local academic senates</a:t>
            </a:r>
            <a:endParaRPr dirty="0"/>
          </a:p>
          <a:p>
            <a:pPr marL="457200" lvl="0" indent="-342900" algn="l" rtl="0">
              <a:lnSpc>
                <a:spcPct val="90000"/>
              </a:lnSpc>
              <a:spcBef>
                <a:spcPts val="1600"/>
              </a:spcBef>
              <a:spcAft>
                <a:spcPts val="0"/>
              </a:spcAft>
              <a:buClr>
                <a:srgbClr val="3A3838"/>
              </a:buClr>
              <a:buSzPts val="1800"/>
              <a:buChar char="•"/>
            </a:pPr>
            <a:r>
              <a:rPr lang="en-US" dirty="0"/>
              <a:t>Resolution will be debated and voted on at the 2022 fall plenary session</a:t>
            </a:r>
            <a:endParaRPr dirty="0"/>
          </a:p>
        </p:txBody>
      </p:sp>
      <p:sp>
        <p:nvSpPr>
          <p:cNvPr id="419" name="Google Shape;419;p51"/>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a:spLocks noGrp="1"/>
          </p:cNvSpPr>
          <p:nvPr>
            <p:ph type="title"/>
          </p:nvPr>
        </p:nvSpPr>
        <p:spPr>
          <a:xfrm>
            <a:off x="831850" y="434518"/>
            <a:ext cx="10515600" cy="13125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5400" b="1"/>
              <a:t>Proposing a GE Pathway for the CCC Baccalaureate Degree</a:t>
            </a:r>
            <a:endParaRPr sz="5400" b="1"/>
          </a:p>
        </p:txBody>
      </p:sp>
      <p:sp>
        <p:nvSpPr>
          <p:cNvPr id="417" name="Google Shape;417;p51"/>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lt1"/>
                </a:solidFill>
              </a:rPr>
              <a:t>43</a:t>
            </a:fld>
            <a:endParaRPr>
              <a:solidFill>
                <a:schemeClr val="lt1"/>
              </a:solidFill>
            </a:endParaRPr>
          </a:p>
        </p:txBody>
      </p:sp>
      <p:sp>
        <p:nvSpPr>
          <p:cNvPr id="418" name="Google Shape;418;p51"/>
          <p:cNvSpPr txBox="1">
            <a:spLocks noGrp="1"/>
          </p:cNvSpPr>
          <p:nvPr>
            <p:ph type="body" idx="2"/>
          </p:nvPr>
        </p:nvSpPr>
        <p:spPr>
          <a:xfrm>
            <a:off x="831850" y="2112600"/>
            <a:ext cx="10515600" cy="3978600"/>
          </a:xfrm>
          <a:prstGeom prst="rect">
            <a:avLst/>
          </a:prstGeom>
        </p:spPr>
        <p:txBody>
          <a:bodyPr spcFirstLastPara="1" wrap="square" lIns="91425" tIns="45700" rIns="91425" bIns="45700" anchor="ctr" anchorCtr="0">
            <a:normAutofit/>
          </a:bodyPr>
          <a:lstStyle/>
          <a:p>
            <a:pPr marL="0" lvl="0" indent="0" algn="ctr" rtl="0">
              <a:spcBef>
                <a:spcPts val="1000"/>
              </a:spcBef>
              <a:spcAft>
                <a:spcPts val="0"/>
              </a:spcAft>
              <a:buNone/>
            </a:pPr>
            <a:r>
              <a:rPr lang="en-US" sz="4600" b="1">
                <a:solidFill>
                  <a:srgbClr val="38761D"/>
                </a:solidFill>
              </a:rPr>
              <a:t>What are the current requirements?</a:t>
            </a:r>
            <a:endParaRPr sz="4600" b="1">
              <a:solidFill>
                <a:srgbClr val="38761D"/>
              </a:solidFill>
            </a:endParaRPr>
          </a:p>
          <a:p>
            <a:pPr marL="0" lvl="0" indent="0" algn="ctr" rtl="0">
              <a:spcBef>
                <a:spcPts val="1000"/>
              </a:spcBef>
              <a:spcAft>
                <a:spcPts val="0"/>
              </a:spcAft>
              <a:buNone/>
            </a:pPr>
            <a:r>
              <a:rPr lang="en-US" sz="4600" b="1">
                <a:solidFill>
                  <a:srgbClr val="38761D"/>
                </a:solidFill>
              </a:rPr>
              <a:t>Why would we consider this?</a:t>
            </a:r>
            <a:endParaRPr sz="4600" b="1">
              <a:solidFill>
                <a:srgbClr val="38761D"/>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2"/>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CCC Baccalaureate Degrees and General Education </a:t>
            </a:r>
            <a:endParaRPr b="1"/>
          </a:p>
        </p:txBody>
      </p:sp>
      <p:sp>
        <p:nvSpPr>
          <p:cNvPr id="424" name="Google Shape;424;p52"/>
          <p:cNvSpPr txBox="1">
            <a:spLocks noGrp="1"/>
          </p:cNvSpPr>
          <p:nvPr>
            <p:ph type="body" idx="1"/>
          </p:nvPr>
        </p:nvSpPr>
        <p:spPr>
          <a:xfrm>
            <a:off x="838200" y="2286450"/>
            <a:ext cx="9072600" cy="4176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a:latin typeface="Times New Roman"/>
                <a:ea typeface="Times New Roman"/>
                <a:cs typeface="Times New Roman"/>
                <a:sym typeface="Times New Roman"/>
              </a:rPr>
              <a:t>Currently, students in a California community college baccalaureate degree program must complete the CSU General Education Breadth pattern or Intersegmental General Education Transfer Curriculum </a:t>
            </a:r>
            <a:r>
              <a:rPr lang="en-US" i="1">
                <a:latin typeface="Times New Roman"/>
                <a:ea typeface="Times New Roman"/>
                <a:cs typeface="Times New Roman"/>
                <a:sym typeface="Times New Roman"/>
              </a:rPr>
              <a:t>(will become obsolete)</a:t>
            </a:r>
            <a:endParaRPr i="1"/>
          </a:p>
          <a:p>
            <a:pPr marL="228600" lvl="0" indent="-228600" algn="l" rtl="0">
              <a:lnSpc>
                <a:spcPct val="90000"/>
              </a:lnSpc>
              <a:spcBef>
                <a:spcPts val="1000"/>
              </a:spcBef>
              <a:spcAft>
                <a:spcPts val="0"/>
              </a:spcAft>
              <a:buClr>
                <a:srgbClr val="3A3838"/>
              </a:buClr>
              <a:buSzPts val="2600"/>
              <a:buChar char="•"/>
            </a:pPr>
            <a:r>
              <a:rPr lang="en-US">
                <a:latin typeface="Times New Roman"/>
                <a:ea typeface="Times New Roman"/>
                <a:cs typeface="Times New Roman"/>
                <a:sym typeface="Times New Roman"/>
              </a:rPr>
              <a:t>Current information on General Education for Baccalaureate Degree Programs can be found in the </a:t>
            </a:r>
            <a:r>
              <a:rPr lang="en-US" u="sng">
                <a:solidFill>
                  <a:schemeClr val="hlink"/>
                </a:solidFill>
                <a:latin typeface="Times New Roman"/>
                <a:ea typeface="Times New Roman"/>
                <a:cs typeface="Times New Roman"/>
                <a:sym typeface="Times New Roman"/>
                <a:hlinkClick r:id="rId3"/>
              </a:rPr>
              <a:t>CCC Baccalaureate Degree Pilot Program Handbook</a:t>
            </a:r>
            <a:r>
              <a:rPr lang="en-US">
                <a:latin typeface="Times New Roman"/>
                <a:ea typeface="Times New Roman"/>
                <a:cs typeface="Times New Roman"/>
                <a:sym typeface="Times New Roman"/>
              </a:rPr>
              <a:t> (2016) which is under revision. </a:t>
            </a:r>
            <a:endParaRPr/>
          </a:p>
          <a:p>
            <a:pPr marL="228600" lvl="0" indent="-228600" algn="l" rtl="0">
              <a:lnSpc>
                <a:spcPct val="90000"/>
              </a:lnSpc>
              <a:spcBef>
                <a:spcPts val="1000"/>
              </a:spcBef>
              <a:spcAft>
                <a:spcPts val="0"/>
              </a:spcAft>
              <a:buClr>
                <a:srgbClr val="3A3838"/>
              </a:buClr>
              <a:buSzPts val="2600"/>
              <a:buChar char="•"/>
            </a:pPr>
            <a:r>
              <a:rPr lang="en-US">
                <a:latin typeface="Times New Roman"/>
                <a:ea typeface="Times New Roman"/>
                <a:cs typeface="Times New Roman"/>
                <a:sym typeface="Times New Roman"/>
              </a:rPr>
              <a:t>A new GE pattern or pathway is being discussed to potentially align with the proposed CalGETC pathway. </a:t>
            </a:r>
            <a:endParaRPr i="1">
              <a:solidFill>
                <a:srgbClr val="FF00FF"/>
              </a:solidFill>
            </a:endParaRPr>
          </a:p>
          <a:p>
            <a:pPr marL="0" lvl="0" indent="0" algn="l" rtl="0">
              <a:lnSpc>
                <a:spcPct val="90000"/>
              </a:lnSpc>
              <a:spcBef>
                <a:spcPts val="1000"/>
              </a:spcBef>
              <a:spcAft>
                <a:spcPts val="0"/>
              </a:spcAft>
              <a:buClr>
                <a:srgbClr val="3A3838"/>
              </a:buClr>
              <a:buSzPts val="2600"/>
              <a:buNone/>
            </a:pPr>
            <a:endParaRPr/>
          </a:p>
        </p:txBody>
      </p:sp>
      <p:sp>
        <p:nvSpPr>
          <p:cNvPr id="425" name="Google Shape;425;p52"/>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44</a:t>
            </a:fld>
            <a:endParaRPr/>
          </a:p>
        </p:txBody>
      </p:sp>
      <p:pic>
        <p:nvPicPr>
          <p:cNvPr id="426" name="Google Shape;426;p52"/>
          <p:cNvPicPr preferRelativeResize="0"/>
          <p:nvPr/>
        </p:nvPicPr>
        <p:blipFill rotWithShape="1">
          <a:blip r:embed="rId4">
            <a:alphaModFix/>
          </a:blip>
          <a:srcRect/>
          <a:stretch/>
        </p:blipFill>
        <p:spPr>
          <a:xfrm>
            <a:off x="9764725" y="2831885"/>
            <a:ext cx="1933574" cy="251044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3"/>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Resolution on Baccalaureate General Education </a:t>
            </a:r>
            <a:endParaRPr/>
          </a:p>
        </p:txBody>
      </p:sp>
      <p:sp>
        <p:nvSpPr>
          <p:cNvPr id="432" name="Google Shape;432;p53"/>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rgbClr val="3A3838"/>
              </a:buClr>
              <a:buSzPct val="100000"/>
              <a:buNone/>
            </a:pPr>
            <a:r>
              <a:rPr lang="en-US" b="1" u="sng">
                <a:solidFill>
                  <a:schemeClr val="hlink"/>
                </a:solidFill>
                <a:latin typeface="Times New Roman"/>
                <a:ea typeface="Times New Roman"/>
                <a:cs typeface="Times New Roman"/>
                <a:sym typeface="Times New Roman"/>
                <a:hlinkClick r:id="rId3"/>
              </a:rPr>
              <a:t>9.03 S22 Develop Lower Division GE Pathway for CCC Baccalaureate Degree Programs</a:t>
            </a:r>
            <a:endParaRPr b="1">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3A3838"/>
              </a:buClr>
              <a:buSzPct val="100000"/>
              <a:buNone/>
            </a:pPr>
            <a:r>
              <a:rPr lang="en-US">
                <a:latin typeface="Times New Roman"/>
                <a:ea typeface="Times New Roman"/>
                <a:cs typeface="Times New Roman"/>
                <a:sym typeface="Times New Roman"/>
              </a:rPr>
              <a:t>Whereas, AB 927 (Medina, 2021) expands baccalaureate degree programs in the California Community Colleges;</a:t>
            </a:r>
            <a:endParaRPr/>
          </a:p>
          <a:p>
            <a:pPr marL="0" lvl="0" indent="0" algn="l" rtl="0">
              <a:lnSpc>
                <a:spcPct val="90000"/>
              </a:lnSpc>
              <a:spcBef>
                <a:spcPts val="1000"/>
              </a:spcBef>
              <a:spcAft>
                <a:spcPts val="0"/>
              </a:spcAft>
              <a:buClr>
                <a:srgbClr val="3A3838"/>
              </a:buClr>
              <a:buSzPct val="100000"/>
              <a:buNone/>
            </a:pPr>
            <a:r>
              <a:rPr lang="en-US">
                <a:latin typeface="Times New Roman"/>
                <a:ea typeface="Times New Roman"/>
                <a:cs typeface="Times New Roman"/>
                <a:sym typeface="Times New Roman"/>
              </a:rPr>
              <a:t>Whereas, Applicants to California community college baccalaureate degree programs currently must complete the CSU General Education Breadth pattern or Intersegmental General Education Transfer Curriculum, both of which may soon be obsolete given the </a:t>
            </a:r>
            <a:r>
              <a:rPr lang="en-US" u="sng">
                <a:solidFill>
                  <a:schemeClr val="hlink"/>
                </a:solidFill>
                <a:latin typeface="Times New Roman"/>
                <a:ea typeface="Times New Roman"/>
                <a:cs typeface="Times New Roman"/>
                <a:sym typeface="Times New Roman"/>
                <a:hlinkClick r:id="rId4"/>
              </a:rPr>
              <a:t>AB 928</a:t>
            </a:r>
            <a:r>
              <a:rPr lang="en-US">
                <a:latin typeface="Times New Roman"/>
                <a:ea typeface="Times New Roman"/>
                <a:cs typeface="Times New Roman"/>
                <a:sym typeface="Times New Roman"/>
              </a:rPr>
              <a:t> (Berman, 2021) mandate to “establish a singular lower division general education pathway that meets the academic requirements necessary for admission to the California State University and the University of California” for implementation by fall 2025 and that the pathway “be the only lower division general education pathway used to determine eligibility and sufficient academic preparation for transfer into both segments”; and</a:t>
            </a:r>
            <a:endParaRPr/>
          </a:p>
          <a:p>
            <a:pPr marL="0" lvl="0" indent="0" algn="l" rtl="0">
              <a:lnSpc>
                <a:spcPct val="90000"/>
              </a:lnSpc>
              <a:spcBef>
                <a:spcPts val="1000"/>
              </a:spcBef>
              <a:spcAft>
                <a:spcPts val="0"/>
              </a:spcAft>
              <a:buClr>
                <a:srgbClr val="3A3838"/>
              </a:buClr>
              <a:buSzPct val="100000"/>
              <a:buNone/>
            </a:pPr>
            <a:r>
              <a:rPr lang="en-US">
                <a:latin typeface="Times New Roman"/>
                <a:ea typeface="Times New Roman"/>
                <a:cs typeface="Times New Roman"/>
                <a:sym typeface="Times New Roman"/>
              </a:rPr>
              <a:t>Whereas, The scope and purpose of baccalaureate degrees differ between the California Community Colleges, the California State University, and the University of California, and specifics for lower division general education preparation differs based on those scopes and purposes;</a:t>
            </a:r>
            <a:endParaRPr/>
          </a:p>
          <a:p>
            <a:pPr marL="0" lvl="0" indent="0" algn="l" rtl="0">
              <a:lnSpc>
                <a:spcPct val="90000"/>
              </a:lnSpc>
              <a:spcBef>
                <a:spcPts val="1000"/>
              </a:spcBef>
              <a:spcAft>
                <a:spcPts val="0"/>
              </a:spcAft>
              <a:buClr>
                <a:srgbClr val="3A3838"/>
              </a:buClr>
              <a:buSzPct val="100000"/>
              <a:buNone/>
            </a:pPr>
            <a:r>
              <a:rPr lang="en-US">
                <a:latin typeface="Times New Roman"/>
                <a:ea typeface="Times New Roman"/>
                <a:cs typeface="Times New Roman"/>
                <a:sym typeface="Times New Roman"/>
              </a:rPr>
              <a:t>Resolved, That the Academic Senate for California Community Colleges work with the California Community Colleges Chancellor’s Office to develop a lower division general education pathway specific to California community college baccalaureate degree programs for approval by Spring 2023 and system-wide implementation by fall 2024.</a:t>
            </a:r>
            <a:endParaRPr/>
          </a:p>
          <a:p>
            <a:pPr marL="228600" lvl="0" indent="-113029" algn="l" rtl="0">
              <a:lnSpc>
                <a:spcPct val="90000"/>
              </a:lnSpc>
              <a:spcBef>
                <a:spcPts val="1000"/>
              </a:spcBef>
              <a:spcAft>
                <a:spcPts val="0"/>
              </a:spcAft>
              <a:buClr>
                <a:srgbClr val="3A3838"/>
              </a:buClr>
              <a:buSzPct val="100000"/>
              <a:buNone/>
            </a:pPr>
            <a:endParaRPr/>
          </a:p>
        </p:txBody>
      </p:sp>
      <p:sp>
        <p:nvSpPr>
          <p:cNvPr id="433" name="Google Shape;433;p53"/>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title"/>
          </p:nvPr>
        </p:nvSpPr>
        <p:spPr>
          <a:xfrm>
            <a:off x="347100" y="846100"/>
            <a:ext cx="11497800" cy="780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sz="2800" b="1"/>
              <a:t>Proposed Lower Division GE Pathway for CCC Baccalaureate Degree </a:t>
            </a:r>
            <a:endParaRPr sz="2800" b="1"/>
          </a:p>
        </p:txBody>
      </p:sp>
      <p:sp>
        <p:nvSpPr>
          <p:cNvPr id="439" name="Google Shape;439;p54"/>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46</a:t>
            </a:fld>
            <a:endParaRPr/>
          </a:p>
        </p:txBody>
      </p:sp>
      <p:sp>
        <p:nvSpPr>
          <p:cNvPr id="440" name="Google Shape;440;p54"/>
          <p:cNvSpPr txBox="1"/>
          <p:nvPr/>
        </p:nvSpPr>
        <p:spPr>
          <a:xfrm>
            <a:off x="3030900" y="6050050"/>
            <a:ext cx="5650800" cy="780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a:latin typeface="Times New Roman"/>
                <a:ea typeface="Times New Roman"/>
                <a:cs typeface="Times New Roman"/>
                <a:sym typeface="Times New Roman"/>
              </a:rPr>
              <a:t>* indicates transfer-level course required</a:t>
            </a:r>
            <a:endParaRPr sz="180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800">
                <a:latin typeface="Times New Roman"/>
                <a:ea typeface="Times New Roman"/>
                <a:cs typeface="Times New Roman"/>
                <a:sym typeface="Times New Roman"/>
              </a:rPr>
              <a:t>+ indicates college-level course required</a:t>
            </a:r>
            <a:endParaRPr sz="1800">
              <a:latin typeface="Times New Roman"/>
              <a:ea typeface="Times New Roman"/>
              <a:cs typeface="Times New Roman"/>
              <a:sym typeface="Times New Roman"/>
            </a:endParaRPr>
          </a:p>
        </p:txBody>
      </p:sp>
      <p:graphicFrame>
        <p:nvGraphicFramePr>
          <p:cNvPr id="441" name="Google Shape;441;p54"/>
          <p:cNvGraphicFramePr/>
          <p:nvPr>
            <p:extLst>
              <p:ext uri="{D42A27DB-BD31-4B8C-83A1-F6EECF244321}">
                <p14:modId xmlns:p14="http://schemas.microsoft.com/office/powerpoint/2010/main" val="2094400276"/>
              </p:ext>
            </p:extLst>
          </p:nvPr>
        </p:nvGraphicFramePr>
        <p:xfrm>
          <a:off x="347099" y="1626400"/>
          <a:ext cx="11157545" cy="4084050"/>
        </p:xfrm>
        <a:graphic>
          <a:graphicData uri="http://schemas.openxmlformats.org/drawingml/2006/table">
            <a:tbl>
              <a:tblPr>
                <a:noFill/>
                <a:tableStyleId>{F41B05F4-96FA-4F64-980F-C305E3247692}</a:tableStyleId>
              </a:tblPr>
              <a:tblGrid>
                <a:gridCol w="449035">
                  <a:extLst>
                    <a:ext uri="{9D8B030D-6E8A-4147-A177-3AD203B41FA5}">
                      <a16:colId xmlns:a16="http://schemas.microsoft.com/office/drawing/2014/main" val="20000"/>
                    </a:ext>
                  </a:extLst>
                </a:gridCol>
                <a:gridCol w="4687861">
                  <a:extLst>
                    <a:ext uri="{9D8B030D-6E8A-4147-A177-3AD203B41FA5}">
                      <a16:colId xmlns:a16="http://schemas.microsoft.com/office/drawing/2014/main" val="20001"/>
                    </a:ext>
                  </a:extLst>
                </a:gridCol>
                <a:gridCol w="2576610">
                  <a:extLst>
                    <a:ext uri="{9D8B030D-6E8A-4147-A177-3AD203B41FA5}">
                      <a16:colId xmlns:a16="http://schemas.microsoft.com/office/drawing/2014/main" val="20002"/>
                    </a:ext>
                  </a:extLst>
                </a:gridCol>
                <a:gridCol w="3444039">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1</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English Composition</a:t>
                      </a: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Oral Communication and Critical Thinking</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§55063(c)(4)(A) and (d)(1)</a:t>
                      </a:r>
                      <a:endParaRPr sz="1600">
                        <a:latin typeface="Times New Roman"/>
                        <a:ea typeface="Times New Roman"/>
                        <a:cs typeface="Times New Roman"/>
                        <a:sym typeface="Times New Roman"/>
                      </a:endParaRPr>
                    </a:p>
                    <a:p>
                      <a:pPr marL="0" lvl="0" indent="0" algn="l" rtl="0">
                        <a:spcBef>
                          <a:spcPts val="0"/>
                        </a:spcBef>
                        <a:spcAft>
                          <a:spcPts val="0"/>
                        </a:spcAft>
                        <a:buNone/>
                      </a:pPr>
                      <a:r>
                        <a:rPr lang="en-US" sz="1600">
                          <a:latin typeface="Times New Roman"/>
                          <a:ea typeface="Times New Roman"/>
                          <a:cs typeface="Times New Roman"/>
                          <a:sym typeface="Times New Roman"/>
                        </a:rPr>
                        <a:t>Title 5 §55063(c)(4)(B)</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2</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Times New Roman"/>
                          <a:ea typeface="Times New Roman"/>
                          <a:cs typeface="Times New Roman"/>
                          <a:sym typeface="Times New Roman"/>
                        </a:rPr>
                        <a:t>Mathematical Concepts and Quantitative Reasoning</a:t>
                      </a:r>
                      <a:endParaRPr sz="1600" dirty="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§55063(c)(4)(B) and (d)(2)</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Arts and Humanities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§55063(c)(3)</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4</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Social and Behavioral Sciences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Times New Roman"/>
                          <a:ea typeface="Times New Roman"/>
                          <a:cs typeface="Times New Roman"/>
                          <a:sym typeface="Times New Roman"/>
                        </a:rPr>
                        <a:t>Title 5 §55063(c)(2)</a:t>
                      </a:r>
                      <a:endParaRPr sz="1600" dirty="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5</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Natural Sciences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3 semester/4 quarter units*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§55063(c)(1)</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Lifelong Learning and Self Development</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i="1">
                          <a:latin typeface="Times New Roman"/>
                          <a:ea typeface="Times New Roman"/>
                          <a:cs typeface="Times New Roman"/>
                          <a:sym typeface="Times New Roman"/>
                        </a:rPr>
                        <a:t>optional</a:t>
                      </a:r>
                      <a:endParaRPr sz="1600" i="1">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6</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Language other than English (LOTE)</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i="1">
                          <a:latin typeface="Times New Roman"/>
                          <a:ea typeface="Times New Roman"/>
                          <a:cs typeface="Times New Roman"/>
                          <a:sym typeface="Times New Roman"/>
                        </a:rPr>
                        <a:t>optional</a:t>
                      </a:r>
                      <a:endParaRPr sz="1600" i="1">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7</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Ethnic Studies</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latin typeface="Times New Roman"/>
                          <a:ea typeface="Times New Roman"/>
                          <a:cs typeface="Times New Roman"/>
                          <a:sym typeface="Times New Roman"/>
                        </a:rPr>
                        <a:t>3 semester/4 quarter units*</a:t>
                      </a:r>
                      <a:endParaRPr sz="1600" dirty="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Title 5 §55063(d)(3)</a:t>
                      </a:r>
                      <a:endParaRPr sz="1600">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i="1"/>
                        <a:t>Additional units from any of the above areas</a:t>
                      </a:r>
                      <a:endParaRPr i="1"/>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600">
                          <a:latin typeface="Times New Roman"/>
                          <a:ea typeface="Times New Roman"/>
                          <a:cs typeface="Times New Roman"/>
                          <a:sym typeface="Times New Roman"/>
                        </a:rPr>
                        <a:t>6 semester/8 quarter units</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dirty="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8"/>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5"/>
          <p:cNvSpPr txBox="1">
            <a:spLocks noGrp="1"/>
          </p:cNvSpPr>
          <p:nvPr>
            <p:ph type="title"/>
          </p:nvPr>
        </p:nvSpPr>
        <p:spPr>
          <a:xfrm>
            <a:off x="838200" y="1014921"/>
            <a:ext cx="10515600" cy="1146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Next Steps to Proposing a Lower Division GE Pathway for the CCC Baccalaureate Degree</a:t>
            </a:r>
            <a:endParaRPr/>
          </a:p>
        </p:txBody>
      </p:sp>
      <p:sp>
        <p:nvSpPr>
          <p:cNvPr id="449" name="Google Shape;449;p55"/>
          <p:cNvSpPr txBox="1">
            <a:spLocks noGrp="1"/>
          </p:cNvSpPr>
          <p:nvPr>
            <p:ph type="body" idx="1"/>
          </p:nvPr>
        </p:nvSpPr>
        <p:spPr>
          <a:xfrm>
            <a:off x="838200" y="2286443"/>
            <a:ext cx="10515600" cy="4008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2600"/>
              <a:buNone/>
            </a:pPr>
            <a:r>
              <a:rPr lang="en-US"/>
              <a:t>ASCCC:</a:t>
            </a:r>
            <a:endParaRPr/>
          </a:p>
          <a:p>
            <a:pPr marL="457200" lvl="0" indent="-342900" algn="l" rtl="0">
              <a:lnSpc>
                <a:spcPct val="90000"/>
              </a:lnSpc>
              <a:spcBef>
                <a:spcPts val="1600"/>
              </a:spcBef>
              <a:spcAft>
                <a:spcPts val="0"/>
              </a:spcAft>
              <a:buClr>
                <a:srgbClr val="3A3838"/>
              </a:buClr>
              <a:buSzPts val="1800"/>
              <a:buChar char="•"/>
            </a:pPr>
            <a:r>
              <a:rPr lang="en-US"/>
              <a:t>Comments received for the proposed CalGETC pathway, the proposing an Associate Degree pathway, and Baccalaureate Degree workgroup will be considered</a:t>
            </a:r>
            <a:endParaRPr/>
          </a:p>
          <a:p>
            <a:pPr marL="457200" lvl="0" indent="-342900" algn="l" rtl="0">
              <a:lnSpc>
                <a:spcPct val="90000"/>
              </a:lnSpc>
              <a:spcBef>
                <a:spcPts val="1600"/>
              </a:spcBef>
              <a:spcAft>
                <a:spcPts val="0"/>
              </a:spcAft>
              <a:buClr>
                <a:srgbClr val="3A3838"/>
              </a:buClr>
              <a:buSzPts val="1800"/>
              <a:buChar char="•"/>
            </a:pPr>
            <a:r>
              <a:rPr lang="en-US"/>
              <a:t>A resolution will be drafted for dissemination to Area meetings</a:t>
            </a:r>
            <a:endParaRPr/>
          </a:p>
          <a:p>
            <a:pPr marL="457200" lvl="0" indent="-342900" algn="l" rtl="0">
              <a:lnSpc>
                <a:spcPct val="90000"/>
              </a:lnSpc>
              <a:spcBef>
                <a:spcPts val="1600"/>
              </a:spcBef>
              <a:spcAft>
                <a:spcPts val="0"/>
              </a:spcAft>
              <a:buClr>
                <a:srgbClr val="3A3838"/>
              </a:buClr>
              <a:buSzPts val="1800"/>
              <a:buChar char="•"/>
            </a:pPr>
            <a:r>
              <a:rPr lang="en-US"/>
              <a:t>Discussion at Area meetings and sharing with local academic senates</a:t>
            </a:r>
            <a:endParaRPr/>
          </a:p>
          <a:p>
            <a:pPr marL="457200" lvl="0" indent="-342900" algn="l" rtl="0">
              <a:lnSpc>
                <a:spcPct val="90000"/>
              </a:lnSpc>
              <a:spcBef>
                <a:spcPts val="1600"/>
              </a:spcBef>
              <a:spcAft>
                <a:spcPts val="0"/>
              </a:spcAft>
              <a:buClr>
                <a:srgbClr val="3A3838"/>
              </a:buClr>
              <a:buSzPts val="1800"/>
              <a:buChar char="•"/>
            </a:pPr>
            <a:r>
              <a:rPr lang="en-US"/>
              <a:t>Resolution will be debated and voted on at the 2022 fall plenary session</a:t>
            </a:r>
            <a:endParaRPr/>
          </a:p>
        </p:txBody>
      </p:sp>
      <p:sp>
        <p:nvSpPr>
          <p:cNvPr id="450" name="Google Shape;450;p55"/>
          <p:cNvSpPr txBox="1">
            <a:spLocks noGrp="1"/>
          </p:cNvSpPr>
          <p:nvPr>
            <p:ph type="sldNum" idx="12"/>
          </p:nvPr>
        </p:nvSpPr>
        <p:spPr>
          <a:xfrm>
            <a:off x="1240719" y="6462512"/>
            <a:ext cx="820500" cy="225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6"/>
          <p:cNvSpPr txBox="1">
            <a:spLocks noGrp="1"/>
          </p:cNvSpPr>
          <p:nvPr>
            <p:ph type="title"/>
          </p:nvPr>
        </p:nvSpPr>
        <p:spPr>
          <a:xfrm>
            <a:off x="831850" y="434518"/>
            <a:ext cx="10515600" cy="1312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The Three Proposed Pathways Together…</a:t>
            </a:r>
            <a:endParaRPr b="1"/>
          </a:p>
        </p:txBody>
      </p:sp>
      <p:sp>
        <p:nvSpPr>
          <p:cNvPr id="457" name="Google Shape;457;p56"/>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lt1"/>
                </a:solidFill>
              </a:rPr>
              <a:t>48</a:t>
            </a:fld>
            <a:endParaRPr>
              <a:solidFill>
                <a:schemeClr val="lt1"/>
              </a:solidFill>
            </a:endParaRPr>
          </a:p>
        </p:txBody>
      </p:sp>
      <p:sp>
        <p:nvSpPr>
          <p:cNvPr id="458" name="Google Shape;458;p56"/>
          <p:cNvSpPr txBox="1">
            <a:spLocks noGrp="1"/>
          </p:cNvSpPr>
          <p:nvPr>
            <p:ph type="body" idx="2"/>
          </p:nvPr>
        </p:nvSpPr>
        <p:spPr>
          <a:xfrm>
            <a:off x="306275" y="2151037"/>
            <a:ext cx="11612100" cy="3940200"/>
          </a:xfrm>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US"/>
              <a:t>CCC Associate Degree GE and CCC Baccalaureate Degree GE likely to have more courses approved than CalGETC</a:t>
            </a:r>
            <a:endParaRPr/>
          </a:p>
          <a:p>
            <a:pPr marL="457200" lvl="0" indent="-393700" algn="l" rtl="0">
              <a:spcBef>
                <a:spcPts val="0"/>
              </a:spcBef>
              <a:spcAft>
                <a:spcPts val="0"/>
              </a:spcAft>
              <a:buSzPts val="2600"/>
              <a:buChar char="•"/>
            </a:pPr>
            <a:r>
              <a:rPr lang="en-US"/>
              <a:t>Students that are undecided can start with courses approved for CalGETC and will still meet CCC Associate Degree GE and CCC Baccalaureate Degree GE requirements</a:t>
            </a:r>
            <a:endParaRPr/>
          </a:p>
          <a:p>
            <a:pPr marL="457200" lvl="0" indent="-393700" algn="l" rtl="0">
              <a:spcBef>
                <a:spcPts val="0"/>
              </a:spcBef>
              <a:spcAft>
                <a:spcPts val="0"/>
              </a:spcAft>
              <a:buSzPts val="2600"/>
              <a:buChar char="•"/>
            </a:pPr>
            <a:r>
              <a:rPr lang="en-US"/>
              <a:t>All three pathways are aligned and clear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7"/>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49</a:t>
            </a:fld>
            <a:endParaRPr/>
          </a:p>
        </p:txBody>
      </p:sp>
      <p:graphicFrame>
        <p:nvGraphicFramePr>
          <p:cNvPr id="465" name="Google Shape;465;p57"/>
          <p:cNvGraphicFramePr/>
          <p:nvPr/>
        </p:nvGraphicFramePr>
        <p:xfrm>
          <a:off x="241400" y="426150"/>
          <a:ext cx="11709200" cy="5894644"/>
        </p:xfrm>
        <a:graphic>
          <a:graphicData uri="http://schemas.openxmlformats.org/drawingml/2006/table">
            <a:tbl>
              <a:tblPr>
                <a:noFill/>
                <a:tableStyleId>{27BD3B83-7B5C-4E44-9AFF-EEFA016F4817}</a:tableStyleId>
              </a:tblPr>
              <a:tblGrid>
                <a:gridCol w="512975">
                  <a:extLst>
                    <a:ext uri="{9D8B030D-6E8A-4147-A177-3AD203B41FA5}">
                      <a16:colId xmlns:a16="http://schemas.microsoft.com/office/drawing/2014/main" val="20000"/>
                    </a:ext>
                  </a:extLst>
                </a:gridCol>
                <a:gridCol w="3476400">
                  <a:extLst>
                    <a:ext uri="{9D8B030D-6E8A-4147-A177-3AD203B41FA5}">
                      <a16:colId xmlns:a16="http://schemas.microsoft.com/office/drawing/2014/main" val="20001"/>
                    </a:ext>
                  </a:extLst>
                </a:gridCol>
                <a:gridCol w="3383350">
                  <a:extLst>
                    <a:ext uri="{9D8B030D-6E8A-4147-A177-3AD203B41FA5}">
                      <a16:colId xmlns:a16="http://schemas.microsoft.com/office/drawing/2014/main" val="20002"/>
                    </a:ext>
                  </a:extLst>
                </a:gridCol>
                <a:gridCol w="4336475">
                  <a:extLst>
                    <a:ext uri="{9D8B030D-6E8A-4147-A177-3AD203B41FA5}">
                      <a16:colId xmlns:a16="http://schemas.microsoft.com/office/drawing/2014/main" val="20003"/>
                    </a:ext>
                  </a:extLst>
                </a:gridCol>
              </a:tblGrid>
              <a:tr h="333550">
                <a:tc>
                  <a:txBody>
                    <a:bodyPr/>
                    <a:lstStyle/>
                    <a:p>
                      <a:pPr marL="0" lvl="0" indent="0" algn="l" rtl="0">
                        <a:lnSpc>
                          <a:spcPct val="115000"/>
                        </a:lnSpc>
                        <a:spcBef>
                          <a:spcPts val="0"/>
                        </a:spcBef>
                        <a:spcAft>
                          <a:spcPts val="0"/>
                        </a:spcAft>
                        <a:buNone/>
                      </a:pPr>
                      <a:r>
                        <a:rPr lang="en-US" sz="1100" b="1">
                          <a:solidFill>
                            <a:srgbClr val="980000"/>
                          </a:solidFill>
                          <a:latin typeface="Times New Roman"/>
                          <a:ea typeface="Times New Roman"/>
                          <a:cs typeface="Times New Roman"/>
                          <a:sym typeface="Times New Roman"/>
                        </a:rPr>
                        <a:t>Area</a:t>
                      </a:r>
                      <a:endParaRPr sz="1100" b="1">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a:solidFill>
                            <a:srgbClr val="980000"/>
                          </a:solidFill>
                          <a:latin typeface="Times New Roman"/>
                          <a:ea typeface="Times New Roman"/>
                          <a:cs typeface="Times New Roman"/>
                          <a:sym typeface="Times New Roman"/>
                        </a:rPr>
                        <a:t>Proposed CalGETC Pathway</a:t>
                      </a:r>
                      <a:endParaRPr sz="1100" b="1">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a:solidFill>
                            <a:srgbClr val="980000"/>
                          </a:solidFill>
                          <a:latin typeface="Times New Roman"/>
                          <a:ea typeface="Times New Roman"/>
                          <a:cs typeface="Times New Roman"/>
                          <a:sym typeface="Times New Roman"/>
                        </a:rPr>
                        <a:t>Proposed CCC Associate Degree GE Pathway</a:t>
                      </a:r>
                      <a:endParaRPr sz="1100" b="1">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a:solidFill>
                            <a:srgbClr val="980000"/>
                          </a:solidFill>
                          <a:latin typeface="Times New Roman"/>
                          <a:ea typeface="Times New Roman"/>
                          <a:cs typeface="Times New Roman"/>
                          <a:sym typeface="Times New Roman"/>
                        </a:rPr>
                        <a:t>Proposed CCC Baccalaureate Degree GE Pathway (Lower Division)</a:t>
                      </a:r>
                      <a:endParaRPr sz="1100" b="1">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736200">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1</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English Composition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Critical Thinking and Composition (3/4) </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Oral Communication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English Composition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 </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Oral Communication and Critical Thinking (3/4) </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English Composition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Oral Communication and Critical Thinking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571800">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2</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Mathematical Concepts and Quantitative Reasoning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Transfer Level</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Mathematical Concepts or Quantitative Reasoning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Transfer or College Level</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Mathematical Concepts or Quantitative Reasoning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Transfer or College Level</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483950">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3</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Arts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Humanities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Arts and Humanities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Arts and Humanities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523875">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Social and Behavioral Sciences (6/8)</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Social and Behavioral Sciences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Social and Behavioral Sciences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700050">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5</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Physical Science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Biological Science (3/4)</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Laboratory (for Phys/Bio Science) (1/1)</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Natural Sciences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Natural Sciences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522500">
                <a:tc>
                  <a:txBody>
                    <a:bodyPr/>
                    <a:lstStyle/>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 </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Life Long Learning and Self Development </a:t>
                      </a:r>
                      <a:endParaRPr sz="1100" b="1" i="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Not required (CSU Upper Division GE)</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Life Long Learning and Self Development</a:t>
                      </a:r>
                      <a:r>
                        <a:rPr lang="en-US" sz="1100" b="1" i="1">
                          <a:latin typeface="Times New Roman"/>
                          <a:ea typeface="Times New Roman"/>
                          <a:cs typeface="Times New Roman"/>
                          <a:sym typeface="Times New Roman"/>
                        </a:rPr>
                        <a:t> </a:t>
                      </a:r>
                      <a:endParaRPr sz="1100" b="1" i="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Not required in current title 5 regulations</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Life Long Learning and Self Development</a:t>
                      </a:r>
                      <a:r>
                        <a:rPr lang="en-US" sz="1100" b="1" i="1">
                          <a:latin typeface="Times New Roman"/>
                          <a:ea typeface="Times New Roman"/>
                          <a:cs typeface="Times New Roman"/>
                          <a:sym typeface="Times New Roman"/>
                        </a:rPr>
                        <a:t> </a:t>
                      </a:r>
                      <a:endParaRPr sz="1100" b="1" i="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Not required in current title 5 regulations</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447675">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6</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Language other than English (LOTE)</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(Currently UC only, carries no units)</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Language other than English (LOTE)</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Not required in current title 5 regulations</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Language other than English (LOTE)</a:t>
                      </a:r>
                      <a:endParaRPr sz="1100" b="1">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a:latin typeface="Times New Roman"/>
                          <a:ea typeface="Times New Roman"/>
                          <a:cs typeface="Times New Roman"/>
                          <a:sym typeface="Times New Roman"/>
                        </a:rPr>
                        <a:t>Not required in current title 5 regulations</a:t>
                      </a:r>
                      <a:endParaRPr sz="1100" b="1" i="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94225">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7</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Ethnic Studies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Ethnic Studies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Ethnic Studies  (3/4)</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303325">
                <a:tc>
                  <a:txBody>
                    <a:bodyPr/>
                    <a:lstStyle/>
                    <a:p>
                      <a:pPr marL="0" lvl="0" indent="0" algn="l" rtl="0">
                        <a:lnSpc>
                          <a:spcPct val="115000"/>
                        </a:lnSpc>
                        <a:spcBef>
                          <a:spcPts val="0"/>
                        </a:spcBef>
                        <a:spcAft>
                          <a:spcPts val="0"/>
                        </a:spcAft>
                        <a:buNone/>
                      </a:pP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highlight>
                            <a:srgbClr val="FFFF00"/>
                          </a:highlight>
                          <a:latin typeface="Times New Roman"/>
                          <a:ea typeface="Times New Roman"/>
                          <a:cs typeface="Times New Roman"/>
                          <a:sym typeface="Times New Roman"/>
                        </a:rPr>
                        <a:t> </a:t>
                      </a:r>
                      <a:endParaRPr sz="1100" b="1">
                        <a:highlight>
                          <a:srgbClr val="FFFF00"/>
                        </a:highlight>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 </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a:latin typeface="Times New Roman"/>
                          <a:ea typeface="Times New Roman"/>
                          <a:cs typeface="Times New Roman"/>
                          <a:sym typeface="Times New Roman"/>
                        </a:rPr>
                        <a:t>Additional units from above areas (6/8)</a:t>
                      </a:r>
                      <a:endParaRPr sz="1100" b="1">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52425">
                <a:tc>
                  <a:txBody>
                    <a:bodyPr/>
                    <a:lstStyle/>
                    <a:p>
                      <a:pPr marL="0" lvl="0" indent="0" algn="l" rtl="0">
                        <a:lnSpc>
                          <a:spcPct val="115000"/>
                        </a:lnSpc>
                        <a:spcBef>
                          <a:spcPts val="0"/>
                        </a:spcBef>
                        <a:spcAft>
                          <a:spcPts val="0"/>
                        </a:spcAft>
                        <a:buNone/>
                      </a:pPr>
                      <a:r>
                        <a:rPr lang="en-US" sz="1100" b="1">
                          <a:solidFill>
                            <a:srgbClr val="02263F"/>
                          </a:solidFill>
                          <a:latin typeface="Times New Roman"/>
                          <a:ea typeface="Times New Roman"/>
                          <a:cs typeface="Times New Roman"/>
                          <a:sym typeface="Times New Roman"/>
                        </a:rPr>
                        <a:t> Total            </a:t>
                      </a:r>
                      <a:endParaRPr sz="1100" b="1">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solidFill>
                            <a:srgbClr val="02263F"/>
                          </a:solidFill>
                          <a:latin typeface="Times New Roman"/>
                          <a:ea typeface="Times New Roman"/>
                          <a:cs typeface="Times New Roman"/>
                          <a:sym typeface="Times New Roman"/>
                        </a:rPr>
                        <a:t>11 courses (34 semester/45 quarter units)</a:t>
                      </a:r>
                      <a:endParaRPr sz="1100" b="1">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solidFill>
                            <a:srgbClr val="02263F"/>
                          </a:solidFill>
                          <a:latin typeface="Times New Roman"/>
                          <a:ea typeface="Times New Roman"/>
                          <a:cs typeface="Times New Roman"/>
                          <a:sym typeface="Times New Roman"/>
                        </a:rPr>
                        <a:t>21 semester/28 quarter units</a:t>
                      </a:r>
                      <a:endParaRPr sz="1100" b="1">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a:solidFill>
                            <a:srgbClr val="02263F"/>
                          </a:solidFill>
                          <a:latin typeface="Times New Roman"/>
                          <a:ea typeface="Times New Roman"/>
                          <a:cs typeface="Times New Roman"/>
                          <a:sym typeface="Times New Roman"/>
                        </a:rPr>
                        <a:t>27 semester/39 quarter units</a:t>
                      </a:r>
                      <a:endParaRPr sz="1100" b="1">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General Education at the Community Colleges</a:t>
            </a:r>
            <a:endParaRPr/>
          </a:p>
        </p:txBody>
      </p:sp>
      <p:sp>
        <p:nvSpPr>
          <p:cNvPr id="109" name="Google Shape;109;p14"/>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fontScale="92500" lnSpcReduction="20000"/>
          </a:bodyPr>
          <a:lstStyle/>
          <a:p>
            <a:pPr marL="76200" marR="76200" lvl="0" indent="0" algn="ctr" rtl="0">
              <a:lnSpc>
                <a:spcPct val="150000"/>
              </a:lnSpc>
              <a:spcBef>
                <a:spcPts val="0"/>
              </a:spcBef>
              <a:spcAft>
                <a:spcPts val="0"/>
              </a:spcAft>
              <a:buClr>
                <a:schemeClr val="dk1"/>
              </a:buClr>
              <a:buSzPct val="85693"/>
              <a:buNone/>
            </a:pPr>
            <a:r>
              <a:rPr lang="en-US" sz="1500" b="1">
                <a:solidFill>
                  <a:srgbClr val="252525"/>
                </a:solidFill>
                <a:highlight>
                  <a:srgbClr val="FFFFFF"/>
                </a:highlight>
                <a:latin typeface="Calibri"/>
                <a:ea typeface="Calibri"/>
                <a:cs typeface="Calibri"/>
                <a:sym typeface="Calibri"/>
              </a:rPr>
              <a:t>§ 55061. Philosophy and Criteria for Associate Degree and General Education.</a:t>
            </a:r>
            <a:endParaRPr/>
          </a:p>
          <a:p>
            <a:pPr marL="457200" lvl="0" indent="-331572" algn="l" rtl="0">
              <a:lnSpc>
                <a:spcPct val="115000"/>
              </a:lnSpc>
              <a:spcBef>
                <a:spcPts val="2300"/>
              </a:spcBef>
              <a:spcAft>
                <a:spcPts val="0"/>
              </a:spcAft>
              <a:buClr>
                <a:srgbClr val="212121"/>
              </a:buClr>
              <a:buSzPct val="116900"/>
              <a:buFont typeface="Arial"/>
              <a:buAutoNum type="alphaLcParenBoth"/>
            </a:pPr>
            <a:r>
              <a:rPr lang="en-US" sz="1500">
                <a:solidFill>
                  <a:srgbClr val="212121"/>
                </a:solidFill>
                <a:highlight>
                  <a:srgbClr val="FFFFFF"/>
                </a:highlight>
                <a:latin typeface="Calibri"/>
                <a:ea typeface="Calibri"/>
                <a:cs typeface="Calibri"/>
                <a:sym typeface="Calibri"/>
              </a:rPr>
              <a:t>The governing board of a community college district shall adopt a policy which states its </a:t>
            </a:r>
            <a:r>
              <a:rPr lang="en-US" sz="1500" b="1" i="1">
                <a:solidFill>
                  <a:srgbClr val="212121"/>
                </a:solidFill>
                <a:highlight>
                  <a:srgbClr val="FFFFFF"/>
                </a:highlight>
                <a:latin typeface="Calibri"/>
                <a:ea typeface="Calibri"/>
                <a:cs typeface="Calibri"/>
                <a:sym typeface="Calibri"/>
              </a:rPr>
              <a:t>specific philosophy on General Education.</a:t>
            </a:r>
            <a:r>
              <a:rPr lang="en-US" sz="1500">
                <a:solidFill>
                  <a:srgbClr val="212121"/>
                </a:solidFill>
                <a:highlight>
                  <a:srgbClr val="FFFFFF"/>
                </a:highlight>
                <a:latin typeface="Calibri"/>
                <a:ea typeface="Calibri"/>
                <a:cs typeface="Calibri"/>
                <a:sym typeface="Calibri"/>
              </a:rPr>
              <a:t> In developing this policy governing boards shall consider the following policy of the Board of Governors:</a:t>
            </a:r>
            <a:endParaRPr/>
          </a:p>
          <a:p>
            <a:pPr marL="0" lvl="0" indent="0" algn="l" rtl="0">
              <a:lnSpc>
                <a:spcPct val="115000"/>
              </a:lnSpc>
              <a:spcBef>
                <a:spcPts val="1100"/>
              </a:spcBef>
              <a:spcAft>
                <a:spcPts val="0"/>
              </a:spcAft>
              <a:buClr>
                <a:schemeClr val="dk1"/>
              </a:buClr>
              <a:buSzPct val="85693"/>
              <a:buNone/>
            </a:pPr>
            <a:r>
              <a:rPr lang="en-US" sz="1500">
                <a:solidFill>
                  <a:srgbClr val="212121"/>
                </a:solidFill>
                <a:highlight>
                  <a:srgbClr val="FFFFFF"/>
                </a:highlight>
                <a:latin typeface="Calibri"/>
                <a:ea typeface="Calibri"/>
                <a:cs typeface="Calibri"/>
                <a:sym typeface="Calibri"/>
              </a:rPr>
              <a:t>The awarding of an Associate Degree is intended to represent more than an accumulation of units. It is to symbolize a successful attempt on the part of the college to lead students through patterns of learning experiences designed to develop certain capabilities and insights. Among these are the ability to think and to communicate clearly and effectively both orally and in writing; to use mathematics; to understand the modes of inquiry of the major disciplines; to be aware of other cultures and times; to achieve insights gained through experience in thinking about ethical problems; and to develop the capacity for self-understanding. In addition to these accomplishments, the student shall possess sufficient depth in some field of knowledge to contribute to lifetime interest.</a:t>
            </a:r>
            <a:endParaRPr/>
          </a:p>
          <a:p>
            <a:pPr marL="0" lvl="0" indent="0" algn="l" rtl="0">
              <a:lnSpc>
                <a:spcPct val="115000"/>
              </a:lnSpc>
              <a:spcBef>
                <a:spcPts val="2300"/>
              </a:spcBef>
              <a:spcAft>
                <a:spcPts val="0"/>
              </a:spcAft>
              <a:buClr>
                <a:schemeClr val="dk1"/>
              </a:buClr>
              <a:buSzPct val="85693"/>
              <a:buNone/>
            </a:pPr>
            <a:r>
              <a:rPr lang="en-US" sz="1500">
                <a:solidFill>
                  <a:srgbClr val="212121"/>
                </a:solidFill>
                <a:highlight>
                  <a:srgbClr val="FFFFFF"/>
                </a:highlight>
                <a:latin typeface="Calibri"/>
                <a:ea typeface="Calibri"/>
                <a:cs typeface="Calibri"/>
                <a:sym typeface="Calibri"/>
              </a:rPr>
              <a:t>(b) The governing board of a community college district shall also establish criteria to determine which courses may be used in implementing its philosophy on the associate degree and general education.</a:t>
            </a:r>
            <a:endParaRPr/>
          </a:p>
          <a:p>
            <a:pPr marL="0" lvl="0" indent="0" algn="l" rtl="0">
              <a:lnSpc>
                <a:spcPct val="115000"/>
              </a:lnSpc>
              <a:spcBef>
                <a:spcPts val="2300"/>
              </a:spcBef>
              <a:spcAft>
                <a:spcPts val="0"/>
              </a:spcAft>
              <a:buClr>
                <a:schemeClr val="dk1"/>
              </a:buClr>
              <a:buSzPct val="85693"/>
              <a:buNone/>
            </a:pPr>
            <a:r>
              <a:rPr lang="en-US" sz="1500">
                <a:solidFill>
                  <a:srgbClr val="212121"/>
                </a:solidFill>
                <a:highlight>
                  <a:srgbClr val="FFFFFF"/>
                </a:highlight>
                <a:latin typeface="Calibri"/>
                <a:ea typeface="Calibri"/>
                <a:cs typeface="Calibri"/>
                <a:sym typeface="Calibri"/>
              </a:rPr>
              <a:t>(c) The governing board of a community college district shall, on a regular basis, review the policy and criteria established pursuant to subdivisions (a) and (b) of this section.</a:t>
            </a:r>
            <a:endParaRPr/>
          </a:p>
          <a:p>
            <a:pPr marL="228600" lvl="0" indent="-50800" algn="l" rtl="0">
              <a:lnSpc>
                <a:spcPct val="90000"/>
              </a:lnSpc>
              <a:spcBef>
                <a:spcPts val="0"/>
              </a:spcBef>
              <a:spcAft>
                <a:spcPts val="0"/>
              </a:spcAft>
              <a:buClr>
                <a:schemeClr val="dk1"/>
              </a:buClr>
              <a:buSzPct val="218162"/>
              <a:buNone/>
            </a:pPr>
            <a:endParaRPr sz="1500">
              <a:latin typeface="Calibri"/>
              <a:ea typeface="Calibri"/>
              <a:cs typeface="Calibri"/>
              <a:sym typeface="Calibri"/>
            </a:endParaRPr>
          </a:p>
          <a:p>
            <a:pPr marL="0" lvl="0" indent="0" algn="l" rtl="0">
              <a:lnSpc>
                <a:spcPct val="90000"/>
              </a:lnSpc>
              <a:spcBef>
                <a:spcPts val="1000"/>
              </a:spcBef>
              <a:spcAft>
                <a:spcPts val="0"/>
              </a:spcAft>
              <a:buClr>
                <a:srgbClr val="3A3838"/>
              </a:buClr>
              <a:buSzPct val="100000"/>
              <a:buNone/>
            </a:pPr>
            <a:endParaRPr sz="1500">
              <a:latin typeface="Calibri"/>
              <a:ea typeface="Calibri"/>
              <a:cs typeface="Calibri"/>
              <a:sym typeface="Calibri"/>
            </a:endParaRPr>
          </a:p>
          <a:p>
            <a:pPr marL="0" lvl="0" indent="0" algn="l" rtl="0">
              <a:lnSpc>
                <a:spcPct val="90000"/>
              </a:lnSpc>
              <a:spcBef>
                <a:spcPts val="1000"/>
              </a:spcBef>
              <a:spcAft>
                <a:spcPts val="0"/>
              </a:spcAft>
              <a:buClr>
                <a:srgbClr val="3A3838"/>
              </a:buClr>
              <a:buSzPct val="100000"/>
              <a:buNone/>
            </a:pPr>
            <a:endParaRPr sz="1500">
              <a:latin typeface="Calibri"/>
              <a:ea typeface="Calibri"/>
              <a:cs typeface="Calibri"/>
              <a:sym typeface="Calibri"/>
            </a:endParaRPr>
          </a:p>
        </p:txBody>
      </p:sp>
      <p:sp>
        <p:nvSpPr>
          <p:cNvPr id="110" name="Google Shape;110;p14"/>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8"/>
          <p:cNvSpPr txBox="1">
            <a:spLocks noGrp="1"/>
          </p:cNvSpPr>
          <p:nvPr>
            <p:ph type="title"/>
          </p:nvPr>
        </p:nvSpPr>
        <p:spPr>
          <a:xfrm>
            <a:off x="831850" y="434518"/>
            <a:ext cx="10515600" cy="13125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5400" b="1"/>
              <a:t>What’s Next…</a:t>
            </a:r>
            <a:endParaRPr sz="5400" b="1"/>
          </a:p>
        </p:txBody>
      </p:sp>
      <p:sp>
        <p:nvSpPr>
          <p:cNvPr id="472" name="Google Shape;472;p58"/>
          <p:cNvSpPr txBox="1">
            <a:spLocks noGrp="1"/>
          </p:cNvSpPr>
          <p:nvPr>
            <p:ph type="sldNum" idx="12"/>
          </p:nvPr>
        </p:nvSpPr>
        <p:spPr>
          <a:xfrm>
            <a:off x="1240719" y="6462512"/>
            <a:ext cx="820500" cy="225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lt1"/>
                </a:solidFill>
              </a:rPr>
              <a:t>50</a:t>
            </a:fld>
            <a:endParaRPr>
              <a:solidFill>
                <a:schemeClr val="lt1"/>
              </a:solidFill>
            </a:endParaRPr>
          </a:p>
        </p:txBody>
      </p:sp>
      <p:sp>
        <p:nvSpPr>
          <p:cNvPr id="473" name="Google Shape;473;p58"/>
          <p:cNvSpPr txBox="1">
            <a:spLocks noGrp="1"/>
          </p:cNvSpPr>
          <p:nvPr>
            <p:ph type="body" idx="2"/>
          </p:nvPr>
        </p:nvSpPr>
        <p:spPr>
          <a:xfrm>
            <a:off x="831850" y="2112600"/>
            <a:ext cx="10515600" cy="3978600"/>
          </a:xfrm>
          <a:prstGeom prst="rect">
            <a:avLst/>
          </a:prstGeom>
        </p:spPr>
        <p:txBody>
          <a:bodyPr spcFirstLastPara="1" wrap="square" lIns="91425" tIns="45700" rIns="91425" bIns="45700" anchor="t" anchorCtr="0">
            <a:normAutofit fontScale="85000" lnSpcReduction="10000"/>
          </a:bodyPr>
          <a:lstStyle/>
          <a:p>
            <a:pPr marL="0" lvl="0" indent="0" algn="l" rtl="0">
              <a:spcBef>
                <a:spcPts val="1000"/>
              </a:spcBef>
              <a:spcAft>
                <a:spcPts val="0"/>
              </a:spcAft>
              <a:buNone/>
            </a:pPr>
            <a:r>
              <a:rPr lang="en-US" sz="4600" b="1" dirty="0">
                <a:solidFill>
                  <a:srgbClr val="38761D"/>
                </a:solidFill>
              </a:rPr>
              <a:t>If you haven’t already, respond to surveys…</a:t>
            </a:r>
            <a:endParaRPr sz="4600" b="1" dirty="0">
              <a:solidFill>
                <a:srgbClr val="38761D"/>
              </a:solidFill>
            </a:endParaRPr>
          </a:p>
          <a:p>
            <a:pPr marL="457200" lvl="0" indent="-476885" algn="l" rtl="0">
              <a:spcBef>
                <a:spcPts val="1000"/>
              </a:spcBef>
              <a:spcAft>
                <a:spcPts val="0"/>
              </a:spcAft>
              <a:buSzPct val="100000"/>
              <a:buChar char="•"/>
            </a:pPr>
            <a:r>
              <a:rPr lang="en-US" sz="4600" b="1" dirty="0">
                <a:solidFill>
                  <a:srgbClr val="38761D"/>
                </a:solidFill>
              </a:rPr>
              <a:t>go to </a:t>
            </a:r>
            <a:r>
              <a:rPr lang="en-US" sz="4600" b="1" u="sng" dirty="0">
                <a:solidFill>
                  <a:schemeClr val="hlink"/>
                </a:solidFill>
                <a:hlinkClick r:id="rId3"/>
              </a:rPr>
              <a:t>https://www.asccc.org</a:t>
            </a:r>
            <a:endParaRPr sz="4600" b="1" dirty="0">
              <a:solidFill>
                <a:srgbClr val="38761D"/>
              </a:solidFill>
            </a:endParaRPr>
          </a:p>
          <a:p>
            <a:pPr marL="457200" lvl="0" indent="-476885" algn="l" rtl="0">
              <a:spcBef>
                <a:spcPts val="0"/>
              </a:spcBef>
              <a:spcAft>
                <a:spcPts val="0"/>
              </a:spcAft>
              <a:buClr>
                <a:srgbClr val="38761D"/>
              </a:buClr>
              <a:buSzPct val="100000"/>
              <a:buChar char="•"/>
            </a:pPr>
            <a:r>
              <a:rPr lang="en-US" sz="4600" b="1" dirty="0">
                <a:solidFill>
                  <a:srgbClr val="38761D"/>
                </a:solidFill>
              </a:rPr>
              <a:t>They are on the home page</a:t>
            </a:r>
            <a:endParaRPr sz="4600" b="1" dirty="0">
              <a:solidFill>
                <a:srgbClr val="38761D"/>
              </a:solidFill>
            </a:endParaRPr>
          </a:p>
          <a:p>
            <a:pPr marL="457200" lvl="0" indent="-476885" algn="l" rtl="0">
              <a:spcBef>
                <a:spcPts val="1000"/>
              </a:spcBef>
              <a:spcAft>
                <a:spcPts val="0"/>
              </a:spcAft>
              <a:buClr>
                <a:srgbClr val="38761D"/>
              </a:buClr>
              <a:buSzPct val="100000"/>
              <a:buChar char="•"/>
            </a:pPr>
            <a:r>
              <a:rPr lang="en-US" sz="4600" b="1" dirty="0">
                <a:solidFill>
                  <a:srgbClr val="38761D"/>
                </a:solidFill>
              </a:rPr>
              <a:t>Looking for a green light to continue the process for GE alignment….not a done deal. We want your input. </a:t>
            </a:r>
            <a:endParaRPr sz="4600" b="1" dirty="0">
              <a:solidFill>
                <a:srgbClr val="38761D"/>
              </a:solidFill>
            </a:endParaRPr>
          </a:p>
          <a:p>
            <a:pPr marL="0" lvl="0" indent="0" algn="l" rtl="0">
              <a:spcBef>
                <a:spcPts val="1000"/>
              </a:spcBef>
              <a:spcAft>
                <a:spcPts val="0"/>
              </a:spcAft>
              <a:buNone/>
            </a:pPr>
            <a:endParaRPr sz="4600" b="1" dirty="0">
              <a:solidFill>
                <a:srgbClr val="38761D"/>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9"/>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Palatino"/>
              <a:buNone/>
            </a:pPr>
            <a:r>
              <a:rPr lang="en-US"/>
              <a:t>Webinar Series (sign up at </a:t>
            </a:r>
            <a:r>
              <a:rPr lang="en-US" u="sng">
                <a:solidFill>
                  <a:schemeClr val="hlink"/>
                </a:solidFill>
                <a:hlinkClick r:id="rId3"/>
              </a:rPr>
              <a:t>www.asccc.org</a:t>
            </a:r>
            <a:r>
              <a:rPr lang="en-US"/>
              <a:t>) </a:t>
            </a:r>
            <a:endParaRPr/>
          </a:p>
        </p:txBody>
      </p:sp>
      <p:graphicFrame>
        <p:nvGraphicFramePr>
          <p:cNvPr id="479" name="Google Shape;479;p59"/>
          <p:cNvGraphicFramePr/>
          <p:nvPr/>
        </p:nvGraphicFramePr>
        <p:xfrm>
          <a:off x="1632030" y="2383750"/>
          <a:ext cx="8669425" cy="3856950"/>
        </p:xfrm>
        <a:graphic>
          <a:graphicData uri="http://schemas.openxmlformats.org/drawingml/2006/table">
            <a:tbl>
              <a:tblPr>
                <a:noFill/>
                <a:tableStyleId>{27BD3B83-7B5C-4E44-9AFF-EEFA016F4817}</a:tableStyleId>
              </a:tblPr>
              <a:tblGrid>
                <a:gridCol w="3287200">
                  <a:extLst>
                    <a:ext uri="{9D8B030D-6E8A-4147-A177-3AD203B41FA5}">
                      <a16:colId xmlns:a16="http://schemas.microsoft.com/office/drawing/2014/main" val="20000"/>
                    </a:ext>
                  </a:extLst>
                </a:gridCol>
                <a:gridCol w="5382225">
                  <a:extLst>
                    <a:ext uri="{9D8B030D-6E8A-4147-A177-3AD203B41FA5}">
                      <a16:colId xmlns:a16="http://schemas.microsoft.com/office/drawing/2014/main" val="20001"/>
                    </a:ext>
                  </a:extLst>
                </a:gridCol>
              </a:tblGrid>
              <a:tr h="773700">
                <a:tc>
                  <a:txBody>
                    <a:bodyPr/>
                    <a:lstStyle/>
                    <a:p>
                      <a:pPr marL="0" marR="0" lvl="0" indent="0" algn="l" rtl="0">
                        <a:lnSpc>
                          <a:spcPct val="107000"/>
                        </a:lnSpc>
                        <a:spcBef>
                          <a:spcPts val="0"/>
                        </a:spcBef>
                        <a:spcAft>
                          <a:spcPts val="0"/>
                        </a:spcAft>
                        <a:buNone/>
                      </a:pPr>
                      <a:r>
                        <a:rPr lang="en-US" sz="1800">
                          <a:solidFill>
                            <a:srgbClr val="000000"/>
                          </a:solidFill>
                          <a:latin typeface="Calibri"/>
                          <a:ea typeface="Calibri"/>
                          <a:cs typeface="Calibri"/>
                          <a:sym typeface="Calibri"/>
                        </a:rPr>
                        <a:t> Monday, Sept 12, 2022 (9-10:a30am)</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600">
                          <a:solidFill>
                            <a:srgbClr val="000000"/>
                          </a:solidFill>
                          <a:latin typeface="Calibri"/>
                          <a:ea typeface="Calibri"/>
                          <a:cs typeface="Calibri"/>
                          <a:sym typeface="Calibri"/>
                        </a:rPr>
                        <a:t>General Education Requirements of the Associate Degree, Baccalaureate Degree, and Associate Degree for Transfer</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73700">
                <a:tc>
                  <a:txBody>
                    <a:bodyPr/>
                    <a:lstStyle/>
                    <a:p>
                      <a:pPr marL="0" marR="0" lvl="0" indent="0" algn="l" rtl="0">
                        <a:lnSpc>
                          <a:spcPct val="107000"/>
                        </a:lnSpc>
                        <a:spcBef>
                          <a:spcPts val="0"/>
                        </a:spcBef>
                        <a:spcAft>
                          <a:spcPts val="0"/>
                        </a:spcAft>
                        <a:buNone/>
                      </a:pPr>
                      <a:r>
                        <a:rPr lang="en-US" sz="1800">
                          <a:solidFill>
                            <a:srgbClr val="000000"/>
                          </a:solidFill>
                          <a:latin typeface="Calibri"/>
                          <a:ea typeface="Calibri"/>
                          <a:cs typeface="Calibri"/>
                          <a:sym typeface="Calibri"/>
                        </a:rPr>
                        <a:t>Tuesday, Sept 13 (3-4:30pm) </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600">
                          <a:solidFill>
                            <a:srgbClr val="000000"/>
                          </a:solidFill>
                          <a:latin typeface="Calibri"/>
                          <a:ea typeface="Calibri"/>
                          <a:cs typeface="Calibri"/>
                          <a:sym typeface="Calibri"/>
                        </a:rPr>
                        <a:t>General Education Requirements of the Associate Degree, Baccalaureate Degree, and Associate Degree for Transfer</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1950">
                <a:tc>
                  <a:txBody>
                    <a:bodyPr/>
                    <a:lstStyle/>
                    <a:p>
                      <a:pPr marL="0" marR="0" lvl="0" indent="0" algn="l" rtl="0">
                        <a:lnSpc>
                          <a:spcPct val="107000"/>
                        </a:lnSpc>
                        <a:spcBef>
                          <a:spcPts val="0"/>
                        </a:spcBef>
                        <a:spcAft>
                          <a:spcPts val="0"/>
                        </a:spcAft>
                        <a:buNone/>
                      </a:pPr>
                      <a:r>
                        <a:rPr lang="en-US" sz="1800">
                          <a:solidFill>
                            <a:srgbClr val="000000"/>
                          </a:solidFill>
                          <a:latin typeface="Calibri"/>
                          <a:ea typeface="Calibri"/>
                          <a:cs typeface="Calibri"/>
                          <a:sym typeface="Calibri"/>
                        </a:rPr>
                        <a:t>Tuesday, Sept 27 (12-1:30pm) </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600">
                          <a:solidFill>
                            <a:srgbClr val="000000"/>
                          </a:solidFill>
                          <a:latin typeface="Calibri"/>
                          <a:ea typeface="Calibri"/>
                          <a:cs typeface="Calibri"/>
                          <a:sym typeface="Calibri"/>
                        </a:rPr>
                        <a:t>Role of local Academic Senates and Curriculum Committees in regard to general education </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11950">
                <a:tc>
                  <a:txBody>
                    <a:bodyPr/>
                    <a:lstStyle/>
                    <a:p>
                      <a:pPr marL="0" marR="0" lvl="0" indent="0" algn="l" rtl="0">
                        <a:lnSpc>
                          <a:spcPct val="107000"/>
                        </a:lnSpc>
                        <a:spcBef>
                          <a:spcPts val="0"/>
                        </a:spcBef>
                        <a:spcAft>
                          <a:spcPts val="0"/>
                        </a:spcAft>
                        <a:buNone/>
                      </a:pPr>
                      <a:r>
                        <a:rPr lang="en-US" sz="1800">
                          <a:solidFill>
                            <a:srgbClr val="000000"/>
                          </a:solidFill>
                          <a:latin typeface="Calibri"/>
                          <a:ea typeface="Calibri"/>
                          <a:cs typeface="Calibri"/>
                          <a:sym typeface="Calibri"/>
                        </a:rPr>
                        <a:t>Wednesday, Sept 28 (2-3:30pm) </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600">
                          <a:solidFill>
                            <a:srgbClr val="000000"/>
                          </a:solidFill>
                          <a:latin typeface="Calibri"/>
                          <a:ea typeface="Calibri"/>
                          <a:cs typeface="Calibri"/>
                          <a:sym typeface="Calibri"/>
                        </a:rPr>
                        <a:t>Role of Articulation in Transfer in regard to general education </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73700">
                <a:tc>
                  <a:txBody>
                    <a:bodyPr/>
                    <a:lstStyle/>
                    <a:p>
                      <a:pPr marL="0" marR="0" lvl="0" indent="0" algn="l" rtl="0">
                        <a:lnSpc>
                          <a:spcPct val="107000"/>
                        </a:lnSpc>
                        <a:spcBef>
                          <a:spcPts val="0"/>
                        </a:spcBef>
                        <a:spcAft>
                          <a:spcPts val="0"/>
                        </a:spcAft>
                        <a:buNone/>
                      </a:pPr>
                      <a:r>
                        <a:rPr lang="en-US" sz="1800">
                          <a:solidFill>
                            <a:srgbClr val="000000"/>
                          </a:solidFill>
                          <a:latin typeface="Calibri"/>
                          <a:ea typeface="Calibri"/>
                          <a:cs typeface="Calibri"/>
                          <a:sym typeface="Calibri"/>
                        </a:rPr>
                        <a:t>Monday Oct 3, 2022 (9-10:30am) </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600">
                          <a:solidFill>
                            <a:srgbClr val="000000"/>
                          </a:solidFill>
                          <a:latin typeface="Calibri"/>
                          <a:ea typeface="Calibri"/>
                          <a:cs typeface="Calibri"/>
                          <a:sym typeface="Calibri"/>
                        </a:rPr>
                        <a:t>Addressing the impact of CalGETC, as proposed on local colleges, programs and course and students </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11950">
                <a:tc>
                  <a:txBody>
                    <a:bodyPr/>
                    <a:lstStyle/>
                    <a:p>
                      <a:pPr marL="0" marR="0" lvl="0" indent="0" algn="l" rtl="0">
                        <a:lnSpc>
                          <a:spcPct val="107000"/>
                        </a:lnSpc>
                        <a:spcBef>
                          <a:spcPts val="0"/>
                        </a:spcBef>
                        <a:spcAft>
                          <a:spcPts val="0"/>
                        </a:spcAft>
                        <a:buNone/>
                      </a:pPr>
                      <a:r>
                        <a:rPr lang="en-US" sz="1800">
                          <a:solidFill>
                            <a:srgbClr val="000000"/>
                          </a:solidFill>
                          <a:latin typeface="Calibri"/>
                          <a:ea typeface="Calibri"/>
                          <a:cs typeface="Calibri"/>
                          <a:sym typeface="Calibri"/>
                        </a:rPr>
                        <a:t>Thursday Oct 6, 2022 (2-3:30) </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600">
                          <a:solidFill>
                            <a:srgbClr val="000000"/>
                          </a:solidFill>
                          <a:latin typeface="Calibri"/>
                          <a:ea typeface="Calibri"/>
                          <a:cs typeface="Calibri"/>
                          <a:sym typeface="Calibri"/>
                        </a:rPr>
                        <a:t>Addressing the impact of CalGETC, as proposed on local colleges, programs, courses and students</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480" name="Google Shape;480;p59"/>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0"/>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600"/>
              <a:buFont typeface="Palatino"/>
              <a:buNone/>
            </a:pPr>
            <a:r>
              <a:rPr lang="en-US" sz="5600" b="1">
                <a:solidFill>
                  <a:schemeClr val="dk1"/>
                </a:solidFill>
              </a:rPr>
              <a:t>Got Questions?</a:t>
            </a:r>
            <a:endParaRPr/>
          </a:p>
        </p:txBody>
      </p:sp>
      <p:sp>
        <p:nvSpPr>
          <p:cNvPr id="488" name="Google Shape;488;p60"/>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52</a:t>
            </a:fld>
            <a:endParaRPr/>
          </a:p>
        </p:txBody>
      </p:sp>
      <p:pic>
        <p:nvPicPr>
          <p:cNvPr id="489" name="Google Shape;489;p60" descr="How to Answer an Unanswerable Question"/>
          <p:cNvPicPr preferRelativeResize="0">
            <a:picLocks noGrp="1"/>
          </p:cNvPicPr>
          <p:nvPr>
            <p:ph type="body" idx="1"/>
          </p:nvPr>
        </p:nvPicPr>
        <p:blipFill rotWithShape="1">
          <a:blip r:embed="rId3">
            <a:alphaModFix/>
          </a:blip>
          <a:srcRect/>
          <a:stretch/>
        </p:blipFill>
        <p:spPr>
          <a:xfrm>
            <a:off x="3646025" y="3110373"/>
            <a:ext cx="5209813" cy="291749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1"/>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Resources</a:t>
            </a:r>
            <a:endParaRPr/>
          </a:p>
        </p:txBody>
      </p:sp>
      <p:sp>
        <p:nvSpPr>
          <p:cNvPr id="495" name="Google Shape;495;p61"/>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fontScale="92500" lnSpcReduction="20000"/>
          </a:bodyPr>
          <a:lstStyle/>
          <a:p>
            <a:pPr marL="228600" lvl="0" indent="-191452" algn="l" rtl="0">
              <a:lnSpc>
                <a:spcPct val="90000"/>
              </a:lnSpc>
              <a:spcBef>
                <a:spcPts val="0"/>
              </a:spcBef>
              <a:spcAft>
                <a:spcPts val="0"/>
              </a:spcAft>
              <a:buClr>
                <a:srgbClr val="3A3838"/>
              </a:buClr>
              <a:buSzPct val="100000"/>
              <a:buChar char="•"/>
            </a:pPr>
            <a:r>
              <a:rPr lang="en-US"/>
              <a:t>ASCCC Website: </a:t>
            </a:r>
            <a:r>
              <a:rPr lang="en-US" u="sng">
                <a:solidFill>
                  <a:schemeClr val="hlink"/>
                </a:solidFill>
                <a:hlinkClick r:id="rId3"/>
              </a:rPr>
              <a:t>https://www.asccc.org</a:t>
            </a:r>
            <a:endParaRPr/>
          </a:p>
          <a:p>
            <a:pPr marL="228600" lvl="0" indent="-191452" algn="l" rtl="0">
              <a:lnSpc>
                <a:spcPct val="90000"/>
              </a:lnSpc>
              <a:spcBef>
                <a:spcPts val="1000"/>
              </a:spcBef>
              <a:spcAft>
                <a:spcPts val="0"/>
              </a:spcAft>
              <a:buClr>
                <a:srgbClr val="3A3838"/>
              </a:buClr>
              <a:buSzPct val="100000"/>
              <a:buChar char="•"/>
            </a:pPr>
            <a:r>
              <a:rPr lang="en-US"/>
              <a:t>ICAS Website: </a:t>
            </a:r>
            <a:r>
              <a:rPr lang="en-US" u="sng">
                <a:solidFill>
                  <a:schemeClr val="hlink"/>
                </a:solidFill>
                <a:hlinkClick r:id="rId4"/>
              </a:rPr>
              <a:t>https://icas-ca.org</a:t>
            </a:r>
            <a:r>
              <a:rPr lang="en-US"/>
              <a:t> – update in progress</a:t>
            </a:r>
            <a:endParaRPr/>
          </a:p>
          <a:p>
            <a:pPr marL="228600" lvl="0" indent="-191452" algn="l" rtl="0">
              <a:lnSpc>
                <a:spcPct val="90000"/>
              </a:lnSpc>
              <a:spcBef>
                <a:spcPts val="1000"/>
              </a:spcBef>
              <a:spcAft>
                <a:spcPts val="0"/>
              </a:spcAft>
              <a:buClr>
                <a:srgbClr val="3A3838"/>
              </a:buClr>
              <a:buSzPct val="100000"/>
              <a:buChar char="•"/>
            </a:pPr>
            <a:r>
              <a:rPr lang="en-US"/>
              <a:t>Questions? Email </a:t>
            </a:r>
            <a:r>
              <a:rPr lang="en-US" u="sng">
                <a:solidFill>
                  <a:schemeClr val="hlink"/>
                </a:solidFill>
                <a:hlinkClick r:id="rId5"/>
              </a:rPr>
              <a:t>info@asccc.org</a:t>
            </a:r>
            <a:endParaRPr/>
          </a:p>
          <a:p>
            <a:pPr marL="228600" lvl="0" indent="-191452" algn="l" rtl="0">
              <a:lnSpc>
                <a:spcPct val="90000"/>
              </a:lnSpc>
              <a:spcBef>
                <a:spcPts val="1000"/>
              </a:spcBef>
              <a:spcAft>
                <a:spcPts val="0"/>
              </a:spcAft>
              <a:buClr>
                <a:srgbClr val="3A3838"/>
              </a:buClr>
              <a:buSzPct val="100000"/>
              <a:buChar char="•"/>
            </a:pPr>
            <a:r>
              <a:rPr lang="en-US"/>
              <a:t> 5C: </a:t>
            </a:r>
            <a:r>
              <a:rPr lang="en-US" u="sng">
                <a:solidFill>
                  <a:schemeClr val="hlink"/>
                </a:solidFill>
                <a:hlinkClick r:id="rId6"/>
              </a:rPr>
              <a:t>https://www.cccco.edu/About-Us/Chancellors-Office/Divisions/Educational-Services-and-Support/What-we-do/Curriculum-and-Instruction-Unit/California-Community-College-Curriculum-Committee</a:t>
            </a:r>
            <a:endParaRPr/>
          </a:p>
          <a:p>
            <a:pPr marL="228600" lvl="0" indent="-191452" algn="l" rtl="0">
              <a:lnSpc>
                <a:spcPct val="90000"/>
              </a:lnSpc>
              <a:spcBef>
                <a:spcPts val="1000"/>
              </a:spcBef>
              <a:spcAft>
                <a:spcPts val="0"/>
              </a:spcAft>
              <a:buClr>
                <a:srgbClr val="3A3838"/>
              </a:buClr>
              <a:buSzPct val="100000"/>
              <a:buChar char="•"/>
            </a:pPr>
            <a:r>
              <a:rPr lang="en-US"/>
              <a:t>CIAC: </a:t>
            </a:r>
            <a:r>
              <a:rPr lang="en-US" u="sng">
                <a:solidFill>
                  <a:schemeClr val="hlink"/>
                </a:solidFill>
                <a:hlinkClick r:id="rId7"/>
              </a:rPr>
              <a:t>https://www.csusb.edu/ciac</a:t>
            </a:r>
            <a:r>
              <a:rPr lang="en-US"/>
              <a:t> (articulation officers website)</a:t>
            </a:r>
            <a:endParaRPr/>
          </a:p>
          <a:p>
            <a:pPr marL="228600" lvl="0" indent="-152082" algn="l" rtl="0">
              <a:lnSpc>
                <a:spcPct val="90000"/>
              </a:lnSpc>
              <a:spcBef>
                <a:spcPts val="1000"/>
              </a:spcBef>
              <a:spcAft>
                <a:spcPts val="0"/>
              </a:spcAft>
              <a:buSzPct val="69230"/>
              <a:buChar char="•"/>
            </a:pPr>
            <a:r>
              <a:rPr lang="en-US"/>
              <a:t>Feedback for Proposing a General Education Pattern for the Associate Degree: </a:t>
            </a:r>
            <a:r>
              <a:rPr lang="en-US" u="sng">
                <a:solidFill>
                  <a:schemeClr val="hlink"/>
                </a:solidFill>
                <a:hlinkClick r:id="rId8"/>
              </a:rPr>
              <a:t>https://www.surveymonkey.com/r/GE_Pattern_Survey_2022</a:t>
            </a:r>
            <a:r>
              <a:rPr lang="en-US"/>
              <a:t> </a:t>
            </a:r>
            <a:endParaRPr/>
          </a:p>
          <a:p>
            <a:pPr marL="228600" lvl="0" indent="-152082" algn="l" rtl="0">
              <a:lnSpc>
                <a:spcPct val="90000"/>
              </a:lnSpc>
              <a:spcBef>
                <a:spcPts val="1000"/>
              </a:spcBef>
              <a:spcAft>
                <a:spcPts val="0"/>
              </a:spcAft>
              <a:buSzPct val="69230"/>
              <a:buChar char="•"/>
            </a:pPr>
            <a:r>
              <a:rPr lang="en-US"/>
              <a:t>Feedback on proposed CalGETC pathway: </a:t>
            </a:r>
            <a:r>
              <a:rPr lang="en-US" u="sng">
                <a:solidFill>
                  <a:schemeClr val="hlink"/>
                </a:solidFill>
                <a:hlinkClick r:id="rId9"/>
              </a:rPr>
              <a:t>https://www.surveymonkey.com/r/AB928_GE_Survey</a:t>
            </a:r>
            <a:r>
              <a:rPr lang="en-US"/>
              <a:t> </a:t>
            </a:r>
            <a:endParaRPr/>
          </a:p>
          <a:p>
            <a:pPr marL="228600" lvl="0" indent="-63500" algn="l" rtl="0">
              <a:lnSpc>
                <a:spcPct val="90000"/>
              </a:lnSpc>
              <a:spcBef>
                <a:spcPts val="1000"/>
              </a:spcBef>
              <a:spcAft>
                <a:spcPts val="0"/>
              </a:spcAft>
              <a:buClr>
                <a:srgbClr val="3A3838"/>
              </a:buClr>
              <a:buSzPct val="100000"/>
              <a:buNone/>
            </a:pPr>
            <a:endParaRPr/>
          </a:p>
        </p:txBody>
      </p:sp>
      <p:sp>
        <p:nvSpPr>
          <p:cNvPr id="496" name="Google Shape;496;p61"/>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53</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General Education – Accreditation Requirements (ACCJC)</a:t>
            </a:r>
            <a:endParaRPr/>
          </a:p>
        </p:txBody>
      </p:sp>
      <p:sp>
        <p:nvSpPr>
          <p:cNvPr id="118" name="Google Shape;118;p15"/>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2600"/>
              <a:buNone/>
            </a:pPr>
            <a:r>
              <a:rPr lang="en-US"/>
              <a:t>ER 12. General Education</a:t>
            </a:r>
            <a:endParaRPr/>
          </a:p>
          <a:p>
            <a:pPr marL="0" lvl="0" indent="0" algn="l" rtl="0">
              <a:lnSpc>
                <a:spcPct val="90000"/>
              </a:lnSpc>
              <a:spcBef>
                <a:spcPts val="1600"/>
              </a:spcBef>
              <a:spcAft>
                <a:spcPts val="0"/>
              </a:spcAft>
              <a:buClr>
                <a:srgbClr val="3A3838"/>
              </a:buClr>
              <a:buSzPts val="2600"/>
              <a:buNone/>
            </a:pPr>
            <a:r>
              <a:rPr lang="en-US"/>
              <a:t>The institution defines and incorporates into all of its degree programs a </a:t>
            </a:r>
            <a:r>
              <a:rPr lang="en-US" b="1"/>
              <a:t>substantial component of general education</a:t>
            </a:r>
            <a:r>
              <a:rPr lang="en-US"/>
              <a:t> designed to </a:t>
            </a:r>
            <a:r>
              <a:rPr lang="en-US" b="1"/>
              <a:t>ensure breadth of knowledge and promote intellectual inquiry</a:t>
            </a:r>
            <a:r>
              <a:rPr lang="en-US"/>
              <a:t>. The general education component includes an introduction to some of the major areas of knowledge. General education courses are selected to ensure students achieve comprehensive learning outcomes in the degree program. Degree credit for the general education component must be consistent with levels of quality and rigor appropriate to higher education. (Standard II.A.12 and II.A.5)</a:t>
            </a:r>
            <a:endParaRPr/>
          </a:p>
          <a:p>
            <a:pPr marL="0" lvl="0" indent="0" algn="l" rtl="0">
              <a:lnSpc>
                <a:spcPct val="90000"/>
              </a:lnSpc>
              <a:spcBef>
                <a:spcPts val="1000"/>
              </a:spcBef>
              <a:spcAft>
                <a:spcPts val="0"/>
              </a:spcAft>
              <a:buClr>
                <a:srgbClr val="3A3838"/>
              </a:buClr>
              <a:buSzPts val="2600"/>
              <a:buNone/>
            </a:pPr>
            <a:endParaRPr/>
          </a:p>
        </p:txBody>
      </p:sp>
      <p:sp>
        <p:nvSpPr>
          <p:cNvPr id="119" name="Google Shape;119;p15"/>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General Education – Accreditation Requirements (ACCJC)</a:t>
            </a:r>
            <a:endParaRPr/>
          </a:p>
        </p:txBody>
      </p:sp>
      <p:sp>
        <p:nvSpPr>
          <p:cNvPr id="127" name="Google Shape;127;p16"/>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A3838"/>
              </a:buClr>
              <a:buSzPts val="2600"/>
              <a:buNone/>
            </a:pPr>
            <a:r>
              <a:rPr lang="en-US"/>
              <a:t>II.A.5. The institution’s </a:t>
            </a:r>
            <a:r>
              <a:rPr lang="en-US" b="1"/>
              <a:t>degrees and programs follow practices common to American higher education</a:t>
            </a:r>
            <a:r>
              <a:rPr lang="en-US"/>
              <a:t>, including appropriate length, breadth, depth, rigor, course sequencing, time to completion, and synthesis of learning. The institution ensures that </a:t>
            </a:r>
            <a:r>
              <a:rPr lang="en-US" b="1"/>
              <a:t>minimum degree requirements are 60 semester credits or equivalent at the associate level, </a:t>
            </a:r>
            <a:r>
              <a:rPr lang="en-US"/>
              <a:t>and 120 credits or equivalent at the baccalaureate level. (ER 12)</a:t>
            </a:r>
            <a:endParaRPr/>
          </a:p>
        </p:txBody>
      </p:sp>
      <p:sp>
        <p:nvSpPr>
          <p:cNvPr id="128" name="Google Shape;128;p16"/>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General Education – Accreditation Requirements (ACCJC)</a:t>
            </a:r>
            <a:endParaRPr/>
          </a:p>
        </p:txBody>
      </p:sp>
      <p:sp>
        <p:nvSpPr>
          <p:cNvPr id="136" name="Google Shape;136;p17"/>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3A3838"/>
              </a:buClr>
              <a:buSzPct val="100000"/>
              <a:buNone/>
            </a:pPr>
            <a:r>
              <a:rPr lang="en-US"/>
              <a:t>II.A.12. The institution requires of all of its degree programs a </a:t>
            </a:r>
            <a:r>
              <a:rPr lang="en-US" b="1"/>
              <a:t>component of general education</a:t>
            </a:r>
            <a:r>
              <a:rPr lang="en-US"/>
              <a:t> based on a carefully considered </a:t>
            </a:r>
            <a:r>
              <a:rPr lang="en-US" b="1"/>
              <a:t>philosophy for both associate and baccalaureate degrees</a:t>
            </a:r>
            <a:r>
              <a:rPr lang="en-US"/>
              <a:t> that is clearly stated in its catalog. The institution, relying on faculty expertise, determines the appropriateness of each course for inclusion in the general education curriculum, based upon student learning outcomes and competencies appropriate to the degree level. The learning outcomes include a student’s preparation for and acceptance of </a:t>
            </a:r>
            <a:r>
              <a:rPr lang="en-US" b="1"/>
              <a:t>responsible participation in civil society, skills for lifelong learning and application of learning, and a broad comprehension of the development of knowledge, practice, and interpretive approaches in the arts and humanities, the sciences, mathematics, and social sciences.</a:t>
            </a:r>
            <a:r>
              <a:rPr lang="en-US"/>
              <a:t> (ER 12)</a:t>
            </a:r>
            <a:endParaRPr/>
          </a:p>
        </p:txBody>
      </p:sp>
      <p:sp>
        <p:nvSpPr>
          <p:cNvPr id="137" name="Google Shape;137;p17"/>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8"/>
          <p:cNvSpPr txBox="1">
            <a:spLocks noGrp="1"/>
          </p:cNvSpPr>
          <p:nvPr>
            <p:ph type="title"/>
          </p:nvPr>
        </p:nvSpPr>
        <p:spPr>
          <a:xfrm>
            <a:off x="838200" y="1014921"/>
            <a:ext cx="10515600" cy="114699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t>General Education – Title 5</a:t>
            </a:r>
            <a:endParaRPr/>
          </a:p>
        </p:txBody>
      </p:sp>
      <p:sp>
        <p:nvSpPr>
          <p:cNvPr id="145" name="Google Shape;145;p18"/>
          <p:cNvSpPr txBox="1">
            <a:spLocks noGrp="1"/>
          </p:cNvSpPr>
          <p:nvPr>
            <p:ph type="body" idx="1"/>
          </p:nvPr>
        </p:nvSpPr>
        <p:spPr>
          <a:xfrm>
            <a:off x="838200" y="2286443"/>
            <a:ext cx="10515600" cy="4008032"/>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a:t>Title 5, §55061 describes the completion of GE, one component of the degree, as a learning experience that demonstrates:</a:t>
            </a:r>
            <a:endParaRPr/>
          </a:p>
          <a:p>
            <a:pPr marL="228600" lvl="0" indent="-50800" algn="l" rtl="0">
              <a:lnSpc>
                <a:spcPct val="90000"/>
              </a:lnSpc>
              <a:spcBef>
                <a:spcPts val="1600"/>
              </a:spcBef>
              <a:spcAft>
                <a:spcPts val="0"/>
              </a:spcAft>
              <a:buClr>
                <a:schemeClr val="dk1"/>
              </a:buClr>
              <a:buSzPts val="2800"/>
              <a:buNone/>
            </a:pPr>
            <a:endParaRPr/>
          </a:p>
          <a:p>
            <a:pPr marL="228600" lvl="0" indent="-50800" algn="l" rtl="0">
              <a:lnSpc>
                <a:spcPct val="90000"/>
              </a:lnSpc>
              <a:spcBef>
                <a:spcPts val="1600"/>
              </a:spcBef>
              <a:spcAft>
                <a:spcPts val="0"/>
              </a:spcAft>
              <a:buClr>
                <a:schemeClr val="dk1"/>
              </a:buClr>
              <a:buSzPts val="2800"/>
              <a:buNone/>
            </a:pPr>
            <a:r>
              <a:rPr lang="en-US" i="1"/>
              <a:t> “…the ability to think and to communicate clearly and effectively both orally and in writing; to use mathematics; to understand the modes of inquiry of the major disciplines; to be aware of other cultures and times; to achieve insights gained through experience in thinking about ethical problems; and to develop the capacity for self-understanding.”</a:t>
            </a:r>
            <a:endParaRPr/>
          </a:p>
          <a:p>
            <a:pPr marL="0" lvl="0" indent="0" algn="l" rtl="0">
              <a:lnSpc>
                <a:spcPct val="90000"/>
              </a:lnSpc>
              <a:spcBef>
                <a:spcPts val="2600"/>
              </a:spcBef>
              <a:spcAft>
                <a:spcPts val="0"/>
              </a:spcAft>
              <a:buClr>
                <a:srgbClr val="3A3838"/>
              </a:buClr>
              <a:buSzPts val="2600"/>
              <a:buNone/>
            </a:pPr>
            <a:endParaRPr/>
          </a:p>
        </p:txBody>
      </p:sp>
      <p:sp>
        <p:nvSpPr>
          <p:cNvPr id="146" name="Google Shape;146;p18"/>
          <p:cNvSpPr txBox="1">
            <a:spLocks noGrp="1"/>
          </p:cNvSpPr>
          <p:nvPr>
            <p:ph type="sldNum" idx="12"/>
          </p:nvPr>
        </p:nvSpPr>
        <p:spPr>
          <a:xfrm>
            <a:off x="1240719" y="6462512"/>
            <a:ext cx="820479" cy="2253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5418</Words>
  <Application>Microsoft Macintosh PowerPoint</Application>
  <PresentationFormat>Widescreen</PresentationFormat>
  <Paragraphs>606</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Gill Sans</vt:lpstr>
      <vt:lpstr>Times New Roman</vt:lpstr>
      <vt:lpstr>Palatino</vt:lpstr>
      <vt:lpstr>Calibri</vt:lpstr>
      <vt:lpstr>Arial</vt:lpstr>
      <vt:lpstr>Office Theme</vt:lpstr>
      <vt:lpstr>General Education Webinar Series </vt:lpstr>
      <vt:lpstr>Presenters</vt:lpstr>
      <vt:lpstr>Breakout Description </vt:lpstr>
      <vt:lpstr>History</vt:lpstr>
      <vt:lpstr>General Education at the Community Colleges</vt:lpstr>
      <vt:lpstr>General Education – Accreditation Requirements (ACCJC)</vt:lpstr>
      <vt:lpstr>General Education – Accreditation Requirements (ACCJC)</vt:lpstr>
      <vt:lpstr>General Education – Accreditation Requirements (ACCJC)</vt:lpstr>
      <vt:lpstr>General Education – Title 5</vt:lpstr>
      <vt:lpstr>General Education – Title 5: Local Patterns</vt:lpstr>
      <vt:lpstr>General Education – Title 5: Additional requirements </vt:lpstr>
      <vt:lpstr>General Education – Transfer Patterns SB 1440 (Padilla, 2010)/SB 440 (Padilla, 2013)</vt:lpstr>
      <vt:lpstr>AB 928 (Berman, 2021)</vt:lpstr>
      <vt:lpstr>Recent Changes – Ethnic Studies</vt:lpstr>
      <vt:lpstr>Proposed CalGETC</vt:lpstr>
      <vt:lpstr>Intersegmental Committee of Academic Senates (ICAS)</vt:lpstr>
      <vt:lpstr>Intersegmental Committee of Academic Senates (ICAS)</vt:lpstr>
      <vt:lpstr>Proposed CalGETC</vt:lpstr>
      <vt:lpstr>Proposed GE Pathway – CalGETC</vt:lpstr>
      <vt:lpstr>Proposed GE Pathway – CalGETC  Differences</vt:lpstr>
      <vt:lpstr>Proposed GE Pathway – CalGETC  Differences</vt:lpstr>
      <vt:lpstr>Potential Impacts of New GE Pathway</vt:lpstr>
      <vt:lpstr>Next Steps to Approving a Singular Lower Division GE Pathway</vt:lpstr>
      <vt:lpstr>Next Steps to Approving a Singular Lower Division GE Pathway</vt:lpstr>
      <vt:lpstr>Proposing a GE Pathway for the Associate Degree</vt:lpstr>
      <vt:lpstr>Current General Education Requirements for the Associate Degree </vt:lpstr>
      <vt:lpstr>Current Title 5 §55063 Requirements</vt:lpstr>
      <vt:lpstr>Current Title 5 §55063 Requirements</vt:lpstr>
      <vt:lpstr>Current Title 5 §55063 Requirements</vt:lpstr>
      <vt:lpstr>Current Title 5 §55063 Requirements</vt:lpstr>
      <vt:lpstr>Current Title 5 §55063 Requirements</vt:lpstr>
      <vt:lpstr>Current Title 5 §55063 Requirements</vt:lpstr>
      <vt:lpstr>Current Additional Requirements for the Associate Degree </vt:lpstr>
      <vt:lpstr>Current Additional Requirements for the Associate Degree </vt:lpstr>
      <vt:lpstr>Current Additional Requirements for the Associate Degree </vt:lpstr>
      <vt:lpstr>Proposing a GE Pathway for the Associate Degree</vt:lpstr>
      <vt:lpstr>Proposing an Associate Degree GE Pathway </vt:lpstr>
      <vt:lpstr>A Closer Look… </vt:lpstr>
      <vt:lpstr>A Closer Look…  </vt:lpstr>
      <vt:lpstr>A Closer Look…  </vt:lpstr>
      <vt:lpstr>Benefits</vt:lpstr>
      <vt:lpstr>Next Steps to Proposing an Associate Degree GE Pathway</vt:lpstr>
      <vt:lpstr>Proposing a GE Pathway for the CCC Baccalaureate Degree</vt:lpstr>
      <vt:lpstr>CCC Baccalaureate Degrees and General Education </vt:lpstr>
      <vt:lpstr>Resolution on Baccalaureate General Education </vt:lpstr>
      <vt:lpstr>Proposed Lower Division GE Pathway for CCC Baccalaureate Degree </vt:lpstr>
      <vt:lpstr>Next Steps to Proposing a Lower Division GE Pathway for the CCC Baccalaureate Degree</vt:lpstr>
      <vt:lpstr>The Three Proposed Pathways Together…</vt:lpstr>
      <vt:lpstr>PowerPoint Presentation</vt:lpstr>
      <vt:lpstr>What’s Next…</vt:lpstr>
      <vt:lpstr>Webinar Series (sign up at www.asccc.org) </vt:lpstr>
      <vt:lpstr>Got Questions?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Education Webinar Series </dc:title>
  <dc:creator>Stephanie Curry</dc:creator>
  <cp:lastModifiedBy>May, Virginia</cp:lastModifiedBy>
  <cp:revision>4</cp:revision>
  <cp:lastPrinted>2022-09-12T14:19:00Z</cp:lastPrinted>
  <dcterms:modified xsi:type="dcterms:W3CDTF">2022-09-12T15:31:08Z</dcterms:modified>
</cp:coreProperties>
</file>