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18" r:id="rId3"/>
    <p:sldId id="320" r:id="rId4"/>
    <p:sldId id="322" r:id="rId5"/>
    <p:sldId id="323" r:id="rId6"/>
    <p:sldId id="331" r:id="rId7"/>
    <p:sldId id="324" r:id="rId8"/>
    <p:sldId id="346" r:id="rId9"/>
    <p:sldId id="359" r:id="rId10"/>
    <p:sldId id="361" r:id="rId11"/>
    <p:sldId id="360" r:id="rId12"/>
    <p:sldId id="348" r:id="rId13"/>
    <p:sldId id="362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>
        <p:scale>
          <a:sx n="100" d="100"/>
          <a:sy n="100" d="100"/>
        </p:scale>
        <p:origin x="-13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BAB2C-D86E-4980-981B-D59397FE1547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71A-9E20-4521-9110-0F57129975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6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5A2A0DE6-9D7E-42B8-B0DD-3F5A73D6BBA0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3D0B65F9-2CFB-4322-8E1C-CA470D2946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7CFAF-283C-4301-98EC-D1A839354DF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4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8176-EC09-4399-B8A6-CD458A1B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3FC-0304-4873-AA3B-8D60C13EAD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0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561-8D3E-4412-AEAF-C541CFAF3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3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" y="-57859"/>
            <a:ext cx="9296399" cy="697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3491-67AD-4E14-BF78-B37A913BEF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6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yons.edu/IEPI" TargetMode="External"/><Relationship Id="rId3" Type="http://schemas.openxmlformats.org/officeDocument/2006/relationships/hyperlink" Target="mailto:jspano@cccco.edu" TargetMode="External"/><Relationship Id="rId7" Type="http://schemas.openxmlformats.org/officeDocument/2006/relationships/hyperlink" Target="mailto:psteenhausen@cccco.edu" TargetMode="External"/><Relationship Id="rId2" Type="http://schemas.openxmlformats.org/officeDocument/2006/relationships/hyperlink" Target="mailto:matthew@mcleeconsulti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arry.gribbons@canyons.edu" TargetMode="External"/><Relationship Id="rId5" Type="http://schemas.openxmlformats.org/officeDocument/2006/relationships/hyperlink" Target="http://extranet.cccco.edu/Divisions/InstitutionalEffectiveness.aspx" TargetMode="External"/><Relationship Id="rId4" Type="http://schemas.openxmlformats.org/officeDocument/2006/relationships/hyperlink" Target="mailto:ttena@cccco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534400" cy="1470025"/>
          </a:xfrm>
        </p:spPr>
        <p:txBody>
          <a:bodyPr>
            <a:noAutofit/>
          </a:bodyPr>
          <a:lstStyle/>
          <a:p>
            <a:pPr algn="r"/>
            <a:r>
              <a:rPr lang="en-US" sz="3400" dirty="0" smtClean="0"/>
              <a:t>Institutional Effectiveness Partnership Initiative:</a:t>
            </a:r>
            <a:br>
              <a:rPr lang="en-US" sz="3400" dirty="0" smtClean="0"/>
            </a:br>
            <a:r>
              <a:rPr lang="en-US" sz="3400" dirty="0" smtClean="0"/>
              <a:t>Reflections on PRT Visits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8534400" cy="2590800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sz="800" dirty="0"/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Presented </a:t>
            </a:r>
            <a:r>
              <a:rPr lang="en-US" sz="1900" dirty="0">
                <a:solidFill>
                  <a:schemeClr val="tx1"/>
                </a:solidFill>
              </a:rPr>
              <a:t>by: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Randy Beach, </a:t>
            </a:r>
            <a:r>
              <a:rPr lang="en-US" sz="1900" dirty="0" smtClean="0">
                <a:solidFill>
                  <a:schemeClr val="tx1"/>
                </a:solidFill>
              </a:rPr>
              <a:t>Faculty, Southwestern College, ASCCC </a:t>
            </a:r>
            <a:r>
              <a:rPr lang="en-US" sz="1900" dirty="0" smtClean="0">
                <a:solidFill>
                  <a:schemeClr val="tx1"/>
                </a:solidFill>
              </a:rPr>
              <a:t>Facilitator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Diana </a:t>
            </a:r>
            <a:r>
              <a:rPr lang="en-US" sz="1900" dirty="0">
                <a:solidFill>
                  <a:schemeClr val="tx1"/>
                </a:solidFill>
              </a:rPr>
              <a:t>Bennett, Faculty, College of San Mateo</a:t>
            </a:r>
          </a:p>
          <a:p>
            <a:pPr algn="r"/>
            <a:r>
              <a:rPr lang="en-US" sz="1900" dirty="0" err="1" smtClean="0">
                <a:solidFill>
                  <a:schemeClr val="tx1"/>
                </a:solidFill>
              </a:rPr>
              <a:t>Santanu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Bandyopadhyay</a:t>
            </a:r>
            <a:r>
              <a:rPr lang="en-US" sz="1900" dirty="0">
                <a:solidFill>
                  <a:schemeClr val="tx1"/>
                </a:solidFill>
              </a:rPr>
              <a:t>, Executive VP, Cypress College</a:t>
            </a:r>
          </a:p>
          <a:p>
            <a:pPr algn="r"/>
            <a:r>
              <a:rPr lang="en-US" sz="1900" dirty="0">
                <a:solidFill>
                  <a:schemeClr val="tx1"/>
                </a:solidFill>
              </a:rPr>
              <a:t>May Chen, CSSO, Berkeley City College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Bill McGinnis, Trustee, Butte-Glenn Community College District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Kindred </a:t>
            </a:r>
            <a:r>
              <a:rPr lang="en-US" sz="1900" dirty="0">
                <a:solidFill>
                  <a:schemeClr val="tx1"/>
                </a:solidFill>
              </a:rPr>
              <a:t>Murillo, </a:t>
            </a:r>
            <a:r>
              <a:rPr lang="en-US" sz="1900" dirty="0" smtClean="0">
                <a:solidFill>
                  <a:schemeClr val="tx1"/>
                </a:solidFill>
              </a:rPr>
              <a:t>Superintendent/President, Lake Tahoe Community College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Jeff </a:t>
            </a:r>
            <a:r>
              <a:rPr lang="en-US" sz="1900" dirty="0" err="1">
                <a:solidFill>
                  <a:schemeClr val="tx1"/>
                </a:solidFill>
              </a:rPr>
              <a:t>Spano</a:t>
            </a:r>
            <a:r>
              <a:rPr lang="en-US" sz="1900" dirty="0">
                <a:solidFill>
                  <a:schemeClr val="tx1"/>
                </a:solidFill>
              </a:rPr>
              <a:t>, Dean, Institutional Effectiveness, CCC Chancellor’s Office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Matthew </a:t>
            </a:r>
            <a:r>
              <a:rPr lang="en-US" sz="1900" dirty="0">
                <a:solidFill>
                  <a:schemeClr val="tx1"/>
                </a:solidFill>
              </a:rPr>
              <a:t>C. Lee, Project Director, Institutional Effectiveness Partnership </a:t>
            </a:r>
            <a:r>
              <a:rPr lang="en-US" sz="1900" dirty="0" smtClean="0">
                <a:solidFill>
                  <a:schemeClr val="tx1"/>
                </a:solidFill>
              </a:rPr>
              <a:t>Initiative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52578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ASCCC Instructional </a:t>
            </a:r>
            <a:r>
              <a:rPr lang="en-US" sz="1200" dirty="0" smtClean="0">
                <a:solidFill>
                  <a:prstClr val="black"/>
                </a:solidFill>
              </a:rPr>
              <a:t>Design and Innovation Institute, </a:t>
            </a:r>
            <a:r>
              <a:rPr lang="en-US" sz="1200" dirty="0" smtClean="0">
                <a:solidFill>
                  <a:prstClr val="black"/>
                </a:solidFill>
              </a:rPr>
              <a:t>January 23, 2016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 fontScale="47500" lnSpcReduction="20000"/>
          </a:bodyPr>
          <a:lstStyle/>
          <a:p>
            <a:r>
              <a:rPr lang="en-US" sz="4600" dirty="0" smtClean="0"/>
              <a:t>Diana Bennett serves on </a:t>
            </a:r>
            <a:r>
              <a:rPr lang="en-US" sz="4600" dirty="0"/>
              <a:t>the </a:t>
            </a:r>
            <a:r>
              <a:rPr lang="en-US" sz="4600" dirty="0" err="1"/>
              <a:t>Hartnell</a:t>
            </a:r>
            <a:r>
              <a:rPr lang="en-US" sz="4600" dirty="0"/>
              <a:t> </a:t>
            </a:r>
            <a:r>
              <a:rPr lang="en-US" sz="4600" dirty="0" smtClean="0"/>
              <a:t>PRT.</a:t>
            </a:r>
          </a:p>
          <a:p>
            <a:r>
              <a:rPr lang="en-US" sz="4600" dirty="0" err="1" smtClean="0"/>
              <a:t>Santanu</a:t>
            </a:r>
            <a:r>
              <a:rPr lang="en-US" sz="4600" dirty="0" smtClean="0"/>
              <a:t> </a:t>
            </a:r>
            <a:r>
              <a:rPr lang="en-US" sz="4600" dirty="0" err="1" smtClean="0"/>
              <a:t>Bandyopadhyay</a:t>
            </a:r>
            <a:r>
              <a:rPr lang="en-US" sz="4600" dirty="0" smtClean="0"/>
              <a:t> serves on the Yuba PRT, whose follow-up visit will be in Summer or early Fall.</a:t>
            </a:r>
          </a:p>
          <a:p>
            <a:r>
              <a:rPr lang="en-US" sz="4600" dirty="0" smtClean="0"/>
              <a:t>May Chen also serves on the </a:t>
            </a:r>
            <a:r>
              <a:rPr lang="en-US" sz="4600" dirty="0" err="1" smtClean="0"/>
              <a:t>Hartnell</a:t>
            </a:r>
            <a:r>
              <a:rPr lang="en-US" sz="4600" dirty="0" smtClean="0"/>
              <a:t> PRT, and is receiving PRT support </a:t>
            </a:r>
            <a:r>
              <a:rPr lang="en-US" sz="4600" dirty="0"/>
              <a:t>at Berkeley, whose third visit will be </a:t>
            </a:r>
            <a:r>
              <a:rPr lang="en-US" sz="4600" dirty="0" smtClean="0"/>
              <a:t>in </a:t>
            </a:r>
            <a:r>
              <a:rPr lang="en-US" sz="4600" smtClean="0"/>
              <a:t>early April.</a:t>
            </a:r>
            <a:endParaRPr lang="en-US" sz="4600" dirty="0" smtClean="0"/>
          </a:p>
          <a:p>
            <a:r>
              <a:rPr lang="en-US" sz="4600" dirty="0" smtClean="0"/>
              <a:t>Bill McGinnis serves on the Berkeley PRT.</a:t>
            </a:r>
            <a:endParaRPr lang="en-US" sz="4600" dirty="0"/>
          </a:p>
          <a:p>
            <a:r>
              <a:rPr lang="en-US" sz="4600" dirty="0"/>
              <a:t>Kindred </a:t>
            </a:r>
            <a:r>
              <a:rPr lang="en-US" sz="4600" dirty="0" smtClean="0"/>
              <a:t>Murillo serves as Lead on the Barstow PRT, and is receiving PRT support at </a:t>
            </a:r>
            <a:r>
              <a:rPr lang="en-US" sz="4600" dirty="0"/>
              <a:t>Lake </a:t>
            </a:r>
            <a:r>
              <a:rPr lang="en-US" sz="4600" dirty="0" smtClean="0"/>
              <a:t>Tahoe, whose first visit will be </a:t>
            </a:r>
            <a:r>
              <a:rPr lang="en-US" sz="4600" dirty="0" smtClean="0"/>
              <a:t>on Feb</a:t>
            </a:r>
            <a:r>
              <a:rPr lang="en-US" sz="4600" dirty="0" smtClean="0"/>
              <a:t>. 29.</a:t>
            </a:r>
          </a:p>
          <a:p>
            <a:r>
              <a:rPr lang="en-US" sz="4600" dirty="0" smtClean="0"/>
              <a:t>[ASCCC Facilitator Randy Beach serves on the CCSF PRT, whose second visit will be on Jan. 27, and will be receiving PRT support at Southwestern starting this Spring.]</a:t>
            </a:r>
          </a:p>
          <a:p>
            <a:r>
              <a:rPr lang="en-US" sz="4600" dirty="0" smtClean="0"/>
              <a:t>[Facilitator Jeff </a:t>
            </a:r>
            <a:r>
              <a:rPr lang="en-US" sz="4600" dirty="0" err="1" smtClean="0"/>
              <a:t>Spano</a:t>
            </a:r>
            <a:r>
              <a:rPr lang="en-US" sz="4600" dirty="0" smtClean="0"/>
              <a:t> serves on the Merritt PRT, whose first visit was on Oct. 28, and will be receiving PRT support at the Chancellor’s Office starting this Spring</a:t>
            </a:r>
            <a:r>
              <a:rPr lang="en-US" sz="4600" dirty="0" smtClean="0"/>
              <a:t>.]</a:t>
            </a:r>
          </a:p>
          <a:p>
            <a:endParaRPr lang="en-US" sz="3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1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Overall, what's the most valuable aspect of the PRT process for our colleges?</a:t>
            </a:r>
            <a:endParaRPr lang="en-US" dirty="0" smtClean="0"/>
          </a:p>
          <a:p>
            <a:r>
              <a:rPr lang="en-US" dirty="0" smtClean="0"/>
              <a:t>What did you find most useful and effective in preparing for the initial visit?</a:t>
            </a:r>
          </a:p>
          <a:p>
            <a:r>
              <a:rPr lang="en-US" dirty="0" smtClean="0"/>
              <a:t>What surprised you about the process?</a:t>
            </a:r>
          </a:p>
          <a:p>
            <a:r>
              <a:rPr lang="en-US" dirty="0" smtClean="0"/>
              <a:t>What challenges did you encounter?</a:t>
            </a:r>
          </a:p>
          <a:p>
            <a:r>
              <a:rPr lang="en-US" dirty="0" smtClean="0"/>
              <a:t>How does your institution plan to use its seed grant to expedite I&amp;EP implementation?</a:t>
            </a:r>
          </a:p>
          <a:p>
            <a:r>
              <a:rPr lang="en-US" dirty="0" smtClean="0"/>
              <a:t>What advice would you offer those who wish to participate in the process on either side?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Questions from the Audience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664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Thanks for joining us today!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IEPI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199"/>
            <a:ext cx="8686800" cy="472440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Matthew </a:t>
            </a:r>
            <a:r>
              <a:rPr lang="en-US" sz="2200" dirty="0"/>
              <a:t>C. Lee, IEPI Project Director, </a:t>
            </a:r>
            <a:r>
              <a:rPr lang="en-US" sz="2200" dirty="0" smtClean="0">
                <a:hlinkClick r:id="rId2"/>
              </a:rPr>
              <a:t>matthew@mcleeconsulting.com</a:t>
            </a:r>
            <a:endParaRPr lang="en-US" sz="2200" dirty="0" smtClean="0"/>
          </a:p>
          <a:p>
            <a:r>
              <a:rPr lang="en-US" sz="2200" dirty="0" smtClean="0"/>
              <a:t>Jeff </a:t>
            </a:r>
            <a:r>
              <a:rPr lang="en-US" sz="2200" dirty="0" err="1" smtClean="0"/>
              <a:t>Spano</a:t>
            </a:r>
            <a:r>
              <a:rPr lang="en-US" sz="2200" dirty="0" smtClean="0"/>
              <a:t>, Dean IE, Chancellor’s Office, </a:t>
            </a:r>
            <a:r>
              <a:rPr lang="en-US" sz="2200" dirty="0" smtClean="0">
                <a:hlinkClick r:id="rId3"/>
              </a:rPr>
              <a:t>jspano@cccco.edu</a:t>
            </a:r>
            <a:endParaRPr lang="en-US" sz="2200" dirty="0" smtClean="0"/>
          </a:p>
          <a:p>
            <a:r>
              <a:rPr lang="en-US" sz="2200" dirty="0" smtClean="0"/>
              <a:t>Theresa Tena VC IE, Chancellor’s Office, </a:t>
            </a:r>
            <a:r>
              <a:rPr lang="en-US" sz="2200" dirty="0" smtClean="0">
                <a:hlinkClick r:id="rId4"/>
              </a:rPr>
              <a:t>ttena@cccco.edu</a:t>
            </a:r>
            <a:r>
              <a:rPr lang="en-US" sz="2200" dirty="0" smtClean="0"/>
              <a:t>   </a:t>
            </a:r>
          </a:p>
          <a:p>
            <a:r>
              <a:rPr lang="en-US" sz="2200" dirty="0" smtClean="0">
                <a:hlinkClick r:id="rId5"/>
              </a:rPr>
              <a:t>http://extranet.cccco.edu/Divisions/InstitutionalEffectiveness.aspx</a:t>
            </a:r>
            <a:endParaRPr lang="en-US" sz="2200" dirty="0" smtClean="0"/>
          </a:p>
          <a:p>
            <a:r>
              <a:rPr lang="en-US" sz="2200" dirty="0" smtClean="0"/>
              <a:t>Barry </a:t>
            </a:r>
            <a:r>
              <a:rPr lang="en-US" sz="2200" dirty="0"/>
              <a:t>Gribbons, Deputy Chancellor, College of the Canyons, </a:t>
            </a:r>
            <a:r>
              <a:rPr lang="en-US" sz="2200" dirty="0">
                <a:hlinkClick r:id="rId6"/>
              </a:rPr>
              <a:t>barry.gribbons@canyons.edu</a:t>
            </a:r>
            <a:endParaRPr lang="en-US" sz="2200" dirty="0"/>
          </a:p>
          <a:p>
            <a:r>
              <a:rPr lang="en-US" sz="2200" dirty="0" smtClean="0"/>
              <a:t>Paul Steenhausen, Ex Dir., Success Center </a:t>
            </a:r>
            <a:r>
              <a:rPr lang="en-US" sz="2200" dirty="0" smtClean="0">
                <a:hlinkClick r:id="rId7"/>
              </a:rPr>
              <a:t>psteenhausen@cccco.edu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 smtClean="0">
                <a:hlinkClick r:id="rId8"/>
              </a:rPr>
              <a:t>www.canyons.edu/IEPI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5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Effectiveness</a:t>
            </a:r>
            <a:br>
              <a:rPr lang="en-US" dirty="0"/>
            </a:br>
            <a:r>
              <a:rPr lang="en-US" dirty="0"/>
              <a:t>Partnership </a:t>
            </a:r>
            <a:r>
              <a:rPr lang="en-US" dirty="0" smtClean="0"/>
              <a:t>Initiative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Advance the </a:t>
            </a:r>
            <a:r>
              <a:rPr lang="en-US" sz="2800" dirty="0"/>
              <a:t>California Community Colleges </a:t>
            </a:r>
            <a:r>
              <a:rPr lang="en-US" sz="2800" dirty="0" smtClean="0"/>
              <a:t>as the </a:t>
            </a:r>
            <a:r>
              <a:rPr lang="en-US" sz="2800" dirty="0"/>
              <a:t>most effective </a:t>
            </a:r>
            <a:r>
              <a:rPr lang="en-US" sz="2800" dirty="0" smtClean="0"/>
              <a:t>and innovative system </a:t>
            </a:r>
            <a:r>
              <a:rPr lang="en-US" sz="2800" dirty="0"/>
              <a:t>of higher education in the </a:t>
            </a:r>
            <a:r>
              <a:rPr lang="en-US" sz="2800" dirty="0" smtClean="0"/>
              <a:t>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Eliminate accreditation sanctions and audit findings at colleges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Enhance student access, success, and equity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25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IEPI Major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74837"/>
            <a:ext cx="6172200" cy="4525963"/>
          </a:xfrm>
        </p:spPr>
        <p:txBody>
          <a:bodyPr/>
          <a:lstStyle/>
          <a:p>
            <a:r>
              <a:rPr lang="en-US" dirty="0" smtClean="0"/>
              <a:t>Indicators</a:t>
            </a:r>
          </a:p>
          <a:p>
            <a:r>
              <a:rPr lang="en-US" dirty="0"/>
              <a:t>Professional Development</a:t>
            </a:r>
          </a:p>
          <a:p>
            <a:r>
              <a:rPr lang="en-US" dirty="0"/>
              <a:t>Policy, Procedures, and Practice</a:t>
            </a:r>
          </a:p>
          <a:p>
            <a:r>
              <a:rPr lang="en-US" dirty="0" smtClean="0"/>
              <a:t>Partnership Resource Teams: </a:t>
            </a:r>
            <a:br>
              <a:rPr lang="en-US" dirty="0" smtClean="0"/>
            </a:br>
            <a:r>
              <a:rPr lang="en-US" dirty="0" smtClean="0"/>
              <a:t>Our Focus Today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2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7038"/>
            <a:ext cx="8534400" cy="1020762"/>
          </a:xfrm>
        </p:spPr>
        <p:txBody>
          <a:bodyPr>
            <a:noAutofit/>
          </a:bodyPr>
          <a:lstStyle/>
          <a:p>
            <a:r>
              <a:rPr lang="en-US" dirty="0" smtClean="0"/>
              <a:t>Partnership Resource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Expertise is matched to institution’s Areas of Focus</a:t>
            </a:r>
          </a:p>
          <a:p>
            <a:r>
              <a:rPr lang="en-US" sz="2800" dirty="0" smtClean="0"/>
              <a:t>Not just a single visit</a:t>
            </a:r>
            <a:r>
              <a:rPr lang="en-US" sz="2800" dirty="0"/>
              <a:t>: </a:t>
            </a:r>
            <a:r>
              <a:rPr lang="en-US" sz="2800" dirty="0" smtClean="0"/>
              <a:t>Each team commits </a:t>
            </a:r>
            <a:r>
              <a:rPr lang="en-US" sz="2800" dirty="0"/>
              <a:t>to 3 </a:t>
            </a:r>
            <a:r>
              <a:rPr lang="en-US" sz="2800" dirty="0" smtClean="0"/>
              <a:t>visits </a:t>
            </a:r>
            <a:r>
              <a:rPr lang="en-US" sz="2800" dirty="0"/>
              <a:t>or </a:t>
            </a:r>
            <a:r>
              <a:rPr lang="en-US" sz="2800" dirty="0" smtClean="0"/>
              <a:t>more as needed</a:t>
            </a:r>
          </a:p>
          <a:p>
            <a:r>
              <a:rPr lang="en-US" sz="2800" dirty="0" smtClean="0"/>
              <a:t>The visits are designed to: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Understand </a:t>
            </a:r>
            <a:r>
              <a:rPr lang="en-US" dirty="0" smtClean="0"/>
              <a:t>issues and identify scope </a:t>
            </a:r>
            <a:r>
              <a:rPr lang="en-US" dirty="0"/>
              <a:t>of </a:t>
            </a:r>
            <a:r>
              <a:rPr lang="en-US" dirty="0" smtClean="0"/>
              <a:t>support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 ideas </a:t>
            </a:r>
            <a:r>
              <a:rPr lang="en-US" dirty="0"/>
              <a:t>for </a:t>
            </a:r>
            <a:r>
              <a:rPr lang="en-US" dirty="0" smtClean="0"/>
              <a:t>institution’s Innovation and Effectiveness Plan to address Areas of Focus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 follow up support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5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Resource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1"/>
            <a:ext cx="8001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Institutional </a:t>
            </a:r>
            <a:r>
              <a:rPr lang="en-US" sz="2400" dirty="0"/>
              <a:t>CEO completes </a:t>
            </a:r>
            <a:r>
              <a:rPr lang="en-US" sz="2400" dirty="0" smtClean="0"/>
              <a:t>a short Letter </a:t>
            </a:r>
            <a:r>
              <a:rPr lang="en-US" sz="2400" dirty="0"/>
              <a:t>of </a:t>
            </a:r>
            <a:r>
              <a:rPr lang="en-US" sz="2400" dirty="0" smtClean="0"/>
              <a:t>Interest to identify Areas of Focus for technical assistance.  That initiates the process.</a:t>
            </a:r>
          </a:p>
          <a:p>
            <a:r>
              <a:rPr lang="en-US" sz="2400" dirty="0" smtClean="0"/>
              <a:t>Well before the initial PRT visit, </a:t>
            </a:r>
            <a:r>
              <a:rPr lang="en-US" sz="2400" dirty="0"/>
              <a:t>the CEO, with the participation of </a:t>
            </a:r>
            <a:r>
              <a:rPr lang="en-US" sz="2400" dirty="0" smtClean="0"/>
              <a:t>the Academic Senate </a:t>
            </a:r>
            <a:r>
              <a:rPr lang="en-US" sz="2400" dirty="0"/>
              <a:t>president and </a:t>
            </a:r>
            <a:r>
              <a:rPr lang="en-US" sz="2400" dirty="0" smtClean="0"/>
              <a:t>others as appropriate, develops a somewhat more detailed (but still concise) description of each Area of Focus.</a:t>
            </a:r>
            <a:endParaRPr lang="en-US" sz="2400" dirty="0"/>
          </a:p>
          <a:p>
            <a:r>
              <a:rPr lang="en-US" sz="2400" dirty="0" smtClean="0"/>
              <a:t>Seed grants </a:t>
            </a:r>
            <a:r>
              <a:rPr lang="en-US" sz="2400" dirty="0"/>
              <a:t>of </a:t>
            </a:r>
            <a:r>
              <a:rPr lang="en-US" sz="2400" dirty="0" smtClean="0"/>
              <a:t>up </a:t>
            </a:r>
            <a:r>
              <a:rPr lang="en-US" sz="2400" dirty="0"/>
              <a:t>to $150,000 </a:t>
            </a:r>
            <a:r>
              <a:rPr lang="en-US" sz="2400" dirty="0" smtClean="0"/>
              <a:t>are available after the second visit to expedite implementation of institution’s Innovation and Effectiveness </a:t>
            </a:r>
            <a:r>
              <a:rPr lang="en-US" sz="2400" dirty="0"/>
              <a:t>P</a:t>
            </a:r>
            <a:r>
              <a:rPr lang="en-US" sz="2400" dirty="0" smtClean="0"/>
              <a:t>lan (available until funds run out).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Resource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35 institutions so far have been selected to receive technical assistance by PRTs.</a:t>
            </a:r>
          </a:p>
          <a:p>
            <a:pPr lvl="1"/>
            <a:r>
              <a:rPr lang="en-US" sz="3400" dirty="0" smtClean="0"/>
              <a:t>Spring 2015 cohort: 8 institutions</a:t>
            </a:r>
          </a:p>
          <a:p>
            <a:pPr lvl="1"/>
            <a:r>
              <a:rPr lang="en-US" sz="3400" dirty="0" smtClean="0"/>
              <a:t>Fall 2015 cohort: 15 colleges, 1 center, and 1 district</a:t>
            </a:r>
          </a:p>
          <a:p>
            <a:pPr lvl="1"/>
            <a:r>
              <a:rPr lang="en-US" sz="3400" dirty="0"/>
              <a:t>Spring </a:t>
            </a:r>
            <a:r>
              <a:rPr lang="en-US" sz="3400" dirty="0" smtClean="0"/>
              <a:t>2016 cohort: 10 institutions</a:t>
            </a:r>
          </a:p>
          <a:p>
            <a:r>
              <a:rPr lang="en-US" sz="3400" dirty="0" smtClean="0"/>
              <a:t>PRTs are drawn from a pool of more than 230 subject matter experts from within CCC system.</a:t>
            </a:r>
          </a:p>
          <a:p>
            <a:r>
              <a:rPr lang="en-US" sz="3400" dirty="0" smtClean="0"/>
              <a:t>PRT Training occurs twice each year, through a webinar and two face-to-face workshops.</a:t>
            </a:r>
          </a:p>
          <a:p>
            <a:pPr lvl="0"/>
            <a:r>
              <a:rPr lang="en-US" sz="3400" dirty="0"/>
              <a:t>Volunteer to join the pool from which PRTs are drawn!</a:t>
            </a:r>
          </a:p>
          <a:p>
            <a:pPr lvl="1"/>
            <a:r>
              <a:rPr lang="en-US" sz="3400" dirty="0"/>
              <a:t>Current faculty survey: https://www.surveymonkey.com/s/Faculty_PRT_team_survey</a:t>
            </a:r>
          </a:p>
          <a:p>
            <a:pPr lvl="1"/>
            <a:r>
              <a:rPr lang="en-US" sz="3400" dirty="0" smtClean="0"/>
              <a:t>Current </a:t>
            </a:r>
            <a:r>
              <a:rPr lang="en-US" sz="3400" dirty="0"/>
              <a:t>non-faculty survey: https://www.surveymonkey.com/r/IEPI-PRT-ExpertiseInventory2015-2</a:t>
            </a:r>
          </a:p>
          <a:p>
            <a:endParaRPr lang="en-US" sz="3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49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Areas of Focus Identified by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Integrated planning at all levels, with resource allocation</a:t>
            </a:r>
          </a:p>
          <a:p>
            <a:pPr lvl="0"/>
            <a:r>
              <a:rPr lang="en-US" dirty="0"/>
              <a:t>SLO and SAO assessment, reporting, improvement, and integration with institutional planning</a:t>
            </a:r>
          </a:p>
          <a:p>
            <a:pPr lvl="0"/>
            <a:r>
              <a:rPr lang="en-US" dirty="0"/>
              <a:t>Using student success and achievement data for improving decision-making and institutional effectiveness</a:t>
            </a:r>
          </a:p>
          <a:p>
            <a:pPr lvl="0"/>
            <a:r>
              <a:rPr lang="en-US" dirty="0"/>
              <a:t>Enrollment management, strategic and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1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Areas of Focus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41437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Delineation of function between college and district</a:t>
            </a:r>
          </a:p>
          <a:p>
            <a:pPr lvl="0"/>
            <a:r>
              <a:rPr lang="en-US" dirty="0"/>
              <a:t>Technology tools for monitoring and management of institutional effectiveness processes</a:t>
            </a:r>
          </a:p>
          <a:p>
            <a:pPr lvl="0"/>
            <a:r>
              <a:rPr lang="en-US" dirty="0"/>
              <a:t>Improvement of governance, decision-making, and communication</a:t>
            </a:r>
          </a:p>
          <a:p>
            <a:pPr lvl="0"/>
            <a:r>
              <a:rPr lang="en-US" dirty="0"/>
              <a:t>Fiscal management and strategies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4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PRT Process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PRT training and preparation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Information flow</a:t>
            </a:r>
          </a:p>
          <a:p>
            <a:pPr lvl="1"/>
            <a:r>
              <a:rPr lang="en-US" dirty="0" smtClean="0"/>
              <a:t>To and from client institutions</a:t>
            </a:r>
          </a:p>
          <a:p>
            <a:pPr lvl="1"/>
            <a:r>
              <a:rPr lang="en-US" dirty="0" smtClean="0"/>
              <a:t>To and from PRTs</a:t>
            </a:r>
          </a:p>
          <a:p>
            <a:r>
              <a:rPr lang="en-US" dirty="0" smtClean="0"/>
              <a:t>Future enhancements</a:t>
            </a:r>
          </a:p>
          <a:p>
            <a:pPr lvl="1"/>
            <a:r>
              <a:rPr lang="en-US" dirty="0" smtClean="0"/>
              <a:t>Handbooks</a:t>
            </a:r>
          </a:p>
          <a:p>
            <a:pPr lvl="1"/>
            <a:r>
              <a:rPr lang="en-US" dirty="0" smtClean="0"/>
              <a:t>Continuing presentations</a:t>
            </a:r>
          </a:p>
          <a:p>
            <a:pPr lvl="1"/>
            <a:r>
              <a:rPr lang="en-US" dirty="0" smtClean="0"/>
              <a:t>Harvesting best practices</a:t>
            </a:r>
          </a:p>
          <a:p>
            <a:pPr lvl="1"/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8925</TotalTime>
  <Words>789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Institutional Effectiveness Partnership Initiative: Reflections on PRT Visits</vt:lpstr>
      <vt:lpstr>Institutional Effectiveness Partnership Initiative Goals</vt:lpstr>
      <vt:lpstr>IEPI Major Components</vt:lpstr>
      <vt:lpstr>Partnership Resource Teams</vt:lpstr>
      <vt:lpstr>Partnership Resource Teams</vt:lpstr>
      <vt:lpstr>Partnership Resource Teams</vt:lpstr>
      <vt:lpstr>Examples of Areas of Focus Identified by Institutions</vt:lpstr>
      <vt:lpstr>Areas of Focus (cont.)</vt:lpstr>
      <vt:lpstr>PRT Process Enhancements</vt:lpstr>
      <vt:lpstr>The Panel</vt:lpstr>
      <vt:lpstr>Panel Discussion Questions</vt:lpstr>
      <vt:lpstr>Questions from the Audience</vt:lpstr>
      <vt:lpstr>Thanks for joining us today!</vt:lpstr>
      <vt:lpstr>IEPI Contact Information</vt:lpstr>
    </vt:vector>
  </TitlesOfParts>
  <Company>College of the Canyons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Effectiveness Partnership Initiative</dc:title>
  <dc:creator>Windows User</dc:creator>
  <cp:lastModifiedBy>Lee</cp:lastModifiedBy>
  <cp:revision>216</cp:revision>
  <cp:lastPrinted>2016-01-21T18:55:45Z</cp:lastPrinted>
  <dcterms:created xsi:type="dcterms:W3CDTF">2015-03-18T21:50:07Z</dcterms:created>
  <dcterms:modified xsi:type="dcterms:W3CDTF">2016-01-21T19:54:15Z</dcterms:modified>
</cp:coreProperties>
</file>