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83" r:id="rId4"/>
    <p:sldId id="258" r:id="rId5"/>
    <p:sldId id="284" r:id="rId6"/>
    <p:sldId id="285" r:id="rId7"/>
    <p:sldId id="262" r:id="rId8"/>
    <p:sldId id="293" r:id="rId9"/>
    <p:sldId id="287" r:id="rId10"/>
    <p:sldId id="292" r:id="rId11"/>
    <p:sldId id="294" r:id="rId12"/>
    <p:sldId id="295" r:id="rId13"/>
    <p:sldId id="296" r:id="rId14"/>
    <p:sldId id="297" r:id="rId15"/>
    <p:sldId id="299" r:id="rId16"/>
    <p:sldId id="298" r:id="rId17"/>
    <p:sldId id="300" r:id="rId18"/>
    <p:sldId id="313" r:id="rId19"/>
    <p:sldId id="302" r:id="rId20"/>
    <p:sldId id="303" r:id="rId21"/>
    <p:sldId id="304" r:id="rId22"/>
    <p:sldId id="305" r:id="rId23"/>
    <p:sldId id="311" r:id="rId24"/>
    <p:sldId id="306" r:id="rId25"/>
    <p:sldId id="307" r:id="rId26"/>
    <p:sldId id="310" r:id="rId27"/>
    <p:sldId id="308" r:id="rId28"/>
    <p:sldId id="309" r:id="rId29"/>
    <p:sldId id="31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99858" autoAdjust="0"/>
  </p:normalViewPr>
  <p:slideViewPr>
    <p:cSldViewPr snapToGrid="0">
      <p:cViewPr>
        <p:scale>
          <a:sx n="70" d="100"/>
          <a:sy n="70" d="100"/>
        </p:scale>
        <p:origin x="-630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Voter Participation of 18-29 Year </a:t>
            </a:r>
            <a:r>
              <a:rPr lang="en-US" sz="2000" dirty="0" smtClean="0"/>
              <a:t>Olds Without College</a:t>
            </a:r>
            <a:endParaRPr lang="en-US" sz="2000" dirty="0"/>
          </a:p>
        </c:rich>
      </c:tx>
      <c:layout>
        <c:manualLayout>
          <c:xMode val="edge"/>
          <c:yMode val="edge"/>
          <c:x val="0.11144672888111207"/>
          <c:y val="1.6183412002697236E-2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Voter Participation of 18-29 Year Olds</c:v>
                </c:pt>
              </c:strCache>
            </c:strRef>
          </c:tx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2010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46240"/>
        <c:axId val="31947776"/>
      </c:lineChart>
      <c:catAx>
        <c:axId val="3194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947776"/>
        <c:crosses val="autoZero"/>
        <c:auto val="1"/>
        <c:lblAlgn val="ctr"/>
        <c:lblOffset val="100"/>
        <c:noMultiLvlLbl val="0"/>
      </c:catAx>
      <c:valAx>
        <c:axId val="319477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194624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A4722-FDE3-497A-8E1B-4F7136FEE8C3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40A83-EA50-4D40-B227-7CD52A5B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5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FB999F-2D17-47EA-AD06-FA01FA78DD36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  <a:r>
              <a:rPr lang="en-US" baseline="0" dirty="0"/>
              <a:t> Frum, The Atlantic, How Donald Trump exploited the seven broken guard rails of democracy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8933A-94AA-45E2-ACA5-574D8C30112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81504" y="3988153"/>
            <a:ext cx="10485173" cy="1842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>
                <a:solidFill>
                  <a:prstClr val="black"/>
                </a:solidFill>
                <a:latin typeface="Georgia" pitchFamily="18" charset="0"/>
              </a:rPr>
              <a:t>“…best political voice for community college faculty in the state.”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Georgia" pitchFamily="18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Georgia" pitchFamily="18" charset="0"/>
              </a:rPr>
            </a:br>
            <a:r>
              <a:rPr lang="en-US" i="1" dirty="0">
                <a:solidFill>
                  <a:prstClr val="black"/>
                </a:solidFill>
                <a:latin typeface="Georgia" pitchFamily="18" charset="0"/>
              </a:rPr>
              <a:t>~ Sacramento News &amp; Review</a:t>
            </a:r>
          </a:p>
          <a:p>
            <a:pPr algn="ctr">
              <a:lnSpc>
                <a:spcPct val="90000"/>
              </a:lnSpc>
            </a:pPr>
            <a:endParaRPr lang="en-US" b="1" i="1" dirty="0">
              <a:solidFill>
                <a:prstClr val="black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</a:pPr>
            <a:endParaRPr lang="en-US" b="1" i="1" dirty="0">
              <a:solidFill>
                <a:prstClr val="black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</a:pPr>
            <a:endParaRPr lang="en-US" b="1" i="1" dirty="0">
              <a:solidFill>
                <a:prstClr val="black"/>
              </a:solidFill>
              <a:latin typeface="Georgia" pitchFamily="18" charset="0"/>
              <a:cs typeface="Verdana"/>
            </a:endParaRP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www.faccc.org</a:t>
            </a:r>
          </a:p>
        </p:txBody>
      </p:sp>
      <p:pic>
        <p:nvPicPr>
          <p:cNvPr id="6" name="Picture 5" descr="faccc_logo_bw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19" y="898141"/>
            <a:ext cx="6388468" cy="24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87816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Microsoft_Excel_97-2003_Worksheet1.xls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277" y="3112828"/>
            <a:ext cx="11668836" cy="1827663"/>
          </a:xfrm>
        </p:spPr>
        <p:txBody>
          <a:bodyPr/>
          <a:lstStyle/>
          <a:p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Legislative Cycle and the Need for Advocacy:  </a:t>
            </a: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Political 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Landscape and Power Dynamics of Sacramento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1" y="1296537"/>
            <a:ext cx="10254869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lbudgetcenter.org/wp-content/uploads/budget-process-infographic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2192000" cy="67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5459" r="23334"/>
          <a:stretch/>
        </p:blipFill>
        <p:spPr bwMode="auto">
          <a:xfrm>
            <a:off x="3535025" y="215659"/>
            <a:ext cx="4572000" cy="639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t="29395" r="21860"/>
          <a:stretch/>
        </p:blipFill>
        <p:spPr bwMode="auto">
          <a:xfrm>
            <a:off x="526010" y="553092"/>
            <a:ext cx="5295015" cy="605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5" t="34853" r="22403"/>
          <a:stretch/>
        </p:blipFill>
        <p:spPr bwMode="auto">
          <a:xfrm>
            <a:off x="5821025" y="553092"/>
            <a:ext cx="4634446" cy="605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3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549276"/>
            <a:ext cx="10972800" cy="98107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4000" dirty="0" smtClean="0">
                <a:solidFill>
                  <a:schemeClr val="bg1"/>
                </a:solidFill>
                <a:latin typeface="Cafe Nero M54" pitchFamily="2" charset="0"/>
                <a:ea typeface="Calibri" pitchFamily="34" charset="0"/>
                <a:cs typeface="Times New Roman" pitchFamily="18" charset="0"/>
              </a:rPr>
              <a:t>Why Americans hate politics </a:t>
            </a:r>
            <a:br>
              <a:rPr lang="en-US" altLang="en-US" sz="4000" dirty="0" smtClean="0">
                <a:solidFill>
                  <a:schemeClr val="bg1"/>
                </a:solidFill>
                <a:latin typeface="Cafe Nero M54" pitchFamily="2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dirty="0" smtClean="0">
                <a:solidFill>
                  <a:schemeClr val="bg1"/>
                </a:solidFill>
                <a:latin typeface="Cafe Nero M54" pitchFamily="2" charset="0"/>
                <a:ea typeface="Calibri" pitchFamily="34" charset="0"/>
                <a:cs typeface="Times New Roman" pitchFamily="18" charset="0"/>
              </a:rPr>
              <a:t>Hate Politics</a:t>
            </a:r>
            <a:r>
              <a:rPr lang="en-US" alt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dirty="0" smtClean="0">
              <a:solidFill>
                <a:schemeClr val="tx1"/>
              </a:solidFill>
              <a:latin typeface="Andalus" pitchFamily="18" charset="-78"/>
              <a:ea typeface="Calibri" pitchFamily="34" charset="0"/>
              <a:cs typeface="Andalus" pitchFamily="18" charset="-78"/>
            </a:endParaRP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3"/>
          <a:stretch>
            <a:fillRect/>
          </a:stretch>
        </p:blipFill>
        <p:spPr>
          <a:xfrm>
            <a:off x="-6350" y="1341438"/>
            <a:ext cx="12198351" cy="5516562"/>
          </a:xfrm>
        </p:spPr>
      </p:pic>
    </p:spTree>
    <p:extLst>
      <p:ext uri="{BB962C8B-B14F-4D97-AF65-F5344CB8AC3E}">
        <p14:creationId xmlns:p14="http://schemas.microsoft.com/office/powerpoint/2010/main" val="20318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7" y="0"/>
            <a:ext cx="12189883" cy="6858000"/>
          </a:xfrm>
          <a:noFill/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814918" y="6165850"/>
            <a:ext cx="518583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Cafe Nero M54" pitchFamily="2" charset="0"/>
              </a:rPr>
              <a:t>Washington, DC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7224185" y="5373689"/>
            <a:ext cx="5183716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Cafe Nero M54" pitchFamily="2" charset="0"/>
              </a:rPr>
              <a:t>sacramento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2688167" y="431800"/>
            <a:ext cx="662516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99"/>
                </a:solidFill>
                <a:latin typeface="Cafe Nero M54" pitchFamily="2" charset="0"/>
              </a:rPr>
              <a:t>Tug and pull</a:t>
            </a:r>
          </a:p>
        </p:txBody>
      </p:sp>
    </p:spTree>
    <p:extLst>
      <p:ext uri="{BB962C8B-B14F-4D97-AF65-F5344CB8AC3E}">
        <p14:creationId xmlns:p14="http://schemas.microsoft.com/office/powerpoint/2010/main" val="188473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0" t="12561" r="31050" b="3487"/>
          <a:stretch>
            <a:fillRect/>
          </a:stretch>
        </p:blipFill>
        <p:spPr>
          <a:xfrm>
            <a:off x="2790395" y="850652"/>
            <a:ext cx="7315200" cy="5414963"/>
          </a:xfr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2022" r="37701" b="6506"/>
          <a:stretch>
            <a:fillRect/>
          </a:stretch>
        </p:blipFill>
        <p:spPr bwMode="auto">
          <a:xfrm>
            <a:off x="2993246" y="284435"/>
            <a:ext cx="6970183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11839" r="40575" b="7610"/>
          <a:stretch>
            <a:fillRect/>
          </a:stretch>
        </p:blipFill>
        <p:spPr bwMode="auto">
          <a:xfrm>
            <a:off x="2918700" y="247651"/>
            <a:ext cx="7008779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23724" r="38161"/>
          <a:stretch>
            <a:fillRect/>
          </a:stretch>
        </p:blipFill>
        <p:spPr bwMode="auto">
          <a:xfrm>
            <a:off x="2570146" y="387351"/>
            <a:ext cx="7294033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20288" r="42041" b="389"/>
          <a:stretch>
            <a:fillRect/>
          </a:stretch>
        </p:blipFill>
        <p:spPr bwMode="auto">
          <a:xfrm>
            <a:off x="2759330" y="247651"/>
            <a:ext cx="6650567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8731" y="2983885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Cafe Nero M54" panose="02000500000000000000" pitchFamily="2" charset="0"/>
              </a:rPr>
              <a:t>Words Into Action</a:t>
            </a:r>
            <a:endParaRPr lang="en-US" sz="5400" dirty="0">
              <a:solidFill>
                <a:schemeClr val="bg1"/>
              </a:solidFill>
              <a:latin typeface="Cafe Nero M54" panose="02000500000000000000" pitchFamily="2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14140" r="39148"/>
          <a:stretch/>
        </p:blipFill>
        <p:spPr bwMode="auto">
          <a:xfrm>
            <a:off x="4121845" y="387351"/>
            <a:ext cx="4712983" cy="64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437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What Type of Problem do we Need to Solve?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498" y="2257635"/>
            <a:ext cx="8946541" cy="419548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Legislative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Budgetary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Regulatory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Political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Perception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Other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9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4" y="64166"/>
            <a:ext cx="11582400" cy="679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9493" y="955343"/>
            <a:ext cx="7615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Powerful Visual but Not Always the Best Strategy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0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045" y="370832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Savings Rates </a:t>
            </a:r>
            <a:r>
              <a:rPr lang="en-US" dirty="0" smtClean="0">
                <a:effectLst/>
              </a:rPr>
              <a:t>by Age, 2004-14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330658"/>
            <a:ext cx="11846257" cy="540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82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25" y="179763"/>
            <a:ext cx="11723427" cy="1400530"/>
          </a:xfrm>
        </p:spPr>
        <p:txBody>
          <a:bodyPr>
            <a:normAutofit/>
          </a:bodyPr>
          <a:lstStyle/>
          <a:p>
            <a:r>
              <a:rPr lang="en-US" b="1" dirty="0" smtClean="0"/>
              <a:t>Understanding the Millennials </a:t>
            </a:r>
            <a:br>
              <a:rPr lang="en-US" b="1" dirty="0" smtClean="0"/>
            </a:br>
            <a:r>
              <a:rPr lang="en-US" b="1" dirty="0" smtClean="0"/>
              <a:t>(Born After 1980)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3860800" cy="13716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6500" b="1" dirty="0" smtClean="0">
                <a:solidFill>
                  <a:srgbClr val="C00000"/>
                </a:solidFill>
              </a:rPr>
              <a:t>Distrust</a:t>
            </a:r>
            <a:r>
              <a:rPr lang="en-US" sz="3300" b="1" dirty="0" smtClean="0">
                <a:solidFill>
                  <a:srgbClr val="C00000"/>
                </a:solidFill>
              </a:rPr>
              <a:t>	</a:t>
            </a:r>
            <a:r>
              <a:rPr lang="en-US" sz="3600" b="1" dirty="0" smtClean="0">
                <a:solidFill>
                  <a:srgbClr val="C00000"/>
                </a:solidFill>
              </a:rPr>
              <a:t>	</a:t>
            </a:r>
            <a:endParaRPr lang="en-US" sz="4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12000" y="1546606"/>
            <a:ext cx="5486400" cy="12251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	</a:t>
            </a:r>
            <a:r>
              <a:rPr lang="en-US" sz="5400" b="1" dirty="0" smtClean="0">
                <a:solidFill>
                  <a:srgbClr val="C00000"/>
                </a:solidFill>
              </a:rPr>
              <a:t>Trust	</a:t>
            </a:r>
            <a:r>
              <a:rPr lang="en-US" sz="3600" b="1" dirty="0" smtClean="0">
                <a:solidFill>
                  <a:srgbClr val="C00000"/>
                </a:solidFill>
              </a:rPr>
              <a:t>		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" y="2602174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Institution of Marriage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1200" y="3581401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Organized Religion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1200" y="4572001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Politics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2602174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Friends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44263" y="35814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Friends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441960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Friends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619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21104" y="1755228"/>
            <a:ext cx="10461296" cy="4214648"/>
          </a:xfrm>
          <a:prstGeom prst="line">
            <a:avLst/>
          </a:prstGeom>
          <a:ln w="1143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52938" y="1417638"/>
            <a:ext cx="10629463" cy="4730914"/>
          </a:xfrm>
          <a:prstGeom prst="line">
            <a:avLst/>
          </a:prstGeom>
          <a:ln w="1143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29572" y="16002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3288" y="2875003"/>
            <a:ext cx="272542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6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6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64" y="2944670"/>
            <a:ext cx="2750208" cy="183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75" y="2994819"/>
            <a:ext cx="2627587" cy="1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67" y="2708196"/>
            <a:ext cx="1714810" cy="22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9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Elections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48623" r="25544" b="5871"/>
          <a:stretch/>
        </p:blipFill>
        <p:spPr bwMode="auto">
          <a:xfrm>
            <a:off x="914400" y="2438400"/>
            <a:ext cx="4676635" cy="2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24900"/>
            <a:ext cx="4673600" cy="215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876800"/>
            <a:ext cx="538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Congress: Dems +23</a:t>
            </a:r>
          </a:p>
          <a:p>
            <a:r>
              <a:rPr lang="en-US" sz="3200" b="1" dirty="0" smtClean="0"/>
              <a:t>Senate: Dems +8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14365" y="4910919"/>
            <a:ext cx="538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Congress: Reps +63</a:t>
            </a:r>
          </a:p>
          <a:p>
            <a:r>
              <a:rPr lang="en-US" sz="3200" b="1" dirty="0" smtClean="0"/>
              <a:t>Senate: Reps +6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828801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2008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2000" y="1828800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2010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Sixty Percent Decline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80499"/>
              </p:ext>
            </p:extLst>
          </p:nvPr>
        </p:nvGraphicFramePr>
        <p:xfrm>
          <a:off x="101600" y="1600201"/>
          <a:ext cx="118872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26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" y="1219200"/>
            <a:ext cx="1188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1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guard rai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600" y="605375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Beyond anything else, we must rebuild the guard rails of a compassionate, diverse, and democratic society that values and cherishes everyone.</a:t>
            </a:r>
          </a:p>
        </p:txBody>
      </p:sp>
    </p:spTree>
    <p:extLst>
      <p:ext uri="{BB962C8B-B14F-4D97-AF65-F5344CB8AC3E}">
        <p14:creationId xmlns:p14="http://schemas.microsoft.com/office/powerpoint/2010/main" val="386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145" y="0"/>
            <a:ext cx="10972800" cy="1143000"/>
          </a:xfrm>
        </p:spPr>
        <p:txBody>
          <a:bodyPr/>
          <a:lstStyle/>
          <a:p>
            <a:pPr algn="ctr"/>
            <a:r>
              <a:rPr lang="en-US" b="1" dirty="0" smtClean="0"/>
              <a:t>Simple Concepts</a:t>
            </a:r>
            <a:endParaRPr lang="en-US" b="1" dirty="0"/>
          </a:p>
        </p:txBody>
      </p:sp>
      <p:pic>
        <p:nvPicPr>
          <p:cNvPr id="12292" name="Picture 4" descr="Image result for tell your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97" y="1057563"/>
            <a:ext cx="6337300" cy="57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719120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To whom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06197" y="2724807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With whom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0"/>
          <a:stretch/>
        </p:blipFill>
        <p:spPr bwMode="auto">
          <a:xfrm>
            <a:off x="0" y="1295400"/>
            <a:ext cx="12192000" cy="41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500" t="44074" r="43333" b="21852"/>
          <a:stretch/>
        </p:blipFill>
        <p:spPr>
          <a:xfrm>
            <a:off x="3149600" y="987424"/>
            <a:ext cx="5892800" cy="4419600"/>
          </a:xfrm>
          <a:prstGeom prst="rect">
            <a:avLst/>
          </a:prstGeom>
        </p:spPr>
      </p:pic>
      <p:pic>
        <p:nvPicPr>
          <p:cNvPr id="8200" name="Picture 8" descr="Image result for we are not powerl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987424"/>
            <a:ext cx="7213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478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121729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faccc_logo_bw.ai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39" y="1355998"/>
            <a:ext cx="6946748" cy="2665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504" y="4607619"/>
            <a:ext cx="10485173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>
                <a:solidFill>
                  <a:prstClr val="black"/>
                </a:solidFill>
                <a:latin typeface="Georgia" pitchFamily="18" charset="0"/>
              </a:rPr>
              <a:t>“…best political voice for community college faculty in the state.”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Georgia" pitchFamily="18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Georgia" pitchFamily="18" charset="0"/>
              </a:rPr>
            </a:br>
            <a:r>
              <a:rPr lang="en-US" i="1" dirty="0">
                <a:solidFill>
                  <a:prstClr val="black"/>
                </a:solidFill>
                <a:latin typeface="Georgia" pitchFamily="18" charset="0"/>
              </a:rPr>
              <a:t>~ Sacramento News &amp; Review</a:t>
            </a:r>
            <a:endParaRPr lang="en-US" b="1" i="1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8885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alif.ps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56" y="272955"/>
            <a:ext cx="6076975" cy="627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005"/>
            <a:ext cx="11178116" cy="11303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chemeClr val="tx1"/>
                </a:solidFill>
              </a:rPr>
              <a:t>Partisan </a:t>
            </a:r>
            <a:r>
              <a:rPr lang="en-US" sz="4400" b="1" dirty="0">
                <a:solidFill>
                  <a:schemeClr val="tx1"/>
                </a:solidFill>
              </a:rPr>
              <a:t>Composition of Legislature</a:t>
            </a:r>
          </a:p>
        </p:txBody>
      </p:sp>
      <p:graphicFrame>
        <p:nvGraphicFramePr>
          <p:cNvPr id="12291" name="Chart 7"/>
          <p:cNvGraphicFramePr>
            <a:graphicFrameLocks/>
          </p:cNvGraphicFramePr>
          <p:nvPr/>
        </p:nvGraphicFramePr>
        <p:xfrm>
          <a:off x="-67734" y="1290638"/>
          <a:ext cx="12327467" cy="56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r:id="rId4" imgW="9242337" imgH="5614903" progId="Excel.Chart.8">
                  <p:embed/>
                </p:oleObj>
              </mc:Choice>
              <mc:Fallback>
                <p:oleObj r:id="rId4" imgW="9242337" imgH="561490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734" y="1290638"/>
                        <a:ext cx="12327467" cy="561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3937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-22578"/>
            <a:ext cx="7067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1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4" y="685800"/>
            <a:ext cx="11289536" cy="53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63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701238"/>
              </p:ext>
            </p:extLst>
          </p:nvPr>
        </p:nvGraphicFramePr>
        <p:xfrm>
          <a:off x="1081668" y="200721"/>
          <a:ext cx="8954430" cy="6478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Bitmap Image" r:id="rId4" imgW="23276190" imgH="27619048" progId="Paint.Picture">
                  <p:embed/>
                </p:oleObj>
              </mc:Choice>
              <mc:Fallback>
                <p:oleObj name="Bitmap Image" r:id="rId4" imgW="23276190" imgH="27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 contrast="18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417" t="15331" r="3261" b="3111"/>
                      <a:stretch>
                        <a:fillRect/>
                      </a:stretch>
                    </p:blipFill>
                    <p:spPr bwMode="auto">
                      <a:xfrm>
                        <a:off x="1081668" y="200721"/>
                        <a:ext cx="8954430" cy="6478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80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4" t="17990" r="37363" b="3046"/>
          <a:stretch/>
        </p:blipFill>
        <p:spPr bwMode="auto">
          <a:xfrm>
            <a:off x="3195887" y="259308"/>
            <a:ext cx="4876762" cy="644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8" t="15252" r="39022" b="10000"/>
          <a:stretch/>
        </p:blipFill>
        <p:spPr bwMode="auto">
          <a:xfrm>
            <a:off x="3195887" y="293427"/>
            <a:ext cx="4640240" cy="640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7164" r="38468" b="2279"/>
          <a:stretch/>
        </p:blipFill>
        <p:spPr bwMode="auto">
          <a:xfrm>
            <a:off x="3437587" y="259308"/>
            <a:ext cx="4398540" cy="655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5" t="13025" r="39272" b="6506"/>
          <a:stretch/>
        </p:blipFill>
        <p:spPr bwMode="auto">
          <a:xfrm>
            <a:off x="3437587" y="395128"/>
            <a:ext cx="4458751" cy="641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4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95534"/>
            <a:ext cx="11982735" cy="66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7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1230</TotalTime>
  <Words>168</Words>
  <Application>Microsoft Office PowerPoint</Application>
  <PresentationFormat>Custom</PresentationFormat>
  <Paragraphs>47</Paragraphs>
  <Slides>29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Ion</vt:lpstr>
      <vt:lpstr>Microsoft Excel Chart</vt:lpstr>
      <vt:lpstr>Bitmap Image</vt:lpstr>
      <vt:lpstr>Legislative Cycle and the Need for Advocacy:   Political Landscape and Power Dynamics of Sacramento</vt:lpstr>
      <vt:lpstr>PowerPoint Presentation</vt:lpstr>
      <vt:lpstr>PowerPoint Presentation</vt:lpstr>
      <vt:lpstr>Partisan Composition of Legislature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Americans hate politics  Hate Politics </vt:lpstr>
      <vt:lpstr>PowerPoint Presentation</vt:lpstr>
      <vt:lpstr>PowerPoint Presentation</vt:lpstr>
      <vt:lpstr>What Type of Problem do we Need to Solve?</vt:lpstr>
      <vt:lpstr>PowerPoint Presentation</vt:lpstr>
      <vt:lpstr>PowerPoint Presentation</vt:lpstr>
      <vt:lpstr>Savings Rates by Age, 2004-14</vt:lpstr>
      <vt:lpstr>Understanding the Millennials  (Born After 1980)</vt:lpstr>
      <vt:lpstr>Comparing Elections</vt:lpstr>
      <vt:lpstr>Sixty Percent Decline</vt:lpstr>
      <vt:lpstr>PowerPoint Presentation</vt:lpstr>
      <vt:lpstr>PowerPoint Presentation</vt:lpstr>
      <vt:lpstr>Simple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Lightman</dc:creator>
  <cp:lastModifiedBy>Jonathan</cp:lastModifiedBy>
  <cp:revision>13</cp:revision>
  <dcterms:created xsi:type="dcterms:W3CDTF">2014-09-12T17:24:29Z</dcterms:created>
  <dcterms:modified xsi:type="dcterms:W3CDTF">2017-06-14T17:39:35Z</dcterms:modified>
</cp:coreProperties>
</file>