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6" r:id="rId2"/>
    <p:sldId id="257" r:id="rId3"/>
    <p:sldId id="258" r:id="rId4"/>
    <p:sldId id="259" r:id="rId5"/>
    <p:sldId id="268"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E79"/>
    <a:srgbClr val="015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6327"/>
  </p:normalViewPr>
  <p:slideViewPr>
    <p:cSldViewPr snapToGrid="0">
      <p:cViewPr varScale="1">
        <p:scale>
          <a:sx n="61" d="100"/>
          <a:sy n="61" d="100"/>
        </p:scale>
        <p:origin x="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3C8C4-4D89-B749-943B-6BA25E90915C}"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E984D-4D2F-1341-A2EB-C09E2574F304}" type="slidenum">
              <a:rPr lang="en-US" smtClean="0"/>
              <a:t>‹#›</a:t>
            </a:fld>
            <a:endParaRPr lang="en-US"/>
          </a:p>
        </p:txBody>
      </p:sp>
    </p:spTree>
    <p:extLst>
      <p:ext uri="{BB962C8B-B14F-4D97-AF65-F5344CB8AC3E}">
        <p14:creationId xmlns:p14="http://schemas.microsoft.com/office/powerpoint/2010/main" val="292502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solidFill>
            <a:schemeClr val="tx2"/>
          </a:solidFill>
        </p:spPr>
      </p:pic>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94722"/>
            <a:ext cx="10515600" cy="3762386"/>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436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4"/>
            <a:ext cx="4950824" cy="4436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B4FBA7E-747D-FA91-C36C-66E458D2CEC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5BD5F7-1A29-E6BE-7410-8C94E47FC38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F367EE8C-E09F-1895-7054-464BC6595F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directoryupdate@asccc.or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info@asccc.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asccc.org/resolutions/establish-rising-scholars-faculty-liaisons" TargetMode="External"/><Relationship Id="rId3" Type="http://schemas.openxmlformats.org/officeDocument/2006/relationships/hyperlink" Target="https://asccc.org/resolutions/establishing-local-legislative-liaison-position" TargetMode="External"/><Relationship Id="rId7" Type="http://schemas.openxmlformats.org/officeDocument/2006/relationships/hyperlink" Target="https://asccc.org/resolutions/increase-part-time-faculty-representation-and-communication-through-local-part-time" TargetMode="External"/><Relationship Id="rId2" Type="http://schemas.openxmlformats.org/officeDocument/2006/relationships/hyperlink" Target="https://asccc.org/resolutions/establishing-local-cte-liaison-position" TargetMode="External"/><Relationship Id="rId1" Type="http://schemas.openxmlformats.org/officeDocument/2006/relationships/slideLayout" Target="../slideLayouts/slideLayout3.xml"/><Relationship Id="rId6" Type="http://schemas.openxmlformats.org/officeDocument/2006/relationships/hyperlink" Target="https://asccc.org/resolutions/establishing-local-inclusion-diversity-equity-and-anti-racism-idea-liaison" TargetMode="External"/><Relationship Id="rId5" Type="http://schemas.openxmlformats.org/officeDocument/2006/relationships/hyperlink" Target="https://asccc.org/resolutions/establish-local-open-educational-resources-liaisons" TargetMode="External"/><Relationship Id="rId4" Type="http://schemas.openxmlformats.org/officeDocument/2006/relationships/hyperlink" Target="https://asccc.org/resolutions/establish-local-noncredit-liaison-posi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asccc.org/rising-scholars-faculty-liaison" TargetMode="External"/><Relationship Id="rId3" Type="http://schemas.openxmlformats.org/officeDocument/2006/relationships/hyperlink" Target="https://asccc.org/guided-pathways-liaison" TargetMode="External"/><Relationship Id="rId7" Type="http://schemas.openxmlformats.org/officeDocument/2006/relationships/hyperlink" Target="https://asccc.org/part-time-faculty-liaison" TargetMode="External"/><Relationship Id="rId2" Type="http://schemas.openxmlformats.org/officeDocument/2006/relationships/hyperlink" Target="https://asccc.org/cte-faculty-liaison" TargetMode="External"/><Relationship Id="rId1" Type="http://schemas.openxmlformats.org/officeDocument/2006/relationships/slideLayout" Target="../slideLayouts/slideLayout3.xml"/><Relationship Id="rId6" Type="http://schemas.openxmlformats.org/officeDocument/2006/relationships/hyperlink" Target="https://asccc.org/oer-liaison" TargetMode="External"/><Relationship Id="rId5" Type="http://schemas.openxmlformats.org/officeDocument/2006/relationships/hyperlink" Target="https://asccc.org/noncredit-liaison" TargetMode="External"/><Relationship Id="rId10" Type="http://schemas.openxmlformats.org/officeDocument/2006/relationships/image" Target="../media/image6.png"/><Relationship Id="rId4" Type="http://schemas.openxmlformats.org/officeDocument/2006/relationships/hyperlink" Target="https://asccc.org/legislative-liaison" TargetMode="External"/><Relationship Id="rId9" Type="http://schemas.openxmlformats.org/officeDocument/2006/relationships/hyperlink" Target="https://asccc.org/resolutions/establishing-local-inclusion-diversity-equity-and-anti-racism-idea-liais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sccc.org/sign-our-newsletter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ASCCC Liaisons: </a:t>
            </a:r>
            <a:br>
              <a:rPr lang="en-US" dirty="0"/>
            </a:br>
            <a:r>
              <a:rPr lang="en-US" dirty="0"/>
              <a:t>The Opportunities, Benefits, and Rewards</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dirty="0"/>
              <a:t>General Session 12</a:t>
            </a:r>
          </a:p>
          <a:p>
            <a:r>
              <a:rPr lang="en-US" dirty="0"/>
              <a:t>Friday June 16, 2023 </a:t>
            </a:r>
            <a:r>
              <a:rPr lang="en-US" dirty="0">
                <a:solidFill>
                  <a:schemeClr val="accent5"/>
                </a:solidFill>
                <a:latin typeface="Arial" panose="020B0604020202020204" pitchFamily="34" charset="0"/>
                <a:cs typeface="Arial" panose="020B0604020202020204" pitchFamily="34" charset="0"/>
              </a:rPr>
              <a:t>ǀ </a:t>
            </a:r>
            <a:r>
              <a:rPr lang="en-US" dirty="0">
                <a:solidFill>
                  <a:schemeClr val="bg1"/>
                </a:solidFill>
                <a:latin typeface="Arial" panose="020B0604020202020204" pitchFamily="34" charset="0"/>
                <a:cs typeface="Arial" panose="020B0604020202020204" pitchFamily="34" charset="0"/>
              </a:rPr>
              <a:t>4:00pm – 5:00pm</a:t>
            </a:r>
            <a:endParaRPr lang="en-US" dirty="0">
              <a:solidFill>
                <a:schemeClr val="accent5"/>
              </a:solidFill>
            </a:endParaRP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6106-DAD0-B13F-EB36-F11F53811B03}"/>
              </a:ext>
            </a:extLst>
          </p:cNvPr>
          <p:cNvSpPr>
            <a:spLocks noGrp="1"/>
          </p:cNvSpPr>
          <p:nvPr>
            <p:ph type="title"/>
          </p:nvPr>
        </p:nvSpPr>
        <p:spPr/>
        <p:txBody>
          <a:bodyPr/>
          <a:lstStyle/>
          <a:p>
            <a:r>
              <a:rPr lang="en-US" dirty="0"/>
              <a:t>ASCCC Support for Liaisons</a:t>
            </a:r>
          </a:p>
        </p:txBody>
      </p:sp>
      <p:sp>
        <p:nvSpPr>
          <p:cNvPr id="3" name="Content Placeholder 2">
            <a:extLst>
              <a:ext uri="{FF2B5EF4-FFF2-40B4-BE49-F238E27FC236}">
                <a16:creationId xmlns:a16="http://schemas.microsoft.com/office/drawing/2014/main" id="{7A6F6BA0-31CB-EDC6-B59C-BB892BD82617}"/>
              </a:ext>
            </a:extLst>
          </p:cNvPr>
          <p:cNvSpPr>
            <a:spLocks noGrp="1"/>
          </p:cNvSpPr>
          <p:nvPr>
            <p:ph sz="half" idx="1"/>
          </p:nvPr>
        </p:nvSpPr>
        <p:spPr>
          <a:xfrm>
            <a:off x="1175655" y="1825625"/>
            <a:ext cx="10035683" cy="4436026"/>
          </a:xfrm>
        </p:spPr>
        <p:txBody>
          <a:bodyPr/>
          <a:lstStyle/>
          <a:p>
            <a:pPr marL="457200" lvl="0" indent="-317500" algn="l" rtl="0">
              <a:lnSpc>
                <a:spcPct val="90000"/>
              </a:lnSpc>
              <a:spcBef>
                <a:spcPts val="800"/>
              </a:spcBef>
              <a:spcAft>
                <a:spcPts val="0"/>
              </a:spcAft>
              <a:buSzPts val="1400"/>
              <a:buChar char="•"/>
            </a:pPr>
            <a:r>
              <a:rPr lang="en-US" dirty="0"/>
              <a:t>Currently, one-way information listservs and ASCCC webpages</a:t>
            </a:r>
          </a:p>
          <a:p>
            <a:pPr marL="457200" lvl="0" indent="-317500" algn="l" rtl="0">
              <a:lnSpc>
                <a:spcPct val="90000"/>
              </a:lnSpc>
              <a:spcBef>
                <a:spcPts val="0"/>
              </a:spcBef>
              <a:spcAft>
                <a:spcPts val="0"/>
              </a:spcAft>
              <a:buSzPts val="1400"/>
              <a:buChar char="•"/>
            </a:pPr>
            <a:r>
              <a:rPr lang="en-US" dirty="0"/>
              <a:t>How to make support more “active” and “engaged”</a:t>
            </a:r>
          </a:p>
          <a:p>
            <a:pPr marL="457200" lvl="0" indent="-317500" algn="l" rtl="0">
              <a:lnSpc>
                <a:spcPct val="90000"/>
              </a:lnSpc>
              <a:spcBef>
                <a:spcPts val="0"/>
              </a:spcBef>
              <a:spcAft>
                <a:spcPts val="0"/>
              </a:spcAft>
              <a:buSzPts val="1400"/>
              <a:buChar char="•"/>
            </a:pPr>
            <a:r>
              <a:rPr lang="en-US" dirty="0"/>
              <a:t>Handbooks on Liaison work/strategies &amp; possibilities for compensation</a:t>
            </a:r>
          </a:p>
          <a:p>
            <a:pPr marL="457200" lvl="0" indent="-317500" algn="l" rtl="0">
              <a:lnSpc>
                <a:spcPct val="90000"/>
              </a:lnSpc>
              <a:spcBef>
                <a:spcPts val="0"/>
              </a:spcBef>
              <a:spcAft>
                <a:spcPts val="0"/>
              </a:spcAft>
              <a:buSzPts val="1400"/>
              <a:buChar char="•"/>
            </a:pPr>
            <a:r>
              <a:rPr lang="en-US" dirty="0"/>
              <a:t>Establish connection &amp; communications with ASCCC Committee</a:t>
            </a:r>
          </a:p>
          <a:p>
            <a:pPr marL="457200" lvl="0" indent="-317500" algn="l" rtl="0">
              <a:lnSpc>
                <a:spcPct val="90000"/>
              </a:lnSpc>
              <a:spcBef>
                <a:spcPts val="0"/>
              </a:spcBef>
              <a:spcAft>
                <a:spcPts val="0"/>
              </a:spcAft>
              <a:buSzPts val="1400"/>
              <a:buChar char="•"/>
            </a:pPr>
            <a:r>
              <a:rPr lang="en-US" dirty="0"/>
              <a:t>Two-way listservs?</a:t>
            </a:r>
          </a:p>
          <a:p>
            <a:pPr marL="457200" lvl="0" indent="-317500" algn="l" rtl="0">
              <a:lnSpc>
                <a:spcPct val="90000"/>
              </a:lnSpc>
              <a:spcBef>
                <a:spcPts val="0"/>
              </a:spcBef>
              <a:spcAft>
                <a:spcPts val="0"/>
              </a:spcAft>
              <a:buSzPts val="1400"/>
              <a:buChar char="•"/>
            </a:pPr>
            <a:r>
              <a:rPr lang="en-US" dirty="0"/>
              <a:t>Coffee Chats/webinars on Liaison topics</a:t>
            </a:r>
          </a:p>
          <a:p>
            <a:pPr marL="914400" lvl="1" indent="-317500" algn="l" rtl="0">
              <a:lnSpc>
                <a:spcPct val="90000"/>
              </a:lnSpc>
              <a:spcBef>
                <a:spcPts val="0"/>
              </a:spcBef>
              <a:spcAft>
                <a:spcPts val="0"/>
              </a:spcAft>
              <a:buSzPts val="1400"/>
              <a:buChar char="•"/>
            </a:pPr>
            <a:r>
              <a:rPr lang="en-US" dirty="0"/>
              <a:t>Identify and discuss “hot topics” in Liaison areas </a:t>
            </a:r>
          </a:p>
          <a:p>
            <a:pPr marL="457200" lvl="0" indent="-317500" algn="l" rtl="0">
              <a:lnSpc>
                <a:spcPct val="90000"/>
              </a:lnSpc>
              <a:spcBef>
                <a:spcPts val="0"/>
              </a:spcBef>
              <a:spcAft>
                <a:spcPts val="0"/>
              </a:spcAft>
              <a:buSzPts val="1400"/>
              <a:buChar char="•"/>
            </a:pPr>
            <a:r>
              <a:rPr lang="en-US" dirty="0"/>
              <a:t>Post resources/articles on Liaison webpages</a:t>
            </a:r>
          </a:p>
          <a:p>
            <a:pPr marL="457200" lvl="0" indent="-317500" algn="l" rtl="0">
              <a:lnSpc>
                <a:spcPct val="90000"/>
              </a:lnSpc>
              <a:spcBef>
                <a:spcPts val="0"/>
              </a:spcBef>
              <a:spcAft>
                <a:spcPts val="0"/>
              </a:spcAft>
              <a:buSzPts val="1400"/>
              <a:buChar char="•"/>
            </a:pPr>
            <a:r>
              <a:rPr lang="en-US" dirty="0"/>
              <a:t>Rostrum articles on Liaison topic areas</a:t>
            </a:r>
          </a:p>
          <a:p>
            <a:pPr marL="457200" lvl="0" indent="-317500" algn="l" rtl="0">
              <a:lnSpc>
                <a:spcPct val="90000"/>
              </a:lnSpc>
              <a:spcBef>
                <a:spcPts val="0"/>
              </a:spcBef>
              <a:spcAft>
                <a:spcPts val="0"/>
              </a:spcAft>
              <a:buSzPts val="1400"/>
              <a:buChar char="•"/>
            </a:pPr>
            <a:r>
              <a:rPr lang="en-US" dirty="0"/>
              <a:t>Stronger connections between liaisons and related ASCCC standing committee</a:t>
            </a:r>
          </a:p>
          <a:p>
            <a:pPr marL="0" indent="0">
              <a:buNone/>
            </a:pPr>
            <a:endParaRPr lang="en-US" dirty="0"/>
          </a:p>
        </p:txBody>
      </p:sp>
      <p:sp>
        <p:nvSpPr>
          <p:cNvPr id="4" name="Slide Number Placeholder 3">
            <a:extLst>
              <a:ext uri="{FF2B5EF4-FFF2-40B4-BE49-F238E27FC236}">
                <a16:creationId xmlns:a16="http://schemas.microsoft.com/office/drawing/2014/main" id="{C348E1E6-83CA-64C4-C927-E7BB21D2B799}"/>
              </a:ext>
            </a:extLst>
          </p:cNvPr>
          <p:cNvSpPr>
            <a:spLocks noGrp="1"/>
          </p:cNvSpPr>
          <p:nvPr>
            <p:ph type="sldNum" sz="quarter" idx="12"/>
          </p:nvPr>
        </p:nvSpPr>
        <p:spPr/>
        <p:txBody>
          <a:bodyPr/>
          <a:lstStyle/>
          <a:p>
            <a:fld id="{FC94C22D-D015-6649-B5C3-596F33FC97D2}" type="slidenum">
              <a:rPr lang="en-US" smtClean="0"/>
              <a:t>10</a:t>
            </a:fld>
            <a:endParaRPr lang="en-US"/>
          </a:p>
        </p:txBody>
      </p:sp>
    </p:spTree>
    <p:extLst>
      <p:ext uri="{BB962C8B-B14F-4D97-AF65-F5344CB8AC3E}">
        <p14:creationId xmlns:p14="http://schemas.microsoft.com/office/powerpoint/2010/main" val="421069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0BF1-AF8C-8F54-6422-940685D9A8E1}"/>
              </a:ext>
            </a:extLst>
          </p:cNvPr>
          <p:cNvSpPr>
            <a:spLocks noGrp="1"/>
          </p:cNvSpPr>
          <p:nvPr>
            <p:ph type="title"/>
          </p:nvPr>
        </p:nvSpPr>
        <p:spPr>
          <a:xfrm>
            <a:off x="1175657" y="365125"/>
            <a:ext cx="10178142" cy="1325563"/>
          </a:xfrm>
        </p:spPr>
        <p:txBody>
          <a:bodyPr anchor="ctr">
            <a:normAutofit/>
          </a:bodyPr>
          <a:lstStyle/>
          <a:p>
            <a:r>
              <a:rPr lang="en-US" dirty="0"/>
              <a:t>Inform ASCCC of your liaisons.</a:t>
            </a:r>
          </a:p>
        </p:txBody>
      </p:sp>
      <p:sp>
        <p:nvSpPr>
          <p:cNvPr id="3" name="Content Placeholder 2">
            <a:extLst>
              <a:ext uri="{FF2B5EF4-FFF2-40B4-BE49-F238E27FC236}">
                <a16:creationId xmlns:a16="http://schemas.microsoft.com/office/drawing/2014/main" id="{09DF982D-A55B-0AE7-28BE-CC3BE06FC896}"/>
              </a:ext>
            </a:extLst>
          </p:cNvPr>
          <p:cNvSpPr>
            <a:spLocks noGrp="1"/>
          </p:cNvSpPr>
          <p:nvPr>
            <p:ph sz="half" idx="1"/>
          </p:nvPr>
        </p:nvSpPr>
        <p:spPr>
          <a:xfrm>
            <a:off x="1175656" y="1825625"/>
            <a:ext cx="4950824" cy="4436026"/>
          </a:xfrm>
        </p:spPr>
        <p:txBody>
          <a:bodyPr>
            <a:normAutofit/>
          </a:bodyPr>
          <a:lstStyle/>
          <a:p>
            <a:r>
              <a:rPr lang="en-US" dirty="0"/>
              <a:t>Once you have locally established liaisons the senate president should notify ASCCC so we can update your college directory information.</a:t>
            </a:r>
          </a:p>
          <a:p>
            <a:endParaRPr lang="en-US" dirty="0"/>
          </a:p>
          <a:p>
            <a:pPr marL="0" indent="0">
              <a:buNone/>
            </a:pPr>
            <a:r>
              <a:rPr lang="en-US" dirty="0"/>
              <a:t>E-mail updates to:</a:t>
            </a:r>
            <a:endParaRPr lang="en-US"/>
          </a:p>
          <a:p>
            <a:pPr marL="0" indent="0">
              <a:buNone/>
            </a:pPr>
            <a:r>
              <a:rPr lang="en-US" dirty="0">
                <a:hlinkClick r:id="rId2"/>
              </a:rPr>
              <a:t>directoryupdate@asccc.org</a:t>
            </a:r>
            <a:endParaRPr lang="en-US"/>
          </a:p>
          <a:p>
            <a:pPr marL="0" indent="0">
              <a:buNone/>
            </a:pPr>
            <a:r>
              <a:rPr lang="en-US" dirty="0"/>
              <a:t> </a:t>
            </a:r>
          </a:p>
        </p:txBody>
      </p:sp>
      <p:sp>
        <p:nvSpPr>
          <p:cNvPr id="4" name="Slide Number Placeholder 3">
            <a:extLst>
              <a:ext uri="{FF2B5EF4-FFF2-40B4-BE49-F238E27FC236}">
                <a16:creationId xmlns:a16="http://schemas.microsoft.com/office/drawing/2014/main" id="{27C4AC22-AEF4-DB67-A009-81B6AFAB268C}"/>
              </a:ext>
            </a:extLst>
          </p:cNvPr>
          <p:cNvSpPr>
            <a:spLocks noGrp="1"/>
          </p:cNvSpPr>
          <p:nvPr>
            <p:ph type="sldNum" sz="quarter" idx="12"/>
          </p:nvPr>
        </p:nvSpPr>
        <p:spPr>
          <a:xfrm>
            <a:off x="8610600" y="6392046"/>
            <a:ext cx="2743200" cy="329429"/>
          </a:xfrm>
        </p:spPr>
        <p:txBody>
          <a:bodyPr anchor="ctr">
            <a:normAutofit/>
          </a:bodyPr>
          <a:lstStyle/>
          <a:p>
            <a:pPr>
              <a:spcAft>
                <a:spcPts val="600"/>
              </a:spcAft>
            </a:pPr>
            <a:fld id="{FC94C22D-D015-6649-B5C3-596F33FC97D2}" type="slidenum">
              <a:rPr lang="en-US" smtClean="0"/>
              <a:pPr>
                <a:spcAft>
                  <a:spcPts val="600"/>
                </a:spcAft>
              </a:pPr>
              <a:t>11</a:t>
            </a:fld>
            <a:endParaRPr lang="en-US"/>
          </a:p>
        </p:txBody>
      </p:sp>
      <p:pic>
        <p:nvPicPr>
          <p:cNvPr id="6" name="Picture 5" descr="A group of colorful tags with white text that spells our the word update">
            <a:extLst>
              <a:ext uri="{FF2B5EF4-FFF2-40B4-BE49-F238E27FC236}">
                <a16:creationId xmlns:a16="http://schemas.microsoft.com/office/drawing/2014/main" id="{321238AF-E72F-E39A-9178-6EEE7BC6193E}"/>
              </a:ext>
            </a:extLst>
          </p:cNvPr>
          <p:cNvPicPr>
            <a:picLocks noChangeAspect="1"/>
          </p:cNvPicPr>
          <p:nvPr/>
        </p:nvPicPr>
        <p:blipFill>
          <a:blip r:embed="rId3"/>
          <a:stretch>
            <a:fillRect/>
          </a:stretch>
        </p:blipFill>
        <p:spPr>
          <a:xfrm>
            <a:off x="6126480" y="2147146"/>
            <a:ext cx="5634771" cy="2958254"/>
          </a:xfrm>
          <a:prstGeom prst="rect">
            <a:avLst/>
          </a:prstGeom>
          <a:noFill/>
        </p:spPr>
      </p:pic>
    </p:spTree>
    <p:extLst>
      <p:ext uri="{BB962C8B-B14F-4D97-AF65-F5344CB8AC3E}">
        <p14:creationId xmlns:p14="http://schemas.microsoft.com/office/powerpoint/2010/main" val="802229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E179-7DBD-25C7-68F6-0484F03D8F5E}"/>
              </a:ext>
            </a:extLst>
          </p:cNvPr>
          <p:cNvSpPr>
            <a:spLocks noGrp="1"/>
          </p:cNvSpPr>
          <p:nvPr>
            <p:ph type="title"/>
          </p:nvPr>
        </p:nvSpPr>
        <p:spPr/>
        <p:txBody>
          <a:bodyPr/>
          <a:lstStyle/>
          <a:p>
            <a:r>
              <a:rPr lang="en-US" dirty="0"/>
              <a:t>Discussion and Questions</a:t>
            </a:r>
          </a:p>
        </p:txBody>
      </p:sp>
      <p:sp>
        <p:nvSpPr>
          <p:cNvPr id="3" name="Content Placeholder 2">
            <a:extLst>
              <a:ext uri="{FF2B5EF4-FFF2-40B4-BE49-F238E27FC236}">
                <a16:creationId xmlns:a16="http://schemas.microsoft.com/office/drawing/2014/main" id="{52ED124D-0443-D5DD-F358-BE70E76F41FE}"/>
              </a:ext>
            </a:extLst>
          </p:cNvPr>
          <p:cNvSpPr>
            <a:spLocks noGrp="1"/>
          </p:cNvSpPr>
          <p:nvPr>
            <p:ph sz="half" idx="1"/>
          </p:nvPr>
        </p:nvSpPr>
        <p:spPr>
          <a:xfrm>
            <a:off x="2439819" y="1775929"/>
            <a:ext cx="7312362" cy="1792218"/>
          </a:xfrm>
        </p:spPr>
        <p:txBody>
          <a:bodyPr/>
          <a:lstStyle/>
          <a:p>
            <a:pPr marL="0" indent="0" algn="ctr">
              <a:buNone/>
            </a:pPr>
            <a:r>
              <a:rPr lang="en-US" sz="2400" dirty="0"/>
              <a:t>Any additional questions feel free to submit it through </a:t>
            </a:r>
            <a:r>
              <a:rPr lang="en-US" sz="2400" dirty="0">
                <a:hlinkClick r:id="rId2"/>
              </a:rPr>
              <a:t>info@asccc.org</a:t>
            </a:r>
            <a:endParaRPr lang="en-US" sz="2400" dirty="0"/>
          </a:p>
          <a:p>
            <a:pPr marL="0" indent="0">
              <a:buNone/>
            </a:pPr>
            <a:endParaRPr lang="en-US" dirty="0"/>
          </a:p>
        </p:txBody>
      </p:sp>
      <p:pic>
        <p:nvPicPr>
          <p:cNvPr id="6" name="Picture 5" descr="A group of colorful speech bubbles with question marks&#10;&#10;">
            <a:extLst>
              <a:ext uri="{FF2B5EF4-FFF2-40B4-BE49-F238E27FC236}">
                <a16:creationId xmlns:a16="http://schemas.microsoft.com/office/drawing/2014/main" id="{00ABDAF6-CA4A-3EDD-26B8-FABA268D51E2}"/>
              </a:ext>
            </a:extLst>
          </p:cNvPr>
          <p:cNvPicPr>
            <a:picLocks noChangeAspect="1"/>
          </p:cNvPicPr>
          <p:nvPr/>
        </p:nvPicPr>
        <p:blipFill>
          <a:blip r:embed="rId3"/>
          <a:stretch>
            <a:fillRect/>
          </a:stretch>
        </p:blipFill>
        <p:spPr>
          <a:xfrm>
            <a:off x="2706519" y="2977943"/>
            <a:ext cx="7116417" cy="3743532"/>
          </a:xfrm>
          <a:prstGeom prst="rect">
            <a:avLst/>
          </a:prstGeom>
        </p:spPr>
      </p:pic>
      <p:sp>
        <p:nvSpPr>
          <p:cNvPr id="4" name="Slide Number Placeholder 3">
            <a:extLst>
              <a:ext uri="{FF2B5EF4-FFF2-40B4-BE49-F238E27FC236}">
                <a16:creationId xmlns:a16="http://schemas.microsoft.com/office/drawing/2014/main" id="{19A20354-2240-9F7D-FBA4-9A9A49EF9AED}"/>
              </a:ext>
            </a:extLst>
          </p:cNvPr>
          <p:cNvSpPr>
            <a:spLocks noGrp="1"/>
          </p:cNvSpPr>
          <p:nvPr>
            <p:ph type="sldNum" sz="quarter" idx="12"/>
          </p:nvPr>
        </p:nvSpPr>
        <p:spPr/>
        <p:txBody>
          <a:bodyPr/>
          <a:lstStyle/>
          <a:p>
            <a:fld id="{FC94C22D-D015-6649-B5C3-596F33FC97D2}" type="slidenum">
              <a:rPr lang="en-US" smtClean="0"/>
              <a:t>12</a:t>
            </a:fld>
            <a:endParaRPr lang="en-US"/>
          </a:p>
        </p:txBody>
      </p:sp>
    </p:spTree>
    <p:extLst>
      <p:ext uri="{BB962C8B-B14F-4D97-AF65-F5344CB8AC3E}">
        <p14:creationId xmlns:p14="http://schemas.microsoft.com/office/powerpoint/2010/main" val="292483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C966-D8F0-AF00-6F43-D5AB31BE6C1C}"/>
              </a:ext>
            </a:extLst>
          </p:cNvPr>
          <p:cNvSpPr>
            <a:spLocks noGrp="1"/>
          </p:cNvSpPr>
          <p:nvPr>
            <p:ph type="title"/>
          </p:nvPr>
        </p:nvSpPr>
        <p:spPr/>
        <p:txBody>
          <a:bodyPr/>
          <a:lstStyle/>
          <a:p>
            <a:r>
              <a:rPr lang="en-US" dirty="0"/>
              <a:t>Introductions and Welcome</a:t>
            </a:r>
          </a:p>
        </p:txBody>
      </p:sp>
      <p:sp>
        <p:nvSpPr>
          <p:cNvPr id="3" name="Content Placeholder 2">
            <a:extLst>
              <a:ext uri="{FF2B5EF4-FFF2-40B4-BE49-F238E27FC236}">
                <a16:creationId xmlns:a16="http://schemas.microsoft.com/office/drawing/2014/main" id="{CD16FBE4-A8AD-B9BD-5215-248B9723EBA3}"/>
              </a:ext>
            </a:extLst>
          </p:cNvPr>
          <p:cNvSpPr>
            <a:spLocks noGrp="1"/>
          </p:cNvSpPr>
          <p:nvPr>
            <p:ph idx="1"/>
          </p:nvPr>
        </p:nvSpPr>
        <p:spPr/>
        <p:txBody>
          <a:bodyPr>
            <a:normAutofit/>
          </a:bodyPr>
          <a:lstStyle/>
          <a:p>
            <a:r>
              <a:rPr lang="en-US" sz="2400" i="0" u="none" strike="noStrike" dirty="0">
                <a:solidFill>
                  <a:srgbClr val="000000"/>
                </a:solidFill>
                <a:effectLst/>
                <a:latin typeface="Arial" panose="020B0604020202020204" pitchFamily="34" charset="0"/>
              </a:rPr>
              <a:t>Karen Chow, ASCCC Area B Representative </a:t>
            </a:r>
          </a:p>
          <a:p>
            <a:r>
              <a:rPr lang="en-US" sz="2400" i="0" u="none" strike="noStrike" dirty="0">
                <a:solidFill>
                  <a:srgbClr val="000000"/>
                </a:solidFill>
                <a:effectLst/>
                <a:latin typeface="Arial" panose="020B0604020202020204" pitchFamily="34" charset="0"/>
              </a:rPr>
              <a:t>Christopher Howerton, ASCCC At-Large Representative</a:t>
            </a:r>
            <a:endParaRPr lang="en-US" sz="2800" dirty="0"/>
          </a:p>
        </p:txBody>
      </p:sp>
      <p:sp>
        <p:nvSpPr>
          <p:cNvPr id="4" name="Slide Number Placeholder 3">
            <a:extLst>
              <a:ext uri="{FF2B5EF4-FFF2-40B4-BE49-F238E27FC236}">
                <a16:creationId xmlns:a16="http://schemas.microsoft.com/office/drawing/2014/main" id="{567AB2BA-B3DE-C835-6293-DE39646A9BBC}"/>
              </a:ext>
            </a:extLst>
          </p:cNvPr>
          <p:cNvSpPr>
            <a:spLocks noGrp="1"/>
          </p:cNvSpPr>
          <p:nvPr>
            <p:ph type="sldNum" sz="quarter" idx="12"/>
          </p:nvPr>
        </p:nvSpPr>
        <p:spPr/>
        <p:txBody>
          <a:bodyPr/>
          <a:lstStyle/>
          <a:p>
            <a:fld id="{FC94C22D-D015-6649-B5C3-596F33FC97D2}" type="slidenum">
              <a:rPr lang="en-US" smtClean="0"/>
              <a:t>2</a:t>
            </a:fld>
            <a:endParaRPr lang="en-US" dirty="0"/>
          </a:p>
        </p:txBody>
      </p:sp>
    </p:spTree>
    <p:extLst>
      <p:ext uri="{BB962C8B-B14F-4D97-AF65-F5344CB8AC3E}">
        <p14:creationId xmlns:p14="http://schemas.microsoft.com/office/powerpoint/2010/main" val="321071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4E1D-459B-DE19-203D-8A8AFE534E74}"/>
              </a:ext>
            </a:extLst>
          </p:cNvPr>
          <p:cNvSpPr>
            <a:spLocks noGrp="1"/>
          </p:cNvSpPr>
          <p:nvPr>
            <p:ph type="title"/>
          </p:nvPr>
        </p:nvSpPr>
        <p:spPr/>
        <p:txBody>
          <a:bodyPr/>
          <a:lstStyle/>
          <a:p>
            <a:r>
              <a:rPr lang="en-US" dirty="0"/>
              <a:t>General Session Description</a:t>
            </a:r>
          </a:p>
        </p:txBody>
      </p:sp>
      <p:sp>
        <p:nvSpPr>
          <p:cNvPr id="3" name="Content Placeholder 2">
            <a:extLst>
              <a:ext uri="{FF2B5EF4-FFF2-40B4-BE49-F238E27FC236}">
                <a16:creationId xmlns:a16="http://schemas.microsoft.com/office/drawing/2014/main" id="{8300F6C1-C9AE-4813-6915-C0C88C905C51}"/>
              </a:ext>
            </a:extLst>
          </p:cNvPr>
          <p:cNvSpPr>
            <a:spLocks noGrp="1"/>
          </p:cNvSpPr>
          <p:nvPr>
            <p:ph sz="half" idx="1"/>
          </p:nvPr>
        </p:nvSpPr>
        <p:spPr>
          <a:xfrm>
            <a:off x="1175656" y="1825625"/>
            <a:ext cx="10178142" cy="4436026"/>
          </a:xfrm>
        </p:spPr>
        <p:txBody>
          <a:bodyPr>
            <a:normAutofit/>
          </a:bodyPr>
          <a:lstStyle/>
          <a:p>
            <a:pPr marL="0" indent="0">
              <a:buNone/>
            </a:pPr>
            <a:r>
              <a:rPr lang="en-US" sz="2800" u="none" strike="noStrike" dirty="0">
                <a:solidFill>
                  <a:srgbClr val="000000"/>
                </a:solidFill>
                <a:effectLst/>
                <a:latin typeface="Arial" panose="020B0604020202020204" pitchFamily="34" charset="0"/>
              </a:rPr>
              <a:t>Identifying your own local ASCCC liaisons allows another opportunity to bring more faculty into awareness of state-wide concerns/opportunities while promoting leadership. ASCCC Liaisons serve as a direct line of communication with ASCCC on specific areas of interest and can provide additional support to local senate work. Learn more about the different ASCCC liaisons, benefits of identifying liaisons, and some ways you can effectively engage their contributions.</a:t>
            </a:r>
            <a:endParaRPr lang="en-US" sz="3200" dirty="0"/>
          </a:p>
        </p:txBody>
      </p:sp>
      <p:sp>
        <p:nvSpPr>
          <p:cNvPr id="4" name="Slide Number Placeholder 3">
            <a:extLst>
              <a:ext uri="{FF2B5EF4-FFF2-40B4-BE49-F238E27FC236}">
                <a16:creationId xmlns:a16="http://schemas.microsoft.com/office/drawing/2014/main" id="{D20CF34C-9AD6-1863-7506-FFBC977D6252}"/>
              </a:ext>
            </a:extLst>
          </p:cNvPr>
          <p:cNvSpPr>
            <a:spLocks noGrp="1"/>
          </p:cNvSpPr>
          <p:nvPr>
            <p:ph type="sldNum" sz="quarter" idx="12"/>
          </p:nvPr>
        </p:nvSpPr>
        <p:spPr/>
        <p:txBody>
          <a:bodyPr/>
          <a:lstStyle/>
          <a:p>
            <a:fld id="{FC94C22D-D015-6649-B5C3-596F33FC97D2}" type="slidenum">
              <a:rPr lang="en-US" smtClean="0"/>
              <a:t>3</a:t>
            </a:fld>
            <a:endParaRPr lang="en-US" dirty="0"/>
          </a:p>
        </p:txBody>
      </p:sp>
    </p:spTree>
    <p:extLst>
      <p:ext uri="{BB962C8B-B14F-4D97-AF65-F5344CB8AC3E}">
        <p14:creationId xmlns:p14="http://schemas.microsoft.com/office/powerpoint/2010/main" val="172688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49E-8F7C-AC33-6C1A-332CCD6457F0}"/>
              </a:ext>
            </a:extLst>
          </p:cNvPr>
          <p:cNvSpPr>
            <a:spLocks noGrp="1"/>
          </p:cNvSpPr>
          <p:nvPr>
            <p:ph type="title"/>
          </p:nvPr>
        </p:nvSpPr>
        <p:spPr/>
        <p:txBody>
          <a:bodyPr/>
          <a:lstStyle/>
          <a:p>
            <a:r>
              <a:rPr lang="en-US" dirty="0"/>
              <a:t>Background: ASCCC Liaisons</a:t>
            </a:r>
          </a:p>
        </p:txBody>
      </p:sp>
      <p:sp>
        <p:nvSpPr>
          <p:cNvPr id="3" name="Content Placeholder 2">
            <a:extLst>
              <a:ext uri="{FF2B5EF4-FFF2-40B4-BE49-F238E27FC236}">
                <a16:creationId xmlns:a16="http://schemas.microsoft.com/office/drawing/2014/main" id="{15589F49-A62F-6A57-6A5A-0685D920C004}"/>
              </a:ext>
            </a:extLst>
          </p:cNvPr>
          <p:cNvSpPr>
            <a:spLocks noGrp="1"/>
          </p:cNvSpPr>
          <p:nvPr>
            <p:ph sz="half" idx="1"/>
          </p:nvPr>
        </p:nvSpPr>
        <p:spPr>
          <a:xfrm>
            <a:off x="1175656" y="1549400"/>
            <a:ext cx="9568544" cy="4712251"/>
          </a:xfrm>
        </p:spPr>
        <p:txBody>
          <a:bodyPr/>
          <a:lstStyle/>
          <a:p>
            <a:pPr marL="177800" lvl="0" indent="-203200" algn="l" rtl="0">
              <a:lnSpc>
                <a:spcPct val="100000"/>
              </a:lnSpc>
              <a:spcBef>
                <a:spcPts val="0"/>
              </a:spcBef>
              <a:spcAft>
                <a:spcPts val="0"/>
              </a:spcAft>
              <a:buClr>
                <a:srgbClr val="404040"/>
              </a:buClr>
              <a:buSzPts val="2200"/>
              <a:buChar char="•"/>
            </a:pPr>
            <a:r>
              <a:rPr lang="en-US" sz="2000" dirty="0">
                <a:solidFill>
                  <a:srgbClr val="0A0A0A"/>
                </a:solidFill>
                <a:highlight>
                  <a:srgbClr val="FFFFFF"/>
                </a:highlight>
              </a:rPr>
              <a:t>2015: Delegates approved the first three formal liaison positions for local senates through the ASCCC resolution process: </a:t>
            </a:r>
          </a:p>
          <a:p>
            <a:pPr marL="520700" lvl="1" indent="-228600" algn="l" rtl="0">
              <a:lnSpc>
                <a:spcPct val="100000"/>
              </a:lnSpc>
              <a:spcBef>
                <a:spcPts val="0"/>
              </a:spcBef>
              <a:spcAft>
                <a:spcPts val="0"/>
              </a:spcAft>
              <a:buClr>
                <a:srgbClr val="404040"/>
              </a:buClr>
              <a:buSzPts val="2200"/>
              <a:buChar char="•"/>
            </a:pPr>
            <a:r>
              <a:rPr lang="en-US" dirty="0">
                <a:solidFill>
                  <a:srgbClr val="0A0A0A"/>
                </a:solidFill>
                <a:highlight>
                  <a:srgbClr val="FFFFFF"/>
                </a:highlight>
              </a:rPr>
              <a:t>Career Technical Education (CTE) Faculty Liaison (</a:t>
            </a:r>
            <a:r>
              <a:rPr lang="en-US" dirty="0">
                <a:solidFill>
                  <a:srgbClr val="005E99"/>
                </a:solidFill>
                <a:highlight>
                  <a:srgbClr val="FFFFFF"/>
                </a:highlight>
                <a:uFill>
                  <a:noFill/>
                </a:uFill>
                <a:hlinkClick r:id="rId2">
                  <a:extLst>
                    <a:ext uri="{A12FA001-AC4F-418D-AE19-62706E023703}">
                      <ahyp:hlinkClr xmlns:ahyp="http://schemas.microsoft.com/office/drawing/2018/hyperlinkcolor" val="tx"/>
                    </a:ext>
                  </a:extLst>
                </a:hlinkClick>
              </a:rPr>
              <a:t>Resolution 17.02 S15</a:t>
            </a:r>
            <a:r>
              <a:rPr lang="en-US" dirty="0">
                <a:solidFill>
                  <a:srgbClr val="0A0A0A"/>
                </a:solidFill>
                <a:highlight>
                  <a:srgbClr val="FFFFFF"/>
                </a:highlight>
              </a:rPr>
              <a:t>)</a:t>
            </a:r>
          </a:p>
          <a:p>
            <a:pPr marL="520700" lvl="1" indent="-228600" algn="l" rtl="0">
              <a:lnSpc>
                <a:spcPct val="100000"/>
              </a:lnSpc>
              <a:spcBef>
                <a:spcPts val="0"/>
              </a:spcBef>
              <a:spcAft>
                <a:spcPts val="0"/>
              </a:spcAft>
              <a:buClr>
                <a:srgbClr val="404040"/>
              </a:buClr>
              <a:buSzPts val="2200"/>
              <a:buChar char="•"/>
            </a:pPr>
            <a:r>
              <a:rPr lang="en-US" dirty="0">
                <a:solidFill>
                  <a:srgbClr val="0A0A0A"/>
                </a:solidFill>
                <a:highlight>
                  <a:srgbClr val="FFFFFF"/>
                </a:highlight>
              </a:rPr>
              <a:t>Legislative Liaison (</a:t>
            </a:r>
            <a:r>
              <a:rPr lang="en-US" dirty="0">
                <a:solidFill>
                  <a:srgbClr val="005E99"/>
                </a:solidFill>
                <a:highlight>
                  <a:srgbClr val="FFFFFF"/>
                </a:highlight>
                <a:uFill>
                  <a:noFill/>
                </a:uFill>
                <a:hlinkClick r:id="rId3">
                  <a:extLst>
                    <a:ext uri="{A12FA001-AC4F-418D-AE19-62706E023703}">
                      <ahyp:hlinkClr xmlns:ahyp="http://schemas.microsoft.com/office/drawing/2018/hyperlinkcolor" val="tx"/>
                    </a:ext>
                  </a:extLst>
                </a:hlinkClick>
              </a:rPr>
              <a:t>Resolution 17.03 S15</a:t>
            </a:r>
            <a:r>
              <a:rPr lang="en-US" dirty="0">
                <a:solidFill>
                  <a:srgbClr val="0A0A0A"/>
                </a:solidFill>
                <a:highlight>
                  <a:srgbClr val="FFFFFF"/>
                </a:highlight>
              </a:rPr>
              <a:t>)</a:t>
            </a:r>
          </a:p>
          <a:p>
            <a:pPr marL="520700" lvl="1" indent="-228600" algn="l" rtl="0">
              <a:lnSpc>
                <a:spcPct val="100000"/>
              </a:lnSpc>
              <a:spcBef>
                <a:spcPts val="0"/>
              </a:spcBef>
              <a:spcAft>
                <a:spcPts val="0"/>
              </a:spcAft>
              <a:buClr>
                <a:srgbClr val="404040"/>
              </a:buClr>
              <a:buSzPts val="2200"/>
              <a:buChar char="•"/>
            </a:pPr>
            <a:r>
              <a:rPr lang="en-US" dirty="0">
                <a:solidFill>
                  <a:srgbClr val="0A0A0A"/>
                </a:solidFill>
                <a:highlight>
                  <a:srgbClr val="FFFFFF"/>
                </a:highlight>
              </a:rPr>
              <a:t>Noncredit Liaison (</a:t>
            </a:r>
            <a:r>
              <a:rPr lang="en-US" dirty="0">
                <a:solidFill>
                  <a:srgbClr val="005E99"/>
                </a:solidFill>
                <a:highlight>
                  <a:srgbClr val="FFFFFF"/>
                </a:highlight>
                <a:uFill>
                  <a:noFill/>
                </a:uFill>
                <a:hlinkClick r:id="rId4">
                  <a:extLst>
                    <a:ext uri="{A12FA001-AC4F-418D-AE19-62706E023703}">
                      <ahyp:hlinkClr xmlns:ahyp="http://schemas.microsoft.com/office/drawing/2018/hyperlinkcolor" val="tx"/>
                    </a:ext>
                  </a:extLst>
                </a:hlinkClick>
              </a:rPr>
              <a:t>Resolution 17.05 S15</a:t>
            </a:r>
            <a:r>
              <a:rPr lang="en-US" dirty="0">
                <a:solidFill>
                  <a:srgbClr val="0A0A0A"/>
                </a:solidFill>
                <a:highlight>
                  <a:srgbClr val="FFFFFF"/>
                </a:highlight>
              </a:rPr>
              <a:t>)</a:t>
            </a:r>
          </a:p>
          <a:p>
            <a:pPr marL="177800" lvl="0" indent="-203200" algn="l" rtl="0">
              <a:lnSpc>
                <a:spcPct val="100000"/>
              </a:lnSpc>
              <a:spcBef>
                <a:spcPts val="0"/>
              </a:spcBef>
              <a:spcAft>
                <a:spcPts val="0"/>
              </a:spcAft>
              <a:buClr>
                <a:srgbClr val="404040"/>
              </a:buClr>
              <a:buSzPts val="2200"/>
              <a:buChar char="•"/>
            </a:pPr>
            <a:r>
              <a:rPr lang="en-US" sz="2000" dirty="0">
                <a:solidFill>
                  <a:srgbClr val="0A0A0A"/>
                </a:solidFill>
                <a:highlight>
                  <a:srgbClr val="FFFFFF"/>
                </a:highlight>
              </a:rPr>
              <a:t>2018: Guided Pathways Liaisons added by ASCCC Executive Committee to support implementation of Guided Pathways Award Program ($150 mil. budgeted in 2017-2018 CA Budget).</a:t>
            </a:r>
          </a:p>
          <a:p>
            <a:pPr marL="177800" lvl="0" indent="-228600" algn="l" rtl="0">
              <a:lnSpc>
                <a:spcPct val="100000"/>
              </a:lnSpc>
              <a:spcBef>
                <a:spcPts val="0"/>
              </a:spcBef>
              <a:spcAft>
                <a:spcPts val="0"/>
              </a:spcAft>
              <a:buClr>
                <a:srgbClr val="404040"/>
              </a:buClr>
              <a:buSzPts val="2200"/>
              <a:buChar char="•"/>
            </a:pPr>
            <a:r>
              <a:rPr lang="en-US" sz="2000" dirty="0">
                <a:solidFill>
                  <a:srgbClr val="0A0A0A"/>
                </a:solidFill>
                <a:highlight>
                  <a:srgbClr val="FFFFFF"/>
                </a:highlight>
              </a:rPr>
              <a:t>2018: OER Liaison (</a:t>
            </a:r>
            <a:r>
              <a:rPr lang="en-US" sz="2000" dirty="0">
                <a:solidFill>
                  <a:srgbClr val="005E99"/>
                </a:solidFill>
                <a:highlight>
                  <a:srgbClr val="FFFFFF"/>
                </a:highlight>
                <a:uFill>
                  <a:noFill/>
                </a:uFill>
                <a:hlinkClick r:id="rId5">
                  <a:extLst>
                    <a:ext uri="{A12FA001-AC4F-418D-AE19-62706E023703}">
                      <ahyp:hlinkClr xmlns:ahyp="http://schemas.microsoft.com/office/drawing/2018/hyperlinkcolor" val="tx"/>
                    </a:ext>
                  </a:extLst>
                </a:hlinkClick>
              </a:rPr>
              <a:t>Resolution 17.02 F18</a:t>
            </a:r>
            <a:r>
              <a:rPr lang="en-US" sz="2000" dirty="0">
                <a:solidFill>
                  <a:srgbClr val="0A0A0A"/>
                </a:solidFill>
                <a:highlight>
                  <a:srgbClr val="FFFFFF"/>
                </a:highlight>
              </a:rPr>
              <a:t>) added as part of ASCCC OER Initiative</a:t>
            </a:r>
          </a:p>
          <a:p>
            <a:pPr marL="177800" lvl="0" indent="-203200" algn="l" rtl="0">
              <a:lnSpc>
                <a:spcPct val="100000"/>
              </a:lnSpc>
              <a:spcBef>
                <a:spcPts val="0"/>
              </a:spcBef>
              <a:spcAft>
                <a:spcPts val="0"/>
              </a:spcAft>
              <a:buClr>
                <a:srgbClr val="404040"/>
              </a:buClr>
              <a:buSzPts val="2200"/>
              <a:buChar char="•"/>
            </a:pPr>
            <a:r>
              <a:rPr lang="en-US" sz="2000" dirty="0">
                <a:solidFill>
                  <a:srgbClr val="0A0A0A"/>
                </a:solidFill>
                <a:highlight>
                  <a:srgbClr val="FFFFFF"/>
                </a:highlight>
              </a:rPr>
              <a:t>2021: Inclusion, Diversity, Equity, and Anti-racism (IDEA) Liaison (</a:t>
            </a:r>
            <a:r>
              <a:rPr lang="en-US" sz="2000" u="sng" dirty="0">
                <a:solidFill>
                  <a:schemeClr val="hlink"/>
                </a:solidFill>
                <a:highlight>
                  <a:schemeClr val="lt1"/>
                </a:highlight>
                <a:hlinkClick r:id="rId6"/>
              </a:rPr>
              <a:t>Resolution 3.02</a:t>
            </a:r>
            <a:r>
              <a:rPr lang="en-US" sz="2000" u="sng" dirty="0">
                <a:solidFill>
                  <a:schemeClr val="hlink"/>
                </a:solidFill>
                <a:highlight>
                  <a:srgbClr val="FFFFFF"/>
                </a:highlight>
                <a:hlinkClick r:id="rId6"/>
              </a:rPr>
              <a:t> S21</a:t>
            </a:r>
            <a:r>
              <a:rPr lang="en-US" sz="2000" dirty="0">
                <a:solidFill>
                  <a:srgbClr val="0A0A0A"/>
                </a:solidFill>
                <a:highlight>
                  <a:srgbClr val="FFFFFF"/>
                </a:highlight>
              </a:rPr>
              <a:t>)</a:t>
            </a:r>
          </a:p>
          <a:p>
            <a:pPr marL="177800" lvl="0" indent="-165100" algn="l" rtl="0">
              <a:lnSpc>
                <a:spcPct val="100000"/>
              </a:lnSpc>
              <a:spcBef>
                <a:spcPts val="0"/>
              </a:spcBef>
              <a:spcAft>
                <a:spcPts val="0"/>
              </a:spcAft>
              <a:buClr>
                <a:srgbClr val="0A0A0A"/>
              </a:buClr>
              <a:buSzPts val="1600"/>
              <a:buChar char="•"/>
            </a:pPr>
            <a:r>
              <a:rPr lang="en-US" sz="2000" dirty="0">
                <a:solidFill>
                  <a:srgbClr val="0A0A0A"/>
                </a:solidFill>
                <a:highlight>
                  <a:srgbClr val="FFFFFF"/>
                </a:highlight>
              </a:rPr>
              <a:t>2022: Part-Time Faculty Liaisons (</a:t>
            </a:r>
            <a:r>
              <a:rPr lang="en-US" sz="2000" u="sng" dirty="0">
                <a:solidFill>
                  <a:schemeClr val="hlink"/>
                </a:solidFill>
                <a:highlight>
                  <a:srgbClr val="FFFFFF"/>
                </a:highlight>
                <a:hlinkClick r:id="rId7"/>
              </a:rPr>
              <a:t>Resolution 17.02 S22</a:t>
            </a:r>
            <a:r>
              <a:rPr lang="en-US" sz="2000" dirty="0">
                <a:solidFill>
                  <a:srgbClr val="0A0A0A"/>
                </a:solidFill>
                <a:highlight>
                  <a:srgbClr val="FFFFFF"/>
                </a:highlight>
              </a:rPr>
              <a:t>) and Rising Scholars Faculty Liaison (</a:t>
            </a:r>
            <a:r>
              <a:rPr lang="en-US" sz="2000" u="sng" dirty="0">
                <a:solidFill>
                  <a:schemeClr val="hlink"/>
                </a:solidFill>
                <a:highlight>
                  <a:srgbClr val="FFFFFF"/>
                </a:highlight>
                <a:hlinkClick r:id="rId8"/>
              </a:rPr>
              <a:t>Resolution 13.04 S22</a:t>
            </a:r>
            <a:r>
              <a:rPr lang="en-US" sz="2000" dirty="0">
                <a:solidFill>
                  <a:srgbClr val="0A0A0A"/>
                </a:solidFill>
                <a:highlight>
                  <a:srgbClr val="FFFFFF"/>
                </a:highlight>
              </a:rPr>
              <a:t>)</a:t>
            </a:r>
          </a:p>
          <a:p>
            <a:endParaRPr lang="en-US" dirty="0"/>
          </a:p>
        </p:txBody>
      </p:sp>
      <p:sp>
        <p:nvSpPr>
          <p:cNvPr id="4" name="Slide Number Placeholder 3">
            <a:extLst>
              <a:ext uri="{FF2B5EF4-FFF2-40B4-BE49-F238E27FC236}">
                <a16:creationId xmlns:a16="http://schemas.microsoft.com/office/drawing/2014/main" id="{6507B1A7-2289-E1A8-7DB4-DDEEE53D4B8B}"/>
              </a:ext>
            </a:extLst>
          </p:cNvPr>
          <p:cNvSpPr>
            <a:spLocks noGrp="1"/>
          </p:cNvSpPr>
          <p:nvPr>
            <p:ph type="sldNum" sz="quarter" idx="12"/>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182284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49E-8F7C-AC33-6C1A-332CCD6457F0}"/>
              </a:ext>
            </a:extLst>
          </p:cNvPr>
          <p:cNvSpPr>
            <a:spLocks noGrp="1"/>
          </p:cNvSpPr>
          <p:nvPr>
            <p:ph type="title"/>
          </p:nvPr>
        </p:nvSpPr>
        <p:spPr/>
        <p:txBody>
          <a:bodyPr/>
          <a:lstStyle/>
          <a:p>
            <a:r>
              <a:rPr lang="en-US" dirty="0"/>
              <a:t>Why Liaisons?</a:t>
            </a:r>
          </a:p>
        </p:txBody>
      </p:sp>
      <p:sp>
        <p:nvSpPr>
          <p:cNvPr id="3" name="Content Placeholder 2">
            <a:extLst>
              <a:ext uri="{FF2B5EF4-FFF2-40B4-BE49-F238E27FC236}">
                <a16:creationId xmlns:a16="http://schemas.microsoft.com/office/drawing/2014/main" id="{15589F49-A62F-6A57-6A5A-0685D920C004}"/>
              </a:ext>
            </a:extLst>
          </p:cNvPr>
          <p:cNvSpPr>
            <a:spLocks noGrp="1"/>
          </p:cNvSpPr>
          <p:nvPr>
            <p:ph sz="half" idx="1"/>
          </p:nvPr>
        </p:nvSpPr>
        <p:spPr>
          <a:xfrm>
            <a:off x="1175656" y="1549400"/>
            <a:ext cx="9568544" cy="4712251"/>
          </a:xfrm>
        </p:spPr>
        <p:txBody>
          <a:bodyPr/>
          <a:lstStyle/>
          <a:p>
            <a:pPr marL="114300" lvl="0" indent="0" rtl="0">
              <a:spcBef>
                <a:spcPts val="800"/>
              </a:spcBef>
              <a:spcAft>
                <a:spcPts val="0"/>
              </a:spcAft>
              <a:buSzPts val="1800"/>
              <a:buNone/>
            </a:pPr>
            <a:r>
              <a:rPr lang="en-US" sz="2000" dirty="0">
                <a:highlight>
                  <a:srgbClr val="FFFFFF"/>
                </a:highlight>
              </a:rPr>
              <a:t>Recognition that senate presidents are often overwhelmed with information via email and may not have time to disseminate info to specific faculty</a:t>
            </a:r>
          </a:p>
          <a:p>
            <a:pPr marL="914400" lvl="1" indent="-330200" rtl="0">
              <a:spcBef>
                <a:spcPts val="0"/>
              </a:spcBef>
              <a:spcAft>
                <a:spcPts val="0"/>
              </a:spcAft>
              <a:buClr>
                <a:srgbClr val="0A0A0A"/>
              </a:buClr>
              <a:buSzPts val="1600"/>
              <a:buChar char="•"/>
            </a:pPr>
            <a:r>
              <a:rPr lang="en-US" dirty="0">
                <a:highlight>
                  <a:srgbClr val="FFFFFF"/>
                </a:highlight>
              </a:rPr>
              <a:t>Senate Presidents listserv (via CCC Tech Center)</a:t>
            </a:r>
          </a:p>
          <a:p>
            <a:pPr marL="914400" lvl="1" indent="-330200" rtl="0">
              <a:spcBef>
                <a:spcPts val="0"/>
              </a:spcBef>
              <a:spcAft>
                <a:spcPts val="0"/>
              </a:spcAft>
              <a:buClr>
                <a:srgbClr val="0A0A0A"/>
              </a:buClr>
              <a:buSzPts val="1600"/>
              <a:buChar char="•"/>
            </a:pPr>
            <a:r>
              <a:rPr lang="en-US" dirty="0">
                <a:highlight>
                  <a:srgbClr val="FFFFFF"/>
                </a:highlight>
              </a:rPr>
              <a:t>Unofficial Senate Presidents listserv (community moderated)</a:t>
            </a:r>
          </a:p>
          <a:p>
            <a:pPr marL="914400" lvl="1" indent="-330200" rtl="0">
              <a:spcBef>
                <a:spcPts val="0"/>
              </a:spcBef>
              <a:spcAft>
                <a:spcPts val="0"/>
              </a:spcAft>
              <a:buClr>
                <a:srgbClr val="0A0A0A"/>
              </a:buClr>
              <a:buSzPts val="1600"/>
              <a:buChar char="•"/>
            </a:pPr>
            <a:r>
              <a:rPr lang="en-US" dirty="0">
                <a:highlight>
                  <a:srgbClr val="FFFFFF"/>
                </a:highlight>
              </a:rPr>
              <a:t>Emails from ASCCC re: events, surveys, other opportunities</a:t>
            </a:r>
          </a:p>
          <a:p>
            <a:pPr marL="914400" lvl="1" indent="-330200" rtl="0">
              <a:spcBef>
                <a:spcPts val="0"/>
              </a:spcBef>
              <a:spcAft>
                <a:spcPts val="0"/>
              </a:spcAft>
              <a:buClr>
                <a:srgbClr val="0A0A0A"/>
              </a:buClr>
              <a:buSzPts val="1600"/>
              <a:buChar char="•"/>
            </a:pPr>
            <a:r>
              <a:rPr lang="en-US" dirty="0">
                <a:highlight>
                  <a:srgbClr val="FFFFFF"/>
                </a:highlight>
              </a:rPr>
              <a:t>Emails from ASCCC requesting approval of faculty representative appointments</a:t>
            </a:r>
          </a:p>
          <a:p>
            <a:pPr marL="914400" lvl="0" indent="0" rtl="0">
              <a:spcBef>
                <a:spcPts val="800"/>
              </a:spcBef>
              <a:spcAft>
                <a:spcPts val="0"/>
              </a:spcAft>
              <a:buNone/>
            </a:pPr>
            <a:endParaRPr lang="en-US" sz="2000" dirty="0">
              <a:highlight>
                <a:srgbClr val="FFFFFF"/>
              </a:highlight>
            </a:endParaRPr>
          </a:p>
          <a:p>
            <a:pPr marL="114300" lvl="0" indent="0" rtl="0">
              <a:spcBef>
                <a:spcPts val="800"/>
              </a:spcBef>
              <a:spcAft>
                <a:spcPts val="0"/>
              </a:spcAft>
              <a:buSzPts val="1800"/>
              <a:buNone/>
            </a:pPr>
            <a:r>
              <a:rPr lang="en-US" sz="2000" dirty="0">
                <a:highlight>
                  <a:srgbClr val="FFFFFF"/>
                </a:highlight>
              </a:rPr>
              <a:t>Liaisons could serve as a point person(s) for specific areas of focus and keep information flowing to and from the local academic senate and interested faculty</a:t>
            </a:r>
          </a:p>
          <a:p>
            <a:endParaRPr lang="en-US" dirty="0"/>
          </a:p>
        </p:txBody>
      </p:sp>
      <p:pic>
        <p:nvPicPr>
          <p:cNvPr id="5" name="Picture 4" descr="A cartoon of a person holding a computer screaming with the text information overload.&#10;&#10;">
            <a:extLst>
              <a:ext uri="{FF2B5EF4-FFF2-40B4-BE49-F238E27FC236}">
                <a16:creationId xmlns:a16="http://schemas.microsoft.com/office/drawing/2014/main" id="{19963466-4076-FD3F-721B-CFC3A628B228}"/>
              </a:ext>
            </a:extLst>
          </p:cNvPr>
          <p:cNvPicPr>
            <a:picLocks noChangeAspect="1"/>
          </p:cNvPicPr>
          <p:nvPr/>
        </p:nvPicPr>
        <p:blipFill>
          <a:blip r:embed="rId2"/>
          <a:stretch>
            <a:fillRect/>
          </a:stretch>
        </p:blipFill>
        <p:spPr>
          <a:xfrm>
            <a:off x="7998166" y="4820206"/>
            <a:ext cx="2645893" cy="1652159"/>
          </a:xfrm>
          <a:prstGeom prst="rect">
            <a:avLst/>
          </a:prstGeom>
        </p:spPr>
      </p:pic>
      <p:sp>
        <p:nvSpPr>
          <p:cNvPr id="4" name="Slide Number Placeholder 3">
            <a:extLst>
              <a:ext uri="{FF2B5EF4-FFF2-40B4-BE49-F238E27FC236}">
                <a16:creationId xmlns:a16="http://schemas.microsoft.com/office/drawing/2014/main" id="{6507B1A7-2289-E1A8-7DB4-DDEEE53D4B8B}"/>
              </a:ext>
            </a:extLst>
          </p:cNvPr>
          <p:cNvSpPr>
            <a:spLocks noGrp="1"/>
          </p:cNvSpPr>
          <p:nvPr>
            <p:ph type="sldNum" sz="quarter" idx="12"/>
          </p:nvPr>
        </p:nvSpPr>
        <p:spPr/>
        <p:txBody>
          <a:bodyPr/>
          <a:lstStyle/>
          <a:p>
            <a:fld id="{FC94C22D-D015-6649-B5C3-596F33FC97D2}" type="slidenum">
              <a:rPr lang="en-US" smtClean="0"/>
              <a:t>5</a:t>
            </a:fld>
            <a:endParaRPr lang="en-US"/>
          </a:p>
        </p:txBody>
      </p:sp>
    </p:spTree>
    <p:extLst>
      <p:ext uri="{BB962C8B-B14F-4D97-AF65-F5344CB8AC3E}">
        <p14:creationId xmlns:p14="http://schemas.microsoft.com/office/powerpoint/2010/main" val="207438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EB228-064D-C5F0-007F-AF9AC0EA9E03}"/>
              </a:ext>
            </a:extLst>
          </p:cNvPr>
          <p:cNvSpPr>
            <a:spLocks noGrp="1"/>
          </p:cNvSpPr>
          <p:nvPr>
            <p:ph type="title"/>
          </p:nvPr>
        </p:nvSpPr>
        <p:spPr/>
        <p:txBody>
          <a:bodyPr/>
          <a:lstStyle/>
          <a:p>
            <a:r>
              <a:rPr lang="en-US" dirty="0"/>
              <a:t>Current ASCCC Liaisons</a:t>
            </a:r>
          </a:p>
        </p:txBody>
      </p:sp>
      <p:sp>
        <p:nvSpPr>
          <p:cNvPr id="3" name="Content Placeholder 2">
            <a:extLst>
              <a:ext uri="{FF2B5EF4-FFF2-40B4-BE49-F238E27FC236}">
                <a16:creationId xmlns:a16="http://schemas.microsoft.com/office/drawing/2014/main" id="{F3BD68DD-7DD1-1B1D-2F30-05961E311A41}"/>
              </a:ext>
            </a:extLst>
          </p:cNvPr>
          <p:cNvSpPr>
            <a:spLocks noGrp="1"/>
          </p:cNvSpPr>
          <p:nvPr>
            <p:ph sz="half" idx="1"/>
          </p:nvPr>
        </p:nvSpPr>
        <p:spPr>
          <a:xfrm>
            <a:off x="1175656" y="1825625"/>
            <a:ext cx="10178142" cy="4436026"/>
          </a:xfrm>
        </p:spPr>
        <p:txBody>
          <a:bodyPr/>
          <a:lstStyle/>
          <a:p>
            <a:pPr marL="457200" marR="0" lvl="0" indent="-342900" algn="l" rtl="0">
              <a:lnSpc>
                <a:spcPct val="90000"/>
              </a:lnSpc>
              <a:spcBef>
                <a:spcPts val="800"/>
              </a:spcBef>
              <a:spcAft>
                <a:spcPts val="0"/>
              </a:spcAft>
              <a:buSzPts val="1800"/>
              <a:buAutoNum type="arabicPeriod"/>
            </a:pPr>
            <a:r>
              <a:rPr lang="fr-FR" u="sng" dirty="0">
                <a:solidFill>
                  <a:schemeClr val="hlink"/>
                </a:solidFill>
                <a:hlinkClick r:id="rId2"/>
              </a:rPr>
              <a:t>CTE </a:t>
            </a:r>
            <a:r>
              <a:rPr lang="fr-FR" u="sng" dirty="0" err="1">
                <a:solidFill>
                  <a:schemeClr val="hlink"/>
                </a:solidFill>
                <a:hlinkClick r:id="rId2"/>
              </a:rPr>
              <a:t>Faculty</a:t>
            </a:r>
            <a:r>
              <a:rPr lang="fr-FR" u="sng" dirty="0">
                <a:solidFill>
                  <a:schemeClr val="hlink"/>
                </a:solidFill>
                <a:hlinkClick r:id="rId2"/>
              </a:rPr>
              <a:t> Liaison</a:t>
            </a:r>
            <a:endParaRPr lang="fr-FR" dirty="0"/>
          </a:p>
          <a:p>
            <a:pPr marL="457200" marR="0" lvl="0" indent="-342900" algn="l" rtl="0">
              <a:lnSpc>
                <a:spcPct val="90000"/>
              </a:lnSpc>
              <a:spcBef>
                <a:spcPts val="0"/>
              </a:spcBef>
              <a:spcAft>
                <a:spcPts val="0"/>
              </a:spcAft>
              <a:buSzPts val="1800"/>
              <a:buAutoNum type="arabicPeriod"/>
            </a:pPr>
            <a:r>
              <a:rPr lang="fr-FR" u="sng" dirty="0" err="1">
                <a:solidFill>
                  <a:schemeClr val="hlink"/>
                </a:solidFill>
                <a:hlinkClick r:id="rId3"/>
              </a:rPr>
              <a:t>Guided</a:t>
            </a:r>
            <a:r>
              <a:rPr lang="fr-FR" u="sng" dirty="0">
                <a:solidFill>
                  <a:schemeClr val="hlink"/>
                </a:solidFill>
                <a:hlinkClick r:id="rId3"/>
              </a:rPr>
              <a:t> </a:t>
            </a:r>
            <a:r>
              <a:rPr lang="fr-FR" u="sng" dirty="0" err="1">
                <a:solidFill>
                  <a:schemeClr val="hlink"/>
                </a:solidFill>
                <a:hlinkClick r:id="rId3"/>
              </a:rPr>
              <a:t>Pathways</a:t>
            </a:r>
            <a:r>
              <a:rPr lang="fr-FR" u="sng" dirty="0">
                <a:solidFill>
                  <a:schemeClr val="hlink"/>
                </a:solidFill>
                <a:hlinkClick r:id="rId3"/>
              </a:rPr>
              <a:t> Liaison</a:t>
            </a:r>
            <a:endParaRPr lang="fr-FR" dirty="0"/>
          </a:p>
          <a:p>
            <a:pPr marL="457200" marR="0" lvl="0" indent="-342900" algn="l" rtl="0">
              <a:lnSpc>
                <a:spcPct val="90000"/>
              </a:lnSpc>
              <a:spcBef>
                <a:spcPts val="0"/>
              </a:spcBef>
              <a:spcAft>
                <a:spcPts val="0"/>
              </a:spcAft>
              <a:buSzPts val="1800"/>
              <a:buAutoNum type="arabicPeriod"/>
            </a:pPr>
            <a:r>
              <a:rPr lang="fr-FR" u="sng" dirty="0" err="1">
                <a:solidFill>
                  <a:schemeClr val="hlink"/>
                </a:solidFill>
                <a:hlinkClick r:id="rId4"/>
              </a:rPr>
              <a:t>Legislative</a:t>
            </a:r>
            <a:r>
              <a:rPr lang="fr-FR" u="sng" dirty="0">
                <a:solidFill>
                  <a:schemeClr val="hlink"/>
                </a:solidFill>
                <a:hlinkClick r:id="rId4"/>
              </a:rPr>
              <a:t> Liaison</a:t>
            </a:r>
            <a:endParaRPr lang="fr-FR" dirty="0"/>
          </a:p>
          <a:p>
            <a:pPr marL="457200" marR="0" lvl="0" indent="-342900" algn="l" rtl="0">
              <a:lnSpc>
                <a:spcPct val="90000"/>
              </a:lnSpc>
              <a:spcBef>
                <a:spcPts val="0"/>
              </a:spcBef>
              <a:spcAft>
                <a:spcPts val="0"/>
              </a:spcAft>
              <a:buSzPts val="1800"/>
              <a:buAutoNum type="arabicPeriod"/>
            </a:pPr>
            <a:r>
              <a:rPr lang="fr-FR" u="sng" dirty="0" err="1">
                <a:solidFill>
                  <a:schemeClr val="hlink"/>
                </a:solidFill>
                <a:hlinkClick r:id="rId5"/>
              </a:rPr>
              <a:t>Noncredit</a:t>
            </a:r>
            <a:r>
              <a:rPr lang="fr-FR" u="sng" dirty="0">
                <a:solidFill>
                  <a:schemeClr val="hlink"/>
                </a:solidFill>
                <a:hlinkClick r:id="rId5"/>
              </a:rPr>
              <a:t> Liaison</a:t>
            </a:r>
            <a:endParaRPr lang="fr-FR" dirty="0"/>
          </a:p>
          <a:p>
            <a:pPr marL="457200" marR="0" lvl="0" indent="-342900" algn="l" rtl="0">
              <a:lnSpc>
                <a:spcPct val="90000"/>
              </a:lnSpc>
              <a:spcBef>
                <a:spcPts val="0"/>
              </a:spcBef>
              <a:spcAft>
                <a:spcPts val="0"/>
              </a:spcAft>
              <a:buSzPts val="1800"/>
              <a:buAutoNum type="arabicPeriod"/>
            </a:pPr>
            <a:r>
              <a:rPr lang="fr-FR" u="sng" dirty="0">
                <a:solidFill>
                  <a:schemeClr val="hlink"/>
                </a:solidFill>
                <a:hlinkClick r:id="rId6"/>
              </a:rPr>
              <a:t>OER Liaison</a:t>
            </a:r>
            <a:endParaRPr lang="fr-FR" dirty="0"/>
          </a:p>
          <a:p>
            <a:pPr marL="457200" marR="0" lvl="0" indent="-342900" algn="l" rtl="0">
              <a:lnSpc>
                <a:spcPct val="90000"/>
              </a:lnSpc>
              <a:spcBef>
                <a:spcPts val="0"/>
              </a:spcBef>
              <a:spcAft>
                <a:spcPts val="0"/>
              </a:spcAft>
              <a:buSzPts val="1800"/>
              <a:buAutoNum type="arabicPeriod"/>
            </a:pPr>
            <a:r>
              <a:rPr lang="fr-FR" u="sng" dirty="0">
                <a:solidFill>
                  <a:schemeClr val="hlink"/>
                </a:solidFill>
                <a:hlinkClick r:id="rId7"/>
              </a:rPr>
              <a:t>Part-Time </a:t>
            </a:r>
            <a:r>
              <a:rPr lang="fr-FR" u="sng" dirty="0" err="1">
                <a:solidFill>
                  <a:schemeClr val="hlink"/>
                </a:solidFill>
                <a:hlinkClick r:id="rId7"/>
              </a:rPr>
              <a:t>Faculty</a:t>
            </a:r>
            <a:r>
              <a:rPr lang="fr-FR" u="sng" dirty="0">
                <a:solidFill>
                  <a:schemeClr val="hlink"/>
                </a:solidFill>
                <a:hlinkClick r:id="rId7"/>
              </a:rPr>
              <a:t> Liaison</a:t>
            </a:r>
            <a:endParaRPr lang="fr-FR" dirty="0"/>
          </a:p>
          <a:p>
            <a:pPr marL="457200" marR="0" lvl="0" indent="-342900" algn="l" rtl="0">
              <a:lnSpc>
                <a:spcPct val="90000"/>
              </a:lnSpc>
              <a:spcBef>
                <a:spcPts val="0"/>
              </a:spcBef>
              <a:spcAft>
                <a:spcPts val="0"/>
              </a:spcAft>
              <a:buSzPts val="1800"/>
              <a:buAutoNum type="arabicPeriod"/>
            </a:pPr>
            <a:r>
              <a:rPr lang="fr-FR" u="sng" dirty="0">
                <a:solidFill>
                  <a:schemeClr val="hlink"/>
                </a:solidFill>
                <a:hlinkClick r:id="rId8"/>
              </a:rPr>
              <a:t>Rising Scholars Liaison</a:t>
            </a:r>
            <a:endParaRPr lang="fr-FR" dirty="0"/>
          </a:p>
          <a:p>
            <a:pPr marL="457200" marR="0" lvl="0" indent="-342900" algn="l" rtl="0">
              <a:lnSpc>
                <a:spcPct val="90000"/>
              </a:lnSpc>
              <a:spcBef>
                <a:spcPts val="0"/>
              </a:spcBef>
              <a:spcAft>
                <a:spcPts val="0"/>
              </a:spcAft>
              <a:buSzPts val="1800"/>
              <a:buAutoNum type="arabicPeriod"/>
            </a:pPr>
            <a:r>
              <a:rPr lang="fr-FR" u="sng" dirty="0">
                <a:solidFill>
                  <a:schemeClr val="hlink"/>
                </a:solidFill>
                <a:hlinkClick r:id="rId9"/>
              </a:rPr>
              <a:t>IDEAA Liaison</a:t>
            </a:r>
            <a:endParaRPr lang="fr-FR" dirty="0"/>
          </a:p>
          <a:p>
            <a:pPr marL="0" indent="0">
              <a:buNone/>
            </a:pPr>
            <a:endParaRPr lang="en-US" dirty="0"/>
          </a:p>
        </p:txBody>
      </p:sp>
      <p:pic>
        <p:nvPicPr>
          <p:cNvPr id="6" name="Picture 5" descr="diagram image of a group of people connected to each other&#10;&#10;">
            <a:extLst>
              <a:ext uri="{FF2B5EF4-FFF2-40B4-BE49-F238E27FC236}">
                <a16:creationId xmlns:a16="http://schemas.microsoft.com/office/drawing/2014/main" id="{E1752EA1-A9B1-7049-674B-81ABE48881A0}"/>
              </a:ext>
            </a:extLst>
          </p:cNvPr>
          <p:cNvPicPr>
            <a:picLocks noChangeAspect="1"/>
          </p:cNvPicPr>
          <p:nvPr/>
        </p:nvPicPr>
        <p:blipFill>
          <a:blip r:embed="rId10"/>
          <a:stretch>
            <a:fillRect/>
          </a:stretch>
        </p:blipFill>
        <p:spPr>
          <a:xfrm>
            <a:off x="5548993" y="1509712"/>
            <a:ext cx="5467350" cy="4371975"/>
          </a:xfrm>
          <a:prstGeom prst="rect">
            <a:avLst/>
          </a:prstGeom>
        </p:spPr>
      </p:pic>
      <p:sp>
        <p:nvSpPr>
          <p:cNvPr id="4" name="Slide Number Placeholder 3">
            <a:extLst>
              <a:ext uri="{FF2B5EF4-FFF2-40B4-BE49-F238E27FC236}">
                <a16:creationId xmlns:a16="http://schemas.microsoft.com/office/drawing/2014/main" id="{D8ED0718-EFEA-7EEB-E27D-10505D9BDF50}"/>
              </a:ext>
            </a:extLst>
          </p:cNvPr>
          <p:cNvSpPr>
            <a:spLocks noGrp="1"/>
          </p:cNvSpPr>
          <p:nvPr>
            <p:ph type="sldNum" sz="quarter" idx="12"/>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200845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CBB-98AF-15AC-BF32-C539F6C04939}"/>
              </a:ext>
            </a:extLst>
          </p:cNvPr>
          <p:cNvSpPr>
            <a:spLocks noGrp="1"/>
          </p:cNvSpPr>
          <p:nvPr>
            <p:ph type="title"/>
          </p:nvPr>
        </p:nvSpPr>
        <p:spPr/>
        <p:txBody>
          <a:bodyPr/>
          <a:lstStyle/>
          <a:p>
            <a:r>
              <a:rPr lang="en-US" dirty="0"/>
              <a:t>Liaison Roles – ASCCC Expectations</a:t>
            </a:r>
          </a:p>
        </p:txBody>
      </p:sp>
      <p:sp>
        <p:nvSpPr>
          <p:cNvPr id="3" name="Content Placeholder 2">
            <a:extLst>
              <a:ext uri="{FF2B5EF4-FFF2-40B4-BE49-F238E27FC236}">
                <a16:creationId xmlns:a16="http://schemas.microsoft.com/office/drawing/2014/main" id="{4494C661-3CF2-C7C4-D96F-2CFAAE0417B7}"/>
              </a:ext>
            </a:extLst>
          </p:cNvPr>
          <p:cNvSpPr>
            <a:spLocks noGrp="1"/>
          </p:cNvSpPr>
          <p:nvPr>
            <p:ph sz="half" idx="1"/>
          </p:nvPr>
        </p:nvSpPr>
        <p:spPr>
          <a:xfrm>
            <a:off x="1175655" y="1825625"/>
            <a:ext cx="10178141" cy="4436026"/>
          </a:xfrm>
        </p:spPr>
        <p:txBody>
          <a:bodyPr>
            <a:normAutofit/>
          </a:bodyPr>
          <a:lstStyle/>
          <a:p>
            <a:pPr marL="0" lvl="0" indent="0" algn="l" rtl="0">
              <a:lnSpc>
                <a:spcPct val="100000"/>
              </a:lnSpc>
              <a:spcBef>
                <a:spcPts val="0"/>
              </a:spcBef>
              <a:spcAft>
                <a:spcPts val="0"/>
              </a:spcAft>
              <a:buNone/>
            </a:pPr>
            <a:r>
              <a:rPr lang="en-US" sz="2400" dirty="0">
                <a:solidFill>
                  <a:srgbClr val="0A0A0A"/>
                </a:solidFill>
                <a:highlight>
                  <a:srgbClr val="FFFFFF"/>
                </a:highlight>
              </a:rPr>
              <a:t>In general, ASCCC liaisons are asked to do the following:</a:t>
            </a:r>
          </a:p>
          <a:p>
            <a:pPr marL="457200" lvl="0" indent="-336550" algn="l" rtl="0">
              <a:lnSpc>
                <a:spcPct val="100000"/>
              </a:lnSpc>
              <a:spcBef>
                <a:spcPts val="1200"/>
              </a:spcBef>
              <a:spcAft>
                <a:spcPts val="0"/>
              </a:spcAft>
              <a:buClr>
                <a:srgbClr val="0A0A0A"/>
              </a:buClr>
              <a:buSzPts val="1700"/>
              <a:buChar char="●"/>
            </a:pPr>
            <a:r>
              <a:rPr lang="en-US" sz="2400" u="sng" dirty="0">
                <a:solidFill>
                  <a:schemeClr val="hlink"/>
                </a:solidFill>
                <a:highlight>
                  <a:srgbClr val="FFFFFF"/>
                </a:highlight>
                <a:hlinkClick r:id="rId2"/>
              </a:rPr>
              <a:t>Sign up for ASCCC listservs</a:t>
            </a:r>
            <a:r>
              <a:rPr lang="en-US" sz="2400" dirty="0">
                <a:solidFill>
                  <a:srgbClr val="0A0A0A"/>
                </a:solidFill>
                <a:highlight>
                  <a:srgbClr val="FFFFFF"/>
                </a:highlight>
              </a:rPr>
              <a:t> related to the liaison’s area of focus.</a:t>
            </a:r>
          </a:p>
          <a:p>
            <a:pPr marL="457200" lvl="0" indent="-336550" algn="l" rtl="0">
              <a:lnSpc>
                <a:spcPct val="100000"/>
              </a:lnSpc>
              <a:spcBef>
                <a:spcPts val="0"/>
              </a:spcBef>
              <a:spcAft>
                <a:spcPts val="0"/>
              </a:spcAft>
              <a:buClr>
                <a:srgbClr val="0A0A0A"/>
              </a:buClr>
              <a:buSzPts val="1700"/>
              <a:buChar char="●"/>
            </a:pPr>
            <a:r>
              <a:rPr lang="en-US" sz="2400" dirty="0">
                <a:solidFill>
                  <a:srgbClr val="0A0A0A"/>
                </a:solidFill>
                <a:highlight>
                  <a:srgbClr val="FFFFFF"/>
                </a:highlight>
              </a:rPr>
              <a:t>Update and engage the local academic senate and campus faculty on statewide matters and efforts relevant to the local college or district.</a:t>
            </a:r>
          </a:p>
          <a:p>
            <a:pPr marL="457200" lvl="0" indent="-336550" algn="l" rtl="0">
              <a:lnSpc>
                <a:spcPct val="100000"/>
              </a:lnSpc>
              <a:spcBef>
                <a:spcPts val="0"/>
              </a:spcBef>
              <a:spcAft>
                <a:spcPts val="0"/>
              </a:spcAft>
              <a:buClr>
                <a:srgbClr val="0A0A0A"/>
              </a:buClr>
              <a:buSzPts val="1700"/>
              <a:buChar char="●"/>
            </a:pPr>
            <a:r>
              <a:rPr lang="en-US" sz="2400" dirty="0">
                <a:solidFill>
                  <a:srgbClr val="0A0A0A"/>
                </a:solidFill>
                <a:highlight>
                  <a:srgbClr val="FFFFFF"/>
                </a:highlight>
              </a:rPr>
              <a:t>Communicate with the local academic senate and campus faculty regarding academic and professional matters related to the liaison role.</a:t>
            </a:r>
            <a:endParaRPr lang="en-US" sz="2400" dirty="0"/>
          </a:p>
          <a:p>
            <a:pPr marL="0" indent="0">
              <a:buNone/>
            </a:pPr>
            <a:endParaRPr lang="en-US" dirty="0"/>
          </a:p>
        </p:txBody>
      </p:sp>
      <p:pic>
        <p:nvPicPr>
          <p:cNvPr id="6" name="Picture 5" descr="Decorative image with text: Get Involved!">
            <a:extLst>
              <a:ext uri="{FF2B5EF4-FFF2-40B4-BE49-F238E27FC236}">
                <a16:creationId xmlns:a16="http://schemas.microsoft.com/office/drawing/2014/main" id="{F70E55AD-DCFB-E3FB-0F84-BC2DE3474E8A}"/>
              </a:ext>
            </a:extLst>
          </p:cNvPr>
          <p:cNvPicPr>
            <a:picLocks noChangeAspect="1"/>
          </p:cNvPicPr>
          <p:nvPr/>
        </p:nvPicPr>
        <p:blipFill>
          <a:blip r:embed="rId3"/>
          <a:stretch>
            <a:fillRect/>
          </a:stretch>
        </p:blipFill>
        <p:spPr>
          <a:xfrm>
            <a:off x="4217468" y="4290196"/>
            <a:ext cx="4094513" cy="2101850"/>
          </a:xfrm>
          <a:prstGeom prst="rect">
            <a:avLst/>
          </a:prstGeom>
        </p:spPr>
      </p:pic>
      <p:sp>
        <p:nvSpPr>
          <p:cNvPr id="4" name="Slide Number Placeholder 3">
            <a:extLst>
              <a:ext uri="{FF2B5EF4-FFF2-40B4-BE49-F238E27FC236}">
                <a16:creationId xmlns:a16="http://schemas.microsoft.com/office/drawing/2014/main" id="{DA940BD6-C966-8BE0-3E0A-1CC0DE09AE44}"/>
              </a:ext>
            </a:extLst>
          </p:cNvPr>
          <p:cNvSpPr>
            <a:spLocks noGrp="1"/>
          </p:cNvSpPr>
          <p:nvPr>
            <p:ph type="sldNum" sz="quarter" idx="12"/>
          </p:nvPr>
        </p:nvSpPr>
        <p:spPr/>
        <p:txBody>
          <a:bodyPr/>
          <a:lstStyle/>
          <a:p>
            <a:fld id="{FC94C22D-D015-6649-B5C3-596F33FC97D2}" type="slidenum">
              <a:rPr lang="en-US" smtClean="0"/>
              <a:t>7</a:t>
            </a:fld>
            <a:endParaRPr lang="en-US"/>
          </a:p>
        </p:txBody>
      </p:sp>
    </p:spTree>
    <p:extLst>
      <p:ext uri="{BB962C8B-B14F-4D97-AF65-F5344CB8AC3E}">
        <p14:creationId xmlns:p14="http://schemas.microsoft.com/office/powerpoint/2010/main" val="107040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4383-BF2A-8389-3103-6D3A9C81CA22}"/>
              </a:ext>
            </a:extLst>
          </p:cNvPr>
          <p:cNvSpPr>
            <a:spLocks noGrp="1"/>
          </p:cNvSpPr>
          <p:nvPr>
            <p:ph type="title"/>
          </p:nvPr>
        </p:nvSpPr>
        <p:spPr/>
        <p:txBody>
          <a:bodyPr/>
          <a:lstStyle/>
          <a:p>
            <a:r>
              <a:rPr lang="en-US" dirty="0"/>
              <a:t>Liaison Roles –are locally defined</a:t>
            </a:r>
          </a:p>
        </p:txBody>
      </p:sp>
      <p:sp>
        <p:nvSpPr>
          <p:cNvPr id="3" name="Content Placeholder 2">
            <a:extLst>
              <a:ext uri="{FF2B5EF4-FFF2-40B4-BE49-F238E27FC236}">
                <a16:creationId xmlns:a16="http://schemas.microsoft.com/office/drawing/2014/main" id="{B8B3FEF1-82FD-40F4-DD4B-F125FE78CFC7}"/>
              </a:ext>
            </a:extLst>
          </p:cNvPr>
          <p:cNvSpPr>
            <a:spLocks noGrp="1"/>
          </p:cNvSpPr>
          <p:nvPr>
            <p:ph sz="half" idx="1"/>
          </p:nvPr>
        </p:nvSpPr>
        <p:spPr>
          <a:xfrm>
            <a:off x="1175655" y="1825625"/>
            <a:ext cx="10178141" cy="4436026"/>
          </a:xfrm>
        </p:spPr>
        <p:txBody>
          <a:bodyPr/>
          <a:lstStyle/>
          <a:p>
            <a:pPr marL="457200" lvl="0" indent="-342900" algn="l" rtl="0">
              <a:lnSpc>
                <a:spcPct val="100000"/>
              </a:lnSpc>
              <a:spcBef>
                <a:spcPts val="0"/>
              </a:spcBef>
              <a:spcAft>
                <a:spcPts val="0"/>
              </a:spcAft>
              <a:buClr>
                <a:srgbClr val="0A0A0A"/>
              </a:buClr>
              <a:buSzPts val="1800"/>
              <a:buChar char="●"/>
            </a:pPr>
            <a:r>
              <a:rPr lang="en-US" dirty="0">
                <a:solidFill>
                  <a:srgbClr val="0A0A0A"/>
                </a:solidFill>
                <a:highlight>
                  <a:srgbClr val="FFFFFF"/>
                </a:highlight>
              </a:rPr>
              <a:t>Serve as a conduit between the local faculty and faculty representatives on statewide committees.</a:t>
            </a:r>
          </a:p>
          <a:p>
            <a:pPr marL="457200" lvl="0" indent="-342900" algn="l" rtl="0">
              <a:lnSpc>
                <a:spcPct val="100000"/>
              </a:lnSpc>
              <a:spcBef>
                <a:spcPts val="0"/>
              </a:spcBef>
              <a:spcAft>
                <a:spcPts val="0"/>
              </a:spcAft>
              <a:buClr>
                <a:srgbClr val="0A0A0A"/>
              </a:buClr>
              <a:buSzPts val="1800"/>
              <a:buChar char="●"/>
            </a:pPr>
            <a:r>
              <a:rPr lang="en-US" dirty="0">
                <a:solidFill>
                  <a:srgbClr val="0A0A0A"/>
                </a:solidFill>
                <a:highlight>
                  <a:srgbClr val="FFFFFF"/>
                </a:highlight>
              </a:rPr>
              <a:t>As funding permits, attend state-level events and meetings (ASCCC, FACCC), participate in panels or make presentations as appropriate.</a:t>
            </a:r>
          </a:p>
          <a:p>
            <a:pPr marL="457200" lvl="0" indent="-342900" algn="l" rtl="0">
              <a:lnSpc>
                <a:spcPct val="100000"/>
              </a:lnSpc>
              <a:spcBef>
                <a:spcPts val="0"/>
              </a:spcBef>
              <a:spcAft>
                <a:spcPts val="0"/>
              </a:spcAft>
              <a:buClr>
                <a:srgbClr val="0A0A0A"/>
              </a:buClr>
              <a:buSzPts val="1800"/>
              <a:buChar char="●"/>
            </a:pPr>
            <a:r>
              <a:rPr lang="en-US" dirty="0">
                <a:solidFill>
                  <a:srgbClr val="0A0A0A"/>
                </a:solidFill>
                <a:highlight>
                  <a:srgbClr val="FFFFFF"/>
                </a:highlight>
              </a:rPr>
              <a:t>Monitor the Liaison listserv and the Liaison webpage and report to the local Academic Senate and, as determined to be appropriate in collaboration with local senate officers, faculty at large on campus.</a:t>
            </a:r>
          </a:p>
          <a:p>
            <a:pPr marL="457200" lvl="0" indent="-342900" algn="l" rtl="0">
              <a:lnSpc>
                <a:spcPct val="100000"/>
              </a:lnSpc>
              <a:spcBef>
                <a:spcPts val="0"/>
              </a:spcBef>
              <a:spcAft>
                <a:spcPts val="0"/>
              </a:spcAft>
              <a:buClr>
                <a:srgbClr val="0A0A0A"/>
              </a:buClr>
              <a:buSzPts val="1800"/>
              <a:buChar char="●"/>
            </a:pPr>
            <a:r>
              <a:rPr lang="en-US" dirty="0">
                <a:solidFill>
                  <a:srgbClr val="0A0A0A"/>
                </a:solidFill>
                <a:highlight>
                  <a:srgbClr val="FFFFFF"/>
                </a:highlight>
              </a:rPr>
              <a:t>Work with local student organizations and advocacy groups to help them with their efforts as well as encourage them to join in efforts led by others.</a:t>
            </a:r>
          </a:p>
          <a:p>
            <a:endParaRPr lang="en-US" dirty="0"/>
          </a:p>
        </p:txBody>
      </p:sp>
      <p:sp>
        <p:nvSpPr>
          <p:cNvPr id="4" name="Slide Number Placeholder 3">
            <a:extLst>
              <a:ext uri="{FF2B5EF4-FFF2-40B4-BE49-F238E27FC236}">
                <a16:creationId xmlns:a16="http://schemas.microsoft.com/office/drawing/2014/main" id="{112A8DE3-63C4-DE1D-3FE9-6DC484FB798F}"/>
              </a:ext>
            </a:extLst>
          </p:cNvPr>
          <p:cNvSpPr>
            <a:spLocks noGrp="1"/>
          </p:cNvSpPr>
          <p:nvPr>
            <p:ph type="sldNum" sz="quarter" idx="12"/>
          </p:nvPr>
        </p:nvSpPr>
        <p:spPr/>
        <p:txBody>
          <a:bodyPr/>
          <a:lstStyle/>
          <a:p>
            <a:fld id="{FC94C22D-D015-6649-B5C3-596F33FC97D2}" type="slidenum">
              <a:rPr lang="en-US" smtClean="0"/>
              <a:t>8</a:t>
            </a:fld>
            <a:endParaRPr lang="en-US"/>
          </a:p>
        </p:txBody>
      </p:sp>
    </p:spTree>
    <p:extLst>
      <p:ext uri="{BB962C8B-B14F-4D97-AF65-F5344CB8AC3E}">
        <p14:creationId xmlns:p14="http://schemas.microsoft.com/office/powerpoint/2010/main" val="143885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C898-A895-06C0-41E6-E72499373D48}"/>
              </a:ext>
            </a:extLst>
          </p:cNvPr>
          <p:cNvSpPr>
            <a:spLocks noGrp="1"/>
          </p:cNvSpPr>
          <p:nvPr>
            <p:ph type="title"/>
          </p:nvPr>
        </p:nvSpPr>
        <p:spPr/>
        <p:txBody>
          <a:bodyPr/>
          <a:lstStyle/>
          <a:p>
            <a:r>
              <a:rPr lang="en-US" dirty="0"/>
              <a:t>Who can serve and how can Liaison be determined?</a:t>
            </a:r>
          </a:p>
        </p:txBody>
      </p:sp>
      <p:sp>
        <p:nvSpPr>
          <p:cNvPr id="3" name="Content Placeholder 2">
            <a:extLst>
              <a:ext uri="{FF2B5EF4-FFF2-40B4-BE49-F238E27FC236}">
                <a16:creationId xmlns:a16="http://schemas.microsoft.com/office/drawing/2014/main" id="{1328C52C-CBB5-1902-9731-C24426FD98F5}"/>
              </a:ext>
            </a:extLst>
          </p:cNvPr>
          <p:cNvSpPr>
            <a:spLocks noGrp="1"/>
          </p:cNvSpPr>
          <p:nvPr>
            <p:ph sz="half" idx="1"/>
          </p:nvPr>
        </p:nvSpPr>
        <p:spPr>
          <a:xfrm>
            <a:off x="1175656" y="1825625"/>
            <a:ext cx="10178142" cy="4436026"/>
          </a:xfrm>
        </p:spPr>
        <p:txBody>
          <a:bodyPr>
            <a:normAutofit fontScale="92500" lnSpcReduction="10000"/>
          </a:bodyPr>
          <a:lstStyle/>
          <a:p>
            <a:pPr marL="457200" lvl="0" indent="-342900" algn="l" rtl="0">
              <a:lnSpc>
                <a:spcPct val="90000"/>
              </a:lnSpc>
              <a:spcBef>
                <a:spcPts val="800"/>
              </a:spcBef>
              <a:spcAft>
                <a:spcPts val="0"/>
              </a:spcAft>
              <a:buClr>
                <a:schemeClr val="accent1"/>
              </a:buClr>
              <a:buSzPts val="1800"/>
              <a:buChar char="●"/>
            </a:pPr>
            <a:r>
              <a:rPr lang="en-US" sz="2800" dirty="0">
                <a:solidFill>
                  <a:schemeClr val="tx1"/>
                </a:solidFill>
              </a:rPr>
              <a:t>Any faculty can serve (full time or part time). Locally determined. </a:t>
            </a:r>
          </a:p>
          <a:p>
            <a:pPr marL="114300" lvl="0" indent="0" algn="l" rtl="0">
              <a:lnSpc>
                <a:spcPct val="90000"/>
              </a:lnSpc>
              <a:spcBef>
                <a:spcPts val="800"/>
              </a:spcBef>
              <a:spcAft>
                <a:spcPts val="0"/>
              </a:spcAft>
              <a:buClr>
                <a:schemeClr val="accent1"/>
              </a:buClr>
              <a:buSzPts val="1800"/>
              <a:buNone/>
            </a:pPr>
            <a:endParaRPr lang="en-US" sz="2800" dirty="0">
              <a:solidFill>
                <a:schemeClr val="tx1"/>
              </a:solidFill>
            </a:endParaRPr>
          </a:p>
          <a:p>
            <a:pPr marL="457200" lvl="0" indent="-342900" algn="l" rtl="0">
              <a:lnSpc>
                <a:spcPct val="90000"/>
              </a:lnSpc>
              <a:spcBef>
                <a:spcPts val="0"/>
              </a:spcBef>
              <a:spcAft>
                <a:spcPts val="0"/>
              </a:spcAft>
              <a:buClr>
                <a:schemeClr val="accent1"/>
              </a:buClr>
              <a:buSzPts val="1800"/>
              <a:buChar char="●"/>
            </a:pPr>
            <a:r>
              <a:rPr lang="en-US" sz="2800" dirty="0">
                <a:solidFill>
                  <a:schemeClr val="tx1"/>
                </a:solidFill>
              </a:rPr>
              <a:t>Factors to consider--faculty in whom you wish to promote or encourage:</a:t>
            </a:r>
          </a:p>
          <a:p>
            <a:pPr marL="927100" lvl="1" indent="-342900" algn="l" rtl="0">
              <a:lnSpc>
                <a:spcPct val="100000"/>
              </a:lnSpc>
              <a:spcBef>
                <a:spcPts val="0"/>
              </a:spcBef>
              <a:spcAft>
                <a:spcPts val="0"/>
              </a:spcAft>
              <a:buClr>
                <a:schemeClr val="accent1"/>
              </a:buClr>
              <a:buSzPts val="1600"/>
            </a:pPr>
            <a:r>
              <a:rPr lang="en-US" dirty="0">
                <a:solidFill>
                  <a:schemeClr val="tx1"/>
                </a:solidFill>
              </a:rPr>
              <a:t>Leadership development: good way to promote why it’s important to serve.  How does it potentially strengthen shared governance at local college</a:t>
            </a:r>
          </a:p>
          <a:p>
            <a:pPr marL="927100" lvl="1" indent="-342900" algn="l" rtl="0">
              <a:lnSpc>
                <a:spcPct val="100000"/>
              </a:lnSpc>
              <a:spcBef>
                <a:spcPts val="0"/>
              </a:spcBef>
              <a:spcAft>
                <a:spcPts val="0"/>
              </a:spcAft>
              <a:buClr>
                <a:schemeClr val="accent1"/>
              </a:buClr>
              <a:buSzPts val="1600"/>
            </a:pPr>
            <a:r>
              <a:rPr lang="en-US" dirty="0">
                <a:solidFill>
                  <a:schemeClr val="tx1"/>
                </a:solidFill>
              </a:rPr>
              <a:t>Community-building: Connect with other regional faculty leaders in this area</a:t>
            </a:r>
          </a:p>
          <a:p>
            <a:pPr marL="927100" lvl="1" indent="-342900" algn="l" rtl="0">
              <a:lnSpc>
                <a:spcPct val="100000"/>
              </a:lnSpc>
              <a:spcBef>
                <a:spcPts val="0"/>
              </a:spcBef>
              <a:spcAft>
                <a:spcPts val="0"/>
              </a:spcAft>
              <a:buClr>
                <a:schemeClr val="accent1"/>
              </a:buClr>
              <a:buSzPts val="1600"/>
            </a:pPr>
            <a:r>
              <a:rPr lang="en-US" dirty="0">
                <a:solidFill>
                  <a:schemeClr val="tx1"/>
                </a:solidFill>
              </a:rPr>
              <a:t>Voice: Able to elevate impact of faculty voice</a:t>
            </a:r>
          </a:p>
          <a:p>
            <a:pPr marL="927100" lvl="1" indent="-342900" algn="l" rtl="0">
              <a:lnSpc>
                <a:spcPct val="100000"/>
              </a:lnSpc>
              <a:spcBef>
                <a:spcPts val="0"/>
              </a:spcBef>
              <a:spcAft>
                <a:spcPts val="0"/>
              </a:spcAft>
              <a:buClr>
                <a:schemeClr val="accent1"/>
              </a:buClr>
              <a:buSzPts val="1600"/>
            </a:pPr>
            <a:r>
              <a:rPr lang="en-US" dirty="0">
                <a:solidFill>
                  <a:schemeClr val="tx1"/>
                </a:solidFill>
              </a:rPr>
              <a:t>Influence: Being “in the know” about liaison topic and serving as campus “expert” in this area, or learning more about liaison topic </a:t>
            </a:r>
          </a:p>
          <a:p>
            <a:pPr marL="927100" lvl="1" indent="-342900" algn="l" rtl="0">
              <a:lnSpc>
                <a:spcPct val="100000"/>
              </a:lnSpc>
              <a:spcBef>
                <a:spcPts val="0"/>
              </a:spcBef>
              <a:spcAft>
                <a:spcPts val="0"/>
              </a:spcAft>
              <a:buClr>
                <a:schemeClr val="accent1"/>
              </a:buClr>
              <a:buSzPts val="1600"/>
            </a:pPr>
            <a:r>
              <a:rPr lang="en-US" dirty="0">
                <a:solidFill>
                  <a:schemeClr val="tx1"/>
                </a:solidFill>
              </a:rPr>
              <a:t>Advocacy: serve as advocate for campus in this area &amp; can help give input to ASCCC and CCCCO from local college </a:t>
            </a:r>
          </a:p>
          <a:p>
            <a:pPr marL="927100" lvl="1" indent="-342900" algn="l" rtl="0">
              <a:lnSpc>
                <a:spcPct val="100000"/>
              </a:lnSpc>
              <a:spcBef>
                <a:spcPts val="0"/>
              </a:spcBef>
              <a:spcAft>
                <a:spcPts val="0"/>
              </a:spcAft>
              <a:buClr>
                <a:schemeClr val="accent1"/>
              </a:buClr>
              <a:buSzPts val="1600"/>
            </a:pPr>
            <a:r>
              <a:rPr lang="en-US" dirty="0">
                <a:solidFill>
                  <a:schemeClr val="tx1"/>
                </a:solidFill>
              </a:rPr>
              <a:t>Time commitment?  How often/long would report outs to Senate and any other involvements be?</a:t>
            </a:r>
          </a:p>
          <a:p>
            <a:pPr marL="0" indent="0">
              <a:buNone/>
            </a:pPr>
            <a:endParaRPr lang="en-US" dirty="0"/>
          </a:p>
        </p:txBody>
      </p:sp>
      <p:sp>
        <p:nvSpPr>
          <p:cNvPr id="4" name="Slide Number Placeholder 3">
            <a:extLst>
              <a:ext uri="{FF2B5EF4-FFF2-40B4-BE49-F238E27FC236}">
                <a16:creationId xmlns:a16="http://schemas.microsoft.com/office/drawing/2014/main" id="{AA6887B9-BC2C-6741-50F1-BD201C440031}"/>
              </a:ext>
            </a:extLst>
          </p:cNvPr>
          <p:cNvSpPr>
            <a:spLocks noGrp="1"/>
          </p:cNvSpPr>
          <p:nvPr>
            <p:ph type="sldNum" sz="quarter" idx="12"/>
          </p:nvPr>
        </p:nvSpPr>
        <p:spPr/>
        <p:txBody>
          <a:bodyPr/>
          <a:lstStyle/>
          <a:p>
            <a:fld id="{FC94C22D-D015-6649-B5C3-596F33FC97D2}" type="slidenum">
              <a:rPr lang="en-US" smtClean="0"/>
              <a:t>9</a:t>
            </a:fld>
            <a:endParaRPr lang="en-US" dirty="0"/>
          </a:p>
        </p:txBody>
      </p:sp>
    </p:spTree>
    <p:extLst>
      <p:ext uri="{BB962C8B-B14F-4D97-AF65-F5344CB8AC3E}">
        <p14:creationId xmlns:p14="http://schemas.microsoft.com/office/powerpoint/2010/main" val="930713043"/>
      </p:ext>
    </p:extLst>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1.pptx" id="{1C7B9CDC-FB79-A74E-A8E9-7F1B18987B49}" vid="{A0377D8F-BF43-C748-8573-09C9E7E51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2023 ppt template 1</Template>
  <TotalTime>168</TotalTime>
  <Words>838</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Georgia</vt:lpstr>
      <vt:lpstr>Office Theme</vt:lpstr>
      <vt:lpstr>ASCCC Liaisons:  The Opportunities, Benefits, and Rewards</vt:lpstr>
      <vt:lpstr>Introductions and Welcome</vt:lpstr>
      <vt:lpstr>General Session Description</vt:lpstr>
      <vt:lpstr>Background: ASCCC Liaisons</vt:lpstr>
      <vt:lpstr>Why Liaisons?</vt:lpstr>
      <vt:lpstr>Current ASCCC Liaisons</vt:lpstr>
      <vt:lpstr>Liaison Roles – ASCCC Expectations</vt:lpstr>
      <vt:lpstr>Liaison Roles –are locally defined</vt:lpstr>
      <vt:lpstr>Who can serve and how can Liaison be determined?</vt:lpstr>
      <vt:lpstr>ASCCC Support for Liaisons</vt:lpstr>
      <vt:lpstr>Inform ASCCC of your liaisons.</vt:lpstr>
      <vt:lpstr>Discussion and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Christopher Howerton</dc:creator>
  <cp:keywords/>
  <dc:description/>
  <cp:lastModifiedBy>Kyoko Hatano</cp:lastModifiedBy>
  <cp:revision>5</cp:revision>
  <dcterms:created xsi:type="dcterms:W3CDTF">2023-05-31T19:10:03Z</dcterms:created>
  <dcterms:modified xsi:type="dcterms:W3CDTF">2023-06-07T17:05:18Z</dcterms:modified>
  <cp:category/>
</cp:coreProperties>
</file>