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4517" r:id="rId2"/>
    <p:sldMasterId id="2147484631" r:id="rId3"/>
    <p:sldMasterId id="2147484947" r:id="rId4"/>
    <p:sldMasterId id="2147485076" r:id="rId5"/>
    <p:sldMasterId id="2147485088" r:id="rId6"/>
    <p:sldMasterId id="2147485253" r:id="rId7"/>
    <p:sldMasterId id="2147485307" r:id="rId8"/>
    <p:sldMasterId id="2147485331" r:id="rId9"/>
  </p:sldMasterIdLst>
  <p:notesMasterIdLst>
    <p:notesMasterId r:id="rId60"/>
  </p:notesMasterIdLst>
  <p:sldIdLst>
    <p:sldId id="256" r:id="rId10"/>
    <p:sldId id="263" r:id="rId11"/>
    <p:sldId id="367" r:id="rId12"/>
    <p:sldId id="264" r:id="rId13"/>
    <p:sldId id="382" r:id="rId14"/>
    <p:sldId id="266" r:id="rId15"/>
    <p:sldId id="368" r:id="rId16"/>
    <p:sldId id="286" r:id="rId17"/>
    <p:sldId id="344" r:id="rId18"/>
    <p:sldId id="371" r:id="rId19"/>
    <p:sldId id="372" r:id="rId20"/>
    <p:sldId id="269" r:id="rId21"/>
    <p:sldId id="271" r:id="rId22"/>
    <p:sldId id="277" r:id="rId23"/>
    <p:sldId id="281" r:id="rId24"/>
    <p:sldId id="283" r:id="rId25"/>
    <p:sldId id="324" r:id="rId26"/>
    <p:sldId id="403" r:id="rId27"/>
    <p:sldId id="381" r:id="rId28"/>
    <p:sldId id="295" r:id="rId29"/>
    <p:sldId id="304" r:id="rId30"/>
    <p:sldId id="327" r:id="rId31"/>
    <p:sldId id="296" r:id="rId32"/>
    <p:sldId id="305" r:id="rId33"/>
    <p:sldId id="310" r:id="rId34"/>
    <p:sldId id="311" r:id="rId35"/>
    <p:sldId id="312" r:id="rId36"/>
    <p:sldId id="313" r:id="rId37"/>
    <p:sldId id="390" r:id="rId38"/>
    <p:sldId id="391" r:id="rId39"/>
    <p:sldId id="392" r:id="rId40"/>
    <p:sldId id="262" r:id="rId41"/>
    <p:sldId id="395" r:id="rId42"/>
    <p:sldId id="396" r:id="rId43"/>
    <p:sldId id="397" r:id="rId44"/>
    <p:sldId id="393" r:id="rId45"/>
    <p:sldId id="383" r:id="rId46"/>
    <p:sldId id="384" r:id="rId47"/>
    <p:sldId id="385" r:id="rId48"/>
    <p:sldId id="386" r:id="rId49"/>
    <p:sldId id="387" r:id="rId50"/>
    <p:sldId id="402" r:id="rId51"/>
    <p:sldId id="398" r:id="rId52"/>
    <p:sldId id="399" r:id="rId53"/>
    <p:sldId id="400" r:id="rId54"/>
    <p:sldId id="401" r:id="rId55"/>
    <p:sldId id="293" r:id="rId56"/>
    <p:sldId id="388" r:id="rId57"/>
    <p:sldId id="365" r:id="rId58"/>
    <p:sldId id="34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ck Pfotenhau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6" d="100"/>
          <a:sy n="96" d="100"/>
        </p:scale>
        <p:origin x="-80" y="-80"/>
      </p:cViewPr>
      <p:guideLst>
        <p:guide orient="horz" pos="724"/>
        <p:guide pos="688"/>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0" idx="2">
    <p:pos x="6000" y="0"/>
    <p:text>Potential replacement for next slide. Graphic available at https://www.lucidchart.com/invitations/accept/fdb55f36-e775-4676-a48d-0b69a22d35d2</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9229D-A57D-4887-8A7A-2494A16F28C0}" type="datetimeFigureOut">
              <a:rPr lang="en-US" smtClean="0"/>
              <a:t>1/22/16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FFACC-CEF4-4A36-8CC4-6FE71D3DC8E1}" type="slidenum">
              <a:rPr lang="en-US" smtClean="0"/>
              <a:t>‹#›</a:t>
            </a:fld>
            <a:endParaRPr lang="en-US"/>
          </a:p>
        </p:txBody>
      </p:sp>
    </p:spTree>
    <p:extLst>
      <p:ext uri="{BB962C8B-B14F-4D97-AF65-F5344CB8AC3E}">
        <p14:creationId xmlns:p14="http://schemas.microsoft.com/office/powerpoint/2010/main" val="103349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lstStyle/>
          <a:p>
            <a:pPr algn="r"/>
            <a:fld id="{AE060CB6-BEF2-4728-9106-677B5D34B924}" type="slidenum">
              <a:rPr lang="en-US" sz="1200"/>
              <a:pPr algn="r"/>
              <a:t>2</a:t>
            </a:fld>
            <a:endParaRPr lang="en-US" sz="1200"/>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p:spPr>
        <p:txBody>
          <a:bodyPr/>
          <a:lstStyle/>
          <a:p>
            <a:pPr eaLnBrk="1" hangingPunct="1"/>
            <a:r>
              <a:rPr lang="en-US" smtClean="0"/>
              <a:t>Constance</a:t>
            </a:r>
          </a:p>
        </p:txBody>
      </p:sp>
    </p:spTree>
    <p:extLst>
      <p:ext uri="{BB962C8B-B14F-4D97-AF65-F5344CB8AC3E}">
        <p14:creationId xmlns:p14="http://schemas.microsoft.com/office/powerpoint/2010/main" val="50424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641638" y="8272281"/>
            <a:ext cx="2786342" cy="434852"/>
          </a:xfrm>
          <a:prstGeom prst="rect">
            <a:avLst/>
          </a:prstGeom>
          <a:noFill/>
          <a:ln w="9525">
            <a:noFill/>
            <a:miter lim="800000"/>
            <a:headEnd/>
            <a:tailEnd/>
          </a:ln>
        </p:spPr>
        <p:txBody>
          <a:bodyPr lIns="86486" tIns="43243" rIns="86486" bIns="43243" anchor="b"/>
          <a:lstStyle/>
          <a:p>
            <a:pPr algn="r"/>
            <a:fld id="{D6171C1C-7B6D-427F-8525-F6621927A7C2}" type="slidenum">
              <a:rPr lang="en-US" sz="1100"/>
              <a:pPr algn="r"/>
              <a:t>20</a:t>
            </a:fld>
            <a:endParaRPr lang="en-US" sz="1100" dirty="0"/>
          </a:p>
        </p:txBody>
      </p:sp>
      <p:sp>
        <p:nvSpPr>
          <p:cNvPr id="158723" name="Rectangle 2"/>
          <p:cNvSpPr>
            <a:spLocks noGrp="1" noRot="1" noChangeAspect="1" noChangeArrowheads="1" noTextEdit="1"/>
          </p:cNvSpPr>
          <p:nvPr>
            <p:ph type="sldImg"/>
          </p:nvPr>
        </p:nvSpPr>
        <p:spPr>
          <a:xfrm>
            <a:off x="381000" y="685800"/>
            <a:ext cx="6096000" cy="3429000"/>
          </a:xfrm>
          <a:ln/>
        </p:spPr>
      </p:sp>
      <p:sp>
        <p:nvSpPr>
          <p:cNvPr id="1587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584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2588" y="685800"/>
            <a:ext cx="6094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6097" y="4343702"/>
            <a:ext cx="5485781" cy="4114000"/>
          </a:xfrm>
          <a:prstGeom prst="rect">
            <a:avLst/>
          </a:prstGeom>
        </p:spPr>
        <p:txBody>
          <a:bodyPr lIns="86479" tIns="86479" rIns="86479" bIns="86479" anchor="t" anchorCtr="0">
            <a:noAutofit/>
          </a:bodyPr>
          <a:lstStyle/>
          <a:p>
            <a:endParaRPr/>
          </a:p>
        </p:txBody>
      </p:sp>
      <p:sp>
        <p:nvSpPr>
          <p:cNvPr id="253" name="Shape 253"/>
          <p:cNvSpPr txBox="1">
            <a:spLocks noGrp="1"/>
          </p:cNvSpPr>
          <p:nvPr>
            <p:ph type="sldNum" idx="12"/>
          </p:nvPr>
        </p:nvSpPr>
        <p:spPr>
          <a:xfrm>
            <a:off x="3884414" y="8685894"/>
            <a:ext cx="2971968" cy="456570"/>
          </a:xfrm>
          <a:prstGeom prst="rect">
            <a:avLst/>
          </a:prstGeom>
        </p:spPr>
        <p:txBody>
          <a:bodyPr lIns="91421" tIns="45711" rIns="91421" bIns="45711" anchor="b" anchorCtr="0">
            <a:noAutofit/>
          </a:bodyPr>
          <a:lstStyle/>
          <a:p>
            <a:fld id="{00000000-1234-1234-1234-123412341234}" type="slidenum">
              <a:rPr lang="en-US"/>
              <a:pPr/>
              <a:t>21</a:t>
            </a:fld>
            <a:endParaRPr lang="en-US"/>
          </a:p>
        </p:txBody>
      </p:sp>
    </p:spTree>
    <p:extLst>
      <p:ext uri="{BB962C8B-B14F-4D97-AF65-F5344CB8AC3E}">
        <p14:creationId xmlns:p14="http://schemas.microsoft.com/office/powerpoint/2010/main" val="285322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r" eaLnBrk="1" hangingPunct="1"/>
            <a:fld id="{C5C76568-A298-4797-9A78-A26CF7BBF307}" type="slidenum">
              <a:rPr lang="en-US" sz="1200" i="0"/>
              <a:pPr algn="r" eaLnBrk="1" hangingPunct="1"/>
              <a:t>22</a:t>
            </a:fld>
            <a:endParaRPr lang="en-US" sz="1200" i="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6486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r" eaLnBrk="1" hangingPunct="1"/>
            <a:fld id="{C5C76568-A298-4797-9A78-A26CF7BBF307}" type="slidenum">
              <a:rPr lang="en-US" sz="1200" i="0"/>
              <a:pPr algn="r" eaLnBrk="1" hangingPunct="1"/>
              <a:t>23</a:t>
            </a:fld>
            <a:endParaRPr lang="en-US" sz="1200" i="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3151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44" name="Shape 34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51" name="Shape 35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59" name="Shape 35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67" name="Shape 36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4" name="Shape 4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r" eaLnBrk="1" hangingPunct="1"/>
            <a:fld id="{C5C76568-A298-4797-9A78-A26CF7BBF307}" type="slidenum">
              <a:rPr lang="en-US" sz="1200" i="0"/>
              <a:pPr algn="r" eaLnBrk="1" hangingPunct="1"/>
              <a:t>32</a:t>
            </a:fld>
            <a:endParaRPr lang="en-US" sz="1200" i="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968542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28" name="Shape 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522" name="Shape 5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r" eaLnBrk="1" hangingPunct="1"/>
            <a:fld id="{C5C76568-A298-4797-9A78-A26CF7BBF307}" type="slidenum">
              <a:rPr lang="en-US" sz="1200" i="0"/>
              <a:pPr algn="r" eaLnBrk="1" hangingPunct="1"/>
              <a:t>6</a:t>
            </a:fld>
            <a:endParaRPr lang="en-US" sz="1200" i="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0458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641638" y="8272281"/>
            <a:ext cx="2786342" cy="434852"/>
          </a:xfrm>
          <a:prstGeom prst="rect">
            <a:avLst/>
          </a:prstGeom>
          <a:noFill/>
          <a:ln w="9525">
            <a:noFill/>
            <a:miter lim="800000"/>
            <a:headEnd/>
            <a:tailEnd/>
          </a:ln>
        </p:spPr>
        <p:txBody>
          <a:bodyPr lIns="86486" tIns="43243" rIns="86486" bIns="43243" anchor="b"/>
          <a:lstStyle/>
          <a:p>
            <a:pPr algn="r"/>
            <a:fld id="{D6171C1C-7B6D-427F-8525-F6621927A7C2}" type="slidenum">
              <a:rPr lang="en-US" sz="1100"/>
              <a:pPr algn="r"/>
              <a:t>8</a:t>
            </a:fld>
            <a:endParaRPr lang="en-US" sz="1100" dirty="0"/>
          </a:p>
        </p:txBody>
      </p:sp>
      <p:sp>
        <p:nvSpPr>
          <p:cNvPr id="158723" name="Rectangle 2"/>
          <p:cNvSpPr>
            <a:spLocks noGrp="1" noRot="1" noChangeAspect="1" noChangeArrowheads="1" noTextEdit="1"/>
          </p:cNvSpPr>
          <p:nvPr>
            <p:ph type="sldImg"/>
          </p:nvPr>
        </p:nvSpPr>
        <p:spPr>
          <a:xfrm>
            <a:off x="381000" y="685800"/>
            <a:ext cx="6096000" cy="3429000"/>
          </a:xfrm>
          <a:ln/>
        </p:spPr>
      </p:sp>
      <p:sp>
        <p:nvSpPr>
          <p:cNvPr id="1587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584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641638" y="8272281"/>
            <a:ext cx="2786342" cy="434852"/>
          </a:xfrm>
          <a:prstGeom prst="rect">
            <a:avLst/>
          </a:prstGeom>
          <a:noFill/>
          <a:ln w="9525">
            <a:noFill/>
            <a:miter lim="800000"/>
            <a:headEnd/>
            <a:tailEnd/>
          </a:ln>
        </p:spPr>
        <p:txBody>
          <a:bodyPr lIns="86486" tIns="43243" rIns="86486" bIns="43243" anchor="b"/>
          <a:lstStyle/>
          <a:p>
            <a:pPr algn="r"/>
            <a:fld id="{D6171C1C-7B6D-427F-8525-F6621927A7C2}" type="slidenum">
              <a:rPr lang="en-US" sz="1100"/>
              <a:pPr algn="r"/>
              <a:t>9</a:t>
            </a:fld>
            <a:endParaRPr lang="en-US" sz="1100" dirty="0"/>
          </a:p>
        </p:txBody>
      </p:sp>
      <p:sp>
        <p:nvSpPr>
          <p:cNvPr id="158723" name="Rectangle 2"/>
          <p:cNvSpPr>
            <a:spLocks noGrp="1" noRot="1" noChangeAspect="1" noChangeArrowheads="1" noTextEdit="1"/>
          </p:cNvSpPr>
          <p:nvPr>
            <p:ph type="sldImg"/>
          </p:nvPr>
        </p:nvSpPr>
        <p:spPr>
          <a:xfrm>
            <a:off x="381000" y="685800"/>
            <a:ext cx="6096000" cy="3429000"/>
          </a:xfrm>
          <a:ln/>
        </p:spPr>
      </p:sp>
      <p:sp>
        <p:nvSpPr>
          <p:cNvPr id="1587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584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414" y="8685895"/>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eaLnBrk="0" fontAlgn="base" hangingPunct="0">
              <a:spcBef>
                <a:spcPct val="0"/>
              </a:spcBef>
              <a:spcAft>
                <a:spcPct val="0"/>
              </a:spcAft>
              <a:defRPr i="1">
                <a:solidFill>
                  <a:schemeClr val="tx1"/>
                </a:solidFill>
                <a:latin typeface="Arial" pitchFamily="34" charset="0"/>
              </a:defRPr>
            </a:lvl6pPr>
            <a:lvl7pPr marL="2971800" indent="-228600" eaLnBrk="0" fontAlgn="base" hangingPunct="0">
              <a:spcBef>
                <a:spcPct val="0"/>
              </a:spcBef>
              <a:spcAft>
                <a:spcPct val="0"/>
              </a:spcAft>
              <a:defRPr i="1">
                <a:solidFill>
                  <a:schemeClr val="tx1"/>
                </a:solidFill>
                <a:latin typeface="Arial" pitchFamily="34" charset="0"/>
              </a:defRPr>
            </a:lvl7pPr>
            <a:lvl8pPr marL="3429000" indent="-228600" eaLnBrk="0" fontAlgn="base" hangingPunct="0">
              <a:spcBef>
                <a:spcPct val="0"/>
              </a:spcBef>
              <a:spcAft>
                <a:spcPct val="0"/>
              </a:spcAft>
              <a:defRPr i="1">
                <a:solidFill>
                  <a:schemeClr val="tx1"/>
                </a:solidFill>
                <a:latin typeface="Arial" pitchFamily="34" charset="0"/>
              </a:defRPr>
            </a:lvl8pPr>
            <a:lvl9pPr marL="3886200" indent="-228600" eaLnBrk="0" fontAlgn="base" hangingPunct="0">
              <a:spcBef>
                <a:spcPct val="0"/>
              </a:spcBef>
              <a:spcAft>
                <a:spcPct val="0"/>
              </a:spcAft>
              <a:defRPr i="1">
                <a:solidFill>
                  <a:schemeClr val="tx1"/>
                </a:solidFill>
                <a:latin typeface="Arial" pitchFamily="34" charset="0"/>
              </a:defRPr>
            </a:lvl9pPr>
          </a:lstStyle>
          <a:p>
            <a:pPr algn="r" eaLnBrk="1" hangingPunct="1"/>
            <a:fld id="{C5C76568-A298-4797-9A78-A26CF7BBF307}" type="slidenum">
              <a:rPr lang="en-US" sz="1200" i="0"/>
              <a:pPr algn="r" eaLnBrk="1" hangingPunct="1"/>
              <a:t>12</a:t>
            </a:fld>
            <a:endParaRPr lang="en-US" sz="1200" i="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8231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131095269"/>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93960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609600" y="274637"/>
            <a:ext cx="10972800" cy="1143200"/>
          </a:xfrm>
          <a:prstGeom prst="rect">
            <a:avLst/>
          </a:prstGeom>
          <a:noFill/>
          <a:ln>
            <a:noFill/>
          </a:ln>
        </p:spPr>
        <p:txBody>
          <a:bodyPr lIns="121900" tIns="121900" rIns="121900" bIns="121900"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1" name="Shape 401"/>
          <p:cNvSpPr txBox="1">
            <a:spLocks noGrp="1"/>
          </p:cNvSpPr>
          <p:nvPr>
            <p:ph type="body" idx="1"/>
          </p:nvPr>
        </p:nvSpPr>
        <p:spPr>
          <a:xfrm>
            <a:off x="609600" y="1600204"/>
            <a:ext cx="10972800" cy="4967597"/>
          </a:xfrm>
          <a:prstGeom prst="rect">
            <a:avLst/>
          </a:prstGeom>
          <a:noFill/>
          <a:ln>
            <a:noFill/>
          </a:ln>
        </p:spPr>
        <p:txBody>
          <a:bodyPr lIns="121900" tIns="121900" rIns="121900" bIns="121900"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2" name="Shape 402"/>
          <p:cNvSpPr txBox="1">
            <a:spLocks noGrp="1"/>
          </p:cNvSpPr>
          <p:nvPr>
            <p:ph type="sldNum" idx="12"/>
          </p:nvPr>
        </p:nvSpPr>
        <p:spPr>
          <a:xfrm>
            <a:off x="11409061" y="6333133"/>
            <a:ext cx="731598" cy="524799"/>
          </a:xfrm>
          <a:prstGeom prst="rect">
            <a:avLst/>
          </a:prstGeom>
          <a:noFill/>
          <a:ln>
            <a:noFill/>
          </a:ln>
        </p:spPr>
        <p:txBody>
          <a:bodyPr lIns="121900" tIns="121900" rIns="121900" bIns="1219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600" b="0" i="0" u="none" strike="noStrike" cap="none" baseline="0">
                <a:solidFill>
                  <a:srgbClr val="888888"/>
                </a:solidFill>
                <a:latin typeface="Calibri"/>
                <a:ea typeface="Calibri"/>
                <a:cs typeface="Calibri"/>
                <a:sym typeface="Calibri"/>
                <a:rtl val="0"/>
              </a:rPr>
              <a:t>‹#›</a:t>
            </a:fld>
            <a:endParaRPr lang="en-US" sz="1600" b="0" i="0" u="none" strike="noStrike" cap="none" baseline="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81834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95354769"/>
      </p:ext>
    </p:extLst>
  </p:cSld>
  <p:clrMapOvr>
    <a:masterClrMapping/>
  </p:clrMapOvr>
  <p:extLst mod="1">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013146865"/>
      </p:ext>
    </p:extLst>
  </p:cSld>
  <p:clrMapOvr>
    <a:masterClrMapping/>
  </p:clrMapOvr>
  <p:extLst mod="1">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86567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586737234"/>
      </p:ext>
    </p:extLst>
  </p:cSld>
  <p:clrMapOvr>
    <a:masterClrMapping/>
  </p:clrMapOvr>
  <p:extLst mod="1">
    <p:ext uri="{DCECCB84-F9BA-43D5-87BE-67443E8EF086}">
      <p15:sldGuideLst xmlns=""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0198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6911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6765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475582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28224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992821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3636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88812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380107890"/>
      </p:ext>
    </p:extLst>
  </p:cSld>
  <p:clrMapOvr>
    <a:masterClrMapping/>
  </p:clrMapOvr>
  <p:extLst mod="1">
    <p:ext uri="{DCECCB84-F9BA-43D5-87BE-67443E8EF086}">
      <p15:sldGuideLst xmlns=""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500008064"/>
      </p:ext>
    </p:extLst>
  </p:cSld>
  <p:clrMapOvr>
    <a:masterClrMapping/>
  </p:clrMapOvr>
  <p:extLst mod="1">
    <p:ext uri="{DCECCB84-F9BA-43D5-87BE-67443E8EF086}">
      <p15:sldGuideLst xmlns=""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756650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514046752"/>
      </p:ext>
    </p:extLst>
  </p:cSld>
  <p:clrMapOvr>
    <a:masterClrMapping/>
  </p:clrMapOvr>
  <p:extLst mod="1">
    <p:ext uri="{DCECCB84-F9BA-43D5-87BE-67443E8EF086}">
      <p15:sldGuideLst xmlns=""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184701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21450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959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491035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434463516"/>
      </p:ext>
    </p:extLst>
  </p:cSld>
  <p:clrMapOvr>
    <a:masterClrMapping/>
  </p:clrMapOvr>
  <p:extLst mod="1">
    <p:ext uri="{DCECCB84-F9BA-43D5-87BE-67443E8EF086}">
      <p15:sldGuideLst xmlns=""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801912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597699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501373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4000958185"/>
      </p:ext>
    </p:extLst>
  </p:cSld>
  <p:clrMapOvr>
    <a:masterClrMapping/>
  </p:clrMapOvr>
  <p:extLst mod="1">
    <p:ext uri="{DCECCB84-F9BA-43D5-87BE-67443E8EF086}">
      <p15:sldGuideLst xmlns=""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942034658"/>
      </p:ext>
    </p:extLst>
  </p:cSld>
  <p:clrMapOvr>
    <a:masterClrMapping/>
  </p:clrMapOvr>
  <p:extLst>
    <p:ext uri="{DCECCB84-F9BA-43D5-87BE-67443E8EF086}">
      <p15:sldGuideLst xmlns=""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706324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4964778"/>
      </p:ext>
    </p:extLst>
  </p:cSld>
  <p:clrMapOvr>
    <a:masterClrMapping/>
  </p:clrMapOvr>
  <p:extLst>
    <p:ext uri="{DCECCB84-F9BA-43D5-87BE-67443E8EF086}">
      <p15:sldGuideLst xmlns=""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72122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27581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576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889550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127724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287524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4134616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968198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676273585"/>
      </p:ext>
    </p:extLst>
  </p:cSld>
  <p:clrMapOvr>
    <a:masterClrMapping/>
  </p:clrMapOvr>
  <p:extLst>
    <p:ext uri="{DCECCB84-F9BA-43D5-87BE-67443E8EF086}">
      <p15:sldGuideLst xmlns=""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4280620403"/>
      </p:ext>
    </p:extLst>
  </p:cSld>
  <p:clrMapOvr>
    <a:masterClrMapping/>
  </p:clrMapOvr>
  <p:extLst>
    <p:ext uri="{DCECCB84-F9BA-43D5-87BE-67443E8EF086}">
      <p15:sldGuideLst xmlns=""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189394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841587377"/>
      </p:ext>
    </p:extLst>
  </p:cSld>
  <p:clrMapOvr>
    <a:masterClrMapping/>
  </p:clrMapOvr>
  <p:extLst>
    <p:ext uri="{DCECCB84-F9BA-43D5-87BE-67443E8EF086}">
      <p15:sldGuideLst xmlns=""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481983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9731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283064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364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884496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498737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595850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13710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772537186"/>
      </p:ext>
    </p:extLst>
  </p:cSld>
  <p:clrMapOvr>
    <a:masterClrMapping/>
  </p:clrMapOvr>
  <p:extLst>
    <p:ext uri="{DCECCB84-F9BA-43D5-87BE-67443E8EF086}">
      <p15:sldGuideLst xmlns=""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095209477"/>
      </p:ext>
    </p:extLst>
  </p:cSld>
  <p:clrMapOvr>
    <a:masterClrMapping/>
  </p:clrMapOvr>
  <p:extLst>
    <p:ext uri="{DCECCB84-F9BA-43D5-87BE-67443E8EF086}">
      <p15:sldGuideLst xmlns=""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65204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587437575"/>
      </p:ext>
    </p:extLst>
  </p:cSld>
  <p:clrMapOvr>
    <a:masterClrMapping/>
  </p:clrMapOvr>
  <p:extLst>
    <p:ext uri="{DCECCB84-F9BA-43D5-87BE-67443E8EF086}">
      <p15:sldGuideLst xmlns=""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41147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7660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64941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2333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721026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943314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054037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050180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19627498"/>
      </p:ext>
    </p:extLst>
  </p:cSld>
  <p:clrMapOvr>
    <a:masterClrMapping/>
  </p:clrMapOvr>
  <p:extLst>
    <p:ext uri="{DCECCB84-F9BA-43D5-87BE-67443E8EF086}">
      <p15:sldGuideLst xmlns=""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4276099137"/>
      </p:ext>
    </p:extLst>
  </p:cSld>
  <p:clrMapOvr>
    <a:masterClrMapping/>
  </p:clrMapOvr>
  <p:extLst>
    <p:ext uri="{DCECCB84-F9BA-43D5-87BE-67443E8EF086}">
      <p15:sldGuideLst xmlns=""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690052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364532332"/>
      </p:ext>
    </p:extLst>
  </p:cSld>
  <p:clrMapOvr>
    <a:masterClrMapping/>
  </p:clrMapOvr>
  <p:extLst>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8852473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53924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2080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2048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455021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051218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245155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08621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753066664"/>
      </p:ext>
    </p:extLst>
  </p:cSld>
  <p:clrMapOvr>
    <a:masterClrMapping/>
  </p:clrMapOvr>
  <p:extLst>
    <p:ext uri="{DCECCB84-F9BA-43D5-87BE-67443E8EF086}">
      <p15:sldGuideLst xmlns=""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730215896"/>
      </p:ext>
    </p:extLst>
  </p:cSld>
  <p:clrMapOvr>
    <a:masterClrMapping/>
  </p:clrMapOvr>
  <p:extLst>
    <p:ext uri="{DCECCB84-F9BA-43D5-87BE-67443E8EF086}">
      <p15:sldGuideLst xmlns=""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1164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235883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258177478"/>
      </p:ext>
    </p:extLst>
  </p:cSld>
  <p:clrMapOvr>
    <a:masterClrMapping/>
  </p:clrMapOvr>
  <p:extLst>
    <p:ext uri="{DCECCB84-F9BA-43D5-87BE-67443E8EF086}">
      <p15:sldGuideLst xmlns=""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453223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4"/>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7554"/>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25204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634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0E1AA-CE2F-4E81-9BEC-3BD3D5B727D6}"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178258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97145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897153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087786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591803837"/>
      </p:ext>
    </p:extLst>
  </p:cSld>
  <p:clrMapOvr>
    <a:masterClrMapping/>
  </p:clrMapOvr>
  <p:extLst>
    <p:ext uri="{DCECCB84-F9BA-43D5-87BE-67443E8EF086}">
      <p15:sldGuideLst xmlns=""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907456375"/>
      </p:ext>
    </p:extLst>
  </p:cSld>
  <p:clrMapOvr>
    <a:masterClrMapping/>
  </p:clrMapOvr>
  <p:extLst mod="1">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13746366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5922313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450100"/>
      </p:ext>
    </p:extLst>
  </p:cSld>
  <p:clrMapOvr>
    <a:masterClrMapping/>
  </p:clrMapOvr>
  <p:extLst>
    <p:ext uri="{DCECCB84-F9BA-43D5-87BE-67443E8EF086}">
      <p15:sldGuideLst xmlns=""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0853955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804048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30E1AA-CE2F-4E81-9BEC-3BD3D5B727D6}"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5797737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F30E1AA-CE2F-4E81-9BEC-3BD3D5B727D6}" type="datetimeFigureOut">
              <a:rPr lang="en-US" smtClean="0"/>
              <a:t>1/22/16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7121965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38467974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0E1AA-CE2F-4E81-9BEC-3BD3D5B727D6}"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89724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28004472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0E1AA-CE2F-4E81-9BEC-3BD3D5B727D6}"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96B044-203F-495B-B5D9-31E46D1ED412}" type="slidenum">
              <a:rPr lang="en-US" smtClean="0"/>
              <a:t>‹#›</a:t>
            </a:fld>
            <a:endParaRPr lang="en-US"/>
          </a:p>
        </p:txBody>
      </p:sp>
    </p:spTree>
    <p:extLst>
      <p:ext uri="{BB962C8B-B14F-4D97-AF65-F5344CB8AC3E}">
        <p14:creationId xmlns:p14="http://schemas.microsoft.com/office/powerpoint/2010/main" val="3302909755"/>
      </p:ext>
    </p:extLst>
  </p:cSld>
  <p:clrMapOvr>
    <a:masterClrMapping/>
  </p:clrMapOvr>
  <p:extLst>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415096681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339094637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2732857232"/>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3555572205"/>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352044154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662526475"/>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4204780105"/>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251955978"/>
      </p:ext>
    </p:extLst>
  </p:cSld>
  <p:clrMap bg1="lt1" tx1="dk1" bg2="lt2" tx2="dk2" accent1="accent1" accent2="accent2" accent3="accent3" accent4="accent4" accent5="accent5" accent6="accent6" hlink="hlink" folHlink="folHlink"/>
  <p:sldLayoutIdLst>
    <p:sldLayoutId id="2147485308"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F30E1AA-CE2F-4E81-9BEC-3BD3D5B727D6}" type="datetimeFigureOut">
              <a:rPr lang="en-US" smtClean="0"/>
              <a:t>1/22/16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596B044-203F-495B-B5D9-31E46D1ED412}" type="slidenum">
              <a:rPr lang="en-US" smtClean="0"/>
              <a:t>‹#›</a:t>
            </a:fld>
            <a:endParaRPr lang="en-US"/>
          </a:p>
        </p:txBody>
      </p:sp>
    </p:spTree>
    <p:extLst>
      <p:ext uri="{BB962C8B-B14F-4D97-AF65-F5344CB8AC3E}">
        <p14:creationId xmlns:p14="http://schemas.microsoft.com/office/powerpoint/2010/main" val="3926575211"/>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 id="214748534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png"/><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95.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https://www.youtube.com/watch?v=4r9XFcSMlNg&amp;feature=youtu.be" TargetMode="External"/><Relationship Id="rId5"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9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comments" Target="../comments/comment1.xml"/><Relationship Id="rId1" Type="http://schemas.openxmlformats.org/officeDocument/2006/relationships/slideLayout" Target="../slideLayouts/slideLayout95.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1" Type="http://schemas.openxmlformats.org/officeDocument/2006/relationships/slideLayout" Target="../slideLayouts/slideLayout95.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png"/><Relationship Id="rId1" Type="http://schemas.openxmlformats.org/officeDocument/2006/relationships/slideLayout" Target="../slideLayouts/slideLayout100.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png"/><Relationship Id="rId6"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3.emf"/><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18.png"/><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44.png"/><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mailto:RGROTEGUT@DVC.EDU" TargetMode="External"/><Relationship Id="rId4"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2.png"/><Relationship Id="rId1" Type="http://schemas.openxmlformats.org/officeDocument/2006/relationships/slideLayout" Target="../slideLayouts/slideLayout9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2.png"/><Relationship Id="rId1" Type="http://schemas.openxmlformats.org/officeDocument/2006/relationships/slideLayout" Target="../slideLayouts/slideLayout9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9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2000">
              <a:schemeClr val="accent1">
                <a:lumMod val="0"/>
                <a:lumOff val="100000"/>
              </a:schemeClr>
            </a:gs>
            <a:gs pos="87000">
              <a:srgbClr val="8ED6F2"/>
            </a:gs>
            <a:gs pos="87000">
              <a:schemeClr val="accent1">
                <a:alpha val="50000"/>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2075" y="1639331"/>
            <a:ext cx="9458325" cy="2734963"/>
          </a:xfrm>
        </p:spPr>
        <p:txBody>
          <a:bodyPr>
            <a:normAutofit fontScale="90000"/>
          </a:bodyPr>
          <a:lstStyle/>
          <a:p>
            <a:r>
              <a:rPr lang="en-US" dirty="0" smtClean="0"/>
              <a:t>Colleges Share  </a:t>
            </a:r>
            <a:r>
              <a:rPr lang="en-US" b="1" dirty="0" smtClean="0">
                <a:solidFill>
                  <a:srgbClr val="FF0000"/>
                </a:solidFill>
              </a:rPr>
              <a:t>24x7</a:t>
            </a:r>
            <a:r>
              <a:rPr lang="en-US" dirty="0" smtClean="0"/>
              <a:t> </a:t>
            </a:r>
            <a:br>
              <a:rPr lang="en-US" dirty="0" smtClean="0"/>
            </a:br>
            <a:r>
              <a:rPr lang="en-US" dirty="0" smtClean="0"/>
              <a:t>ICT </a:t>
            </a:r>
            <a:r>
              <a:rPr lang="en-US" dirty="0"/>
              <a:t>Remote Lab </a:t>
            </a:r>
            <a:r>
              <a:rPr lang="en-US" dirty="0" smtClean="0"/>
              <a:t>Systems </a:t>
            </a:r>
            <a:endParaRPr lang="en-US" dirty="0"/>
          </a:p>
        </p:txBody>
      </p:sp>
      <p:sp>
        <p:nvSpPr>
          <p:cNvPr id="3" name="Subtitle 2"/>
          <p:cNvSpPr>
            <a:spLocks noGrp="1"/>
          </p:cNvSpPr>
          <p:nvPr>
            <p:ph type="subTitle" idx="1"/>
          </p:nvPr>
        </p:nvSpPr>
        <p:spPr>
          <a:xfrm>
            <a:off x="1156802" y="4437854"/>
            <a:ext cx="9543615" cy="861420"/>
          </a:xfrm>
        </p:spPr>
        <p:txBody>
          <a:bodyPr>
            <a:normAutofit/>
          </a:bodyPr>
          <a:lstStyle/>
          <a:p>
            <a:r>
              <a:rPr lang="en-US" dirty="0" smtClean="0"/>
              <a:t>Bay-area Project:  </a:t>
            </a:r>
            <a:r>
              <a:rPr lang="en-US" dirty="0" err="1" smtClean="0"/>
              <a:t>Gerlinde</a:t>
            </a:r>
            <a:r>
              <a:rPr lang="en-US" dirty="0" smtClean="0"/>
              <a:t> </a:t>
            </a:r>
            <a:r>
              <a:rPr lang="en-US" dirty="0" err="1" smtClean="0"/>
              <a:t>brady</a:t>
            </a:r>
            <a:r>
              <a:rPr lang="en-US" dirty="0"/>
              <a:t> and Richard </a:t>
            </a:r>
            <a:r>
              <a:rPr lang="en-US" dirty="0" err="1" smtClean="0"/>
              <a:t>grotegut</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622" y="0"/>
            <a:ext cx="9868755" cy="1143099"/>
          </a:xfrm>
          <a:prstGeom prst="rect">
            <a:avLst/>
          </a:prstGeom>
          <a:effectLst>
            <a:glow>
              <a:schemeClr val="accent1">
                <a:alpha val="40000"/>
              </a:schemeClr>
            </a:glow>
            <a:softEdge rad="63500"/>
          </a:effectLst>
        </p:spPr>
      </p:pic>
    </p:spTree>
    <p:extLst>
      <p:ext uri="{BB962C8B-B14F-4D97-AF65-F5344CB8AC3E}">
        <p14:creationId xmlns:p14="http://schemas.microsoft.com/office/powerpoint/2010/main" val="23710276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prstGeom prst="rect">
            <a:avLst/>
          </a:prstGeom>
          <a:noFill/>
          <a:ln>
            <a:noFill/>
          </a:ln>
        </p:spPr>
        <p:txBody>
          <a:bodyPr lIns="121897" tIns="121897" rIns="121897" bIns="121897" anchor="b" anchorCtr="0">
            <a:noAutofit/>
          </a:bodyPr>
          <a:lstStyle/>
          <a:p>
            <a:pPr algn="ctr">
              <a:buClr>
                <a:schemeClr val="dk1"/>
              </a:buClr>
              <a:buSzPct val="25000"/>
            </a:pPr>
            <a:r>
              <a:rPr lang="en-US" sz="5900" dirty="0" smtClean="0">
                <a:solidFill>
                  <a:schemeClr val="dk1"/>
                </a:solidFill>
                <a:latin typeface="Calibri"/>
                <a:ea typeface="Calibri"/>
                <a:cs typeface="Calibri"/>
                <a:sym typeface="Calibri"/>
              </a:rPr>
              <a:t>NETLAB+</a:t>
            </a:r>
            <a:endParaRPr lang="en" sz="5900" dirty="0">
              <a:solidFill>
                <a:schemeClr val="dk1"/>
              </a:solidFill>
              <a:latin typeface="Calibri"/>
              <a:ea typeface="Calibri"/>
              <a:cs typeface="Calibri"/>
              <a:sym typeface="Calibri"/>
            </a:endParaRPr>
          </a:p>
        </p:txBody>
      </p:sp>
      <p:sp>
        <p:nvSpPr>
          <p:cNvPr id="130" name="Shape 130"/>
          <p:cNvSpPr txBox="1">
            <a:spLocks noGrp="1"/>
          </p:cNvSpPr>
          <p:nvPr>
            <p:ph type="body" idx="1"/>
          </p:nvPr>
        </p:nvSpPr>
        <p:spPr>
          <a:prstGeom prst="rect">
            <a:avLst/>
          </a:prstGeom>
          <a:noFill/>
          <a:ln>
            <a:noFill/>
          </a:ln>
        </p:spPr>
        <p:txBody>
          <a:bodyPr lIns="121897" tIns="121897" rIns="121897" bIns="121897" anchor="t" anchorCtr="0">
            <a:noAutofit/>
          </a:bodyPr>
          <a:lstStyle/>
          <a:p>
            <a:pPr marL="0" indent="0">
              <a:buClr>
                <a:schemeClr val="dk1"/>
              </a:buClr>
              <a:buSzPct val="25000"/>
            </a:pPr>
            <a:r>
              <a:rPr lang="en-US" sz="4300" dirty="0" smtClean="0">
                <a:solidFill>
                  <a:schemeClr val="dk1"/>
                </a:solidFill>
                <a:latin typeface="Calibri"/>
                <a:ea typeface="Calibri"/>
                <a:cs typeface="Calibri"/>
                <a:sym typeface="Calibri"/>
              </a:rPr>
              <a:t>NETLAB+ </a:t>
            </a:r>
            <a:r>
              <a:rPr lang="en-US" sz="4300" dirty="0">
                <a:solidFill>
                  <a:schemeClr val="dk1"/>
                </a:solidFill>
                <a:latin typeface="Calibri"/>
                <a:ea typeface="Calibri"/>
                <a:cs typeface="Calibri"/>
                <a:sym typeface="Calibri"/>
              </a:rPr>
              <a:t>is a system that:</a:t>
            </a:r>
            <a:endParaRPr lang="en" sz="4300" dirty="0">
              <a:solidFill>
                <a:schemeClr val="dk1"/>
              </a:solidFill>
              <a:latin typeface="Calibri"/>
              <a:ea typeface="Calibri"/>
              <a:cs typeface="Calibri"/>
              <a:sym typeface="Calibri"/>
            </a:endParaRPr>
          </a:p>
          <a:p>
            <a:pPr marL="609585" indent="-609585">
              <a:buClr>
                <a:schemeClr val="dk1"/>
              </a:buClr>
              <a:buSzPct val="25000"/>
              <a:buFont typeface="Wingdings" charset="2"/>
              <a:buChar char="u"/>
            </a:pPr>
            <a:r>
              <a:rPr lang="en-US" sz="4300" dirty="0">
                <a:solidFill>
                  <a:schemeClr val="dk1"/>
                </a:solidFill>
                <a:latin typeface="Calibri"/>
                <a:ea typeface="Calibri"/>
                <a:cs typeface="Calibri"/>
                <a:sym typeface="Calibri"/>
              </a:rPr>
              <a:t>Provides access to </a:t>
            </a:r>
            <a:r>
              <a:rPr lang="en-US" sz="4300" dirty="0">
                <a:solidFill>
                  <a:srgbClr val="FF0000"/>
                </a:solidFill>
                <a:latin typeface="Calibri"/>
                <a:ea typeface="Calibri"/>
                <a:cs typeface="Calibri"/>
                <a:sym typeface="Calibri"/>
              </a:rPr>
              <a:t>real lab equipment remotely</a:t>
            </a:r>
            <a:r>
              <a:rPr lang="en-US" sz="4300" dirty="0">
                <a:solidFill>
                  <a:schemeClr val="dk1"/>
                </a:solidFill>
                <a:latin typeface="Calibri"/>
                <a:ea typeface="Calibri"/>
                <a:cs typeface="Calibri"/>
                <a:sym typeface="Calibri"/>
              </a:rPr>
              <a:t> over the Internet </a:t>
            </a:r>
            <a:endParaRPr lang="en" sz="4300" dirty="0">
              <a:solidFill>
                <a:schemeClr val="dk1"/>
              </a:solidFill>
              <a:latin typeface="Calibri"/>
              <a:ea typeface="Calibri"/>
              <a:cs typeface="Calibri"/>
              <a:sym typeface="Calibri"/>
            </a:endParaRPr>
          </a:p>
          <a:p>
            <a:pPr marL="609585" indent="-609585">
              <a:buClr>
                <a:schemeClr val="dk1"/>
              </a:buClr>
              <a:buSzPct val="25000"/>
              <a:buFont typeface="Wingdings" charset="2"/>
              <a:buChar char="u"/>
            </a:pPr>
            <a:r>
              <a:rPr lang="en-US" sz="4300" dirty="0">
                <a:solidFill>
                  <a:schemeClr val="dk1"/>
                </a:solidFill>
                <a:latin typeface="Calibri"/>
                <a:ea typeface="Calibri"/>
                <a:cs typeface="Calibri"/>
                <a:sym typeface="Calibri"/>
              </a:rPr>
              <a:t>Provides 24/7 access</a:t>
            </a:r>
            <a:endParaRPr lang="en" sz="4300" dirty="0">
              <a:solidFill>
                <a:schemeClr val="dk1"/>
              </a:solidFill>
              <a:latin typeface="Calibri"/>
              <a:ea typeface="Calibri"/>
              <a:cs typeface="Calibri"/>
              <a:sym typeface="Calibri"/>
            </a:endParaRPr>
          </a:p>
          <a:p>
            <a:pPr marL="609585" indent="-609585">
              <a:buClr>
                <a:schemeClr val="dk1"/>
              </a:buClr>
              <a:buSzPct val="25000"/>
              <a:buFont typeface="Wingdings" charset="2"/>
              <a:buChar char="u"/>
            </a:pPr>
            <a:r>
              <a:rPr lang="en-US" sz="4300" dirty="0">
                <a:solidFill>
                  <a:schemeClr val="dk1"/>
                </a:solidFill>
                <a:latin typeface="Calibri"/>
                <a:ea typeface="Calibri"/>
                <a:cs typeface="Calibri"/>
                <a:sym typeface="Calibri"/>
              </a:rPr>
              <a:t>Provides hands-on training</a:t>
            </a:r>
            <a:endParaRPr lang="en" sz="4300"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lab_conce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290" y="655747"/>
            <a:ext cx="7842340" cy="4574699"/>
          </a:xfrm>
          <a:prstGeom prst="rect">
            <a:avLst/>
          </a:prstGeom>
        </p:spPr>
      </p:pic>
      <p:sp>
        <p:nvSpPr>
          <p:cNvPr id="7" name="Oval 6"/>
          <p:cNvSpPr/>
          <p:nvPr/>
        </p:nvSpPr>
        <p:spPr>
          <a:xfrm>
            <a:off x="5454663" y="510821"/>
            <a:ext cx="4749141" cy="2870867"/>
          </a:xfrm>
          <a:prstGeom prst="ellipse">
            <a:avLst/>
          </a:prstGeom>
          <a:solidFill>
            <a:srgbClr val="FF0000">
              <a:alpha val="0"/>
            </a:srgbClr>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2" name="TextBox 1"/>
          <p:cNvSpPr txBox="1"/>
          <p:nvPr/>
        </p:nvSpPr>
        <p:spPr>
          <a:xfrm>
            <a:off x="1500486" y="5491263"/>
            <a:ext cx="9619059" cy="523220"/>
          </a:xfrm>
          <a:prstGeom prst="rect">
            <a:avLst/>
          </a:prstGeom>
          <a:noFill/>
        </p:spPr>
        <p:txBody>
          <a:bodyPr wrap="square" rtlCol="0">
            <a:spAutoFit/>
          </a:bodyPr>
          <a:lstStyle/>
          <a:p>
            <a:r>
              <a:rPr lang="en-US" sz="2800" dirty="0" smtClean="0"/>
              <a:t>NETLAB+ supplements or replaces you local hands-on lab facility</a:t>
            </a:r>
            <a:endParaRPr lang="en-US" sz="2800" dirty="0"/>
          </a:p>
        </p:txBody>
      </p:sp>
    </p:spTree>
    <p:extLst>
      <p:ext uri="{BB962C8B-B14F-4D97-AF65-F5344CB8AC3E}">
        <p14:creationId xmlns:p14="http://schemas.microsoft.com/office/powerpoint/2010/main" val="979130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852539" y="128002"/>
            <a:ext cx="10566400" cy="685800"/>
          </a:xfrm>
        </p:spPr>
        <p:txBody>
          <a:bodyPr>
            <a:normAutofit fontScale="90000"/>
          </a:bodyPr>
          <a:lstStyle/>
          <a:p>
            <a:pPr eaLnBrk="1" hangingPunct="1"/>
            <a:r>
              <a:rPr lang="en-US" b="1" dirty="0" smtClean="0"/>
              <a:t>NETLAB+ - Over 500 Labs</a:t>
            </a:r>
          </a:p>
        </p:txBody>
      </p:sp>
      <p:sp>
        <p:nvSpPr>
          <p:cNvPr id="4" name="AutoShape 3"/>
          <p:cNvSpPr>
            <a:spLocks noChangeAspect="1" noChangeArrowheads="1"/>
          </p:cNvSpPr>
          <p:nvPr/>
        </p:nvSpPr>
        <p:spPr bwMode="auto">
          <a:xfrm>
            <a:off x="154923" y="785584"/>
            <a:ext cx="7010400" cy="5564708"/>
          </a:xfrm>
          <a:prstGeom prst="rect">
            <a:avLst/>
          </a:prstGeom>
          <a:noFill/>
          <a:ln w="9525">
            <a:noFill/>
            <a:miter lim="800000"/>
            <a:headEnd/>
            <a:tailEnd/>
          </a:ln>
        </p:spPr>
        <p:txBody>
          <a:bodyPr/>
          <a:lstStyle/>
          <a:p>
            <a:pPr marL="285750" indent="-285750" eaLnBrk="0" hangingPunct="0">
              <a:spcBef>
                <a:spcPct val="20000"/>
              </a:spcBef>
              <a:buFont typeface="Arial" panose="020B0604020202020204" pitchFamily="34" charset="0"/>
              <a:buChar char="•"/>
            </a:pPr>
            <a:r>
              <a:rPr lang="en-US" sz="2000" b="1" i="0" dirty="0" smtClean="0">
                <a:solidFill>
                  <a:srgbClr val="C00000"/>
                </a:solidFill>
              </a:rPr>
              <a:t>Cisco </a:t>
            </a:r>
            <a:r>
              <a:rPr lang="en-US" sz="2000" b="1" i="0" dirty="0">
                <a:solidFill>
                  <a:srgbClr val="C00000"/>
                </a:solidFill>
              </a:rPr>
              <a:t>Networking </a:t>
            </a:r>
            <a:r>
              <a:rPr lang="en-US" sz="2000" b="1" i="0" dirty="0" smtClean="0">
                <a:solidFill>
                  <a:srgbClr val="C00000"/>
                </a:solidFill>
              </a:rPr>
              <a:t>Academy</a:t>
            </a:r>
          </a:p>
          <a:p>
            <a:pPr marL="742950" lvl="1" indent="-285750" eaLnBrk="0" hangingPunct="0">
              <a:spcBef>
                <a:spcPct val="20000"/>
              </a:spcBef>
              <a:buFont typeface="Arial" panose="020B0604020202020204" pitchFamily="34" charset="0"/>
              <a:buChar char="•"/>
            </a:pPr>
            <a:r>
              <a:rPr lang="en-US" b="1" i="0" dirty="0">
                <a:solidFill>
                  <a:srgbClr val="0070C0"/>
                </a:solidFill>
              </a:rPr>
              <a:t>&gt;250 labs </a:t>
            </a:r>
            <a:r>
              <a:rPr lang="en-US" b="1" dirty="0" smtClean="0">
                <a:solidFill>
                  <a:srgbClr val="0070C0"/>
                </a:solidFill>
              </a:rPr>
              <a:t>, </a:t>
            </a:r>
            <a:r>
              <a:rPr lang="en-US" b="1" i="0" dirty="0" smtClean="0">
                <a:solidFill>
                  <a:srgbClr val="0070C0"/>
                </a:solidFill>
              </a:rPr>
              <a:t>certifications </a:t>
            </a:r>
            <a:endParaRPr lang="en-US" b="1" i="0" dirty="0">
              <a:solidFill>
                <a:srgbClr val="0070C0"/>
              </a:solidFill>
            </a:endParaRPr>
          </a:p>
          <a:p>
            <a:pPr marL="285750" indent="-285750" eaLnBrk="0" hangingPunct="0">
              <a:spcBef>
                <a:spcPct val="20000"/>
              </a:spcBef>
              <a:buFont typeface="Arial" panose="020B0604020202020204" pitchFamily="34" charset="0"/>
              <a:buChar char="•"/>
            </a:pPr>
            <a:r>
              <a:rPr lang="en-US" sz="2000" b="1" i="0" dirty="0" smtClean="0">
                <a:solidFill>
                  <a:srgbClr val="C00000"/>
                </a:solidFill>
              </a:rPr>
              <a:t>VMware </a:t>
            </a:r>
            <a:r>
              <a:rPr lang="en-US" sz="2000" b="1" i="0" dirty="0">
                <a:solidFill>
                  <a:srgbClr val="C00000"/>
                </a:solidFill>
              </a:rPr>
              <a:t>IT Academy  </a:t>
            </a:r>
            <a:endParaRPr lang="en-US" sz="2000" b="1" i="0" dirty="0" smtClean="0">
              <a:solidFill>
                <a:srgbClr val="C00000"/>
              </a:solidFill>
            </a:endParaRPr>
          </a:p>
          <a:p>
            <a:pPr marL="742950" lvl="1" indent="-285750" eaLnBrk="0" hangingPunct="0">
              <a:spcBef>
                <a:spcPct val="20000"/>
              </a:spcBef>
              <a:buFont typeface="Arial" panose="020B0604020202020204" pitchFamily="34" charset="0"/>
              <a:buChar char="•"/>
            </a:pPr>
            <a:r>
              <a:rPr lang="en-US" b="1" i="0" dirty="0" smtClean="0">
                <a:solidFill>
                  <a:srgbClr val="0070C0"/>
                </a:solidFill>
              </a:rPr>
              <a:t>Virtualization, certifications </a:t>
            </a:r>
          </a:p>
          <a:p>
            <a:pPr marL="285750" indent="-285750" eaLnBrk="0" hangingPunct="0">
              <a:spcBef>
                <a:spcPct val="20000"/>
              </a:spcBef>
              <a:buFont typeface="Arial" panose="020B0604020202020204" pitchFamily="34" charset="0"/>
              <a:buChar char="•"/>
            </a:pPr>
            <a:r>
              <a:rPr lang="en-US" sz="2000" b="1" i="0" dirty="0" smtClean="0">
                <a:solidFill>
                  <a:srgbClr val="C00000"/>
                </a:solidFill>
              </a:rPr>
              <a:t>EMC </a:t>
            </a:r>
            <a:r>
              <a:rPr lang="en-US" sz="2000" b="1" i="0" dirty="0">
                <a:solidFill>
                  <a:srgbClr val="C00000"/>
                </a:solidFill>
              </a:rPr>
              <a:t>Academic Alliance  </a:t>
            </a:r>
            <a:endParaRPr lang="en-US" sz="2000" b="1" i="0" dirty="0" smtClean="0">
              <a:solidFill>
                <a:srgbClr val="C00000"/>
              </a:solidFill>
            </a:endParaRPr>
          </a:p>
          <a:p>
            <a:pPr marL="742950" lvl="1" indent="-285750" eaLnBrk="0" hangingPunct="0">
              <a:spcBef>
                <a:spcPct val="20000"/>
              </a:spcBef>
              <a:buFont typeface="Arial" panose="020B0604020202020204" pitchFamily="34" charset="0"/>
              <a:buChar char="•"/>
            </a:pPr>
            <a:r>
              <a:rPr lang="en-US" b="1" i="0" dirty="0" smtClean="0">
                <a:solidFill>
                  <a:srgbClr val="0070C0"/>
                </a:solidFill>
              </a:rPr>
              <a:t>Data storage, industry certifications</a:t>
            </a:r>
            <a:endParaRPr lang="en-US" b="1" i="0" dirty="0">
              <a:solidFill>
                <a:srgbClr val="0070C0"/>
              </a:solidFill>
            </a:endParaRPr>
          </a:p>
          <a:p>
            <a:pPr marL="285750" indent="-285750" eaLnBrk="0" hangingPunct="0">
              <a:spcBef>
                <a:spcPct val="20000"/>
              </a:spcBef>
              <a:buFont typeface="Arial" panose="020B0604020202020204" pitchFamily="34" charset="0"/>
              <a:buChar char="•"/>
            </a:pPr>
            <a:r>
              <a:rPr lang="en-US" sz="2000" b="1" i="0" dirty="0" smtClean="0">
                <a:solidFill>
                  <a:srgbClr val="C00000"/>
                </a:solidFill>
              </a:rPr>
              <a:t>Linux </a:t>
            </a:r>
            <a:r>
              <a:rPr lang="en-US" sz="2000" b="1" i="0" dirty="0">
                <a:solidFill>
                  <a:srgbClr val="C00000"/>
                </a:solidFill>
              </a:rPr>
              <a:t>Professional Institute </a:t>
            </a:r>
            <a:endParaRPr lang="en-US" sz="2000" b="1" i="0" dirty="0" smtClean="0">
              <a:solidFill>
                <a:srgbClr val="C00000"/>
              </a:solidFill>
            </a:endParaRPr>
          </a:p>
          <a:p>
            <a:pPr marL="742950" lvl="1" indent="-285750" eaLnBrk="0" hangingPunct="0">
              <a:spcBef>
                <a:spcPct val="20000"/>
              </a:spcBef>
              <a:buFont typeface="Arial" panose="020B0604020202020204" pitchFamily="34" charset="0"/>
              <a:buChar char="•"/>
            </a:pPr>
            <a:r>
              <a:rPr lang="en-US" b="1" i="0" dirty="0">
                <a:solidFill>
                  <a:srgbClr val="0070C0"/>
                </a:solidFill>
              </a:rPr>
              <a:t>low-cost, high value open source </a:t>
            </a:r>
            <a:r>
              <a:rPr lang="en-US" b="1" i="0" dirty="0" smtClean="0">
                <a:solidFill>
                  <a:srgbClr val="0070C0"/>
                </a:solidFill>
              </a:rPr>
              <a:t>OS, certifications</a:t>
            </a:r>
            <a:endParaRPr lang="en-US" b="1" i="0" dirty="0">
              <a:solidFill>
                <a:srgbClr val="0070C0"/>
              </a:solidFill>
            </a:endParaRPr>
          </a:p>
          <a:p>
            <a:pPr marL="285750" indent="-285750" eaLnBrk="0" hangingPunct="0">
              <a:spcBef>
                <a:spcPct val="20000"/>
              </a:spcBef>
              <a:buFont typeface="Arial" panose="020B0604020202020204" pitchFamily="34" charset="0"/>
              <a:buChar char="•"/>
            </a:pPr>
            <a:r>
              <a:rPr lang="en-US" sz="2000" b="1" i="0" dirty="0" smtClean="0">
                <a:solidFill>
                  <a:srgbClr val="C00000"/>
                </a:solidFill>
              </a:rPr>
              <a:t>CompTIA  </a:t>
            </a:r>
          </a:p>
          <a:p>
            <a:pPr marL="742950" lvl="1" indent="-285750" eaLnBrk="0" hangingPunct="0">
              <a:spcBef>
                <a:spcPct val="20000"/>
              </a:spcBef>
              <a:buFont typeface="Arial" panose="020B0604020202020204" pitchFamily="34" charset="0"/>
              <a:buChar char="•"/>
            </a:pPr>
            <a:r>
              <a:rPr lang="en-US" b="1" i="0" dirty="0" smtClean="0">
                <a:solidFill>
                  <a:srgbClr val="0070C0"/>
                </a:solidFill>
              </a:rPr>
              <a:t>vendor </a:t>
            </a:r>
            <a:r>
              <a:rPr lang="en-US" b="1" i="0" dirty="0">
                <a:solidFill>
                  <a:srgbClr val="0070C0"/>
                </a:solidFill>
              </a:rPr>
              <a:t>neutral </a:t>
            </a:r>
            <a:r>
              <a:rPr lang="en-US" b="1" i="0" dirty="0" smtClean="0">
                <a:solidFill>
                  <a:srgbClr val="0070C0"/>
                </a:solidFill>
              </a:rPr>
              <a:t>certifications</a:t>
            </a:r>
            <a:endParaRPr lang="en-US" b="1" i="0" dirty="0">
              <a:solidFill>
                <a:srgbClr val="0070C0"/>
              </a:solidFill>
            </a:endParaRPr>
          </a:p>
          <a:p>
            <a:pPr marL="285750" indent="-285750" eaLnBrk="0" hangingPunct="0">
              <a:spcBef>
                <a:spcPct val="20000"/>
              </a:spcBef>
              <a:buFont typeface="Arial" panose="020B0604020202020204" pitchFamily="34" charset="0"/>
              <a:buChar char="•"/>
            </a:pPr>
            <a:r>
              <a:rPr lang="en-US" sz="2000" b="1" i="0" dirty="0" err="1" smtClean="0">
                <a:solidFill>
                  <a:srgbClr val="C00000"/>
                </a:solidFill>
              </a:rPr>
              <a:t>Cybersecurity</a:t>
            </a:r>
            <a:r>
              <a:rPr lang="en-US" sz="2000" b="1" i="0" dirty="0" smtClean="0">
                <a:solidFill>
                  <a:srgbClr val="C00000"/>
                </a:solidFill>
              </a:rPr>
              <a:t> labs</a:t>
            </a:r>
          </a:p>
          <a:p>
            <a:pPr marL="285750" indent="-285750" eaLnBrk="0" hangingPunct="0">
              <a:spcBef>
                <a:spcPct val="20000"/>
              </a:spcBef>
              <a:buFont typeface="Arial" panose="020B0604020202020204" pitchFamily="34" charset="0"/>
              <a:buChar char="•"/>
            </a:pPr>
            <a:r>
              <a:rPr lang="en-US" sz="2000" b="1" i="0" dirty="0" smtClean="0">
                <a:solidFill>
                  <a:srgbClr val="C00000"/>
                </a:solidFill>
              </a:rPr>
              <a:t>General </a:t>
            </a:r>
            <a:r>
              <a:rPr lang="en-US" sz="2000" b="1" i="0" dirty="0">
                <a:solidFill>
                  <a:srgbClr val="C00000"/>
                </a:solidFill>
              </a:rPr>
              <a:t>IT labs </a:t>
            </a:r>
            <a:r>
              <a:rPr lang="en-US" sz="2000" b="1" i="0" dirty="0">
                <a:solidFill>
                  <a:srgbClr val="0070C0"/>
                </a:solidFill>
              </a:rPr>
              <a:t> </a:t>
            </a:r>
            <a:endParaRPr lang="en-US" sz="2000" b="1" i="0" dirty="0" smtClean="0">
              <a:solidFill>
                <a:srgbClr val="0070C0"/>
              </a:solidFill>
            </a:endParaRPr>
          </a:p>
          <a:p>
            <a:pPr marL="742950" lvl="1" indent="-285750" eaLnBrk="0" hangingPunct="0">
              <a:spcBef>
                <a:spcPct val="20000"/>
              </a:spcBef>
              <a:buFont typeface="Arial" panose="020B0604020202020204" pitchFamily="34" charset="0"/>
              <a:buChar char="•"/>
            </a:pPr>
            <a:r>
              <a:rPr lang="en-US" b="1" i="0" dirty="0" smtClean="0">
                <a:solidFill>
                  <a:srgbClr val="0070C0"/>
                </a:solidFill>
              </a:rPr>
              <a:t>Microsoft MCSA and </a:t>
            </a:r>
            <a:r>
              <a:rPr lang="en-US" b="1" i="0" dirty="0">
                <a:solidFill>
                  <a:srgbClr val="0070C0"/>
                </a:solidFill>
              </a:rPr>
              <a:t>other </a:t>
            </a:r>
            <a:r>
              <a:rPr lang="en-US" b="1" i="0" dirty="0" smtClean="0">
                <a:solidFill>
                  <a:srgbClr val="0070C0"/>
                </a:solidFill>
              </a:rPr>
              <a:t>Microsoft Academy content</a:t>
            </a:r>
            <a:endParaRPr lang="en-US" b="1" i="0" dirty="0">
              <a:solidFill>
                <a:srgbClr val="0070C0"/>
              </a:solidFill>
            </a:endParaRPr>
          </a:p>
          <a:p>
            <a:pPr marL="285750" indent="-285750" eaLnBrk="0" hangingPunct="0">
              <a:spcBef>
                <a:spcPct val="20000"/>
              </a:spcBef>
              <a:buFont typeface="Arial" panose="020B0604020202020204" pitchFamily="34" charset="0"/>
              <a:buChar char="•"/>
            </a:pPr>
            <a:r>
              <a:rPr lang="en-US" sz="2000" b="1" i="0" dirty="0" smtClean="0">
                <a:solidFill>
                  <a:srgbClr val="C00000"/>
                </a:solidFill>
              </a:rPr>
              <a:t>Custom Topologies and Labs</a:t>
            </a:r>
          </a:p>
          <a:p>
            <a:pPr marL="285750" indent="-285750" eaLnBrk="0" hangingPunct="0">
              <a:spcBef>
                <a:spcPct val="20000"/>
              </a:spcBef>
              <a:buFont typeface="Arial" panose="020B0604020202020204" pitchFamily="34" charset="0"/>
              <a:buChar char="•"/>
            </a:pPr>
            <a:r>
              <a:rPr lang="en-US" sz="2000" b="1" dirty="0" smtClean="0">
                <a:solidFill>
                  <a:srgbClr val="C00000"/>
                </a:solidFill>
              </a:rPr>
              <a:t>Palo Alto Networks and Red Hat Labs</a:t>
            </a:r>
            <a:endParaRPr lang="en-US" sz="2000" b="1" i="0" dirty="0" smtClean="0">
              <a:solidFill>
                <a:srgbClr val="C00000"/>
              </a:solidFill>
            </a:endParaRPr>
          </a:p>
          <a:p>
            <a:pPr lvl="1" eaLnBrk="0" hangingPunct="0">
              <a:spcBef>
                <a:spcPct val="20000"/>
              </a:spcBef>
            </a:pPr>
            <a:endParaRPr lang="en-US" sz="2000" b="1" i="0" dirty="0">
              <a:solidFill>
                <a:srgbClr val="0070C0"/>
              </a:solidFill>
            </a:endParaRPr>
          </a:p>
          <a:p>
            <a:pPr marL="285750" indent="-285750" eaLnBrk="0" hangingPunct="0">
              <a:spcBef>
                <a:spcPct val="20000"/>
              </a:spcBef>
              <a:buFont typeface="Arial" panose="020B0604020202020204" pitchFamily="34" charset="0"/>
              <a:buChar char="•"/>
            </a:pPr>
            <a:endParaRPr lang="en-US" sz="1400" b="1" i="0" dirty="0" smtClean="0">
              <a:solidFill>
                <a:srgbClr val="0070C0"/>
              </a:solidFill>
            </a:endParaRPr>
          </a:p>
        </p:txBody>
      </p:sp>
      <p:pic>
        <p:nvPicPr>
          <p:cNvPr id="7170" name="Picture 2" descr="http://www.netdevgroup.com/support/images/control_plan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2400" y="803674"/>
            <a:ext cx="5689600" cy="3470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65323" y="4746723"/>
            <a:ext cx="4586512" cy="584775"/>
          </a:xfrm>
          <a:prstGeom prst="rect">
            <a:avLst/>
          </a:prstGeom>
          <a:noFill/>
        </p:spPr>
        <p:txBody>
          <a:bodyPr wrap="none" rtlCol="0">
            <a:spAutoFit/>
          </a:bodyPr>
          <a:lstStyle/>
          <a:p>
            <a:r>
              <a:rPr lang="en-US" sz="3200" b="1" dirty="0" smtClean="0">
                <a:solidFill>
                  <a:srgbClr val="FF0000"/>
                </a:solidFill>
              </a:rPr>
              <a:t>No other solution has this</a:t>
            </a:r>
            <a:endParaRPr lang="en-US" sz="3200" b="1" dirty="0">
              <a:solidFill>
                <a:srgbClr val="FF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7569282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CompTIA A+ Labs</a:t>
            </a:r>
            <a:endParaRPr lang="en-US" sz="4000" dirty="0">
              <a:solidFill>
                <a:srgbClr val="FFFF00"/>
              </a:solidFill>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descr="aplus_v2_topolog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965" y="1153072"/>
            <a:ext cx="7366000" cy="5080000"/>
          </a:xfrm>
          <a:prstGeom prst="rect">
            <a:avLst/>
          </a:prstGeom>
        </p:spPr>
      </p:pic>
    </p:spTree>
    <p:extLst>
      <p:ext uri="{BB962C8B-B14F-4D97-AF65-F5344CB8AC3E}">
        <p14:creationId xmlns:p14="http://schemas.microsoft.com/office/powerpoint/2010/main" val="11611024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Ethical Hacking</a:t>
            </a:r>
            <a:endParaRPr lang="en-US" sz="4000" dirty="0">
              <a:solidFill>
                <a:srgbClr val="FFFF00"/>
              </a:solidFill>
              <a:latin typeface="+mj-l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403" y="1228725"/>
            <a:ext cx="6129997" cy="501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2657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Virtualization Courses - VMware</a:t>
            </a:r>
            <a:endParaRPr lang="en-US" sz="4000" dirty="0">
              <a:solidFill>
                <a:srgbClr val="FFFF00"/>
              </a:solidFill>
              <a:latin typeface="+mj-l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descr="vmware_icm_p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208" y="1153072"/>
            <a:ext cx="7366000" cy="5080000"/>
          </a:xfrm>
          <a:prstGeom prst="rect">
            <a:avLst/>
          </a:prstGeom>
        </p:spPr>
      </p:pic>
    </p:spTree>
    <p:extLst>
      <p:ext uri="{BB962C8B-B14F-4D97-AF65-F5344CB8AC3E}">
        <p14:creationId xmlns:p14="http://schemas.microsoft.com/office/powerpoint/2010/main" val="41894920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General IT Classes</a:t>
            </a:r>
            <a:endParaRPr lang="en-US" sz="4000" dirty="0">
              <a:solidFill>
                <a:srgbClr val="FFFF00"/>
              </a:solidFill>
              <a:latin typeface="+mj-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descr="3C2S_p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35" y="1432037"/>
            <a:ext cx="10563625" cy="4163764"/>
          </a:xfrm>
          <a:prstGeom prst="rect">
            <a:avLst/>
          </a:prstGeom>
        </p:spPr>
      </p:pic>
    </p:spTree>
    <p:extLst>
      <p:ext uri="{BB962C8B-B14F-4D97-AF65-F5344CB8AC3E}">
        <p14:creationId xmlns:p14="http://schemas.microsoft.com/office/powerpoint/2010/main" val="16894906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Custom Classes</a:t>
            </a:r>
            <a:endParaRPr lang="en-US" sz="4000" dirty="0">
              <a:solidFill>
                <a:srgbClr val="FFFF00"/>
              </a:solidFill>
              <a:latin typeface="+mj-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2366963"/>
            <a:ext cx="76581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3240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4400"/>
            <a:ext cx="1219200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91129" y="121364"/>
            <a:ext cx="11785600" cy="707886"/>
          </a:xfrm>
          <a:prstGeom prst="rect">
            <a:avLst/>
          </a:prstGeom>
          <a:noFill/>
        </p:spPr>
        <p:txBody>
          <a:bodyPr wrap="square" rtlCol="0" anchor="ctr">
            <a:spAutoFit/>
          </a:bodyPr>
          <a:lstStyle/>
          <a:p>
            <a:pPr algn="ctr"/>
            <a:r>
              <a:rPr lang="en-US" sz="4000" dirty="0" smtClean="0">
                <a:solidFill>
                  <a:srgbClr val="FFFF00"/>
                </a:solidFill>
                <a:latin typeface="+mj-lt"/>
              </a:rPr>
              <a:t>Custom Classes</a:t>
            </a:r>
            <a:endParaRPr lang="en-US" sz="4000" dirty="0">
              <a:solidFill>
                <a:srgbClr val="FFFF00"/>
              </a:solidFill>
              <a:latin typeface="+mj-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2366963"/>
            <a:ext cx="76581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965" y="2445488"/>
            <a:ext cx="1852611" cy="172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7207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lIns="121897" tIns="121897" rIns="121897" bIns="121897" anchor="b" anchorCtr="0">
            <a:noAutofit/>
          </a:bodyPr>
          <a:lstStyle/>
          <a:p>
            <a:pPr algn="ctr">
              <a:buClr>
                <a:schemeClr val="dk1"/>
              </a:buClr>
              <a:buSzPct val="25000"/>
            </a:pPr>
            <a:r>
              <a:rPr lang="en" sz="5900" dirty="0">
                <a:solidFill>
                  <a:schemeClr val="dk1"/>
                </a:solidFill>
                <a:latin typeface="Calibri"/>
                <a:ea typeface="Calibri"/>
                <a:cs typeface="Calibri"/>
                <a:sym typeface="Calibri"/>
              </a:rPr>
              <a:t>How </a:t>
            </a:r>
            <a:r>
              <a:rPr lang="en-US" sz="5900" dirty="0" smtClean="0">
                <a:solidFill>
                  <a:schemeClr val="dk1"/>
                </a:solidFill>
                <a:latin typeface="Calibri"/>
                <a:ea typeface="Calibri"/>
                <a:cs typeface="Calibri"/>
                <a:sym typeface="Calibri"/>
              </a:rPr>
              <a:t>D</a:t>
            </a:r>
            <a:r>
              <a:rPr lang="en" sz="5900" dirty="0" smtClean="0">
                <a:solidFill>
                  <a:schemeClr val="dk1"/>
                </a:solidFill>
                <a:latin typeface="Calibri"/>
                <a:ea typeface="Calibri"/>
                <a:cs typeface="Calibri"/>
                <a:sym typeface="Calibri"/>
              </a:rPr>
              <a:t>oes </a:t>
            </a:r>
            <a:r>
              <a:rPr lang="en" sz="5900" dirty="0">
                <a:solidFill>
                  <a:schemeClr val="dk1"/>
                </a:solidFill>
                <a:latin typeface="Calibri"/>
                <a:ea typeface="Calibri"/>
                <a:cs typeface="Calibri"/>
                <a:sym typeface="Calibri"/>
              </a:rPr>
              <a:t>it </a:t>
            </a:r>
            <a:r>
              <a:rPr lang="en-US" sz="5900" dirty="0" smtClean="0">
                <a:solidFill>
                  <a:schemeClr val="dk1"/>
                </a:solidFill>
                <a:latin typeface="Calibri"/>
                <a:ea typeface="Calibri"/>
                <a:cs typeface="Calibri"/>
                <a:sym typeface="Calibri"/>
              </a:rPr>
              <a:t>H</a:t>
            </a:r>
            <a:r>
              <a:rPr lang="en" sz="5900" dirty="0" smtClean="0">
                <a:solidFill>
                  <a:schemeClr val="dk1"/>
                </a:solidFill>
                <a:latin typeface="Calibri"/>
                <a:ea typeface="Calibri"/>
                <a:cs typeface="Calibri"/>
                <a:sym typeface="Calibri"/>
              </a:rPr>
              <a:t>elp </a:t>
            </a:r>
            <a:r>
              <a:rPr lang="en" sz="5900" dirty="0">
                <a:solidFill>
                  <a:schemeClr val="dk1"/>
                </a:solidFill>
                <a:latin typeface="Calibri"/>
                <a:ea typeface="Calibri"/>
                <a:cs typeface="Calibri"/>
                <a:sym typeface="Calibri"/>
              </a:rPr>
              <a:t>us </a:t>
            </a:r>
            <a:r>
              <a:rPr lang="en-US" sz="5900" dirty="0" smtClean="0">
                <a:solidFill>
                  <a:schemeClr val="dk1"/>
                </a:solidFill>
                <a:latin typeface="Calibri"/>
                <a:ea typeface="Calibri"/>
                <a:cs typeface="Calibri"/>
                <a:sym typeface="Calibri"/>
              </a:rPr>
              <a:t>T</a:t>
            </a:r>
            <a:r>
              <a:rPr lang="en" sz="5900" dirty="0" smtClean="0">
                <a:solidFill>
                  <a:schemeClr val="dk1"/>
                </a:solidFill>
                <a:latin typeface="Calibri"/>
                <a:ea typeface="Calibri"/>
                <a:cs typeface="Calibri"/>
                <a:sym typeface="Calibri"/>
              </a:rPr>
              <a:t>each</a:t>
            </a:r>
            <a:r>
              <a:rPr lang="en-US" sz="5900" dirty="0" smtClean="0">
                <a:solidFill>
                  <a:schemeClr val="dk1"/>
                </a:solidFill>
                <a:latin typeface="Calibri"/>
                <a:ea typeface="Calibri"/>
                <a:cs typeface="Calibri"/>
                <a:sym typeface="Calibri"/>
              </a:rPr>
              <a:t>?</a:t>
            </a:r>
            <a:endParaRPr lang="en" sz="5900" dirty="0">
              <a:solidFill>
                <a:schemeClr val="dk1"/>
              </a:solidFill>
              <a:latin typeface="Calibri"/>
              <a:ea typeface="Calibri"/>
              <a:cs typeface="Calibri"/>
              <a:sym typeface="Calibri"/>
            </a:endParaRPr>
          </a:p>
        </p:txBody>
      </p:sp>
      <p:sp>
        <p:nvSpPr>
          <p:cNvPr id="227" name="Shape 227"/>
          <p:cNvSpPr/>
          <p:nvPr/>
        </p:nvSpPr>
        <p:spPr>
          <a:xfrm>
            <a:off x="609600" y="1417837"/>
            <a:ext cx="6096000" cy="4572000"/>
          </a:xfrm>
          <a:prstGeom prst="rect">
            <a:avLst/>
          </a:prstGeom>
          <a:blipFill rotWithShape="1">
            <a:blip r:embed="rId3">
              <a:alphaModFix/>
            </a:blip>
            <a:stretch>
              <a:fillRect/>
            </a:stretch>
          </a:blipFill>
          <a:ln>
            <a:noFill/>
          </a:ln>
        </p:spPr>
        <p:txBody>
          <a:bodyPr lIns="121897" tIns="121897" rIns="121897" bIns="121897" anchor="ctr" anchorCtr="0">
            <a:noAutofit/>
          </a:bodyPr>
          <a:lstStyle/>
          <a:p>
            <a:endParaRPr/>
          </a:p>
        </p:txBody>
      </p:sp>
      <p:sp>
        <p:nvSpPr>
          <p:cNvPr id="2" name="TextBox 1"/>
          <p:cNvSpPr txBox="1"/>
          <p:nvPr/>
        </p:nvSpPr>
        <p:spPr>
          <a:xfrm>
            <a:off x="7023369" y="1915314"/>
            <a:ext cx="4663739" cy="1272143"/>
          </a:xfrm>
          <a:prstGeom prst="rect">
            <a:avLst/>
          </a:prstGeom>
          <a:noFill/>
        </p:spPr>
        <p:txBody>
          <a:bodyPr wrap="square" lIns="121917" tIns="60958" rIns="121917" bIns="60958" rtlCol="0">
            <a:spAutoFit/>
          </a:bodyPr>
          <a:lstStyle/>
          <a:p>
            <a:r>
              <a:rPr lang="en-US" dirty="0" smtClean="0"/>
              <a:t>Demo on YouTube:</a:t>
            </a:r>
          </a:p>
          <a:p>
            <a:r>
              <a:rPr lang="en-US" dirty="0">
                <a:hlinkClick r:id="rId4"/>
              </a:rPr>
              <a:t>https://www.youtube.com/watch?v=4r9XFcSMlNg&amp;feature=</a:t>
            </a:r>
            <a:r>
              <a:rPr lang="en-US" dirty="0" smtClean="0">
                <a:hlinkClick r:id="rId4"/>
              </a:rPr>
              <a:t>youtu.be</a:t>
            </a:r>
            <a:endParaRPr lang="en-US" dirty="0" smtClean="0"/>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914400" y="76200"/>
            <a:ext cx="10314122" cy="838200"/>
          </a:xfrm>
        </p:spPr>
        <p:txBody>
          <a:bodyPr>
            <a:normAutofit/>
          </a:bodyPr>
          <a:lstStyle/>
          <a:p>
            <a:pPr algn="l" eaLnBrk="1" hangingPunct="1"/>
            <a:r>
              <a:rPr lang="en-US" sz="4000" b="1" dirty="0" smtClean="0"/>
              <a:t>What is </a:t>
            </a:r>
            <a:r>
              <a:rPr lang="en-US" sz="4000" dirty="0"/>
              <a:t>I</a:t>
            </a:r>
            <a:r>
              <a:rPr lang="en-US" sz="4000" b="1" dirty="0" smtClean="0"/>
              <a:t>nformation </a:t>
            </a:r>
            <a:r>
              <a:rPr lang="en-US" sz="4000" dirty="0"/>
              <a:t>C</a:t>
            </a:r>
            <a:r>
              <a:rPr lang="en-US" sz="4000" b="1" dirty="0" smtClean="0"/>
              <a:t>ommunication Technology?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p:cNvPicPr>
            <a:picLocks noChangeAspect="1"/>
          </p:cNvPicPr>
          <p:nvPr/>
        </p:nvPicPr>
        <p:blipFill>
          <a:blip r:embed="rId4">
            <a:alphaModFix amt="43000"/>
          </a:blip>
          <a:stretch>
            <a:fillRect/>
          </a:stretch>
        </p:blipFill>
        <p:spPr>
          <a:xfrm rot="2450247">
            <a:off x="3279760" y="787361"/>
            <a:ext cx="5109827" cy="4331377"/>
          </a:xfrm>
          <a:prstGeom prst="rect">
            <a:avLst/>
          </a:prstGeom>
        </p:spPr>
      </p:pic>
      <p:sp>
        <p:nvSpPr>
          <p:cNvPr id="3" name="TextBox 2"/>
          <p:cNvSpPr txBox="1"/>
          <p:nvPr/>
        </p:nvSpPr>
        <p:spPr>
          <a:xfrm>
            <a:off x="829880" y="3747301"/>
            <a:ext cx="10448938" cy="1815882"/>
          </a:xfrm>
          <a:prstGeom prst="rect">
            <a:avLst/>
          </a:prstGeom>
          <a:noFill/>
        </p:spPr>
        <p:txBody>
          <a:bodyPr wrap="square" rtlCol="0">
            <a:spAutoFit/>
          </a:bodyPr>
          <a:lstStyle/>
          <a:p>
            <a:r>
              <a:rPr lang="en-US" sz="2800" dirty="0"/>
              <a:t>ICT is an umbrella term, widely used outside the U.S., to encompass all rapidly emerging, evolving and converging computer, software, networking, telecommunications, Internet, programming and information systems technologies.</a:t>
            </a:r>
          </a:p>
        </p:txBody>
      </p:sp>
    </p:spTree>
    <p:extLst>
      <p:ext uri="{BB962C8B-B14F-4D97-AF65-F5344CB8AC3E}">
        <p14:creationId xmlns:p14="http://schemas.microsoft.com/office/powerpoint/2010/main" val="286115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spect="1" noChangeArrowheads="1"/>
          </p:cNvSpPr>
          <p:nvPr/>
        </p:nvSpPr>
        <p:spPr bwMode="auto">
          <a:xfrm>
            <a:off x="5994400" y="2341520"/>
            <a:ext cx="5791200" cy="3068141"/>
          </a:xfrm>
          <a:prstGeom prst="rect">
            <a:avLst/>
          </a:prstGeom>
          <a:noFill/>
          <a:ln w="9525">
            <a:noFill/>
            <a:miter lim="800000"/>
            <a:headEnd/>
            <a:tailEnd/>
          </a:ln>
        </p:spPr>
        <p:txBody>
          <a:bodyPr/>
          <a:lstStyle/>
          <a:p>
            <a:pPr eaLnBrk="0" hangingPunct="0">
              <a:lnSpc>
                <a:spcPct val="150000"/>
              </a:lnSpc>
              <a:spcBef>
                <a:spcPct val="20000"/>
              </a:spcBef>
            </a:pPr>
            <a:endParaRPr lang="en-US" sz="1600" b="1" dirty="0">
              <a:solidFill>
                <a:srgbClr val="0070C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33819" y="2904786"/>
            <a:ext cx="10058400" cy="2499039"/>
          </a:xfrm>
        </p:spPr>
        <p:txBody>
          <a:bodyPr/>
          <a:lstStyle/>
          <a:p>
            <a:r>
              <a:rPr lang="en-US" sz="3200" dirty="0"/>
              <a:t>CTE Enhancement Funding: $980,000</a:t>
            </a:r>
          </a:p>
          <a:p>
            <a:r>
              <a:rPr lang="en-US" sz="3200" dirty="0"/>
              <a:t>In-Kind </a:t>
            </a:r>
            <a:r>
              <a:rPr lang="en-US" sz="3200" dirty="0" smtClean="0"/>
              <a:t>Contribution: $</a:t>
            </a:r>
            <a:r>
              <a:rPr lang="en-US" sz="3200" dirty="0"/>
              <a:t>600,000+</a:t>
            </a:r>
          </a:p>
          <a:p>
            <a:r>
              <a:rPr lang="en-US" sz="3200" dirty="0"/>
              <a:t>DSN </a:t>
            </a:r>
            <a:r>
              <a:rPr lang="en-US" sz="3200" dirty="0" smtClean="0"/>
              <a:t>Contribution: </a:t>
            </a:r>
            <a:r>
              <a:rPr lang="en-US" sz="3200" dirty="0"/>
              <a:t>2 x $25,000</a:t>
            </a:r>
          </a:p>
          <a:p>
            <a:endParaRPr lang="en-US" dirty="0"/>
          </a:p>
        </p:txBody>
      </p:sp>
      <p:pic>
        <p:nvPicPr>
          <p:cNvPr id="4" name="Picture 3" descr="Screen Shot 2016-01-07 at 9.1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2564070"/>
          </a:xfrm>
          <a:prstGeom prst="rect">
            <a:avLst/>
          </a:prstGeom>
        </p:spPr>
      </p:pic>
    </p:spTree>
    <p:extLst>
      <p:ext uri="{BB962C8B-B14F-4D97-AF65-F5344CB8AC3E}">
        <p14:creationId xmlns:p14="http://schemas.microsoft.com/office/powerpoint/2010/main" val="2462275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8" name="Shape 248"/>
          <p:cNvSpPr txBox="1"/>
          <p:nvPr/>
        </p:nvSpPr>
        <p:spPr>
          <a:xfrm>
            <a:off x="215705" y="128696"/>
            <a:ext cx="4509200" cy="1355133"/>
          </a:xfrm>
          <a:prstGeom prst="rect">
            <a:avLst/>
          </a:prstGeom>
          <a:noFill/>
          <a:ln>
            <a:noFill/>
          </a:ln>
        </p:spPr>
        <p:txBody>
          <a:bodyPr lIns="91425" tIns="91425" rIns="91425" bIns="91425" anchor="t" anchorCtr="0">
            <a:noAutofit/>
          </a:bodyPr>
          <a:lstStyle/>
          <a:p>
            <a:pPr rtl="0">
              <a:spcBef>
                <a:spcPts val="0"/>
              </a:spcBef>
              <a:buNone/>
            </a:pPr>
            <a:r>
              <a:rPr lang="en-US" sz="2000" b="1" dirty="0"/>
              <a:t>Accessible 24 x 7</a:t>
            </a:r>
          </a:p>
          <a:p>
            <a:pPr marL="457200" lvl="0" indent="-317500" rtl="0">
              <a:spcBef>
                <a:spcPts val="0"/>
              </a:spcBef>
              <a:buClr>
                <a:srgbClr val="000000"/>
              </a:buClr>
              <a:buSzPct val="100000"/>
              <a:buFont typeface="Arial"/>
              <a:buChar char="●"/>
            </a:pPr>
            <a:r>
              <a:rPr lang="en-US" sz="2000" dirty="0"/>
              <a:t>From school, home</a:t>
            </a:r>
          </a:p>
          <a:p>
            <a:pPr marL="457200" lvl="0" indent="-317500">
              <a:spcBef>
                <a:spcPts val="0"/>
              </a:spcBef>
              <a:buClr>
                <a:srgbClr val="000000"/>
              </a:buClr>
              <a:buSzPct val="100000"/>
              <a:buFont typeface="Arial"/>
              <a:buChar char="●"/>
            </a:pPr>
            <a:r>
              <a:rPr lang="en-US" sz="2000" dirty="0"/>
              <a:t>Students </a:t>
            </a:r>
            <a:r>
              <a:rPr lang="en-US" sz="2000" dirty="0" smtClean="0"/>
              <a:t>can sign-up </a:t>
            </a:r>
            <a:r>
              <a:rPr lang="en-US" sz="2000" dirty="0"/>
              <a:t>for </a:t>
            </a:r>
            <a:r>
              <a:rPr lang="en-US" sz="2000" dirty="0" smtClean="0"/>
              <a:t>1-4 hour </a:t>
            </a:r>
            <a:r>
              <a:rPr lang="en-US" sz="2000" dirty="0"/>
              <a:t>blocks, individually or in teams</a:t>
            </a:r>
          </a:p>
        </p:txBody>
      </p:sp>
      <p:sp>
        <p:nvSpPr>
          <p:cNvPr id="15" name="Shape 247"/>
          <p:cNvSpPr txBox="1"/>
          <p:nvPr/>
        </p:nvSpPr>
        <p:spPr>
          <a:xfrm>
            <a:off x="5140290" y="100600"/>
            <a:ext cx="5593133" cy="1483830"/>
          </a:xfrm>
          <a:prstGeom prst="rect">
            <a:avLst/>
          </a:prstGeom>
          <a:noFill/>
          <a:ln>
            <a:noFill/>
          </a:ln>
        </p:spPr>
        <p:txBody>
          <a:bodyPr lIns="91425" tIns="91425" rIns="91425" bIns="91425" anchor="t" anchorCtr="0">
            <a:noAutofit/>
          </a:bodyPr>
          <a:lstStyle/>
          <a:p>
            <a:pPr rtl="0">
              <a:spcBef>
                <a:spcPts val="0"/>
              </a:spcBef>
              <a:buNone/>
            </a:pPr>
            <a:r>
              <a:rPr lang="en-US" b="1" dirty="0"/>
              <a:t>Expensive Hardware &amp; Software Shared by All</a:t>
            </a:r>
          </a:p>
          <a:p>
            <a:pPr marL="457200" lvl="0" indent="-317500" rtl="0">
              <a:spcBef>
                <a:spcPts val="0"/>
              </a:spcBef>
              <a:buClr>
                <a:srgbClr val="000000"/>
              </a:buClr>
              <a:buSzPct val="100000"/>
              <a:buFont typeface="Arial"/>
              <a:buChar char="●"/>
            </a:pPr>
            <a:r>
              <a:rPr lang="en-US" dirty="0"/>
              <a:t>Servers</a:t>
            </a:r>
          </a:p>
          <a:p>
            <a:pPr marL="457200" lvl="0" indent="-317500" rtl="0">
              <a:spcBef>
                <a:spcPts val="0"/>
              </a:spcBef>
              <a:buClr>
                <a:srgbClr val="000000"/>
              </a:buClr>
              <a:buSzPct val="100000"/>
              <a:buFont typeface="Arial"/>
              <a:buChar char="●"/>
            </a:pPr>
            <a:r>
              <a:rPr lang="en-US" dirty="0"/>
              <a:t>Switches</a:t>
            </a:r>
          </a:p>
          <a:p>
            <a:pPr marL="457200" lvl="0" indent="-317500" rtl="0">
              <a:spcBef>
                <a:spcPts val="0"/>
              </a:spcBef>
              <a:buClr>
                <a:srgbClr val="000000"/>
              </a:buClr>
              <a:buSzPct val="100000"/>
              <a:buFont typeface="Arial"/>
              <a:buChar char="●"/>
            </a:pPr>
            <a:r>
              <a:rPr lang="en-US" dirty="0"/>
              <a:t>Software </a:t>
            </a:r>
            <a:r>
              <a:rPr lang="en-US" dirty="0" smtClean="0"/>
              <a:t>Simulations</a:t>
            </a:r>
            <a:endParaRPr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descr="netlab_conce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27" y="1520872"/>
            <a:ext cx="7620000" cy="4445000"/>
          </a:xfrm>
          <a:prstGeom prst="rect">
            <a:avLst/>
          </a:prstGeom>
        </p:spPr>
      </p:pic>
      <p:sp>
        <p:nvSpPr>
          <p:cNvPr id="4" name="TextBox 3"/>
          <p:cNvSpPr txBox="1"/>
          <p:nvPr/>
        </p:nvSpPr>
        <p:spPr>
          <a:xfrm>
            <a:off x="8550275" y="2024548"/>
            <a:ext cx="3495553" cy="1477328"/>
          </a:xfrm>
          <a:prstGeom prst="rect">
            <a:avLst/>
          </a:prstGeom>
          <a:noFill/>
        </p:spPr>
        <p:txBody>
          <a:bodyPr wrap="square" rtlCol="0">
            <a:spAutoFit/>
          </a:bodyPr>
          <a:lstStyle/>
          <a:p>
            <a:r>
              <a:rPr lang="en-US" b="1" dirty="0"/>
              <a:t>Full-time Dedicated Network Technician Shared by All</a:t>
            </a:r>
          </a:p>
          <a:p>
            <a:pPr marL="457200" lvl="0" indent="-317500">
              <a:spcBef>
                <a:spcPts val="0"/>
              </a:spcBef>
              <a:buClr>
                <a:srgbClr val="000000"/>
              </a:buClr>
              <a:buSzPct val="100000"/>
              <a:buFont typeface="Arial"/>
              <a:buChar char="●"/>
            </a:pPr>
            <a:r>
              <a:rPr lang="en-US" dirty="0"/>
              <a:t>Only supports NETLAB. Deep expertise</a:t>
            </a:r>
          </a:p>
          <a:p>
            <a:endParaRPr lang="en-US" dirty="0"/>
          </a:p>
        </p:txBody>
      </p:sp>
    </p:spTree>
    <p:extLst>
      <p:ext uri="{BB962C8B-B14F-4D97-AF65-F5344CB8AC3E}">
        <p14:creationId xmlns:p14="http://schemas.microsoft.com/office/powerpoint/2010/main" val="101681073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5469660" y="76200"/>
            <a:ext cx="6112739" cy="653140"/>
          </a:xfrm>
        </p:spPr>
        <p:txBody>
          <a:bodyPr>
            <a:normAutofit/>
          </a:bodyPr>
          <a:lstStyle/>
          <a:p>
            <a:pPr algn="r" eaLnBrk="1" hangingPunct="1"/>
            <a:r>
              <a:rPr lang="en-US" sz="3600" b="1" dirty="0" smtClean="0"/>
              <a:t>20 Participating Colleges</a:t>
            </a:r>
          </a:p>
        </p:txBody>
      </p:sp>
      <p:sp>
        <p:nvSpPr>
          <p:cNvPr id="4" name="AutoShape 3"/>
          <p:cNvSpPr>
            <a:spLocks noChangeAspect="1" noChangeArrowheads="1"/>
          </p:cNvSpPr>
          <p:nvPr/>
        </p:nvSpPr>
        <p:spPr bwMode="auto">
          <a:xfrm>
            <a:off x="141338" y="171493"/>
            <a:ext cx="6908800" cy="1600200"/>
          </a:xfrm>
          <a:prstGeom prst="rect">
            <a:avLst/>
          </a:prstGeom>
          <a:noFill/>
          <a:ln w="9525">
            <a:noFill/>
            <a:miter lim="800000"/>
            <a:headEnd/>
            <a:tailEnd/>
          </a:ln>
        </p:spPr>
        <p:txBody>
          <a:bodyPr/>
          <a:lstStyle/>
          <a:p>
            <a:r>
              <a:rPr lang="en-US" sz="2400" b="1" i="0" dirty="0" smtClean="0"/>
              <a:t>Initial pilot year participation:</a:t>
            </a:r>
          </a:p>
          <a:p>
            <a:endParaRPr lang="en-US" sz="2400" b="1" i="0" dirty="0"/>
          </a:p>
          <a:p>
            <a:pPr marL="285750" indent="-285750">
              <a:buFont typeface="Arial" panose="020B0604020202020204" pitchFamily="34" charset="0"/>
              <a:buChar char="•"/>
            </a:pPr>
            <a:r>
              <a:rPr lang="en-US" sz="2400" b="1" i="0" dirty="0" smtClean="0">
                <a:solidFill>
                  <a:srgbClr val="C00000"/>
                </a:solidFill>
              </a:rPr>
              <a:t>20 of 28 BACCC colleges </a:t>
            </a:r>
          </a:p>
          <a:p>
            <a:endParaRPr lang="en-US" sz="2400" b="1" i="0" dirty="0" smtClean="0">
              <a:solidFill>
                <a:srgbClr val="C00000"/>
              </a:solidFill>
            </a:endParaRPr>
          </a:p>
        </p:txBody>
      </p:sp>
      <p:sp>
        <p:nvSpPr>
          <p:cNvPr id="8" name="AutoShape 3"/>
          <p:cNvSpPr>
            <a:spLocks noChangeAspect="1" noChangeArrowheads="1"/>
          </p:cNvSpPr>
          <p:nvPr/>
        </p:nvSpPr>
        <p:spPr bwMode="auto">
          <a:xfrm>
            <a:off x="5922323" y="641317"/>
            <a:ext cx="5114611" cy="5734123"/>
          </a:xfrm>
          <a:prstGeom prst="rect">
            <a:avLst/>
          </a:prstGeom>
          <a:noFill/>
          <a:ln w="9525">
            <a:noFill/>
            <a:miter lim="800000"/>
            <a:headEnd/>
            <a:tailEnd/>
          </a:ln>
        </p:spPr>
        <p:txBody>
          <a:bodyPr/>
          <a:lstStyle/>
          <a:p>
            <a:pPr marL="285750" indent="-285750">
              <a:buFont typeface="Arial"/>
              <a:buChar char="•"/>
            </a:pPr>
            <a:r>
              <a:rPr lang="en-US" dirty="0"/>
              <a:t>Cabrillo College</a:t>
            </a:r>
          </a:p>
          <a:p>
            <a:pPr marL="285750" indent="-285750">
              <a:buFont typeface="Arial"/>
              <a:buChar char="•"/>
            </a:pPr>
            <a:r>
              <a:rPr lang="en-US" dirty="0"/>
              <a:t>Chabot College</a:t>
            </a:r>
          </a:p>
          <a:p>
            <a:pPr marL="285750" indent="-285750">
              <a:buFont typeface="Arial"/>
              <a:buChar char="•"/>
            </a:pPr>
            <a:r>
              <a:rPr lang="en-US" dirty="0"/>
              <a:t>City College of San Francisco</a:t>
            </a:r>
          </a:p>
          <a:p>
            <a:pPr marL="285750" indent="-285750">
              <a:buFont typeface="Arial"/>
              <a:buChar char="•"/>
            </a:pPr>
            <a:r>
              <a:rPr lang="en-US" dirty="0"/>
              <a:t>College of Alameda</a:t>
            </a:r>
          </a:p>
          <a:p>
            <a:pPr marL="285750" indent="-285750">
              <a:buFont typeface="Arial"/>
              <a:buChar char="•"/>
            </a:pPr>
            <a:r>
              <a:rPr lang="en-US" dirty="0"/>
              <a:t>Contra Costa College</a:t>
            </a:r>
          </a:p>
          <a:p>
            <a:pPr marL="285750" indent="-285750">
              <a:buFont typeface="Arial"/>
              <a:buChar char="•"/>
            </a:pPr>
            <a:r>
              <a:rPr lang="en-US" dirty="0"/>
              <a:t>Diablo Valley College</a:t>
            </a:r>
          </a:p>
          <a:p>
            <a:pPr marL="285750" indent="-285750">
              <a:buFont typeface="Arial"/>
              <a:buChar char="•"/>
            </a:pPr>
            <a:r>
              <a:rPr lang="en-US" dirty="0" err="1"/>
              <a:t>DeAnza</a:t>
            </a:r>
            <a:r>
              <a:rPr lang="en-US" dirty="0"/>
              <a:t> College</a:t>
            </a:r>
          </a:p>
          <a:p>
            <a:pPr marL="285750" indent="-285750">
              <a:buFont typeface="Arial"/>
              <a:buChar char="•"/>
            </a:pPr>
            <a:r>
              <a:rPr lang="en-US" dirty="0"/>
              <a:t>Evergreen College</a:t>
            </a:r>
          </a:p>
          <a:p>
            <a:pPr marL="285750" indent="-285750">
              <a:buFont typeface="Arial"/>
              <a:buChar char="•"/>
            </a:pPr>
            <a:r>
              <a:rPr lang="en-US" dirty="0" err="1"/>
              <a:t>Gavilan</a:t>
            </a:r>
            <a:r>
              <a:rPr lang="en-US" dirty="0"/>
              <a:t> College</a:t>
            </a:r>
          </a:p>
          <a:p>
            <a:pPr marL="285750" indent="-285750">
              <a:buFont typeface="Arial"/>
              <a:buChar char="•"/>
            </a:pPr>
            <a:r>
              <a:rPr lang="en-US" dirty="0" err="1"/>
              <a:t>Hartnell</a:t>
            </a:r>
            <a:r>
              <a:rPr lang="en-US" dirty="0"/>
              <a:t> College</a:t>
            </a:r>
          </a:p>
          <a:p>
            <a:pPr marL="285750" indent="-285750">
              <a:buFont typeface="Arial"/>
              <a:buChar char="•"/>
            </a:pPr>
            <a:r>
              <a:rPr lang="en-US" dirty="0"/>
              <a:t>Las </a:t>
            </a:r>
            <a:r>
              <a:rPr lang="en-US" dirty="0" err="1"/>
              <a:t>Positas</a:t>
            </a:r>
            <a:r>
              <a:rPr lang="en-US" dirty="0"/>
              <a:t> College</a:t>
            </a:r>
          </a:p>
          <a:p>
            <a:pPr marL="285750" indent="-285750">
              <a:buFont typeface="Arial"/>
              <a:buChar char="•"/>
            </a:pPr>
            <a:r>
              <a:rPr lang="en-US" dirty="0"/>
              <a:t>Los </a:t>
            </a:r>
            <a:r>
              <a:rPr lang="en-US" dirty="0" err="1"/>
              <a:t>Medanos</a:t>
            </a:r>
            <a:r>
              <a:rPr lang="en-US" dirty="0"/>
              <a:t> College</a:t>
            </a:r>
          </a:p>
          <a:p>
            <a:pPr marL="285750" indent="-285750">
              <a:buFont typeface="Arial"/>
              <a:buChar char="•"/>
            </a:pPr>
            <a:r>
              <a:rPr lang="en-US" dirty="0"/>
              <a:t>Merritt College</a:t>
            </a:r>
          </a:p>
          <a:p>
            <a:pPr marL="285750" indent="-285750">
              <a:buFont typeface="Arial"/>
              <a:buChar char="•"/>
            </a:pPr>
            <a:r>
              <a:rPr lang="en-US" dirty="0"/>
              <a:t>Monterey Peninsula College</a:t>
            </a:r>
          </a:p>
          <a:p>
            <a:pPr marL="285750" indent="-285750">
              <a:buFont typeface="Arial"/>
              <a:buChar char="•"/>
            </a:pPr>
            <a:r>
              <a:rPr lang="en-US" dirty="0" err="1"/>
              <a:t>Ohlone</a:t>
            </a:r>
            <a:r>
              <a:rPr lang="en-US" dirty="0"/>
              <a:t> College</a:t>
            </a:r>
          </a:p>
          <a:p>
            <a:pPr marL="285750" indent="-285750">
              <a:buFont typeface="Arial"/>
              <a:buChar char="•"/>
            </a:pPr>
            <a:r>
              <a:rPr lang="en-US" dirty="0"/>
              <a:t>San Jose City College</a:t>
            </a:r>
          </a:p>
          <a:p>
            <a:pPr marL="285750" indent="-285750">
              <a:buFont typeface="Arial"/>
              <a:buChar char="•"/>
            </a:pPr>
            <a:r>
              <a:rPr lang="en-US" dirty="0"/>
              <a:t>Santa Rosa College</a:t>
            </a:r>
          </a:p>
          <a:p>
            <a:pPr marL="285750" indent="-285750">
              <a:buFont typeface="Arial"/>
              <a:buChar char="•"/>
            </a:pPr>
            <a:r>
              <a:rPr lang="en-US" dirty="0"/>
              <a:t>Skyline College</a:t>
            </a:r>
          </a:p>
          <a:p>
            <a:pPr marL="285750" indent="-285750">
              <a:buFont typeface="Arial"/>
              <a:buChar char="•"/>
            </a:pPr>
            <a:r>
              <a:rPr lang="en-US" dirty="0"/>
              <a:t>Mission College</a:t>
            </a:r>
          </a:p>
          <a:p>
            <a:pPr marL="285750" indent="-285750">
              <a:buFont typeface="Arial"/>
              <a:buChar char="•"/>
            </a:pPr>
            <a:r>
              <a:rPr lang="en-US" dirty="0"/>
              <a:t>Solano College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2" name="Picture 1" descr="newbayareama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15" y="226347"/>
            <a:ext cx="4038998" cy="6061070"/>
          </a:xfrm>
          <a:prstGeom prst="rect">
            <a:avLst/>
          </a:prstGeom>
        </p:spPr>
      </p:pic>
    </p:spTree>
    <p:extLst>
      <p:ext uri="{BB962C8B-B14F-4D97-AF65-F5344CB8AC3E}">
        <p14:creationId xmlns:p14="http://schemas.microsoft.com/office/powerpoint/2010/main" val="38784618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granby.k12.ct.us/uploaded/Human_Resourses/Images/contract.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3258879"/>
            <a:ext cx="7449512" cy="292417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idx="4294967295"/>
          </p:nvPr>
        </p:nvSpPr>
        <p:spPr>
          <a:xfrm>
            <a:off x="1016000" y="76200"/>
            <a:ext cx="10566400" cy="891363"/>
          </a:xfrm>
        </p:spPr>
        <p:txBody>
          <a:bodyPr/>
          <a:lstStyle/>
          <a:p>
            <a:pPr algn="ctr" eaLnBrk="1" hangingPunct="1"/>
            <a:r>
              <a:rPr lang="en-US" sz="4000" dirty="0" smtClean="0"/>
              <a:t>Memorandum of Understanding</a:t>
            </a:r>
          </a:p>
        </p:txBody>
      </p:sp>
      <p:sp>
        <p:nvSpPr>
          <p:cNvPr id="4" name="AutoShape 3"/>
          <p:cNvSpPr>
            <a:spLocks noChangeAspect="1" noChangeArrowheads="1"/>
          </p:cNvSpPr>
          <p:nvPr/>
        </p:nvSpPr>
        <p:spPr bwMode="auto">
          <a:xfrm>
            <a:off x="610609" y="1170063"/>
            <a:ext cx="8568362" cy="4572000"/>
          </a:xfrm>
          <a:prstGeom prst="rect">
            <a:avLst/>
          </a:prstGeom>
          <a:noFill/>
          <a:ln w="9525">
            <a:noFill/>
            <a:miter lim="800000"/>
            <a:headEnd/>
            <a:tailEnd/>
          </a:ln>
        </p:spPr>
        <p:txBody>
          <a:bodyPr/>
          <a:lstStyle/>
          <a:p>
            <a:pPr marL="285750" indent="-285750">
              <a:lnSpc>
                <a:spcPct val="150000"/>
              </a:lnSpc>
              <a:buFont typeface="Arial" panose="020B0604020202020204" pitchFamily="34" charset="0"/>
              <a:buChar char="•"/>
            </a:pPr>
            <a:r>
              <a:rPr lang="en-US" sz="2800" i="0" dirty="0" smtClean="0"/>
              <a:t>40% CTE </a:t>
            </a:r>
            <a:r>
              <a:rPr lang="en-US" sz="2800" i="0" dirty="0"/>
              <a:t>Enhancement Fund </a:t>
            </a:r>
            <a:r>
              <a:rPr lang="en-US" sz="2800" i="0" dirty="0" smtClean="0"/>
              <a:t>Contribution - $3,400</a:t>
            </a:r>
            <a:endParaRPr lang="en-US" sz="2800" i="0" dirty="0"/>
          </a:p>
          <a:p>
            <a:pPr marL="285750" indent="-285750">
              <a:lnSpc>
                <a:spcPct val="150000"/>
              </a:lnSpc>
              <a:buFont typeface="Arial" panose="020B0604020202020204" pitchFamily="34" charset="0"/>
              <a:buChar char="•"/>
            </a:pPr>
            <a:r>
              <a:rPr lang="en-US" sz="2800" i="0" dirty="0" smtClean="0"/>
              <a:t>Participate in the Shared Lab Community</a:t>
            </a:r>
          </a:p>
          <a:p>
            <a:pPr marL="285750" indent="-285750">
              <a:lnSpc>
                <a:spcPct val="150000"/>
              </a:lnSpc>
              <a:buFont typeface="Arial" panose="020B0604020202020204" pitchFamily="34" charset="0"/>
              <a:buChar char="•"/>
            </a:pPr>
            <a:r>
              <a:rPr lang="en-US" sz="2800" i="0" dirty="0" smtClean="0"/>
              <a:t>Teach at least 1 class with </a:t>
            </a:r>
            <a:r>
              <a:rPr lang="en-US" sz="2800" dirty="0" smtClean="0"/>
              <a:t>the BACCC system </a:t>
            </a:r>
            <a:r>
              <a:rPr lang="en-US" sz="2800" i="0" dirty="0" smtClean="0"/>
              <a:t>in Year 1</a:t>
            </a:r>
          </a:p>
          <a:p>
            <a:pPr marL="285750" indent="-285750">
              <a:lnSpc>
                <a:spcPct val="150000"/>
              </a:lnSpc>
              <a:buFont typeface="Arial" panose="020B0604020202020204" pitchFamily="34" charset="0"/>
              <a:buChar char="•"/>
            </a:pPr>
            <a:r>
              <a:rPr lang="en-US" sz="2800" i="0" dirty="0" smtClean="0"/>
              <a:t>Agree to find ongoing funding</a:t>
            </a:r>
          </a:p>
          <a:p>
            <a:pPr marL="285750" indent="-285750">
              <a:lnSpc>
                <a:spcPct val="150000"/>
              </a:lnSpc>
              <a:buFont typeface="Arial" panose="020B0604020202020204" pitchFamily="34" charset="0"/>
              <a:buChar char="•"/>
            </a:pPr>
            <a:r>
              <a:rPr lang="en-US" sz="2800" i="0" dirty="0" smtClean="0"/>
              <a:t>Service agreement</a:t>
            </a:r>
          </a:p>
          <a:p>
            <a:pPr marL="285750" indent="-285750">
              <a:lnSpc>
                <a:spcPct val="150000"/>
              </a:lnSpc>
              <a:buFont typeface="Arial" panose="020B0604020202020204" pitchFamily="34" charset="0"/>
              <a:buChar char="•"/>
            </a:pPr>
            <a:endParaRPr lang="en-US" sz="2400" b="1" i="0"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2735319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1092200" y="227866"/>
            <a:ext cx="10058399" cy="921484"/>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400" dirty="0" smtClean="0"/>
              <a:t>Planning and Implementation</a:t>
            </a:r>
            <a:endParaRPr lang="en-US" sz="4400" dirty="0"/>
          </a:p>
        </p:txBody>
      </p:sp>
      <p:sp>
        <p:nvSpPr>
          <p:cNvPr id="306" name="Shape 306"/>
          <p:cNvSpPr txBox="1">
            <a:spLocks noGrp="1"/>
          </p:cNvSpPr>
          <p:nvPr>
            <p:ph type="body" idx="1"/>
          </p:nvPr>
        </p:nvSpPr>
        <p:spPr>
          <a:xfrm>
            <a:off x="1092200" y="1149350"/>
            <a:ext cx="10058399" cy="4941599"/>
          </a:xfrm>
          <a:prstGeom prst="rect">
            <a:avLst/>
          </a:prstGeom>
          <a:noFill/>
          <a:ln>
            <a:noFill/>
          </a:ln>
        </p:spPr>
        <p:txBody>
          <a:bodyPr lIns="0" tIns="45700" rIns="0" bIns="45700" anchor="t" anchorCtr="0">
            <a:noAutofit/>
          </a:bodyPr>
          <a:lstStyle/>
          <a:p>
            <a:pPr marL="685800" marR="0" lvl="0" indent="-457200">
              <a:lnSpc>
                <a:spcPct val="100000"/>
              </a:lnSpc>
              <a:spcBef>
                <a:spcPts val="1400"/>
              </a:spcBef>
              <a:spcAft>
                <a:spcPts val="0"/>
              </a:spcAft>
              <a:buFont typeface="Arial" panose="020B0604020202020204" pitchFamily="34" charset="0"/>
              <a:buChar char="•"/>
            </a:pPr>
            <a:r>
              <a:rPr lang="en-US" sz="3000" dirty="0">
                <a:solidFill>
                  <a:srgbClr val="3F3F3F"/>
                </a:solidFill>
                <a:latin typeface="Calibri"/>
                <a:ea typeface="Calibri"/>
                <a:cs typeface="Calibri"/>
                <a:sym typeface="Calibri"/>
              </a:rPr>
              <a:t>Building a shared lab facility  is a major IT procurement project</a:t>
            </a:r>
          </a:p>
          <a:p>
            <a:pPr marL="914400" marR="0" lvl="1" indent="-228600" algn="l" rtl="0">
              <a:lnSpc>
                <a:spcPct val="100000"/>
              </a:lnSpc>
              <a:spcBef>
                <a:spcPts val="1400"/>
              </a:spcBef>
              <a:spcAft>
                <a:spcPts val="0"/>
              </a:spcAft>
              <a:buSzPct val="100000"/>
            </a:pPr>
            <a:r>
              <a:rPr lang="en-US" sz="3000" dirty="0"/>
              <a:t>Team Effort</a:t>
            </a:r>
          </a:p>
          <a:p>
            <a:pPr marL="914400" marR="0" lvl="1" indent="-228600" algn="l" rtl="0">
              <a:lnSpc>
                <a:spcPct val="100000"/>
              </a:lnSpc>
              <a:spcBef>
                <a:spcPts val="1400"/>
              </a:spcBef>
              <a:spcAft>
                <a:spcPts val="0"/>
              </a:spcAft>
              <a:buSzPct val="100000"/>
            </a:pPr>
            <a:r>
              <a:rPr lang="en-US" sz="3000" dirty="0"/>
              <a:t>Stakeholders</a:t>
            </a:r>
          </a:p>
          <a:p>
            <a:pPr marL="914400" marR="0" lvl="1" indent="-228600" algn="l" rtl="0">
              <a:lnSpc>
                <a:spcPct val="100000"/>
              </a:lnSpc>
              <a:spcBef>
                <a:spcPts val="1400"/>
              </a:spcBef>
              <a:spcAft>
                <a:spcPts val="0"/>
              </a:spcAft>
              <a:buSzPct val="100000"/>
            </a:pPr>
            <a:r>
              <a:rPr lang="en-US" sz="3000" dirty="0"/>
              <a:t>Budget</a:t>
            </a:r>
          </a:p>
          <a:p>
            <a:pPr marL="914400" marR="0" lvl="1" indent="-228600" algn="l" rtl="0">
              <a:lnSpc>
                <a:spcPct val="100000"/>
              </a:lnSpc>
              <a:spcBef>
                <a:spcPts val="1400"/>
              </a:spcBef>
              <a:spcAft>
                <a:spcPts val="0"/>
              </a:spcAft>
              <a:buSzPct val="100000"/>
            </a:pPr>
            <a:r>
              <a:rPr lang="en-US" sz="3000" dirty="0"/>
              <a:t>Project management and timelines</a:t>
            </a:r>
          </a:p>
          <a:p>
            <a:pPr marL="914400" marR="0" lvl="1" indent="-228600" algn="l" rtl="0">
              <a:lnSpc>
                <a:spcPct val="100000"/>
              </a:lnSpc>
              <a:spcBef>
                <a:spcPts val="1400"/>
              </a:spcBef>
              <a:spcAft>
                <a:spcPts val="0"/>
              </a:spcAft>
              <a:buSzPct val="100000"/>
            </a:pPr>
            <a:r>
              <a:rPr lang="en-US" sz="3000" dirty="0"/>
              <a:t>Communication</a:t>
            </a:r>
          </a:p>
          <a:p>
            <a:pPr marL="91440" marR="0" lvl="0" indent="-91440" algn="l" rtl="0">
              <a:lnSpc>
                <a:spcPct val="100000"/>
              </a:lnSpc>
              <a:spcBef>
                <a:spcPts val="1400"/>
              </a:spcBef>
              <a:spcAft>
                <a:spcPts val="200"/>
              </a:spcAft>
              <a:buClr>
                <a:schemeClr val="accent1"/>
              </a:buClr>
              <a:buSzPct val="100000"/>
              <a:buFont typeface="Calibri"/>
              <a:buChar char=" "/>
            </a:pPr>
            <a:r>
              <a:rPr lang="en-US" sz="1700" b="0" i="0" u="none" strike="noStrike" cap="none" baseline="0" dirty="0">
                <a:solidFill>
                  <a:srgbClr val="3F3F3F"/>
                </a:solidFill>
                <a:latin typeface="Calibri"/>
                <a:ea typeface="Calibri"/>
                <a:cs typeface="Calibri"/>
                <a:sym typeface="Calibri"/>
              </a:rPr>
              <a:t/>
            </a:r>
            <a:br>
              <a:rPr lang="en-US" sz="1700" b="0" i="0" u="none" strike="noStrike" cap="none" baseline="0" dirty="0">
                <a:solidFill>
                  <a:srgbClr val="3F3F3F"/>
                </a:solidFill>
                <a:latin typeface="Calibri"/>
                <a:ea typeface="Calibri"/>
                <a:cs typeface="Calibri"/>
                <a:sym typeface="Calibri"/>
              </a:rPr>
            </a:br>
            <a:endParaRPr lang="en-US" sz="1700" b="0" i="0" u="none" strike="noStrike" cap="none" baseline="0" dirty="0">
              <a:solidFill>
                <a:srgbClr val="3F3F3F"/>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350321982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092200" y="181251"/>
            <a:ext cx="10058399" cy="968099"/>
          </a:xfrm>
          <a:prstGeom prst="rect">
            <a:avLst/>
          </a:prstGeom>
        </p:spPr>
        <p:txBody>
          <a:bodyPr lIns="91425" tIns="91425" rIns="91425" bIns="91425" anchor="b" anchorCtr="0">
            <a:noAutofit/>
          </a:bodyPr>
          <a:lstStyle/>
          <a:p>
            <a:pPr>
              <a:spcBef>
                <a:spcPts val="0"/>
              </a:spcBef>
              <a:buNone/>
            </a:pPr>
            <a:r>
              <a:rPr lang="en-US" sz="4400" dirty="0" smtClean="0"/>
              <a:t>What Had To Be Done</a:t>
            </a:r>
            <a:endParaRPr lang="en-US" sz="4400" dirty="0"/>
          </a:p>
        </p:txBody>
      </p:sp>
      <p:sp>
        <p:nvSpPr>
          <p:cNvPr id="340" name="Shape 340"/>
          <p:cNvSpPr txBox="1">
            <a:spLocks noGrp="1"/>
          </p:cNvSpPr>
          <p:nvPr>
            <p:ph type="body" idx="1"/>
          </p:nvPr>
        </p:nvSpPr>
        <p:spPr>
          <a:xfrm>
            <a:off x="1066799" y="1149350"/>
            <a:ext cx="10058399" cy="4274100"/>
          </a:xfrm>
          <a:prstGeom prst="rect">
            <a:avLst/>
          </a:prstGeo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200" dirty="0"/>
              <a:t>Electrical system upgrade</a:t>
            </a:r>
          </a:p>
          <a:p>
            <a:pPr marL="685800" indent="-457200">
              <a:lnSpc>
                <a:spcPct val="100000"/>
              </a:lnSpc>
              <a:spcBef>
                <a:spcPts val="1400"/>
              </a:spcBef>
              <a:spcAft>
                <a:spcPts val="0"/>
              </a:spcAft>
              <a:buFont typeface="Arial" panose="020B0604020202020204" pitchFamily="34" charset="0"/>
              <a:buChar char="•"/>
            </a:pPr>
            <a:r>
              <a:rPr lang="en-US" sz="3200" dirty="0"/>
              <a:t>C</a:t>
            </a:r>
            <a:r>
              <a:rPr lang="en-US" sz="3200" dirty="0" smtClean="0"/>
              <a:t>ooling </a:t>
            </a:r>
            <a:r>
              <a:rPr lang="en-US" sz="3200" dirty="0"/>
              <a:t>system fine tuning</a:t>
            </a:r>
          </a:p>
          <a:p>
            <a:pPr marL="685800" indent="-457200">
              <a:lnSpc>
                <a:spcPct val="100000"/>
              </a:lnSpc>
              <a:spcBef>
                <a:spcPts val="1400"/>
              </a:spcBef>
              <a:spcAft>
                <a:spcPts val="0"/>
              </a:spcAft>
              <a:buFont typeface="Arial" panose="020B0604020202020204" pitchFamily="34" charset="0"/>
              <a:buChar char="•"/>
            </a:pPr>
            <a:r>
              <a:rPr lang="en-US" sz="3200" dirty="0"/>
              <a:t>Rack and equipment installation</a:t>
            </a:r>
          </a:p>
          <a:p>
            <a:pPr marL="685800" indent="-457200">
              <a:lnSpc>
                <a:spcPct val="100000"/>
              </a:lnSpc>
              <a:spcBef>
                <a:spcPts val="1400"/>
              </a:spcBef>
              <a:spcAft>
                <a:spcPts val="0"/>
              </a:spcAft>
              <a:buFont typeface="Arial" panose="020B0604020202020204" pitchFamily="34" charset="0"/>
              <a:buChar char="•"/>
            </a:pPr>
            <a:r>
              <a:rPr lang="en-US" sz="3200" dirty="0"/>
              <a:t>Internet access installation</a:t>
            </a:r>
          </a:p>
          <a:p>
            <a:pPr marL="685800" indent="-457200">
              <a:lnSpc>
                <a:spcPct val="100000"/>
              </a:lnSpc>
              <a:spcBef>
                <a:spcPts val="1400"/>
              </a:spcBef>
              <a:spcAft>
                <a:spcPts val="0"/>
              </a:spcAft>
              <a:buFont typeface="Arial" panose="020B0604020202020204" pitchFamily="34" charset="0"/>
              <a:buChar char="•"/>
            </a:pPr>
            <a:r>
              <a:rPr lang="en-US" sz="3200" dirty="0"/>
              <a:t>Security system installation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75798341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1097275" y="286601"/>
            <a:ext cx="10058399" cy="862750"/>
          </a:xfrm>
          <a:prstGeom prst="rect">
            <a:avLst/>
          </a:prstGeom>
        </p:spPr>
        <p:txBody>
          <a:bodyPr lIns="91425" tIns="91425" rIns="91425" bIns="91425" anchor="b" anchorCtr="0">
            <a:noAutofit/>
          </a:bodyPr>
          <a:lstStyle/>
          <a:p>
            <a:pPr>
              <a:spcBef>
                <a:spcPts val="0"/>
              </a:spcBef>
              <a:buNone/>
            </a:pPr>
            <a:r>
              <a:rPr lang="en-US" dirty="0" smtClean="0"/>
              <a:t>The Team</a:t>
            </a:r>
            <a:endParaRPr lang="en-US" dirty="0"/>
          </a:p>
        </p:txBody>
      </p:sp>
      <p:sp>
        <p:nvSpPr>
          <p:cNvPr id="347" name="Shape 347"/>
          <p:cNvSpPr txBox="1">
            <a:spLocks noGrp="1"/>
          </p:cNvSpPr>
          <p:nvPr>
            <p:ph type="body" idx="1"/>
          </p:nvPr>
        </p:nvSpPr>
        <p:spPr>
          <a:xfrm>
            <a:off x="1066799" y="1149350"/>
            <a:ext cx="10058399" cy="4023299"/>
          </a:xfrm>
          <a:prstGeom prst="rect">
            <a:avLst/>
          </a:prstGeo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200" dirty="0" smtClean="0"/>
              <a:t>IT Department</a:t>
            </a:r>
          </a:p>
          <a:p>
            <a:pPr marL="685800" indent="-457200">
              <a:lnSpc>
                <a:spcPct val="100000"/>
              </a:lnSpc>
              <a:spcBef>
                <a:spcPts val="1400"/>
              </a:spcBef>
              <a:spcAft>
                <a:spcPts val="0"/>
              </a:spcAft>
              <a:buFont typeface="Arial" panose="020B0604020202020204" pitchFamily="34" charset="0"/>
              <a:buChar char="•"/>
            </a:pPr>
            <a:r>
              <a:rPr lang="en-US" sz="3200" dirty="0" smtClean="0"/>
              <a:t>Administration</a:t>
            </a:r>
            <a:endParaRPr lang="en-US" sz="3200" dirty="0"/>
          </a:p>
          <a:p>
            <a:pPr marL="685800" indent="-457200">
              <a:lnSpc>
                <a:spcPct val="100000"/>
              </a:lnSpc>
              <a:spcBef>
                <a:spcPts val="1400"/>
              </a:spcBef>
              <a:spcAft>
                <a:spcPts val="0"/>
              </a:spcAft>
              <a:buFont typeface="Arial" panose="020B0604020202020204" pitchFamily="34" charset="0"/>
              <a:buChar char="•"/>
            </a:pPr>
            <a:r>
              <a:rPr lang="en-US" sz="3200" dirty="0"/>
              <a:t>Facilities</a:t>
            </a:r>
          </a:p>
          <a:p>
            <a:pPr marL="685800" indent="-457200">
              <a:lnSpc>
                <a:spcPct val="100000"/>
              </a:lnSpc>
              <a:spcBef>
                <a:spcPts val="1400"/>
              </a:spcBef>
              <a:spcAft>
                <a:spcPts val="0"/>
              </a:spcAft>
              <a:buFont typeface="Arial" panose="020B0604020202020204" pitchFamily="34" charset="0"/>
              <a:buChar char="•"/>
            </a:pPr>
            <a:r>
              <a:rPr lang="en-US" sz="3200" dirty="0"/>
              <a:t>Purchasing</a:t>
            </a:r>
          </a:p>
          <a:p>
            <a:pPr marL="685800" indent="-457200">
              <a:lnSpc>
                <a:spcPct val="100000"/>
              </a:lnSpc>
              <a:spcBef>
                <a:spcPts val="1400"/>
              </a:spcBef>
              <a:spcAft>
                <a:spcPts val="0"/>
              </a:spcAft>
              <a:buFont typeface="Arial" panose="020B0604020202020204" pitchFamily="34" charset="0"/>
              <a:buChar char="•"/>
            </a:pPr>
            <a:r>
              <a:rPr lang="en-US" sz="3200" dirty="0"/>
              <a:t>Business Office</a:t>
            </a:r>
          </a:p>
          <a:p>
            <a:pPr marL="685800" indent="-457200">
              <a:lnSpc>
                <a:spcPct val="100000"/>
              </a:lnSpc>
              <a:spcBef>
                <a:spcPts val="1400"/>
              </a:spcBef>
              <a:spcAft>
                <a:spcPts val="0"/>
              </a:spcAft>
              <a:buFont typeface="Arial" panose="020B0604020202020204" pitchFamily="34" charset="0"/>
              <a:buChar char="•"/>
            </a:pPr>
            <a:r>
              <a:rPr lang="en-US" sz="3200" dirty="0"/>
              <a:t>Grants Office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67607469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1097275" y="286601"/>
            <a:ext cx="10058399" cy="897599"/>
          </a:xfrm>
          <a:prstGeom prst="rect">
            <a:avLst/>
          </a:prstGeom>
        </p:spPr>
        <p:txBody>
          <a:bodyPr lIns="91425" tIns="91425" rIns="91425" bIns="91425" anchor="b" anchorCtr="0">
            <a:noAutofit/>
          </a:bodyPr>
          <a:lstStyle/>
          <a:p>
            <a:pPr>
              <a:spcBef>
                <a:spcPts val="0"/>
              </a:spcBef>
              <a:buNone/>
            </a:pPr>
            <a:r>
              <a:rPr lang="en-US"/>
              <a:t>SPACE</a:t>
            </a:r>
          </a:p>
        </p:txBody>
      </p:sp>
      <p:sp>
        <p:nvSpPr>
          <p:cNvPr id="354" name="Shape 354"/>
          <p:cNvSpPr txBox="1">
            <a:spLocks noGrp="1"/>
          </p:cNvSpPr>
          <p:nvPr>
            <p:ph type="body" idx="1"/>
          </p:nvPr>
        </p:nvSpPr>
        <p:spPr>
          <a:xfrm>
            <a:off x="915104" y="1184208"/>
            <a:ext cx="10642487" cy="4023299"/>
          </a:xfrm>
          <a:prstGeom prst="rect">
            <a:avLst/>
          </a:prstGeom>
        </p:spPr>
        <p:txBody>
          <a:bodyPr lIns="91425" tIns="91425" rIns="91425" bIns="91425" anchor="t" anchorCtr="0">
            <a:noAutofit/>
          </a:bodyPr>
          <a:lstStyle/>
          <a:p>
            <a:pPr marL="800100" lvl="0" indent="-571500" rtl="0">
              <a:lnSpc>
                <a:spcPct val="100000"/>
              </a:lnSpc>
              <a:spcBef>
                <a:spcPts val="0"/>
              </a:spcBef>
              <a:spcAft>
                <a:spcPts val="0"/>
              </a:spcAft>
              <a:buClr>
                <a:schemeClr val="dk1"/>
              </a:buClr>
              <a:buSzPct val="100000"/>
              <a:buFont typeface="Arial" panose="020B0604020202020204" pitchFamily="34" charset="0"/>
              <a:buChar char="•"/>
            </a:pPr>
            <a:r>
              <a:rPr lang="en-US" sz="3600" dirty="0">
                <a:solidFill>
                  <a:schemeClr val="dk1"/>
                </a:solidFill>
              </a:rPr>
              <a:t>Former CIS datacenter chosen for existing cooling</a:t>
            </a:r>
          </a:p>
          <a:p>
            <a:pPr marL="800100" lvl="0" indent="-571500" rtl="0">
              <a:lnSpc>
                <a:spcPct val="100000"/>
              </a:lnSpc>
              <a:spcBef>
                <a:spcPts val="0"/>
              </a:spcBef>
              <a:spcAft>
                <a:spcPts val="0"/>
              </a:spcAft>
              <a:buClr>
                <a:schemeClr val="dk1"/>
              </a:buClr>
              <a:buSzPct val="100000"/>
              <a:buFont typeface="Arial" panose="020B0604020202020204" pitchFamily="34" charset="0"/>
              <a:buChar char="•"/>
            </a:pPr>
            <a:r>
              <a:rPr lang="en-US" sz="3600" dirty="0">
                <a:solidFill>
                  <a:schemeClr val="dk1"/>
                </a:solidFill>
              </a:rPr>
              <a:t>It’s a very small space</a:t>
            </a:r>
          </a:p>
          <a:p>
            <a:pPr>
              <a:spcBef>
                <a:spcPts val="0"/>
              </a:spcBef>
              <a:buNone/>
            </a:pPr>
            <a:endParaRPr sz="3000" dirty="0"/>
          </a:p>
        </p:txBody>
      </p:sp>
      <p:pic>
        <p:nvPicPr>
          <p:cNvPr id="355" name="Shape 355"/>
          <p:cNvPicPr preferRelativeResize="0"/>
          <p:nvPr/>
        </p:nvPicPr>
        <p:blipFill rotWithShape="1">
          <a:blip r:embed="rId3">
            <a:alphaModFix/>
          </a:blip>
          <a:srcRect/>
          <a:stretch/>
        </p:blipFill>
        <p:spPr>
          <a:xfrm>
            <a:off x="1832116" y="2695817"/>
            <a:ext cx="7757399" cy="33384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70131580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097275" y="286601"/>
            <a:ext cx="10058399" cy="694800"/>
          </a:xfrm>
          <a:prstGeom prst="rect">
            <a:avLst/>
          </a:prstGeom>
        </p:spPr>
        <p:txBody>
          <a:bodyPr lIns="91425" tIns="91425" rIns="91425" bIns="91425" anchor="b" anchorCtr="0">
            <a:noAutofit/>
          </a:bodyPr>
          <a:lstStyle/>
          <a:p>
            <a:pPr>
              <a:spcBef>
                <a:spcPts val="0"/>
              </a:spcBef>
              <a:buNone/>
            </a:pPr>
            <a:r>
              <a:rPr lang="en-US"/>
              <a:t>STARTING FROM SCRATCH</a:t>
            </a:r>
          </a:p>
        </p:txBody>
      </p:sp>
      <p:sp>
        <p:nvSpPr>
          <p:cNvPr id="362" name="Shape 362"/>
          <p:cNvSpPr txBox="1">
            <a:spLocks noGrp="1"/>
          </p:cNvSpPr>
          <p:nvPr>
            <p:ph type="body" idx="1"/>
          </p:nvPr>
        </p:nvSpPr>
        <p:spPr>
          <a:xfrm>
            <a:off x="1097279" y="1845733"/>
            <a:ext cx="10058399" cy="4023299"/>
          </a:xfrm>
          <a:prstGeom prst="rect">
            <a:avLst/>
          </a:prstGeom>
        </p:spPr>
        <p:txBody>
          <a:bodyPr lIns="91425" tIns="91425" rIns="91425" bIns="91425" anchor="t" anchorCtr="0">
            <a:noAutofit/>
          </a:bodyPr>
          <a:lstStyle/>
          <a:p>
            <a:pPr>
              <a:spcBef>
                <a:spcPts val="0"/>
              </a:spcBef>
              <a:buNone/>
            </a:pPr>
            <a:endParaRPr/>
          </a:p>
        </p:txBody>
      </p:sp>
      <p:pic>
        <p:nvPicPr>
          <p:cNvPr id="363" name="Shape 363"/>
          <p:cNvPicPr preferRelativeResize="0"/>
          <p:nvPr/>
        </p:nvPicPr>
        <p:blipFill rotWithShape="1">
          <a:blip r:embed="rId3">
            <a:alphaModFix/>
          </a:blip>
          <a:srcRect/>
          <a:stretch/>
        </p:blipFill>
        <p:spPr>
          <a:xfrm>
            <a:off x="536350" y="894525"/>
            <a:ext cx="9907799" cy="5192999"/>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355848672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609600" y="274637"/>
            <a:ext cx="10972800" cy="1143200"/>
          </a:xfrm>
          <a:prstGeom prst="rect">
            <a:avLst/>
          </a:prstGeom>
          <a:noFill/>
          <a:ln>
            <a:noFill/>
          </a:ln>
        </p:spPr>
        <p:txBody>
          <a:bodyPr lIns="121900" tIns="121900" rIns="121900" bIns="121900" anchor="b" anchorCtr="0">
            <a:noAutofit/>
          </a:bodyPr>
          <a:lstStyle/>
          <a:p>
            <a:pPr marL="0" marR="0" lvl="0" indent="0" algn="ctr" rtl="0">
              <a:spcBef>
                <a:spcPts val="0"/>
              </a:spcBef>
              <a:buClr>
                <a:schemeClr val="dk1"/>
              </a:buClr>
              <a:buSzPct val="25000"/>
              <a:buFont typeface="Calibri"/>
              <a:buNone/>
            </a:pPr>
            <a:r>
              <a:rPr lang="en-US" sz="5900" dirty="0" smtClean="0">
                <a:latin typeface="Calibri"/>
                <a:ea typeface="Calibri"/>
                <a:cs typeface="Calibri"/>
                <a:sym typeface="Calibri"/>
              </a:rPr>
              <a:t>We Did Run Into </a:t>
            </a:r>
            <a:r>
              <a:rPr lang="en-US" sz="5900" b="0" i="0" u="none" strike="noStrike" cap="none" baseline="0" dirty="0" smtClean="0">
                <a:solidFill>
                  <a:schemeClr val="dk1"/>
                </a:solidFill>
                <a:latin typeface="Calibri"/>
                <a:ea typeface="Calibri"/>
                <a:cs typeface="Calibri"/>
                <a:sym typeface="Calibri"/>
              </a:rPr>
              <a:t>...</a:t>
            </a:r>
            <a:endParaRPr lang="en-US" sz="5900" b="0" i="0" u="none" strike="noStrike" cap="none" baseline="0" dirty="0">
              <a:solidFill>
                <a:schemeClr val="dk1"/>
              </a:solidFill>
              <a:latin typeface="Calibri"/>
              <a:ea typeface="Calibri"/>
              <a:cs typeface="Calibri"/>
              <a:sym typeface="Calibri"/>
            </a:endParaRPr>
          </a:p>
        </p:txBody>
      </p:sp>
      <p:pic>
        <p:nvPicPr>
          <p:cNvPr id="459" name="Shape 459"/>
          <p:cNvPicPr preferRelativeResize="0"/>
          <p:nvPr/>
        </p:nvPicPr>
        <p:blipFill rotWithShape="1">
          <a:blip r:embed="rId3">
            <a:alphaModFix/>
          </a:blip>
          <a:srcRect b="29438"/>
          <a:stretch/>
        </p:blipFill>
        <p:spPr>
          <a:xfrm>
            <a:off x="8101500" y="1759104"/>
            <a:ext cx="4090497" cy="5098897"/>
          </a:xfrm>
          <a:prstGeom prst="rect">
            <a:avLst/>
          </a:prstGeom>
          <a:noFill/>
          <a:ln>
            <a:noFill/>
          </a:ln>
        </p:spPr>
      </p:pic>
      <p:pic>
        <p:nvPicPr>
          <p:cNvPr id="460" name="Shape 460"/>
          <p:cNvPicPr preferRelativeResize="0"/>
          <p:nvPr/>
        </p:nvPicPr>
        <p:blipFill rotWithShape="1">
          <a:blip r:embed="rId4">
            <a:alphaModFix/>
          </a:blip>
          <a:srcRect/>
          <a:stretch/>
        </p:blipFill>
        <p:spPr>
          <a:xfrm>
            <a:off x="6" y="2300913"/>
            <a:ext cx="8101501" cy="4557085"/>
          </a:xfrm>
          <a:prstGeom prst="rect">
            <a:avLst/>
          </a:prstGeom>
          <a:noFill/>
          <a:ln>
            <a:noFill/>
          </a:ln>
        </p:spPr>
      </p:pic>
      <p:pic>
        <p:nvPicPr>
          <p:cNvPr id="461" name="Shape 461"/>
          <p:cNvPicPr preferRelativeResize="0"/>
          <p:nvPr/>
        </p:nvPicPr>
        <p:blipFill rotWithShape="1">
          <a:blip r:embed="rId5">
            <a:alphaModFix/>
          </a:blip>
          <a:srcRect b="18400"/>
          <a:stretch/>
        </p:blipFill>
        <p:spPr>
          <a:xfrm>
            <a:off x="4723126" y="1759100"/>
            <a:ext cx="3428099" cy="4655700"/>
          </a:xfrm>
          <a:prstGeom prst="rect">
            <a:avLst/>
          </a:prstGeom>
          <a:noFill/>
          <a:ln w="19050"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34830567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0626498">
            <a:off x="3583144" y="1890082"/>
            <a:ext cx="2408932" cy="3403096"/>
          </a:xfrm>
          <a:prstGeom prst="rect">
            <a:avLst/>
          </a:prstGeom>
        </p:spPr>
      </p:pic>
      <p:pic>
        <p:nvPicPr>
          <p:cNvPr id="99" name="Shape 99"/>
          <p:cNvPicPr preferRelativeResize="0"/>
          <p:nvPr/>
        </p:nvPicPr>
        <p:blipFill rotWithShape="1">
          <a:blip r:embed="rId4">
            <a:alphaModFix/>
          </a:blip>
          <a:srcRect/>
          <a:stretch/>
        </p:blipFill>
        <p:spPr>
          <a:xfrm rot="20550514">
            <a:off x="426913" y="2832918"/>
            <a:ext cx="3412967" cy="2637681"/>
          </a:xfrm>
          <a:prstGeom prst="rect">
            <a:avLst/>
          </a:prstGeom>
          <a:noFill/>
          <a:ln>
            <a:noFill/>
          </a:ln>
        </p:spPr>
      </p:pic>
      <p:sp>
        <p:nvSpPr>
          <p:cNvPr id="100" name="Shape 100"/>
          <p:cNvSpPr txBox="1"/>
          <p:nvPr/>
        </p:nvSpPr>
        <p:spPr>
          <a:xfrm>
            <a:off x="483783" y="112118"/>
            <a:ext cx="10522277" cy="751791"/>
          </a:xfrm>
          <a:prstGeom prst="rect">
            <a:avLst/>
          </a:prstGeom>
          <a:noFill/>
          <a:ln>
            <a:noFill/>
          </a:ln>
        </p:spPr>
        <p:txBody>
          <a:bodyPr lIns="121897" tIns="60932" rIns="121897" bIns="60932" anchor="t" anchorCtr="0">
            <a:noAutofit/>
          </a:bodyPr>
          <a:lstStyle/>
          <a:p>
            <a:pPr algn="ctr">
              <a:buClr>
                <a:srgbClr val="000000"/>
              </a:buClr>
              <a:buSzPct val="25000"/>
            </a:pPr>
            <a:r>
              <a:rPr lang="en-US" sz="3700" b="1" dirty="0" smtClean="0">
                <a:solidFill>
                  <a:srgbClr val="000000"/>
                </a:solidFill>
                <a:latin typeface="Arial"/>
                <a:ea typeface="Arial"/>
                <a:cs typeface="Arial"/>
                <a:sym typeface="Arial"/>
                <a:rtl val="0"/>
              </a:rPr>
              <a:t>Instruction in Information Technology</a:t>
            </a:r>
            <a:endParaRPr lang="en" sz="3700" b="1" dirty="0">
              <a:solidFill>
                <a:srgbClr val="000000"/>
              </a:solidFill>
              <a:latin typeface="Arial"/>
              <a:ea typeface="Arial"/>
              <a:cs typeface="Arial"/>
              <a:sym typeface="Arial"/>
              <a:rtl val="0"/>
            </a:endParaRPr>
          </a:p>
        </p:txBody>
      </p:sp>
      <p:pic>
        <p:nvPicPr>
          <p:cNvPr id="3" name="Picture 2" descr="skd188256sd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85115">
            <a:off x="5837064" y="2060702"/>
            <a:ext cx="3572659" cy="3061855"/>
          </a:xfrm>
          <a:prstGeom prst="rect">
            <a:avLst/>
          </a:prstGeom>
        </p:spPr>
      </p:pic>
      <p:pic>
        <p:nvPicPr>
          <p:cNvPr id="5" name="Picture 4"/>
          <p:cNvPicPr>
            <a:picLocks noChangeAspect="1"/>
          </p:cNvPicPr>
          <p:nvPr/>
        </p:nvPicPr>
        <p:blipFill>
          <a:blip r:embed="rId6"/>
          <a:stretch>
            <a:fillRect/>
          </a:stretch>
        </p:blipFill>
        <p:spPr>
          <a:xfrm rot="20620404">
            <a:off x="9308614" y="1496194"/>
            <a:ext cx="2214944" cy="2825709"/>
          </a:xfrm>
          <a:prstGeom prst="rect">
            <a:avLst/>
          </a:prstGeom>
        </p:spPr>
      </p:pic>
      <p:sp>
        <p:nvSpPr>
          <p:cNvPr id="2" name="TextBox 1"/>
          <p:cNvSpPr txBox="1"/>
          <p:nvPr/>
        </p:nvSpPr>
        <p:spPr>
          <a:xfrm>
            <a:off x="462051" y="825400"/>
            <a:ext cx="11328581" cy="954103"/>
          </a:xfrm>
          <a:prstGeom prst="rect">
            <a:avLst/>
          </a:prstGeom>
          <a:noFill/>
        </p:spPr>
        <p:txBody>
          <a:bodyPr wrap="square" lIns="121917" tIns="60958" rIns="121917" bIns="60958" rtlCol="0">
            <a:spAutoFit/>
          </a:bodyPr>
          <a:lstStyle/>
          <a:p>
            <a:r>
              <a:rPr lang="en-US" sz="2700" dirty="0"/>
              <a:t>We teach our students what they need to know so you can use one of these devices – whenever, wherever</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p:tgtEl>
                                          <p:spTgt spid="9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p:cNvPicPr preferRelativeResize="0">
            <a:picLocks noGrp="1"/>
          </p:cNvPicPr>
          <p:nvPr>
            <p:ph type="body" idx="1"/>
          </p:nvPr>
        </p:nvPicPr>
        <p:blipFill rotWithShape="1">
          <a:blip r:embed="rId3">
            <a:alphaModFix/>
          </a:blip>
          <a:srcRect/>
          <a:stretch/>
        </p:blipFill>
        <p:spPr>
          <a:xfrm>
            <a:off x="3480955" y="905451"/>
            <a:ext cx="2775265" cy="5024580"/>
          </a:xfrm>
          <a:prstGeom prst="rect">
            <a:avLst/>
          </a:prstGeom>
          <a:noFill/>
          <a:ln>
            <a:noFill/>
          </a:ln>
        </p:spPr>
      </p:pic>
      <p:pic>
        <p:nvPicPr>
          <p:cNvPr id="479" name="Shape 479"/>
          <p:cNvPicPr preferRelativeResize="0"/>
          <p:nvPr/>
        </p:nvPicPr>
        <p:blipFill rotWithShape="1">
          <a:blip r:embed="rId4">
            <a:alphaModFix/>
          </a:blip>
          <a:srcRect/>
          <a:stretch/>
        </p:blipFill>
        <p:spPr>
          <a:xfrm>
            <a:off x="654629" y="905451"/>
            <a:ext cx="2826326" cy="5024580"/>
          </a:xfrm>
          <a:prstGeom prst="rect">
            <a:avLst/>
          </a:prstGeom>
          <a:noFill/>
          <a:ln>
            <a:noFill/>
          </a:ln>
        </p:spPr>
      </p:pic>
      <p:pic>
        <p:nvPicPr>
          <p:cNvPr id="480" name="Shape 480"/>
          <p:cNvPicPr preferRelativeResize="0"/>
          <p:nvPr/>
        </p:nvPicPr>
        <p:blipFill rotWithShape="1">
          <a:blip r:embed="rId5">
            <a:alphaModFix/>
          </a:blip>
          <a:srcRect/>
          <a:stretch/>
        </p:blipFill>
        <p:spPr>
          <a:xfrm>
            <a:off x="6251864" y="905451"/>
            <a:ext cx="2826326" cy="5024580"/>
          </a:xfrm>
          <a:prstGeom prst="rect">
            <a:avLst/>
          </a:prstGeom>
          <a:noFill/>
          <a:ln>
            <a:noFill/>
          </a:ln>
        </p:spPr>
      </p:pic>
      <p:sp>
        <p:nvSpPr>
          <p:cNvPr id="481" name="Shape 481"/>
          <p:cNvSpPr txBox="1">
            <a:spLocks noGrp="1"/>
          </p:cNvSpPr>
          <p:nvPr>
            <p:ph type="title"/>
          </p:nvPr>
        </p:nvSpPr>
        <p:spPr>
          <a:xfrm>
            <a:off x="1066800" y="87826"/>
            <a:ext cx="10058399" cy="893699"/>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dirty="0" smtClean="0"/>
              <a:t>Making Progress</a:t>
            </a:r>
            <a:endParaRPr lang="en-US" dirty="0"/>
          </a:p>
        </p:txBody>
      </p:sp>
      <p:pic>
        <p:nvPicPr>
          <p:cNvPr id="482" name="Shape 482"/>
          <p:cNvPicPr preferRelativeResize="0"/>
          <p:nvPr/>
        </p:nvPicPr>
        <p:blipFill rotWithShape="1">
          <a:blip r:embed="rId6">
            <a:alphaModFix/>
          </a:blip>
          <a:srcRect/>
          <a:stretch/>
        </p:blipFill>
        <p:spPr>
          <a:xfrm>
            <a:off x="8774689" y="905451"/>
            <a:ext cx="2793855" cy="5024580"/>
          </a:xfrm>
          <a:prstGeom prst="rect">
            <a:avLst/>
          </a:prstGeom>
          <a:noFill/>
          <a:ln>
            <a:no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68300281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Shape 487"/>
          <p:cNvPicPr preferRelativeResize="0">
            <a:picLocks noGrp="1"/>
          </p:cNvPicPr>
          <p:nvPr>
            <p:ph type="body" idx="4294967295"/>
          </p:nvPr>
        </p:nvPicPr>
        <p:blipFill rotWithShape="1">
          <a:blip r:embed="rId3">
            <a:alphaModFix/>
          </a:blip>
          <a:srcRect/>
          <a:stretch/>
        </p:blipFill>
        <p:spPr>
          <a:xfrm rot="5400000">
            <a:off x="0" y="1319213"/>
            <a:ext cx="5489575" cy="4116387"/>
          </a:xfrm>
          <a:prstGeom prst="rect">
            <a:avLst/>
          </a:prstGeom>
          <a:noFill/>
          <a:ln>
            <a:noFill/>
          </a:ln>
        </p:spPr>
      </p:pic>
      <p:pic>
        <p:nvPicPr>
          <p:cNvPr id="489" name="Shape 489"/>
          <p:cNvPicPr preferRelativeResize="0"/>
          <p:nvPr/>
        </p:nvPicPr>
        <p:blipFill rotWithShape="1">
          <a:blip r:embed="rId4">
            <a:alphaModFix/>
          </a:blip>
          <a:srcRect/>
          <a:stretch/>
        </p:blipFill>
        <p:spPr>
          <a:xfrm rot="-5400000">
            <a:off x="3227157" y="1292787"/>
            <a:ext cx="5482542" cy="4111906"/>
          </a:xfrm>
          <a:prstGeom prst="rect">
            <a:avLst/>
          </a:prstGeom>
          <a:noFill/>
          <a:ln>
            <a:noFill/>
          </a:ln>
        </p:spPr>
      </p:pic>
      <p:pic>
        <p:nvPicPr>
          <p:cNvPr id="490" name="Shape 490"/>
          <p:cNvPicPr preferRelativeResize="0"/>
          <p:nvPr/>
        </p:nvPicPr>
        <p:blipFill rotWithShape="1">
          <a:blip r:embed="rId5">
            <a:alphaModFix/>
          </a:blip>
          <a:srcRect/>
          <a:stretch/>
        </p:blipFill>
        <p:spPr>
          <a:xfrm>
            <a:off x="7247871" y="616599"/>
            <a:ext cx="4079952" cy="5473414"/>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14676664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789669" y="115427"/>
            <a:ext cx="10566400" cy="903135"/>
          </a:xfrm>
        </p:spPr>
        <p:txBody>
          <a:bodyPr/>
          <a:lstStyle/>
          <a:p>
            <a:pPr algn="ctr" eaLnBrk="1" hangingPunct="1"/>
            <a:r>
              <a:rPr lang="en-US" b="1" dirty="0" smtClean="0"/>
              <a:t>BACCC System Capacity</a:t>
            </a:r>
          </a:p>
        </p:txBody>
      </p:sp>
      <p:sp>
        <p:nvSpPr>
          <p:cNvPr id="4" name="AutoShape 3"/>
          <p:cNvSpPr>
            <a:spLocks noChangeAspect="1" noChangeArrowheads="1"/>
          </p:cNvSpPr>
          <p:nvPr/>
        </p:nvSpPr>
        <p:spPr bwMode="auto">
          <a:xfrm>
            <a:off x="280661" y="1010815"/>
            <a:ext cx="11176000" cy="4745665"/>
          </a:xfrm>
          <a:prstGeom prst="rect">
            <a:avLst/>
          </a:prstGeom>
          <a:noFill/>
          <a:ln w="9525">
            <a:noFill/>
            <a:miter lim="800000"/>
            <a:headEnd/>
            <a:tailEnd/>
          </a:ln>
        </p:spPr>
        <p:txBody>
          <a:bodyPr/>
          <a:lstStyle/>
          <a:p>
            <a:r>
              <a:rPr lang="en-US" sz="2800" b="1" i="0" dirty="0"/>
              <a:t>Purchased and donated </a:t>
            </a:r>
            <a:r>
              <a:rPr lang="en-US" sz="2800" b="1" i="0" dirty="0" smtClean="0"/>
              <a:t>equipment supports:</a:t>
            </a:r>
          </a:p>
          <a:p>
            <a:pPr marL="342900" indent="-342900">
              <a:buFont typeface="Arial"/>
              <a:buChar char="•"/>
            </a:pPr>
            <a:r>
              <a:rPr lang="en-US" sz="2800" b="1" i="0" dirty="0" smtClean="0">
                <a:solidFill>
                  <a:srgbClr val="C00000"/>
                </a:solidFill>
              </a:rPr>
              <a:t>at </a:t>
            </a:r>
            <a:r>
              <a:rPr lang="en-US" sz="2800" b="1" i="0" dirty="0">
                <a:solidFill>
                  <a:srgbClr val="C00000"/>
                </a:solidFill>
              </a:rPr>
              <a:t>least 288 simultaneous </a:t>
            </a:r>
            <a:r>
              <a:rPr lang="en-US" sz="2800" b="1" i="0" dirty="0" smtClean="0">
                <a:solidFill>
                  <a:srgbClr val="C00000"/>
                </a:solidFill>
              </a:rPr>
              <a:t>reservations  </a:t>
            </a:r>
          </a:p>
          <a:p>
            <a:pPr marL="342900" indent="-342900">
              <a:buFont typeface="Arial"/>
              <a:buChar char="•"/>
            </a:pPr>
            <a:r>
              <a:rPr lang="en-US" sz="2800" b="1" i="0" dirty="0" smtClean="0">
                <a:solidFill>
                  <a:srgbClr val="C00000"/>
                </a:solidFill>
              </a:rPr>
              <a:t>more </a:t>
            </a:r>
            <a:r>
              <a:rPr lang="en-US" sz="2800" b="1" i="0" dirty="0">
                <a:solidFill>
                  <a:srgbClr val="C00000"/>
                </a:solidFill>
              </a:rPr>
              <a:t>than 16,000 </a:t>
            </a:r>
            <a:r>
              <a:rPr lang="en-US" sz="2800" b="1" i="0" dirty="0" smtClean="0">
                <a:solidFill>
                  <a:srgbClr val="C00000"/>
                </a:solidFill>
              </a:rPr>
              <a:t>three-hour </a:t>
            </a:r>
            <a:r>
              <a:rPr lang="en-US" sz="2800" b="1" i="0" dirty="0">
                <a:solidFill>
                  <a:srgbClr val="C00000"/>
                </a:solidFill>
              </a:rPr>
              <a:t>lab reservations in a 24x7 </a:t>
            </a:r>
            <a:r>
              <a:rPr lang="en-US" sz="2800" b="1" i="0" dirty="0" smtClean="0">
                <a:solidFill>
                  <a:srgbClr val="C00000"/>
                </a:solidFill>
              </a:rPr>
              <a:t>week</a:t>
            </a:r>
            <a:endParaRPr lang="en-US" sz="2800" b="1" i="0" dirty="0" smtClean="0"/>
          </a:p>
          <a:p>
            <a:endParaRPr lang="en-US" sz="2800" b="1" i="0" dirty="0" smtClean="0"/>
          </a:p>
          <a:p>
            <a:r>
              <a:rPr lang="en-US" sz="2800" b="1" i="0" dirty="0" smtClean="0"/>
              <a:t>Faculty pedagogy changes:</a:t>
            </a:r>
            <a:endParaRPr lang="en-US" sz="2800" b="1" i="0" dirty="0"/>
          </a:p>
          <a:p>
            <a:pPr marL="285750" indent="-285750">
              <a:buFont typeface="Arial" panose="020B0604020202020204" pitchFamily="34" charset="0"/>
              <a:buChar char="•"/>
            </a:pPr>
            <a:r>
              <a:rPr lang="en-US" sz="2800" b="1" i="0" dirty="0" smtClean="0">
                <a:solidFill>
                  <a:srgbClr val="C00000"/>
                </a:solidFill>
              </a:rPr>
              <a:t>Hybrid Opportunity - Labs are On</a:t>
            </a:r>
            <a:r>
              <a:rPr lang="en-US" sz="2800" b="1" dirty="0">
                <a:solidFill>
                  <a:srgbClr val="C00000"/>
                </a:solidFill>
              </a:rPr>
              <a:t>l</a:t>
            </a:r>
            <a:r>
              <a:rPr lang="en-US" sz="2800" b="1" i="0" dirty="0" smtClean="0">
                <a:solidFill>
                  <a:srgbClr val="C00000"/>
                </a:solidFill>
              </a:rPr>
              <a:t>ine</a:t>
            </a:r>
          </a:p>
          <a:p>
            <a:pPr marL="285750" indent="-285750">
              <a:buFont typeface="Arial" panose="020B0604020202020204" pitchFamily="34" charset="0"/>
              <a:buChar char="•"/>
            </a:pPr>
            <a:r>
              <a:rPr lang="en-US" sz="2800" b="1" i="0" dirty="0" smtClean="0">
                <a:solidFill>
                  <a:srgbClr val="C00000"/>
                </a:solidFill>
              </a:rPr>
              <a:t>Students self-schedule lab access</a:t>
            </a:r>
          </a:p>
          <a:p>
            <a:pPr marL="285750" indent="-285750">
              <a:buFont typeface="Arial" panose="020B0604020202020204" pitchFamily="34" charset="0"/>
              <a:buChar char="•"/>
            </a:pPr>
            <a:r>
              <a:rPr lang="en-US" sz="2800" b="1" i="0" dirty="0" smtClean="0">
                <a:solidFill>
                  <a:srgbClr val="C00000"/>
                </a:solidFill>
              </a:rPr>
              <a:t>Students do not have to travel to campus</a:t>
            </a:r>
            <a:endParaRPr lang="en-US" sz="2800" b="1" i="0" dirty="0">
              <a:solidFill>
                <a:srgbClr val="C00000"/>
              </a:solidFill>
            </a:endParaRPr>
          </a:p>
        </p:txBody>
      </p:sp>
      <p:pic>
        <p:nvPicPr>
          <p:cNvPr id="12290" name="Picture 2" descr="http://media-curse.cursecdn.com/attachments/81/378/d6327ab1f5acf0b3d547896c16f93e2b.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19600"/>
            <a:ext cx="12192000" cy="240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667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1097279" y="286603"/>
            <a:ext cx="10058399" cy="845511"/>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dirty="0" smtClean="0"/>
              <a:t>Cost and Cost Saving</a:t>
            </a:r>
            <a:endParaRPr lang="en-US" dirty="0"/>
          </a:p>
        </p:txBody>
      </p:sp>
      <p:sp>
        <p:nvSpPr>
          <p:cNvPr id="531" name="Shape 531"/>
          <p:cNvSpPr txBox="1">
            <a:spLocks noGrp="1"/>
          </p:cNvSpPr>
          <p:nvPr>
            <p:ph type="body" idx="1"/>
          </p:nvPr>
        </p:nvSpPr>
        <p:spPr>
          <a:xfrm>
            <a:off x="1092200" y="1149047"/>
            <a:ext cx="10533743" cy="4023360"/>
          </a:xfrm>
          <a:prstGeom prst="rect">
            <a:avLst/>
          </a:prstGeo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200" dirty="0"/>
              <a:t>cost of setting up an individual </a:t>
            </a:r>
            <a:r>
              <a:rPr lang="en-US" sz="3200" dirty="0" smtClean="0"/>
              <a:t>college system </a:t>
            </a:r>
            <a:r>
              <a:rPr lang="en-US" sz="3200" dirty="0">
                <a:solidFill>
                  <a:srgbClr val="FF0000"/>
                </a:solidFill>
              </a:rPr>
              <a:t>~ $150,000</a:t>
            </a:r>
          </a:p>
          <a:p>
            <a:pPr marL="685800" indent="-457200">
              <a:lnSpc>
                <a:spcPct val="100000"/>
              </a:lnSpc>
              <a:spcBef>
                <a:spcPts val="1400"/>
              </a:spcBef>
              <a:spcAft>
                <a:spcPts val="0"/>
              </a:spcAft>
              <a:buFont typeface="Arial" panose="020B0604020202020204" pitchFamily="34" charset="0"/>
              <a:buChar char="•"/>
            </a:pPr>
            <a:r>
              <a:rPr lang="en-US" sz="3200" dirty="0"/>
              <a:t>annual </a:t>
            </a:r>
            <a:r>
              <a:rPr lang="en-US" sz="3200" dirty="0" smtClean="0"/>
              <a:t>licensing and support cost </a:t>
            </a:r>
            <a:r>
              <a:rPr lang="en-US" sz="3200" dirty="0" smtClean="0">
                <a:solidFill>
                  <a:srgbClr val="FF0000"/>
                </a:solidFill>
              </a:rPr>
              <a:t>~$3,000</a:t>
            </a:r>
            <a:endParaRPr lang="en-US" sz="3200" dirty="0">
              <a:solidFill>
                <a:srgbClr val="FF0000"/>
              </a:solidFill>
            </a:endParaRPr>
          </a:p>
          <a:p>
            <a:pPr marL="685800" indent="-457200">
              <a:lnSpc>
                <a:spcPct val="100000"/>
              </a:lnSpc>
              <a:spcBef>
                <a:spcPts val="1400"/>
              </a:spcBef>
              <a:spcAft>
                <a:spcPts val="0"/>
              </a:spcAft>
              <a:buFont typeface="Arial" panose="020B0604020202020204" pitchFamily="34" charset="0"/>
              <a:buChar char="•"/>
            </a:pPr>
            <a:r>
              <a:rPr lang="en-US" sz="3200" dirty="0"/>
              <a:t>technical support </a:t>
            </a:r>
            <a:r>
              <a:rPr lang="en-US" sz="3200" dirty="0" smtClean="0"/>
              <a:t>person  </a:t>
            </a:r>
            <a:r>
              <a:rPr lang="en-US" sz="3200" dirty="0" smtClean="0">
                <a:solidFill>
                  <a:srgbClr val="FF0000"/>
                </a:solidFill>
              </a:rPr>
              <a:t>~ $100,000 (including benefits)</a:t>
            </a:r>
          </a:p>
          <a:p>
            <a:pPr marL="978408" lvl="1" indent="-457200">
              <a:lnSpc>
                <a:spcPct val="100000"/>
              </a:lnSpc>
              <a:spcBef>
                <a:spcPts val="1400"/>
              </a:spcBef>
              <a:spcAft>
                <a:spcPts val="0"/>
              </a:spcAft>
              <a:buFont typeface="Arial" panose="020B0604020202020204" pitchFamily="34" charset="0"/>
              <a:buChar char="•"/>
            </a:pPr>
            <a:r>
              <a:rPr lang="en-US" sz="3200" dirty="0"/>
              <a:t>1</a:t>
            </a:r>
            <a:r>
              <a:rPr lang="en-US" sz="3200" dirty="0" smtClean="0"/>
              <a:t> instead of 20</a:t>
            </a:r>
          </a:p>
          <a:p>
            <a:pPr marL="685800" lvl="1" indent="-457200">
              <a:lnSpc>
                <a:spcPct val="100000"/>
              </a:lnSpc>
              <a:spcBef>
                <a:spcPts val="1400"/>
              </a:spcBef>
              <a:spcAft>
                <a:spcPts val="0"/>
              </a:spcAft>
              <a:buSzPct val="100000"/>
              <a:buFont typeface="Arial" panose="020B0604020202020204" pitchFamily="34" charset="0"/>
              <a:buChar char="•"/>
            </a:pPr>
            <a:r>
              <a:rPr lang="en-US" sz="3200" dirty="0" smtClean="0">
                <a:solidFill>
                  <a:schemeClr val="tx1"/>
                </a:solidFill>
              </a:rPr>
              <a:t>20 x (150000+3000+100,000) = </a:t>
            </a:r>
            <a:r>
              <a:rPr lang="en-US" sz="3200" dirty="0" smtClean="0">
                <a:solidFill>
                  <a:srgbClr val="FF0000"/>
                </a:solidFill>
              </a:rPr>
              <a:t>$4,060,000</a:t>
            </a:r>
            <a:endParaRPr lang="en-US" sz="3200" dirty="0">
              <a:solidFill>
                <a:srgbClr val="FF0000"/>
              </a:solidFill>
            </a:endParaRPr>
          </a:p>
          <a:p>
            <a:pPr marL="685800" lvl="1" indent="-457200">
              <a:lnSpc>
                <a:spcPct val="100000"/>
              </a:lnSpc>
              <a:spcBef>
                <a:spcPts val="1400"/>
              </a:spcBef>
              <a:spcAft>
                <a:spcPts val="0"/>
              </a:spcAft>
              <a:buSzPct val="100000"/>
              <a:buFont typeface="Arial" panose="020B0604020202020204" pitchFamily="34" charset="0"/>
              <a:buChar char="•"/>
            </a:pP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18339095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509361"/>
            <a:ext cx="10058400" cy="639989"/>
          </a:xfrm>
        </p:spPr>
        <p:txBody>
          <a:bodyPr>
            <a:normAutofit fontScale="90000"/>
          </a:bodyPr>
          <a:lstStyle/>
          <a:p>
            <a:r>
              <a:rPr lang="en-US" dirty="0" smtClean="0"/>
              <a:t>Operational August 31, 2015</a:t>
            </a:r>
            <a:endParaRPr lang="en-US" dirty="0"/>
          </a:p>
        </p:txBody>
      </p:sp>
      <p:sp>
        <p:nvSpPr>
          <p:cNvPr id="3" name="Content Placeholder 2"/>
          <p:cNvSpPr>
            <a:spLocks noGrp="1"/>
          </p:cNvSpPr>
          <p:nvPr>
            <p:ph idx="1"/>
          </p:nvPr>
        </p:nvSpPr>
        <p:spPr>
          <a:xfrm>
            <a:off x="1092200" y="1149350"/>
            <a:ext cx="10058400" cy="4796341"/>
          </a:xfrm>
          <a:noFill/>
          <a:ln>
            <a:noFill/>
          </a:ln>
        </p:spPr>
        <p:txBody>
          <a:bodyPr vert="horz" lIns="0" tIns="45700" rIns="0" bIns="45700"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a:solidFill>
                  <a:srgbClr val="3F3F3F"/>
                </a:solidFill>
                <a:latin typeface="Calibri"/>
                <a:ea typeface="Calibri"/>
                <a:cs typeface="Calibri"/>
              </a:rPr>
              <a:t>The date that classes started at most </a:t>
            </a:r>
            <a:r>
              <a:rPr lang="en-US" sz="3000" dirty="0" smtClean="0">
                <a:solidFill>
                  <a:srgbClr val="3F3F3F"/>
                </a:solidFill>
                <a:latin typeface="Calibri"/>
                <a:ea typeface="Calibri"/>
                <a:cs typeface="Calibri"/>
              </a:rPr>
              <a:t>schools.</a:t>
            </a:r>
            <a:endParaRPr lang="en-US" sz="3000" dirty="0">
              <a:solidFill>
                <a:srgbClr val="3F3F3F"/>
              </a:solidFill>
              <a:latin typeface="Calibri"/>
              <a:ea typeface="Calibri"/>
              <a:cs typeface="Calibri"/>
            </a:endParaRPr>
          </a:p>
          <a:p>
            <a:pPr marL="685800" indent="-457200">
              <a:lnSpc>
                <a:spcPct val="100000"/>
              </a:lnSpc>
              <a:spcBef>
                <a:spcPts val="1400"/>
              </a:spcBef>
              <a:spcAft>
                <a:spcPts val="0"/>
              </a:spcAft>
              <a:buFont typeface="Arial" panose="020B0604020202020204" pitchFamily="34" charset="0"/>
              <a:buChar char="•"/>
            </a:pPr>
            <a:r>
              <a:rPr lang="en-US" sz="3000" dirty="0">
                <a:solidFill>
                  <a:srgbClr val="3F3F3F"/>
                </a:solidFill>
                <a:latin typeface="Calibri"/>
                <a:ea typeface="Calibri"/>
                <a:cs typeface="Calibri"/>
              </a:rPr>
              <a:t>Contra Costa District classes began two weeks earlier – Used </a:t>
            </a:r>
            <a:r>
              <a:rPr lang="en-US" sz="3000" dirty="0" smtClean="0">
                <a:solidFill>
                  <a:srgbClr val="3F3F3F"/>
                </a:solidFill>
                <a:latin typeface="Calibri"/>
                <a:ea typeface="Calibri"/>
                <a:cs typeface="Calibri"/>
              </a:rPr>
              <a:t>CSSIA’s (in </a:t>
            </a:r>
            <a:r>
              <a:rPr lang="en-US" sz="3000" dirty="0">
                <a:solidFill>
                  <a:srgbClr val="3F3F3F"/>
                </a:solidFill>
                <a:latin typeface="Calibri"/>
                <a:ea typeface="Calibri"/>
                <a:cs typeface="Calibri"/>
              </a:rPr>
              <a:t>I</a:t>
            </a:r>
            <a:r>
              <a:rPr lang="en-US" sz="3000" dirty="0" smtClean="0">
                <a:solidFill>
                  <a:srgbClr val="3F3F3F"/>
                </a:solidFill>
                <a:latin typeface="Calibri"/>
                <a:ea typeface="Calibri"/>
                <a:cs typeface="Calibri"/>
              </a:rPr>
              <a:t>llinois) Remote </a:t>
            </a:r>
            <a:r>
              <a:rPr lang="en-US" sz="3000" dirty="0">
                <a:solidFill>
                  <a:srgbClr val="3F3F3F"/>
                </a:solidFill>
                <a:latin typeface="Calibri"/>
                <a:ea typeface="Calibri"/>
                <a:cs typeface="Calibri"/>
              </a:rPr>
              <a:t>Lab for </a:t>
            </a:r>
            <a:r>
              <a:rPr lang="en-US" sz="3000" dirty="0" smtClean="0">
                <a:solidFill>
                  <a:srgbClr val="3F3F3F"/>
                </a:solidFill>
                <a:latin typeface="Calibri"/>
                <a:ea typeface="Calibri"/>
                <a:cs typeface="Calibri"/>
              </a:rPr>
              <a:t>the first two weeks.</a:t>
            </a:r>
          </a:p>
          <a:p>
            <a:pPr marL="685800" indent="-457200">
              <a:lnSpc>
                <a:spcPct val="100000"/>
              </a:lnSpc>
              <a:spcBef>
                <a:spcPts val="1400"/>
              </a:spcBef>
              <a:spcAft>
                <a:spcPts val="0"/>
              </a:spcAft>
              <a:buFont typeface="Arial" panose="020B0604020202020204" pitchFamily="34" charset="0"/>
              <a:buChar char="•"/>
            </a:pPr>
            <a:r>
              <a:rPr lang="en-US" sz="3000" dirty="0" smtClean="0">
                <a:solidFill>
                  <a:srgbClr val="3F3F3F"/>
                </a:solidFill>
                <a:latin typeface="Calibri"/>
                <a:ea typeface="Calibri"/>
                <a:cs typeface="Calibri"/>
              </a:rPr>
              <a:t>Conducted orientation sessions in July, August and October. About 70 instructors attended.</a:t>
            </a:r>
          </a:p>
          <a:p>
            <a:pPr marL="685800" indent="-457200">
              <a:lnSpc>
                <a:spcPct val="100000"/>
              </a:lnSpc>
              <a:spcBef>
                <a:spcPts val="1400"/>
              </a:spcBef>
              <a:spcAft>
                <a:spcPts val="0"/>
              </a:spcAft>
              <a:buFont typeface="Arial" panose="020B0604020202020204" pitchFamily="34" charset="0"/>
              <a:buChar char="•"/>
            </a:pPr>
            <a:r>
              <a:rPr lang="en-US" sz="3000" dirty="0" smtClean="0">
                <a:solidFill>
                  <a:srgbClr val="3F3F3F"/>
                </a:solidFill>
                <a:latin typeface="Calibri"/>
                <a:ea typeface="Calibri"/>
                <a:cs typeface="Calibri"/>
              </a:rPr>
              <a:t>123 </a:t>
            </a:r>
            <a:r>
              <a:rPr lang="en-US" sz="3000" dirty="0">
                <a:solidFill>
                  <a:srgbClr val="3F3F3F"/>
                </a:solidFill>
                <a:latin typeface="Calibri"/>
                <a:ea typeface="Calibri"/>
                <a:cs typeface="Calibri"/>
              </a:rPr>
              <a:t>Classes currently supported at </a:t>
            </a:r>
            <a:r>
              <a:rPr lang="en-US" sz="3000" dirty="0" smtClean="0">
                <a:solidFill>
                  <a:srgbClr val="3F3F3F"/>
                </a:solidFill>
                <a:latin typeface="Calibri"/>
                <a:ea typeface="Calibri"/>
                <a:cs typeface="Calibri"/>
              </a:rPr>
              <a:t>14 </a:t>
            </a:r>
            <a:r>
              <a:rPr lang="en-US" sz="3000" dirty="0">
                <a:solidFill>
                  <a:srgbClr val="3F3F3F"/>
                </a:solidFill>
                <a:latin typeface="Calibri"/>
                <a:ea typeface="Calibri"/>
                <a:cs typeface="Calibri"/>
              </a:rPr>
              <a:t>different schools.  Total of 800+ unduplicated students </a:t>
            </a:r>
            <a:r>
              <a:rPr lang="en-US" sz="3000" dirty="0" smtClean="0">
                <a:solidFill>
                  <a:srgbClr val="3F3F3F"/>
                </a:solidFill>
                <a:latin typeface="Calibri"/>
                <a:ea typeface="Calibri"/>
                <a:cs typeface="Calibri"/>
              </a:rPr>
              <a:t>in </a:t>
            </a:r>
            <a:r>
              <a:rPr lang="en-US" sz="3000" dirty="0">
                <a:solidFill>
                  <a:srgbClr val="3F3F3F"/>
                </a:solidFill>
                <a:latin typeface="Calibri"/>
                <a:ea typeface="Calibri"/>
                <a:cs typeface="Calibri"/>
              </a:rPr>
              <a:t>the system</a:t>
            </a:r>
            <a:r>
              <a:rPr lang="en-US" sz="3000" dirty="0" smtClean="0">
                <a:solidFill>
                  <a:srgbClr val="3F3F3F"/>
                </a:solidFill>
                <a:latin typeface="Calibri"/>
                <a:ea typeface="Calibri"/>
                <a:cs typeface="Calibri"/>
              </a:rPr>
              <a:t>.</a:t>
            </a:r>
          </a:p>
          <a:p>
            <a:pPr marL="685800" indent="-457200">
              <a:lnSpc>
                <a:spcPct val="100000"/>
              </a:lnSpc>
              <a:spcBef>
                <a:spcPts val="1400"/>
              </a:spcBef>
              <a:spcAft>
                <a:spcPts val="0"/>
              </a:spcAft>
              <a:buFont typeface="Arial" panose="020B0604020202020204" pitchFamily="34" charset="0"/>
              <a:buChar char="•"/>
            </a:pPr>
            <a:r>
              <a:rPr lang="en-US" sz="3000" b="1" dirty="0" smtClean="0">
                <a:solidFill>
                  <a:srgbClr val="000000"/>
                </a:solidFill>
                <a:latin typeface="Calibri"/>
                <a:ea typeface="Calibri"/>
                <a:cs typeface="Calibri"/>
              </a:rPr>
              <a:t>7959 lab hours completed by students in Fall 2015</a:t>
            </a:r>
            <a:r>
              <a:rPr lang="en-US" sz="3000" dirty="0" smtClean="0">
                <a:solidFill>
                  <a:srgbClr val="3F3F3F"/>
                </a:solidFill>
                <a:latin typeface="Calibri"/>
                <a:ea typeface="Calibri"/>
                <a:cs typeface="Calibri"/>
              </a:rPr>
              <a:t>.</a:t>
            </a:r>
            <a:endParaRPr lang="en-US" sz="3000" dirty="0">
              <a:solidFill>
                <a:srgbClr val="3F3F3F"/>
              </a:solidFill>
              <a:latin typeface="Calibri"/>
              <a:ea typeface="Calibri"/>
              <a:cs typeface="Calibri"/>
            </a:endParaRPr>
          </a:p>
          <a:p>
            <a:pPr marL="228600" indent="0">
              <a:lnSpc>
                <a:spcPct val="100000"/>
              </a:lnSpc>
              <a:spcBef>
                <a:spcPts val="1400"/>
              </a:spcBef>
              <a:spcAft>
                <a:spcPts val="0"/>
              </a:spcAft>
              <a:buNone/>
            </a:pPr>
            <a:endParaRPr lang="en-US" sz="3000" dirty="0">
              <a:solidFill>
                <a:srgbClr val="3F3F3F"/>
              </a:solidFill>
              <a:latin typeface="Calibri"/>
              <a:ea typeface="Calibri"/>
              <a:cs typeface="Calibri"/>
            </a:endParaRPr>
          </a:p>
          <a:p>
            <a:pPr marL="685800" indent="-457200">
              <a:lnSpc>
                <a:spcPct val="100000"/>
              </a:lnSpc>
              <a:spcBef>
                <a:spcPts val="1400"/>
              </a:spcBef>
              <a:spcAft>
                <a:spcPts val="0"/>
              </a:spcAft>
              <a:buFont typeface="Arial" panose="020B0604020202020204" pitchFamily="34" charset="0"/>
              <a:buChar char="•"/>
            </a:pPr>
            <a:endParaRPr lang="en-US" sz="3000" dirty="0">
              <a:solidFill>
                <a:srgbClr val="3F3F3F"/>
              </a:solidFill>
              <a:latin typeface="Calibri"/>
              <a:ea typeface="Calibri"/>
              <a:cs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5681223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1066799" y="236900"/>
            <a:ext cx="10058399" cy="912450"/>
          </a:xfrm>
          <a:prstGeom prst="rect">
            <a:avLst/>
          </a:prstGeom>
        </p:spPr>
        <p:txBody>
          <a:bodyPr vert="horz" lIns="91440" tIns="45720" rIns="91440" bIns="45720" rtlCol="0" anchor="b">
            <a:normAutofit/>
          </a:bodyPr>
          <a:lstStyle/>
          <a:p>
            <a:r>
              <a:rPr lang="en-US" dirty="0">
                <a:sym typeface="Calibri"/>
              </a:rPr>
              <a:t>Testimonials </a:t>
            </a:r>
          </a:p>
        </p:txBody>
      </p:sp>
      <p:sp>
        <p:nvSpPr>
          <p:cNvPr id="525" name="Shape 525"/>
          <p:cNvSpPr txBox="1">
            <a:spLocks noGrp="1"/>
          </p:cNvSpPr>
          <p:nvPr>
            <p:ph type="body" idx="1"/>
          </p:nvPr>
        </p:nvSpPr>
        <p:spPr>
          <a:xfrm>
            <a:off x="1092200" y="1149350"/>
            <a:ext cx="10058399" cy="4573664"/>
          </a:xfrm>
          <a:prstGeom prst="rect">
            <a:avLst/>
          </a:prstGeom>
          <a:noFill/>
          <a:ln>
            <a:noFill/>
          </a:ln>
        </p:spPr>
        <p:txBody>
          <a:bodyPr lIns="0" tIns="45700" rIns="0" bIns="45700" anchor="t" anchorCtr="0">
            <a:noAutofit/>
          </a:bodyPr>
          <a:lstStyle/>
          <a:p>
            <a:r>
              <a:rPr lang="en-US" sz="2400" dirty="0" smtClean="0"/>
              <a:t>“</a:t>
            </a:r>
            <a:r>
              <a:rPr lang="en-US" sz="2400" dirty="0"/>
              <a:t>We have used NETLAB at my college for over 12 years and I am very glad to have it hosted and managed elsewhere. The system is updated more regularly and the VM Images are current OSs. And the connection response time is better than when on my local campus! The additional capacity and new labs afford my students additional opportunities they would not have had were I to keep the server local. More of my colleagues will be able to integrate NETLAB into their courses and I can create additional courses without having to worry about lab facilities.</a:t>
            </a:r>
          </a:p>
          <a:p>
            <a:r>
              <a:rPr lang="en-US" sz="2400" u="sng" dirty="0"/>
              <a:t>David, our technical manager, is a wonder</a:t>
            </a:r>
            <a:r>
              <a:rPr lang="en-US" sz="2400" dirty="0"/>
              <a:t>. He is very responsive to my inquiries and change needs. We are fortunate to have him with us.</a:t>
            </a:r>
          </a:p>
          <a:p>
            <a:r>
              <a:rPr lang="en-US" sz="2400" dirty="0"/>
              <a:t>Thank you Richard and </a:t>
            </a:r>
            <a:r>
              <a:rPr lang="en-US" sz="2400" dirty="0" err="1" smtClean="0"/>
              <a:t>Gerlinde</a:t>
            </a:r>
            <a:r>
              <a:rPr lang="en-US" sz="2400" dirty="0" smtClean="0"/>
              <a:t> </a:t>
            </a:r>
            <a:r>
              <a:rPr lang="en-US" sz="2400" dirty="0"/>
              <a:t>for making this happen in the SF Bay Area</a:t>
            </a:r>
            <a:r>
              <a:rPr lang="en-US" sz="2400" dirty="0" smtClean="0"/>
              <a:t>!”</a:t>
            </a:r>
            <a:endParaRPr lang="en-US" sz="2400" dirty="0"/>
          </a:p>
          <a:p>
            <a:pPr lvl="0" rtl="0">
              <a:spcBef>
                <a:spcPts val="0"/>
              </a:spcBef>
              <a:buClr>
                <a:schemeClr val="dk1"/>
              </a:buClr>
              <a:buSzPct val="55000"/>
              <a:buFont typeface="Arial"/>
              <a:buNone/>
            </a:pPr>
            <a:r>
              <a:rPr lang="en-US" sz="2400" dirty="0" smtClean="0"/>
              <a:t> - Michael McKeever, Santa Rosa JC</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37235217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492978"/>
            <a:ext cx="10058400" cy="656372"/>
          </a:xfrm>
        </p:spPr>
        <p:txBody>
          <a:bodyPr>
            <a:normAutofit/>
          </a:bodyPr>
          <a:lstStyle/>
          <a:p>
            <a:r>
              <a:rPr lang="en-US" sz="4000" dirty="0"/>
              <a:t>2016 Instructional Design and </a:t>
            </a:r>
            <a:r>
              <a:rPr lang="en-US" sz="4000" dirty="0" smtClean="0"/>
              <a:t>Innovation</a:t>
            </a:r>
            <a:endParaRPr lang="en-US" sz="4000" dirty="0"/>
          </a:p>
        </p:txBody>
      </p:sp>
      <p:sp>
        <p:nvSpPr>
          <p:cNvPr id="3" name="Content Placeholder 2"/>
          <p:cNvSpPr>
            <a:spLocks noGrp="1"/>
          </p:cNvSpPr>
          <p:nvPr>
            <p:ph idx="1"/>
          </p:nvPr>
        </p:nvSpPr>
        <p:spPr>
          <a:xfrm>
            <a:off x="377218" y="1149349"/>
            <a:ext cx="7811107" cy="5012319"/>
          </a:xfrm>
        </p:spPr>
        <p:txBody>
          <a:bodyPr vert="horz" lIns="91425" tIns="91425" rIns="91425" bIns="91425" rtlCol="0" anchor="t" anchorCtr="0">
            <a:noAutofit/>
          </a:bodyPr>
          <a:lstStyle/>
          <a:p>
            <a:pPr marL="0" indent="0">
              <a:lnSpc>
                <a:spcPct val="100000"/>
              </a:lnSpc>
              <a:spcBef>
                <a:spcPts val="1400"/>
              </a:spcBef>
              <a:spcAft>
                <a:spcPts val="0"/>
              </a:spcAft>
              <a:buNone/>
            </a:pPr>
            <a:r>
              <a:rPr lang="en-US" sz="2400" b="1" dirty="0"/>
              <a:t>This new institute will focus on strategies to improve student success and build more effective college programs. </a:t>
            </a:r>
            <a:endParaRPr lang="en-US" sz="2400" b="1" dirty="0" smtClean="0"/>
          </a:p>
          <a:p>
            <a:pPr marL="228600" indent="-228600">
              <a:lnSpc>
                <a:spcPct val="100000"/>
              </a:lnSpc>
              <a:spcBef>
                <a:spcPts val="1400"/>
              </a:spcBef>
              <a:spcAft>
                <a:spcPts val="0"/>
              </a:spcAft>
              <a:buFont typeface="Arial" panose="020B0604020202020204" pitchFamily="34" charset="0"/>
              <a:buChar char="•"/>
            </a:pPr>
            <a:r>
              <a:rPr lang="en-US" sz="2400" dirty="0"/>
              <a:t>cultivating partnerships to create new opportunities for students, </a:t>
            </a:r>
          </a:p>
          <a:p>
            <a:pPr marL="228600" indent="-228600">
              <a:lnSpc>
                <a:spcPct val="100000"/>
              </a:lnSpc>
              <a:spcBef>
                <a:spcPts val="1400"/>
              </a:spcBef>
              <a:spcAft>
                <a:spcPts val="0"/>
              </a:spcAft>
              <a:buFont typeface="Arial" panose="020B0604020202020204" pitchFamily="34" charset="0"/>
              <a:buChar char="•"/>
            </a:pPr>
            <a:r>
              <a:rPr lang="en-US" sz="2400" dirty="0" smtClean="0"/>
              <a:t>improving </a:t>
            </a:r>
            <a:r>
              <a:rPr lang="en-US" sz="2400" dirty="0"/>
              <a:t>the collaboration between instruction and student services on our </a:t>
            </a:r>
            <a:r>
              <a:rPr lang="en-US" sz="2400" dirty="0" smtClean="0"/>
              <a:t>campuses,</a:t>
            </a:r>
            <a:endParaRPr lang="en-US" sz="2400" dirty="0"/>
          </a:p>
          <a:p>
            <a:pPr marL="228600" indent="-228600">
              <a:lnSpc>
                <a:spcPct val="100000"/>
              </a:lnSpc>
              <a:spcBef>
                <a:spcPts val="1400"/>
              </a:spcBef>
              <a:spcAft>
                <a:spcPts val="0"/>
              </a:spcAft>
              <a:buFont typeface="Arial" panose="020B0604020202020204" pitchFamily="34" charset="0"/>
              <a:buChar char="•"/>
            </a:pPr>
            <a:r>
              <a:rPr lang="en-US" sz="2400" dirty="0" smtClean="0"/>
              <a:t>discovering </a:t>
            </a:r>
            <a:r>
              <a:rPr lang="en-US" sz="2400" dirty="0"/>
              <a:t>different strategies in curricular design, </a:t>
            </a:r>
          </a:p>
          <a:p>
            <a:pPr marL="228600" indent="-228600">
              <a:lnSpc>
                <a:spcPct val="100000"/>
              </a:lnSpc>
              <a:spcBef>
                <a:spcPts val="1400"/>
              </a:spcBef>
              <a:spcAft>
                <a:spcPts val="0"/>
              </a:spcAft>
              <a:buFont typeface="Arial" panose="020B0604020202020204" pitchFamily="34" charset="0"/>
              <a:buChar char="•"/>
            </a:pPr>
            <a:r>
              <a:rPr lang="en-US" sz="2400" dirty="0" smtClean="0"/>
              <a:t>integrating </a:t>
            </a:r>
            <a:r>
              <a:rPr lang="en-US" sz="2400" dirty="0"/>
              <a:t>instructional technology into the classroom to enhance teaching, </a:t>
            </a:r>
          </a:p>
          <a:p>
            <a:pPr marL="228600" indent="-228600">
              <a:lnSpc>
                <a:spcPct val="100000"/>
              </a:lnSpc>
              <a:spcBef>
                <a:spcPts val="1400"/>
              </a:spcBef>
              <a:spcAft>
                <a:spcPts val="0"/>
              </a:spcAft>
              <a:buFont typeface="Arial" panose="020B0604020202020204" pitchFamily="34" charset="0"/>
              <a:buChar char="•"/>
            </a:pPr>
            <a:r>
              <a:rPr lang="en-US" sz="2400" dirty="0" smtClean="0"/>
              <a:t>and </a:t>
            </a:r>
            <a:r>
              <a:rPr lang="en-US" sz="2400" dirty="0"/>
              <a:t>effectively institutionalizing innovative programs to ensure they do not disappear. </a:t>
            </a:r>
          </a:p>
          <a:p>
            <a:pPr marL="685800" indent="-457200">
              <a:lnSpc>
                <a:spcPct val="100000"/>
              </a:lnSpc>
              <a:spcBef>
                <a:spcPts val="1400"/>
              </a:spcBef>
              <a:spcAft>
                <a:spcPts val="0"/>
              </a:spcAft>
              <a:buFont typeface="Arial" panose="020B0604020202020204" pitchFamily="34" charset="0"/>
              <a:buChar char="•"/>
            </a:pP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52" y="1149350"/>
            <a:ext cx="3650544" cy="428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352196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273051"/>
            <a:ext cx="10313226" cy="876299"/>
          </a:xfrm>
        </p:spPr>
        <p:txBody>
          <a:bodyPr>
            <a:normAutofit/>
          </a:bodyPr>
          <a:lstStyle/>
          <a:p>
            <a:r>
              <a:rPr lang="en-US" sz="3600" dirty="0">
                <a:solidFill>
                  <a:schemeClr val="tx1"/>
                </a:solidFill>
              </a:rPr>
              <a:t>P</a:t>
            </a:r>
            <a:r>
              <a:rPr lang="en-US" sz="3600" dirty="0" smtClean="0">
                <a:solidFill>
                  <a:schemeClr val="tx1"/>
                </a:solidFill>
              </a:rPr>
              <a:t>artnerships </a:t>
            </a:r>
            <a:r>
              <a:rPr lang="en-US" sz="3600" dirty="0">
                <a:solidFill>
                  <a:schemeClr val="tx1"/>
                </a:solidFill>
              </a:rPr>
              <a:t>to </a:t>
            </a:r>
            <a:r>
              <a:rPr lang="en-US" sz="3600" dirty="0" smtClean="0">
                <a:solidFill>
                  <a:schemeClr val="tx1"/>
                </a:solidFill>
              </a:rPr>
              <a:t>Create </a:t>
            </a:r>
            <a:r>
              <a:rPr lang="en-US" sz="3600" dirty="0">
                <a:solidFill>
                  <a:schemeClr val="tx1"/>
                </a:solidFill>
              </a:rPr>
              <a:t>N</a:t>
            </a:r>
            <a:r>
              <a:rPr lang="en-US" sz="3600" dirty="0" smtClean="0">
                <a:solidFill>
                  <a:schemeClr val="tx1"/>
                </a:solidFill>
              </a:rPr>
              <a:t>ew </a:t>
            </a:r>
            <a:r>
              <a:rPr lang="en-US" sz="3600" dirty="0">
                <a:solidFill>
                  <a:schemeClr val="tx1"/>
                </a:solidFill>
              </a:rPr>
              <a:t>O</a:t>
            </a:r>
            <a:r>
              <a:rPr lang="en-US" sz="3600" dirty="0" smtClean="0">
                <a:solidFill>
                  <a:schemeClr val="tx1"/>
                </a:solidFill>
              </a:rPr>
              <a:t>pportunities </a:t>
            </a:r>
            <a:r>
              <a:rPr lang="en-US" sz="3600" dirty="0">
                <a:solidFill>
                  <a:schemeClr val="tx1"/>
                </a:solidFill>
              </a:rPr>
              <a:t>for </a:t>
            </a:r>
            <a:r>
              <a:rPr lang="en-US" sz="3600" dirty="0" smtClean="0">
                <a:solidFill>
                  <a:schemeClr val="tx1"/>
                </a:solidFill>
              </a:rPr>
              <a:t>Students</a:t>
            </a:r>
            <a:endParaRPr lang="en-US" sz="4400" dirty="0"/>
          </a:p>
        </p:txBody>
      </p:sp>
      <p:sp>
        <p:nvSpPr>
          <p:cNvPr id="3" name="Content Placeholder 2"/>
          <p:cNvSpPr>
            <a:spLocks noGrp="1"/>
          </p:cNvSpPr>
          <p:nvPr>
            <p:ph idx="1"/>
          </p:nvPr>
        </p:nvSpPr>
        <p:spPr>
          <a:xfrm>
            <a:off x="1092200" y="1149350"/>
            <a:ext cx="10058400" cy="4023360"/>
          </a:xfr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a:t>Increasing regional </a:t>
            </a:r>
            <a:r>
              <a:rPr lang="en-US" sz="3000" dirty="0" smtClean="0"/>
              <a:t>collaborations.</a:t>
            </a:r>
            <a:endParaRPr lang="en-US" sz="3000" dirty="0"/>
          </a:p>
          <a:p>
            <a:pPr marL="685800" indent="-457200">
              <a:lnSpc>
                <a:spcPct val="100000"/>
              </a:lnSpc>
              <a:spcBef>
                <a:spcPts val="1400"/>
              </a:spcBef>
              <a:spcAft>
                <a:spcPts val="0"/>
              </a:spcAft>
              <a:buFont typeface="Arial" panose="020B0604020202020204" pitchFamily="34" charset="0"/>
              <a:buChar char="•"/>
            </a:pPr>
            <a:r>
              <a:rPr lang="en-US" sz="3000" dirty="0" smtClean="0"/>
              <a:t>Cost savings provides more access.</a:t>
            </a:r>
          </a:p>
          <a:p>
            <a:pPr marL="685800" indent="-457200">
              <a:lnSpc>
                <a:spcPct val="100000"/>
              </a:lnSpc>
              <a:spcBef>
                <a:spcPts val="1400"/>
              </a:spcBef>
              <a:spcAft>
                <a:spcPts val="0"/>
              </a:spcAft>
              <a:buFont typeface="Arial" panose="020B0604020202020204" pitchFamily="34" charset="0"/>
              <a:buChar char="•"/>
            </a:pPr>
            <a:r>
              <a:rPr lang="en-US" sz="3000" dirty="0" smtClean="0"/>
              <a:t>Flexibility for student training need – taking the commute out of the loop.</a:t>
            </a:r>
          </a:p>
          <a:p>
            <a:pPr marL="685800" indent="-457200">
              <a:lnSpc>
                <a:spcPct val="100000"/>
              </a:lnSpc>
              <a:spcBef>
                <a:spcPts val="1400"/>
              </a:spcBef>
              <a:spcAft>
                <a:spcPts val="0"/>
              </a:spcAft>
              <a:buFont typeface="Arial" panose="020B0604020202020204" pitchFamily="34" charset="0"/>
              <a:buChar char="•"/>
            </a:pPr>
            <a:r>
              <a:rPr lang="en-US" sz="3000" dirty="0" smtClean="0"/>
              <a:t>Ability </a:t>
            </a:r>
            <a:r>
              <a:rPr lang="en-US" sz="3000" dirty="0"/>
              <a:t>to offer more advanced, </a:t>
            </a:r>
            <a:r>
              <a:rPr lang="en-US" sz="3000" dirty="0" smtClean="0"/>
              <a:t>hard-to-fill</a:t>
            </a:r>
            <a:r>
              <a:rPr lang="en-US" sz="3000" dirty="0"/>
              <a:t>, specialized advanced </a:t>
            </a:r>
            <a:r>
              <a:rPr lang="en-US" sz="3000" dirty="0" smtClean="0"/>
              <a:t>courses.</a:t>
            </a:r>
          </a:p>
          <a:p>
            <a:pPr marL="685800" indent="-457200">
              <a:lnSpc>
                <a:spcPct val="100000"/>
              </a:lnSpc>
              <a:spcBef>
                <a:spcPts val="1400"/>
              </a:spcBef>
              <a:spcAft>
                <a:spcPts val="0"/>
              </a:spcAft>
              <a:buFont typeface="Arial" panose="020B0604020202020204" pitchFamily="34" charset="0"/>
              <a:buChar char="•"/>
            </a:pPr>
            <a:r>
              <a:rPr lang="en-US" sz="3000" dirty="0" smtClean="0"/>
              <a:t>Faster deployment and updating for more timely delivery of hands-on content.</a:t>
            </a:r>
          </a:p>
          <a:p>
            <a:pPr marL="685800" indent="-457200">
              <a:lnSpc>
                <a:spcPct val="100000"/>
              </a:lnSpc>
              <a:spcBef>
                <a:spcPts val="1400"/>
              </a:spcBef>
              <a:spcAft>
                <a:spcPts val="0"/>
              </a:spcAft>
              <a:buFont typeface="Arial" panose="020B0604020202020204" pitchFamily="34" charset="0"/>
              <a:buChar char="•"/>
            </a:pP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42627391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553178"/>
            <a:ext cx="10370147" cy="596172"/>
          </a:xfrm>
        </p:spPr>
        <p:txBody>
          <a:bodyPr>
            <a:noAutofit/>
          </a:bodyPr>
          <a:lstStyle/>
          <a:p>
            <a:r>
              <a:rPr lang="en-US" sz="3600" dirty="0" smtClean="0"/>
              <a:t>Discovering Strategies in Curricular Design</a:t>
            </a:r>
            <a:endParaRPr lang="en-US" sz="3600" dirty="0"/>
          </a:p>
        </p:txBody>
      </p:sp>
      <p:sp>
        <p:nvSpPr>
          <p:cNvPr id="3" name="Content Placeholder 2"/>
          <p:cNvSpPr>
            <a:spLocks noGrp="1"/>
          </p:cNvSpPr>
          <p:nvPr>
            <p:ph idx="1"/>
          </p:nvPr>
        </p:nvSpPr>
        <p:spPr>
          <a:xfrm>
            <a:off x="1092200" y="1149350"/>
            <a:ext cx="10058400" cy="4023360"/>
          </a:xfr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smtClean="0"/>
              <a:t>Regional approach to curriculum design.</a:t>
            </a:r>
          </a:p>
          <a:p>
            <a:pPr marL="685800" indent="-457200">
              <a:lnSpc>
                <a:spcPct val="100000"/>
              </a:lnSpc>
              <a:spcBef>
                <a:spcPts val="1400"/>
              </a:spcBef>
              <a:spcAft>
                <a:spcPts val="0"/>
              </a:spcAft>
              <a:buFont typeface="Arial" panose="020B0604020202020204" pitchFamily="34" charset="0"/>
              <a:buChar char="•"/>
            </a:pPr>
            <a:r>
              <a:rPr lang="en-US" sz="3000" dirty="0" smtClean="0"/>
              <a:t>VILT – Virtual </a:t>
            </a:r>
            <a:r>
              <a:rPr lang="en-US" sz="3000" dirty="0"/>
              <a:t>Instructor-Led Training - </a:t>
            </a:r>
            <a:r>
              <a:rPr lang="en-US" sz="3000" dirty="0" smtClean="0"/>
              <a:t>train </a:t>
            </a:r>
            <a:r>
              <a:rPr lang="en-US" sz="3000" dirty="0"/>
              <a:t>a </a:t>
            </a:r>
            <a:r>
              <a:rPr lang="en-US" sz="3000" dirty="0" smtClean="0"/>
              <a:t>growing </a:t>
            </a:r>
            <a:r>
              <a:rPr lang="en-US" sz="3000" dirty="0"/>
              <a:t>and more dispersed population at a controllable </a:t>
            </a:r>
            <a:r>
              <a:rPr lang="en-US" sz="3000" dirty="0" smtClean="0"/>
              <a:t>cost.</a:t>
            </a:r>
          </a:p>
          <a:p>
            <a:pPr marL="685800" indent="-457200">
              <a:lnSpc>
                <a:spcPct val="100000"/>
              </a:lnSpc>
              <a:spcBef>
                <a:spcPts val="1400"/>
              </a:spcBef>
              <a:spcAft>
                <a:spcPts val="0"/>
              </a:spcAft>
              <a:buFont typeface="Arial" panose="020B0604020202020204" pitchFamily="34" charset="0"/>
              <a:buChar char="•"/>
            </a:pPr>
            <a:r>
              <a:rPr lang="en-US" sz="3000" dirty="0" smtClean="0"/>
              <a:t>Hybrid </a:t>
            </a:r>
            <a:r>
              <a:rPr lang="en-US" sz="3000" dirty="0"/>
              <a:t>Synchronous/Asynchronous </a:t>
            </a:r>
            <a:r>
              <a:rPr lang="en-US" sz="3000" dirty="0" smtClean="0"/>
              <a:t>courses with hands-on practice available 24x7.</a:t>
            </a:r>
          </a:p>
          <a:p>
            <a:pPr marL="685800" indent="-457200">
              <a:lnSpc>
                <a:spcPct val="100000"/>
              </a:lnSpc>
              <a:spcBef>
                <a:spcPts val="1400"/>
              </a:spcBef>
              <a:spcAft>
                <a:spcPts val="0"/>
              </a:spcAft>
              <a:buFont typeface="Arial" panose="020B0604020202020204" pitchFamily="34" charset="0"/>
              <a:buChar char="•"/>
            </a:pPr>
            <a:r>
              <a:rPr lang="en-US" sz="3000" dirty="0" smtClean="0"/>
              <a:t>Development tools for easy sharing of lab content among schools, regions and states.</a:t>
            </a:r>
          </a:p>
          <a:p>
            <a:pPr marL="685800" indent="-457200">
              <a:lnSpc>
                <a:spcPct val="100000"/>
              </a:lnSpc>
              <a:spcBef>
                <a:spcPts val="1400"/>
              </a:spcBef>
              <a:spcAft>
                <a:spcPts val="0"/>
              </a:spcAft>
              <a:buFont typeface="Arial" panose="020B0604020202020204" pitchFamily="34" charset="0"/>
              <a:buChar char="•"/>
            </a:pP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1268890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626634" cy="1204740"/>
          </a:xfrm>
        </p:spPr>
        <p:txBody>
          <a:bodyPr>
            <a:normAutofit/>
          </a:bodyPr>
          <a:lstStyle/>
          <a:p>
            <a:r>
              <a:rPr lang="en-US" sz="3600" dirty="0" smtClean="0"/>
              <a:t>Enhance Teaching by Integrating </a:t>
            </a:r>
            <a:r>
              <a:rPr lang="en-US" sz="3600" dirty="0"/>
              <a:t>I</a:t>
            </a:r>
            <a:r>
              <a:rPr lang="en-US" sz="3600" dirty="0" smtClean="0"/>
              <a:t>nstructional </a:t>
            </a:r>
            <a:r>
              <a:rPr lang="en-US" sz="3600" dirty="0"/>
              <a:t>T</a:t>
            </a:r>
            <a:r>
              <a:rPr lang="en-US" sz="3600" dirty="0" smtClean="0"/>
              <a:t>echnology </a:t>
            </a:r>
            <a:r>
              <a:rPr lang="en-US" sz="3600" dirty="0"/>
              <a:t>into the </a:t>
            </a:r>
            <a:r>
              <a:rPr lang="en-US" sz="3600" dirty="0" smtClean="0"/>
              <a:t>Classroom </a:t>
            </a:r>
            <a:endParaRPr lang="en-US" sz="3600" dirty="0"/>
          </a:p>
        </p:txBody>
      </p:sp>
      <p:sp>
        <p:nvSpPr>
          <p:cNvPr id="3" name="Content Placeholder 2"/>
          <p:cNvSpPr>
            <a:spLocks noGrp="1"/>
          </p:cNvSpPr>
          <p:nvPr>
            <p:ph idx="1"/>
          </p:nvPr>
        </p:nvSpPr>
        <p:spPr>
          <a:xfrm>
            <a:off x="1092200" y="1573592"/>
            <a:ext cx="10058400" cy="4023360"/>
          </a:xfr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smtClean="0"/>
              <a:t>Lab work can be done during scheduled class times and seamlessly continued outside of class.</a:t>
            </a:r>
          </a:p>
          <a:p>
            <a:pPr marL="685800" indent="-457200">
              <a:lnSpc>
                <a:spcPct val="100000"/>
              </a:lnSpc>
              <a:spcBef>
                <a:spcPts val="1400"/>
              </a:spcBef>
              <a:spcAft>
                <a:spcPts val="0"/>
              </a:spcAft>
              <a:buFont typeface="Arial" panose="020B0604020202020204" pitchFamily="34" charset="0"/>
              <a:buChar char="•"/>
            </a:pPr>
            <a:r>
              <a:rPr lang="en-US" sz="3000" dirty="0" smtClean="0"/>
              <a:t>VCT (Virtual Classroom Training) NETLAB with CCC-Confer provide powerful technology.</a:t>
            </a:r>
          </a:p>
          <a:p>
            <a:pPr marL="685800" indent="-457200">
              <a:lnSpc>
                <a:spcPct val="100000"/>
              </a:lnSpc>
              <a:spcBef>
                <a:spcPts val="1400"/>
              </a:spcBef>
              <a:spcAft>
                <a:spcPts val="0"/>
              </a:spcAft>
              <a:buFont typeface="Arial" panose="020B0604020202020204" pitchFamily="34" charset="0"/>
              <a:buChar char="•"/>
            </a:pPr>
            <a:r>
              <a:rPr lang="en-US" sz="3000" dirty="0" smtClean="0"/>
              <a:t>NETLAB can work seamlessly with Learning Management Systems (Canvas, Blackboard, Moodle, etc.)</a:t>
            </a: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40822711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86856" y="1771650"/>
            <a:ext cx="5205144" cy="3257550"/>
          </a:xfrm>
          <a:prstGeom prst="rect">
            <a:avLst/>
          </a:prstGeom>
        </p:spPr>
      </p:pic>
      <p:sp>
        <p:nvSpPr>
          <p:cNvPr id="4" name="Rectangle 3"/>
          <p:cNvSpPr/>
          <p:nvPr/>
        </p:nvSpPr>
        <p:spPr bwMode="auto">
          <a:xfrm>
            <a:off x="6986856" y="3352800"/>
            <a:ext cx="5205144"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charset="0"/>
            </a:endParaRPr>
          </a:p>
        </p:txBody>
      </p:sp>
      <p:pic>
        <p:nvPicPr>
          <p:cNvPr id="6" name="Picture 5" descr="Screen Shot 2016-01-17 at 8.36.4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329" y="1031137"/>
            <a:ext cx="5660671" cy="4023947"/>
          </a:xfrm>
          <a:prstGeom prst="rect">
            <a:avLst/>
          </a:prstGeom>
        </p:spPr>
      </p:pic>
      <p:pic>
        <p:nvPicPr>
          <p:cNvPr id="8" name="Picture 7" descr="Screen Shot 2016-01-17 at 8.38.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0599"/>
            <a:ext cx="8445500" cy="5918200"/>
          </a:xfrm>
          <a:prstGeom prst="rect">
            <a:avLst/>
          </a:prstGeom>
        </p:spPr>
      </p:pic>
      <p:sp>
        <p:nvSpPr>
          <p:cNvPr id="9" name="Rounded Rectangle 8"/>
          <p:cNvSpPr/>
          <p:nvPr/>
        </p:nvSpPr>
        <p:spPr>
          <a:xfrm>
            <a:off x="276626" y="3583827"/>
            <a:ext cx="5633123" cy="490419"/>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060635" y="3370055"/>
            <a:ext cx="1169376" cy="980837"/>
            <a:chOff x="6060635" y="3370055"/>
            <a:chExt cx="1169376" cy="980837"/>
          </a:xfrm>
        </p:grpSpPr>
        <p:sp>
          <p:nvSpPr>
            <p:cNvPr id="10" name="Oval 9"/>
            <p:cNvSpPr/>
            <p:nvPr/>
          </p:nvSpPr>
          <p:spPr>
            <a:xfrm>
              <a:off x="6060635" y="3370055"/>
              <a:ext cx="1169376" cy="98083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224098" y="3546102"/>
              <a:ext cx="867601" cy="584776"/>
            </a:xfrm>
            <a:prstGeom prst="rect">
              <a:avLst/>
            </a:prstGeom>
            <a:noFill/>
          </p:spPr>
          <p:txBody>
            <a:bodyPr wrap="square" rtlCol="0">
              <a:spAutoFit/>
            </a:bodyPr>
            <a:lstStyle/>
            <a:p>
              <a:pPr algn="ctr"/>
              <a:r>
                <a:rPr lang="en-US" sz="3200" b="1" dirty="0" smtClean="0">
                  <a:solidFill>
                    <a:srgbClr val="FF0000"/>
                  </a:solidFill>
                </a:rPr>
                <a:t>#7</a:t>
              </a:r>
              <a:endParaRPr lang="en-US" sz="3200" b="1" dirty="0">
                <a:solidFill>
                  <a:srgbClr val="FF0000"/>
                </a:solidFill>
              </a:endParaRP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80486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62747"/>
          </a:xfrm>
        </p:spPr>
        <p:txBody>
          <a:bodyPr>
            <a:normAutofit/>
          </a:bodyPr>
          <a:lstStyle/>
          <a:p>
            <a:r>
              <a:rPr lang="en-US" sz="4000" dirty="0"/>
              <a:t>I</a:t>
            </a:r>
            <a:r>
              <a:rPr lang="en-US" sz="4000" dirty="0" smtClean="0"/>
              <a:t>nstitutionalizing </a:t>
            </a:r>
            <a:r>
              <a:rPr lang="en-US" sz="4000" dirty="0"/>
              <a:t>I</a:t>
            </a:r>
            <a:r>
              <a:rPr lang="en-US" sz="4000" dirty="0" smtClean="0"/>
              <a:t>nnovative Programs</a:t>
            </a:r>
            <a:endParaRPr lang="en-US" sz="4000" dirty="0"/>
          </a:p>
        </p:txBody>
      </p:sp>
      <p:sp>
        <p:nvSpPr>
          <p:cNvPr id="3" name="Content Placeholder 2"/>
          <p:cNvSpPr>
            <a:spLocks noGrp="1"/>
          </p:cNvSpPr>
          <p:nvPr>
            <p:ph idx="1"/>
          </p:nvPr>
        </p:nvSpPr>
        <p:spPr>
          <a:xfrm>
            <a:off x="1092200" y="1149350"/>
            <a:ext cx="10058400" cy="4023360"/>
          </a:xfr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a:t>That is what we are working on right </a:t>
            </a:r>
            <a:r>
              <a:rPr lang="en-US" sz="3000" dirty="0" smtClean="0"/>
              <a:t>now</a:t>
            </a:r>
          </a:p>
          <a:p>
            <a:pPr marL="685800" indent="-457200">
              <a:lnSpc>
                <a:spcPct val="100000"/>
              </a:lnSpc>
              <a:spcBef>
                <a:spcPts val="1400"/>
              </a:spcBef>
              <a:spcAft>
                <a:spcPts val="0"/>
              </a:spcAft>
              <a:buFont typeface="Arial" panose="020B0604020202020204" pitchFamily="34" charset="0"/>
              <a:buChar char="•"/>
            </a:pPr>
            <a:r>
              <a:rPr lang="en-US" sz="3000" dirty="0" smtClean="0"/>
              <a:t>NETLAB (like CCC-Confer) could be a state-wide service</a:t>
            </a:r>
          </a:p>
          <a:p>
            <a:pPr marL="685800" indent="-457200">
              <a:lnSpc>
                <a:spcPct val="100000"/>
              </a:lnSpc>
              <a:spcBef>
                <a:spcPts val="1400"/>
              </a:spcBef>
              <a:spcAft>
                <a:spcPts val="0"/>
              </a:spcAft>
              <a:buFont typeface="Arial" panose="020B0604020202020204" pitchFamily="34" charset="0"/>
              <a:buChar char="•"/>
            </a:pPr>
            <a:r>
              <a:rPr lang="en-US" sz="3000" dirty="0" smtClean="0"/>
              <a:t>There is interest in this system statewide</a:t>
            </a:r>
          </a:p>
          <a:p>
            <a:pPr marL="685800" indent="-457200">
              <a:lnSpc>
                <a:spcPct val="100000"/>
              </a:lnSpc>
              <a:spcBef>
                <a:spcPts val="1400"/>
              </a:spcBef>
              <a:spcAft>
                <a:spcPts val="0"/>
              </a:spcAft>
              <a:buFont typeface="Arial" panose="020B0604020202020204" pitchFamily="34" charset="0"/>
              <a:buChar char="•"/>
            </a:pP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8124997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Improving Collaboration </a:t>
            </a:r>
            <a:r>
              <a:rPr lang="en-US" sz="3600" dirty="0"/>
              <a:t>B</a:t>
            </a:r>
            <a:r>
              <a:rPr lang="en-US" sz="3600" dirty="0" smtClean="0"/>
              <a:t>etween </a:t>
            </a:r>
            <a:r>
              <a:rPr lang="en-US" sz="3600" dirty="0"/>
              <a:t>I</a:t>
            </a:r>
            <a:r>
              <a:rPr lang="en-US" sz="3600" dirty="0" smtClean="0"/>
              <a:t>nstruction </a:t>
            </a:r>
            <a:r>
              <a:rPr lang="en-US" sz="3600" dirty="0"/>
              <a:t>and </a:t>
            </a:r>
            <a:r>
              <a:rPr lang="en-US" sz="3600" dirty="0" smtClean="0"/>
              <a:t>Student </a:t>
            </a:r>
            <a:r>
              <a:rPr lang="en-US" sz="3600" dirty="0"/>
              <a:t>S</a:t>
            </a:r>
            <a:r>
              <a:rPr lang="en-US" sz="3600" dirty="0" smtClean="0"/>
              <a:t>ervices </a:t>
            </a:r>
            <a:r>
              <a:rPr lang="en-US" sz="3600" dirty="0"/>
              <a:t>on our </a:t>
            </a:r>
            <a:r>
              <a:rPr lang="en-US" sz="3600" dirty="0" smtClean="0"/>
              <a:t>Campuses</a:t>
            </a:r>
            <a:endParaRPr lang="en-US" sz="3600" dirty="0"/>
          </a:p>
        </p:txBody>
      </p:sp>
      <p:sp>
        <p:nvSpPr>
          <p:cNvPr id="3" name="Content Placeholder 2"/>
          <p:cNvSpPr>
            <a:spLocks noGrp="1"/>
          </p:cNvSpPr>
          <p:nvPr>
            <p:ph idx="1"/>
          </p:nvPr>
        </p:nvSpPr>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000" dirty="0" smtClean="0"/>
              <a:t>?????????</a:t>
            </a: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2185954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lab_conce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290" y="655747"/>
            <a:ext cx="7842340" cy="4574699"/>
          </a:xfrm>
          <a:prstGeom prst="rect">
            <a:avLst/>
          </a:prstGeom>
        </p:spPr>
      </p:pic>
      <p:sp>
        <p:nvSpPr>
          <p:cNvPr id="7" name="Oval 6"/>
          <p:cNvSpPr/>
          <p:nvPr/>
        </p:nvSpPr>
        <p:spPr>
          <a:xfrm>
            <a:off x="5454663" y="510821"/>
            <a:ext cx="4749141" cy="2870867"/>
          </a:xfrm>
          <a:prstGeom prst="ellipse">
            <a:avLst/>
          </a:prstGeom>
          <a:solidFill>
            <a:srgbClr val="FF0000">
              <a:alpha val="0"/>
            </a:srgbClr>
          </a:solidFill>
          <a:ln w="22225">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2" name="TextBox 1"/>
          <p:cNvSpPr txBox="1"/>
          <p:nvPr/>
        </p:nvSpPr>
        <p:spPr>
          <a:xfrm>
            <a:off x="1500486" y="5491263"/>
            <a:ext cx="9619059" cy="523220"/>
          </a:xfrm>
          <a:prstGeom prst="rect">
            <a:avLst/>
          </a:prstGeom>
          <a:noFill/>
        </p:spPr>
        <p:txBody>
          <a:bodyPr wrap="square" rtlCol="0">
            <a:spAutoFit/>
          </a:bodyPr>
          <a:lstStyle/>
          <a:p>
            <a:r>
              <a:rPr lang="en-US" sz="2800" dirty="0" smtClean="0"/>
              <a:t>NETLAB+ supplements or replaces you local hands-on lab facility</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109662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545365"/>
            <a:ext cx="10058400" cy="603985"/>
          </a:xfrm>
        </p:spPr>
        <p:txBody>
          <a:bodyPr>
            <a:noAutofit/>
          </a:bodyPr>
          <a:lstStyle/>
          <a:p>
            <a:r>
              <a:rPr lang="en-US" sz="4000" dirty="0" smtClean="0"/>
              <a:t>Value of </a:t>
            </a:r>
            <a:r>
              <a:rPr lang="en-US" sz="4000" dirty="0"/>
              <a:t>a</a:t>
            </a:r>
            <a:r>
              <a:rPr lang="en-US" sz="4000" dirty="0" smtClean="0"/>
              <a:t> Remote Lab Facility</a:t>
            </a:r>
            <a:endParaRPr lang="en-US" sz="4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149350"/>
            <a:ext cx="7897133" cy="48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76656" y="1611086"/>
            <a:ext cx="2786743" cy="1815882"/>
          </a:xfrm>
          <a:prstGeom prst="rect">
            <a:avLst/>
          </a:prstGeom>
          <a:noFill/>
        </p:spPr>
        <p:txBody>
          <a:bodyPr wrap="square" rtlCol="0">
            <a:spAutoFit/>
          </a:bodyPr>
          <a:lstStyle/>
          <a:p>
            <a:r>
              <a:rPr lang="en-US" sz="2800" dirty="0" err="1" smtClean="0"/>
              <a:t>Ohlone</a:t>
            </a:r>
            <a:r>
              <a:rPr lang="en-US" sz="2800" dirty="0" smtClean="0"/>
              <a:t> College CNET Program began using NETLAB+ in 2003</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6912580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545365"/>
            <a:ext cx="10058400" cy="603985"/>
          </a:xfrm>
        </p:spPr>
        <p:txBody>
          <a:bodyPr>
            <a:noAutofit/>
          </a:bodyPr>
          <a:lstStyle/>
          <a:p>
            <a:r>
              <a:rPr lang="en-US" sz="4000" dirty="0" smtClean="0"/>
              <a:t>Value of </a:t>
            </a:r>
            <a:r>
              <a:rPr lang="en-US" sz="4000" dirty="0"/>
              <a:t>a</a:t>
            </a:r>
            <a:r>
              <a:rPr lang="en-US" sz="4000" dirty="0" smtClean="0"/>
              <a:t> Remote Lab Facility</a:t>
            </a:r>
            <a:endParaRPr lang="en-US" sz="4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149350"/>
            <a:ext cx="7897133" cy="48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797" y="1942420"/>
            <a:ext cx="9407788" cy="373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18100396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1092200" y="510947"/>
            <a:ext cx="10058399" cy="638403"/>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400" dirty="0" smtClean="0"/>
              <a:t>Value of </a:t>
            </a:r>
            <a:r>
              <a:rPr lang="en-US" sz="4400" dirty="0"/>
              <a:t>t</a:t>
            </a:r>
            <a:r>
              <a:rPr lang="en-US" sz="4400" dirty="0" smtClean="0"/>
              <a:t>he Shared Lab Facility</a:t>
            </a:r>
            <a:endParaRPr lang="en-US" sz="4400" dirty="0"/>
          </a:p>
        </p:txBody>
      </p:sp>
      <p:sp>
        <p:nvSpPr>
          <p:cNvPr id="519" name="Shape 519"/>
          <p:cNvSpPr txBox="1">
            <a:spLocks noGrp="1"/>
          </p:cNvSpPr>
          <p:nvPr>
            <p:ph type="body" idx="1"/>
          </p:nvPr>
        </p:nvSpPr>
        <p:spPr>
          <a:xfrm>
            <a:off x="1092200" y="1149350"/>
            <a:ext cx="10058399" cy="3716032"/>
          </a:xfrm>
          <a:prstGeom prst="rect">
            <a:avLst/>
          </a:prstGeom>
        </p:spPr>
        <p:txBody>
          <a:bodyPr vert="horz" lIns="91425" tIns="91425" rIns="91425" bIns="91425" rtlCol="0" anchor="t" anchorCtr="0">
            <a:noAutofit/>
          </a:bodyPr>
          <a:lstStyle/>
          <a:p>
            <a:pPr marL="685800" indent="-457200">
              <a:lnSpc>
                <a:spcPct val="100000"/>
              </a:lnSpc>
              <a:spcBef>
                <a:spcPts val="1400"/>
              </a:spcBef>
              <a:spcAft>
                <a:spcPts val="0"/>
              </a:spcAft>
              <a:buFont typeface="Arial" panose="020B0604020202020204" pitchFamily="34" charset="0"/>
              <a:buChar char="•"/>
            </a:pPr>
            <a:r>
              <a:rPr lang="en-US" sz="3600" dirty="0"/>
              <a:t>data center administrator</a:t>
            </a:r>
          </a:p>
          <a:p>
            <a:pPr marL="685800" indent="-457200">
              <a:lnSpc>
                <a:spcPct val="100000"/>
              </a:lnSpc>
              <a:spcBef>
                <a:spcPts val="1400"/>
              </a:spcBef>
              <a:spcAft>
                <a:spcPts val="0"/>
              </a:spcAft>
              <a:buFont typeface="Arial" panose="020B0604020202020204" pitchFamily="34" charset="0"/>
              <a:buChar char="•"/>
            </a:pPr>
            <a:r>
              <a:rPr lang="en-US" sz="3600" dirty="0"/>
              <a:t>community of users</a:t>
            </a:r>
          </a:p>
          <a:p>
            <a:pPr marL="685800" indent="-457200">
              <a:lnSpc>
                <a:spcPct val="100000"/>
              </a:lnSpc>
              <a:spcBef>
                <a:spcPts val="1400"/>
              </a:spcBef>
              <a:spcAft>
                <a:spcPts val="0"/>
              </a:spcAft>
              <a:buFont typeface="Arial" panose="020B0604020202020204" pitchFamily="34" charset="0"/>
              <a:buChar char="•"/>
            </a:pPr>
            <a:r>
              <a:rPr lang="en-US" sz="3600" dirty="0"/>
              <a:t>shared curriculum</a:t>
            </a:r>
          </a:p>
          <a:p>
            <a:pPr marL="685800" indent="-457200">
              <a:lnSpc>
                <a:spcPct val="100000"/>
              </a:lnSpc>
              <a:spcBef>
                <a:spcPts val="1400"/>
              </a:spcBef>
              <a:spcAft>
                <a:spcPts val="0"/>
              </a:spcAft>
              <a:buFont typeface="Arial" panose="020B0604020202020204" pitchFamily="34" charset="0"/>
              <a:buChar char="•"/>
            </a:pPr>
            <a:r>
              <a:rPr lang="en-US" sz="3600" dirty="0" smtClean="0"/>
              <a:t>outreach </a:t>
            </a:r>
            <a:r>
              <a:rPr lang="en-US" sz="3600" dirty="0"/>
              <a:t>to high schools</a:t>
            </a:r>
          </a:p>
          <a:p>
            <a:pPr marL="685800" indent="-457200">
              <a:lnSpc>
                <a:spcPct val="100000"/>
              </a:lnSpc>
              <a:spcBef>
                <a:spcPts val="1400"/>
              </a:spcBef>
              <a:spcAft>
                <a:spcPts val="0"/>
              </a:spcAft>
              <a:buFont typeface="Arial" panose="020B0604020202020204" pitchFamily="34" charset="0"/>
              <a:buChar char="•"/>
            </a:pPr>
            <a:r>
              <a:rPr lang="en-US" sz="3600" dirty="0" smtClean="0"/>
              <a:t>regional alignment</a:t>
            </a:r>
          </a:p>
          <a:p>
            <a:pPr marL="685800" indent="-457200">
              <a:lnSpc>
                <a:spcPct val="100000"/>
              </a:lnSpc>
              <a:spcBef>
                <a:spcPts val="1400"/>
              </a:spcBef>
              <a:spcAft>
                <a:spcPts val="0"/>
              </a:spcAft>
              <a:buFont typeface="Arial" panose="020B0604020202020204" pitchFamily="34" charset="0"/>
              <a:buChar char="•"/>
            </a:pPr>
            <a:r>
              <a:rPr lang="en-US" sz="3200" dirty="0">
                <a:solidFill>
                  <a:srgbClr val="FF0000"/>
                </a:solidFill>
              </a:rPr>
              <a:t>(8000 Lab Hours / 525 = 15.2 FTES *$6,557 = $99,916)</a:t>
            </a:r>
          </a:p>
          <a:p>
            <a:pPr marL="685800" indent="-457200">
              <a:lnSpc>
                <a:spcPct val="100000"/>
              </a:lnSpc>
              <a:spcBef>
                <a:spcPts val="1400"/>
              </a:spcBef>
              <a:spcAft>
                <a:spcPts val="0"/>
              </a:spcAft>
              <a:buFont typeface="Arial" panose="020B0604020202020204" pitchFamily="34" charset="0"/>
              <a:buChar char="•"/>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03363363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264502"/>
            <a:ext cx="10018713" cy="761931"/>
          </a:xfrm>
        </p:spPr>
        <p:txBody>
          <a:bodyPr>
            <a:noAutofit/>
          </a:bodyPr>
          <a:lstStyle/>
          <a:p>
            <a:r>
              <a:rPr lang="en-US" dirty="0" smtClean="0"/>
              <a:t>Other Regional </a:t>
            </a:r>
            <a:r>
              <a:rPr lang="en-US" dirty="0"/>
              <a:t>Collaborations</a:t>
            </a:r>
          </a:p>
        </p:txBody>
      </p:sp>
      <p:sp>
        <p:nvSpPr>
          <p:cNvPr id="3" name="Content Placeholder 2"/>
          <p:cNvSpPr>
            <a:spLocks noGrp="1"/>
          </p:cNvSpPr>
          <p:nvPr>
            <p:ph idx="1"/>
          </p:nvPr>
        </p:nvSpPr>
        <p:spPr>
          <a:xfrm>
            <a:off x="1092200" y="1139146"/>
            <a:ext cx="10816771" cy="3124201"/>
          </a:xfrm>
        </p:spPr>
        <p:txBody>
          <a:bodyPr>
            <a:noAutofit/>
          </a:bodyPr>
          <a:lstStyle/>
          <a:p>
            <a:pPr lvl="0"/>
            <a:r>
              <a:rPr lang="en-US" sz="2800" dirty="0"/>
              <a:t>Regional Grant Proposal and Project Efforts</a:t>
            </a:r>
            <a:endParaRPr lang="en-US" sz="2800" b="1" dirty="0"/>
          </a:p>
          <a:p>
            <a:pPr lvl="0"/>
            <a:r>
              <a:rPr lang="en-US" sz="2800" dirty="0"/>
              <a:t>Regional ICT Faculty Professional Development</a:t>
            </a:r>
            <a:endParaRPr lang="en-US" sz="2800" b="1" dirty="0"/>
          </a:p>
          <a:p>
            <a:pPr lvl="0"/>
            <a:r>
              <a:rPr lang="en-US" sz="2800" dirty="0"/>
              <a:t>Regional ICT Industry and Employer Advisory Groups</a:t>
            </a:r>
            <a:endParaRPr lang="en-US" sz="2800" b="1" dirty="0"/>
          </a:p>
          <a:p>
            <a:pPr lvl="0"/>
            <a:r>
              <a:rPr lang="en-US" sz="2800" dirty="0"/>
              <a:t>Regional Harmonization of Curriculum and Credentials</a:t>
            </a:r>
            <a:endParaRPr lang="en-US" sz="2800" b="1" dirty="0"/>
          </a:p>
          <a:p>
            <a:pPr lvl="0"/>
            <a:r>
              <a:rPr lang="en-US" sz="2800" dirty="0"/>
              <a:t>Regional Coordination of Industry Academy Programs</a:t>
            </a:r>
            <a:endParaRPr lang="en-US" sz="2800" b="1" dirty="0"/>
          </a:p>
          <a:p>
            <a:pPr lvl="0"/>
            <a:r>
              <a:rPr lang="en-US" sz="2800" dirty="0"/>
              <a:t>Regional Curriculum, Resource and Subject Matter Expert Clearinghouse</a:t>
            </a:r>
            <a:endParaRPr lang="en-US" sz="2800" b="1" dirty="0"/>
          </a:p>
          <a:p>
            <a:pPr lvl="0"/>
            <a:r>
              <a:rPr lang="en-US" sz="2800" dirty="0"/>
              <a:t>Regional Marketing and Public Relations Efforts</a:t>
            </a:r>
            <a:endParaRPr lang="en-US" sz="2800" b="1" dirty="0"/>
          </a:p>
          <a:p>
            <a:pPr lvl="0"/>
            <a:r>
              <a:rPr lang="en-US" sz="2800" dirty="0"/>
              <a:t>Regional Development and Delivery of Distance Education Solutions</a:t>
            </a:r>
            <a:endParaRPr lang="en-US" sz="2800" b="1" dirty="0"/>
          </a:p>
          <a:p>
            <a:pPr lvl="0"/>
            <a:r>
              <a:rPr lang="en-US" sz="2800" dirty="0"/>
              <a:t>Regional K-12 Pathways Development and Coordination</a:t>
            </a:r>
            <a:endParaRPr lang="en-US" sz="2800" b="1" dirty="0"/>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9754564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870" y="424827"/>
            <a:ext cx="10685721" cy="829816"/>
          </a:xfrm>
        </p:spPr>
        <p:txBody>
          <a:bodyPr>
            <a:noAutofit/>
          </a:bodyPr>
          <a:lstStyle/>
          <a:p>
            <a:r>
              <a:rPr lang="en-US" sz="5400" dirty="0"/>
              <a:t>Sustainability </a:t>
            </a:r>
            <a:r>
              <a:rPr lang="en-US" sz="5400" dirty="0" smtClean="0"/>
              <a:t>– Potential Strategies</a:t>
            </a:r>
            <a:endParaRPr lang="en-US" sz="5400" dirty="0"/>
          </a:p>
        </p:txBody>
      </p:sp>
      <p:sp>
        <p:nvSpPr>
          <p:cNvPr id="3" name="Content Placeholder 2"/>
          <p:cNvSpPr>
            <a:spLocks noGrp="1"/>
          </p:cNvSpPr>
          <p:nvPr>
            <p:ph idx="1"/>
          </p:nvPr>
        </p:nvSpPr>
        <p:spPr>
          <a:xfrm>
            <a:off x="779584" y="1356636"/>
            <a:ext cx="10345615" cy="4578685"/>
          </a:xfrm>
        </p:spPr>
        <p:txBody>
          <a:bodyPr>
            <a:noAutofit/>
          </a:bodyPr>
          <a:lstStyle/>
          <a:p>
            <a:pPr>
              <a:buFont typeface="Arial" panose="020B0604020202020204" pitchFamily="34" charset="0"/>
              <a:buChar char="•"/>
            </a:pPr>
            <a:r>
              <a:rPr lang="en-US" sz="2400" dirty="0" smtClean="0"/>
              <a:t> </a:t>
            </a:r>
            <a:r>
              <a:rPr lang="en-US" sz="2800" dirty="0" smtClean="0"/>
              <a:t>Grants</a:t>
            </a:r>
            <a:endParaRPr lang="en-US" sz="2800" dirty="0"/>
          </a:p>
          <a:p>
            <a:pPr lvl="1">
              <a:buFont typeface="Arial" panose="020B0604020202020204" pitchFamily="34" charset="0"/>
              <a:buChar char="•"/>
            </a:pPr>
            <a:r>
              <a:rPr lang="en-US" sz="2800" dirty="0" smtClean="0"/>
              <a:t>NSF </a:t>
            </a:r>
            <a:r>
              <a:rPr lang="en-US" sz="2800" dirty="0"/>
              <a:t>- ATE grant</a:t>
            </a:r>
          </a:p>
          <a:p>
            <a:pPr lvl="1">
              <a:buFont typeface="Arial" panose="020B0604020202020204" pitchFamily="34" charset="0"/>
              <a:buChar char="•"/>
            </a:pPr>
            <a:r>
              <a:rPr lang="en-US" sz="2800" dirty="0" err="1"/>
              <a:t>Dept</a:t>
            </a:r>
            <a:r>
              <a:rPr lang="en-US" sz="2800" dirty="0"/>
              <a:t> of Labor - TAACT</a:t>
            </a:r>
          </a:p>
          <a:p>
            <a:pPr lvl="1">
              <a:buFont typeface="Arial" panose="020B0604020202020204" pitchFamily="34" charset="0"/>
              <a:buChar char="•"/>
            </a:pPr>
            <a:r>
              <a:rPr lang="en-US" sz="2800" dirty="0"/>
              <a:t>CPT grants</a:t>
            </a:r>
          </a:p>
          <a:p>
            <a:pPr lvl="1">
              <a:buFont typeface="Arial" panose="020B0604020202020204" pitchFamily="34" charset="0"/>
              <a:buChar char="•"/>
            </a:pPr>
            <a:r>
              <a:rPr lang="en-US" sz="2800" dirty="0"/>
              <a:t>*NEW* CTE Incentive Grant funds</a:t>
            </a:r>
          </a:p>
          <a:p>
            <a:pPr>
              <a:buFont typeface="Arial" panose="020B0604020202020204" pitchFamily="34" charset="0"/>
              <a:buChar char="•"/>
            </a:pPr>
            <a:r>
              <a:rPr lang="en-US" sz="2800" dirty="0" smtClean="0"/>
              <a:t> Sales </a:t>
            </a:r>
            <a:r>
              <a:rPr lang="en-US" sz="2800" dirty="0"/>
              <a:t>of Service to other organizations that </a:t>
            </a:r>
            <a:r>
              <a:rPr lang="en-US" sz="2800" dirty="0" smtClean="0"/>
              <a:t>need</a:t>
            </a:r>
          </a:p>
          <a:p>
            <a:pPr lvl="1">
              <a:buFont typeface="Arial" panose="020B0604020202020204" pitchFamily="34" charset="0"/>
              <a:buChar char="•"/>
            </a:pPr>
            <a:r>
              <a:rPr lang="en-US" sz="2800" dirty="0" smtClean="0"/>
              <a:t>Provide access to institutions outside of the collaborative for a fee</a:t>
            </a:r>
            <a:endParaRPr lang="en-US" sz="2800" dirty="0"/>
          </a:p>
          <a:p>
            <a:pPr lvl="1">
              <a:buFont typeface="Arial" panose="020B0604020202020204" pitchFamily="34" charset="0"/>
              <a:buChar char="•"/>
            </a:pPr>
            <a:r>
              <a:rPr lang="en-US" sz="2800" dirty="0"/>
              <a:t>Provide professional development for college IT departments</a:t>
            </a:r>
          </a:p>
          <a:p>
            <a:pPr lvl="1">
              <a:buFont typeface="Arial" panose="020B0604020202020204" pitchFamily="34" charset="0"/>
              <a:buChar char="•"/>
            </a:pPr>
            <a:r>
              <a:rPr lang="en-US" sz="2800" dirty="0"/>
              <a:t>Consider contract </a:t>
            </a:r>
            <a:r>
              <a:rPr lang="en-US" sz="2800" dirty="0" smtClean="0"/>
              <a:t>ED </a:t>
            </a:r>
            <a:r>
              <a:rPr lang="en-US" sz="2800" dirty="0"/>
              <a:t>model - look for someone or a college that would like to try to generate </a:t>
            </a:r>
            <a:r>
              <a:rPr lang="en-US" sz="2800" dirty="0" smtClean="0"/>
              <a:t>income.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59990013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83" y="236204"/>
            <a:ext cx="10685721" cy="829816"/>
          </a:xfrm>
        </p:spPr>
        <p:txBody>
          <a:bodyPr>
            <a:noAutofit/>
          </a:bodyPr>
          <a:lstStyle/>
          <a:p>
            <a:r>
              <a:rPr lang="en-US" sz="5400" dirty="0"/>
              <a:t>Sustainability </a:t>
            </a:r>
            <a:r>
              <a:rPr lang="en-US" sz="5400" dirty="0" smtClean="0"/>
              <a:t>– Potential Strategies</a:t>
            </a:r>
            <a:endParaRPr lang="en-US" sz="5400" dirty="0"/>
          </a:p>
        </p:txBody>
      </p:sp>
      <p:sp>
        <p:nvSpPr>
          <p:cNvPr id="3" name="Content Placeholder 2"/>
          <p:cNvSpPr>
            <a:spLocks noGrp="1"/>
          </p:cNvSpPr>
          <p:nvPr>
            <p:ph idx="1"/>
          </p:nvPr>
        </p:nvSpPr>
        <p:spPr>
          <a:xfrm>
            <a:off x="704140" y="1357313"/>
            <a:ext cx="10409948" cy="4502560"/>
          </a:xfrm>
        </p:spPr>
        <p:txBody>
          <a:bodyPr>
            <a:normAutofit fontScale="92500" lnSpcReduction="10000"/>
          </a:bodyPr>
          <a:lstStyle/>
          <a:p>
            <a:pPr>
              <a:buFont typeface="Arial" panose="020B0604020202020204" pitchFamily="34" charset="0"/>
              <a:buChar char="•"/>
            </a:pPr>
            <a:r>
              <a:rPr lang="en-US" sz="3200" dirty="0" smtClean="0"/>
              <a:t>Chancellor’s Office Support</a:t>
            </a:r>
          </a:p>
          <a:p>
            <a:pPr lvl="1">
              <a:buFont typeface="Arial" panose="020B0604020202020204" pitchFamily="34" charset="0"/>
              <a:buChar char="•"/>
            </a:pPr>
            <a:r>
              <a:rPr lang="en-US" sz="3200" dirty="0" smtClean="0"/>
              <a:t>Research other system-wide infrastructure investments - </a:t>
            </a:r>
            <a:r>
              <a:rPr lang="en-US" sz="3200" dirty="0" err="1" smtClean="0"/>
              <a:t>CCCConfer</a:t>
            </a:r>
            <a:r>
              <a:rPr lang="en-US" sz="3200" dirty="0" smtClean="0"/>
              <a:t>, DE, Canvas</a:t>
            </a:r>
          </a:p>
          <a:p>
            <a:pPr lvl="1">
              <a:buFont typeface="Arial" panose="020B0604020202020204" pitchFamily="34" charset="0"/>
              <a:buChar char="•"/>
            </a:pPr>
            <a:r>
              <a:rPr lang="en-US" sz="3200" dirty="0" smtClean="0"/>
              <a:t>Consider what it would take to expand capacity to serve state</a:t>
            </a:r>
          </a:p>
          <a:p>
            <a:pPr lvl="1">
              <a:buFont typeface="Arial" panose="020B0604020202020204" pitchFamily="34" charset="0"/>
              <a:buChar char="•"/>
            </a:pPr>
            <a:r>
              <a:rPr lang="en-US" sz="3200" dirty="0" smtClean="0"/>
              <a:t>Regional labs - supports focus on unique regional needs</a:t>
            </a:r>
          </a:p>
          <a:p>
            <a:pPr>
              <a:buFont typeface="Arial" panose="020B0604020202020204" pitchFamily="34" charset="0"/>
              <a:buChar char="•"/>
            </a:pPr>
            <a:r>
              <a:rPr lang="en-US" sz="2400" dirty="0" smtClean="0"/>
              <a:t> </a:t>
            </a:r>
            <a:r>
              <a:rPr lang="en-US" sz="3200" dirty="0" smtClean="0"/>
              <a:t>College Membership</a:t>
            </a:r>
          </a:p>
          <a:p>
            <a:pPr lvl="1">
              <a:buFont typeface="Arial" panose="020B0604020202020204" pitchFamily="34" charset="0"/>
              <a:buChar char="•"/>
            </a:pPr>
            <a:r>
              <a:rPr lang="en-US" sz="3200" dirty="0"/>
              <a:t>Fee for participation </a:t>
            </a:r>
            <a:r>
              <a:rPr lang="en-US" sz="3200" dirty="0" smtClean="0"/>
              <a:t>(range </a:t>
            </a:r>
            <a:r>
              <a:rPr lang="en-US" sz="3200" dirty="0"/>
              <a:t>$5 – 15K per year)</a:t>
            </a:r>
          </a:p>
          <a:p>
            <a:pPr lvl="1">
              <a:buFont typeface="Arial" panose="020B0604020202020204" pitchFamily="34" charset="0"/>
              <a:buChar char="•"/>
            </a:pPr>
            <a:r>
              <a:rPr lang="en-US" sz="3200" dirty="0" smtClean="0"/>
              <a:t>General Fund – Colleges collect apportionment for student’s lab hours. </a:t>
            </a:r>
          </a:p>
          <a:p>
            <a:pPr lvl="1">
              <a:buFont typeface="Arial" panose="020B0604020202020204" pitchFamily="34" charset="0"/>
              <a:buChar char="•"/>
            </a:pPr>
            <a:r>
              <a:rPr lang="en-US" sz="3200" dirty="0" smtClean="0"/>
              <a:t>Expand Membership </a:t>
            </a:r>
          </a:p>
          <a:p>
            <a:pPr>
              <a:buFont typeface="Arial" panose="020B0604020202020204" pitchFamily="34" charset="0"/>
              <a:buChar char="•"/>
            </a:pPr>
            <a:endParaRPr lang="en-US" sz="2200" dirty="0"/>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
        <p:nvSpPr>
          <p:cNvPr id="6" name="Rectangle 5"/>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6107619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t>Q &amp; A</a:t>
            </a:r>
            <a:endParaRPr lang="en-US" sz="7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9469046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17 at 9.23.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19" y="524706"/>
            <a:ext cx="8470900" cy="4991100"/>
          </a:xfrm>
          <a:prstGeom prst="rect">
            <a:avLst/>
          </a:prstGeom>
        </p:spPr>
      </p:pic>
      <p:pic>
        <p:nvPicPr>
          <p:cNvPr id="7" name="Picture 6" descr="Screen Shot 2016-01-17 at 9.26.2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8469" y="1736329"/>
            <a:ext cx="4373532" cy="3230730"/>
          </a:xfrm>
          <a:prstGeom prst="rect">
            <a:avLst/>
          </a:prstGeom>
        </p:spPr>
      </p:pic>
      <p:sp>
        <p:nvSpPr>
          <p:cNvPr id="10" name="Rounded Rectangle 9"/>
          <p:cNvSpPr/>
          <p:nvPr/>
        </p:nvSpPr>
        <p:spPr>
          <a:xfrm>
            <a:off x="150887" y="1307783"/>
            <a:ext cx="8122761" cy="578442"/>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5721549"/>
            <a:ext cx="11806923" cy="738664"/>
          </a:xfrm>
          <a:prstGeom prst="rect">
            <a:avLst/>
          </a:prstGeom>
          <a:noFill/>
        </p:spPr>
        <p:txBody>
          <a:bodyPr wrap="square" rtlCol="0">
            <a:spAutoFit/>
          </a:bodyPr>
          <a:lstStyle/>
          <a:p>
            <a:r>
              <a:rPr lang="en-US" sz="2400" dirty="0"/>
              <a:t>Source: http://</a:t>
            </a:r>
            <a:r>
              <a:rPr lang="en-US" sz="2400" dirty="0" err="1"/>
              <a:t>www.labormarketinfo.edd.ca.gov</a:t>
            </a:r>
            <a:r>
              <a:rPr lang="en-US" sz="2400" dirty="0"/>
              <a:t>/</a:t>
            </a:r>
            <a:r>
              <a:rPr lang="en-US" sz="2400" dirty="0" err="1" smtClean="0"/>
              <a:t>Regional_Economic_Analysis_Profiles.html</a:t>
            </a:r>
            <a:endParaRPr lang="en-US" sz="2400" dirty="0" smtClean="0"/>
          </a:p>
          <a:p>
            <a:endParaRPr lang="en-US" dirty="0"/>
          </a:p>
        </p:txBody>
      </p:sp>
      <p:grpSp>
        <p:nvGrpSpPr>
          <p:cNvPr id="12" name="Group 11"/>
          <p:cNvGrpSpPr/>
          <p:nvPr/>
        </p:nvGrpSpPr>
        <p:grpSpPr>
          <a:xfrm>
            <a:off x="9078379" y="578442"/>
            <a:ext cx="1169376" cy="980837"/>
            <a:chOff x="6060635" y="3370055"/>
            <a:chExt cx="1169376" cy="980837"/>
          </a:xfrm>
        </p:grpSpPr>
        <p:sp>
          <p:nvSpPr>
            <p:cNvPr id="13" name="Oval 12"/>
            <p:cNvSpPr/>
            <p:nvPr/>
          </p:nvSpPr>
          <p:spPr>
            <a:xfrm>
              <a:off x="6060635" y="3370055"/>
              <a:ext cx="1169376" cy="98083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24098" y="3546102"/>
              <a:ext cx="867601" cy="584776"/>
            </a:xfrm>
            <a:prstGeom prst="rect">
              <a:avLst/>
            </a:prstGeom>
            <a:noFill/>
          </p:spPr>
          <p:txBody>
            <a:bodyPr wrap="square" rtlCol="0">
              <a:spAutoFit/>
            </a:bodyPr>
            <a:lstStyle/>
            <a:p>
              <a:pPr algn="ctr"/>
              <a:r>
                <a:rPr lang="en-US" sz="3200" b="1" dirty="0" smtClean="0">
                  <a:solidFill>
                    <a:srgbClr val="FF0000"/>
                  </a:solidFill>
                </a:rPr>
                <a:t>#2</a:t>
              </a:r>
              <a:endParaRPr lang="en-US" sz="3200" b="1" dirty="0">
                <a:solidFill>
                  <a:srgbClr val="FF0000"/>
                </a:solidFill>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349472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622" y="0"/>
            <a:ext cx="9868755" cy="1143099"/>
          </a:xfrm>
          <a:prstGeom prst="rect">
            <a:avLst/>
          </a:prstGeom>
          <a:effectLst>
            <a:glow>
              <a:schemeClr val="accent1">
                <a:alpha val="40000"/>
              </a:schemeClr>
            </a:glow>
            <a:softEdge rad="63500"/>
          </a:effectLst>
        </p:spPr>
      </p:pic>
      <p:sp>
        <p:nvSpPr>
          <p:cNvPr id="5" name="Subtitle 4"/>
          <p:cNvSpPr>
            <a:spLocks noGrp="1"/>
          </p:cNvSpPr>
          <p:nvPr>
            <p:ph type="subTitle" idx="1"/>
          </p:nvPr>
        </p:nvSpPr>
        <p:spPr>
          <a:xfrm>
            <a:off x="1161622" y="1871909"/>
            <a:ext cx="10058400" cy="1143000"/>
          </a:xfrm>
        </p:spPr>
        <p:txBody>
          <a:bodyPr vert="horz" lIns="91425" tIns="91425" rIns="91425" bIns="91425" rtlCol="0" anchor="t" anchorCtr="0">
            <a:noAutofit/>
          </a:bodyPr>
          <a:lstStyle/>
          <a:p>
            <a:pPr marL="228600">
              <a:lnSpc>
                <a:spcPct val="100000"/>
              </a:lnSpc>
              <a:spcBef>
                <a:spcPts val="1400"/>
              </a:spcBef>
              <a:spcAft>
                <a:spcPts val="0"/>
              </a:spcAft>
            </a:pPr>
            <a:r>
              <a:rPr lang="en-US" sz="3200" dirty="0">
                <a:solidFill>
                  <a:schemeClr val="tx1">
                    <a:lumMod val="75000"/>
                    <a:lumOff val="25000"/>
                  </a:schemeClr>
                </a:solidFill>
                <a:latin typeface="+mn-lt"/>
              </a:rPr>
              <a:t>Contact Information:</a:t>
            </a:r>
          </a:p>
          <a:p>
            <a:pPr marL="228600">
              <a:lnSpc>
                <a:spcPct val="100000"/>
              </a:lnSpc>
              <a:spcBef>
                <a:spcPts val="1400"/>
              </a:spcBef>
              <a:spcAft>
                <a:spcPts val="0"/>
              </a:spcAft>
            </a:pPr>
            <a:endParaRPr lang="en-US" sz="2800" dirty="0">
              <a:solidFill>
                <a:schemeClr val="tx1">
                  <a:lumMod val="75000"/>
                  <a:lumOff val="25000"/>
                </a:schemeClr>
              </a:solidFill>
              <a:latin typeface="+mn-lt"/>
            </a:endParaRPr>
          </a:p>
          <a:p>
            <a:pPr marL="228600">
              <a:lnSpc>
                <a:spcPct val="100000"/>
              </a:lnSpc>
              <a:spcBef>
                <a:spcPts val="1400"/>
              </a:spcBef>
              <a:spcAft>
                <a:spcPts val="0"/>
              </a:spcAft>
            </a:pPr>
            <a:r>
              <a:rPr lang="en-US" sz="2800" dirty="0" err="1">
                <a:solidFill>
                  <a:schemeClr val="tx1">
                    <a:lumMod val="75000"/>
                    <a:lumOff val="25000"/>
                  </a:schemeClr>
                </a:solidFill>
                <a:latin typeface="+mn-lt"/>
              </a:rPr>
              <a:t>Gerlinde</a:t>
            </a:r>
            <a:r>
              <a:rPr lang="en-US" sz="2800" dirty="0">
                <a:solidFill>
                  <a:schemeClr val="tx1">
                    <a:lumMod val="75000"/>
                    <a:lumOff val="25000"/>
                  </a:schemeClr>
                </a:solidFill>
                <a:latin typeface="+mn-lt"/>
              </a:rPr>
              <a:t> Brady - gebrady@cabrillo.edu</a:t>
            </a:r>
          </a:p>
          <a:p>
            <a:pPr marL="228600">
              <a:lnSpc>
                <a:spcPct val="100000"/>
              </a:lnSpc>
              <a:spcBef>
                <a:spcPts val="1400"/>
              </a:spcBef>
              <a:spcAft>
                <a:spcPts val="0"/>
              </a:spcAft>
            </a:pPr>
            <a:r>
              <a:rPr lang="en-US" sz="2800" dirty="0">
                <a:solidFill>
                  <a:schemeClr val="tx1">
                    <a:lumMod val="75000"/>
                    <a:lumOff val="25000"/>
                  </a:schemeClr>
                </a:solidFill>
                <a:latin typeface="+mn-lt"/>
              </a:rPr>
              <a:t>Richard </a:t>
            </a:r>
            <a:r>
              <a:rPr lang="en-US" sz="2800" dirty="0" err="1" smtClean="0">
                <a:solidFill>
                  <a:schemeClr val="tx1">
                    <a:lumMod val="75000"/>
                    <a:lumOff val="25000"/>
                  </a:schemeClr>
                </a:solidFill>
                <a:latin typeface="+mn-lt"/>
              </a:rPr>
              <a:t>Grotegut</a:t>
            </a:r>
            <a:r>
              <a:rPr lang="en-US" sz="2800" dirty="0" smtClean="0">
                <a:solidFill>
                  <a:schemeClr val="tx1">
                    <a:lumMod val="75000"/>
                    <a:lumOff val="25000"/>
                  </a:schemeClr>
                </a:solidFill>
                <a:latin typeface="+mn-lt"/>
              </a:rPr>
              <a:t> – </a:t>
            </a:r>
            <a:r>
              <a:rPr lang="en-US" sz="2800" dirty="0" smtClean="0">
                <a:solidFill>
                  <a:schemeClr val="tx1">
                    <a:lumMod val="75000"/>
                    <a:lumOff val="25000"/>
                  </a:schemeClr>
                </a:solidFill>
                <a:latin typeface="+mn-lt"/>
                <a:hlinkClick r:id="rId3"/>
              </a:rPr>
              <a:t>RGROTEGUT@DVC.EDU</a:t>
            </a:r>
            <a:endParaRPr lang="en-US" sz="2800" dirty="0">
              <a:solidFill>
                <a:schemeClr val="tx1">
                  <a:lumMod val="75000"/>
                  <a:lumOff val="25000"/>
                </a:schemeClr>
              </a:solidFill>
              <a:latin typeface="+mn-lt"/>
            </a:endParaRPr>
          </a:p>
          <a:p>
            <a:pPr marL="228600">
              <a:lnSpc>
                <a:spcPct val="100000"/>
              </a:lnSpc>
              <a:spcBef>
                <a:spcPts val="1400"/>
              </a:spcBef>
              <a:spcAft>
                <a:spcPts val="0"/>
              </a:spcAft>
            </a:pPr>
            <a:endParaRPr lang="en-US" sz="2800" dirty="0">
              <a:solidFill>
                <a:schemeClr val="tx1">
                  <a:lumMod val="75000"/>
                  <a:lumOff val="25000"/>
                </a:schemeClr>
              </a:solidFill>
              <a:latin typeface="+mn-lt"/>
            </a:endParaRPr>
          </a:p>
          <a:p>
            <a:pPr marL="685800" indent="-457200">
              <a:lnSpc>
                <a:spcPct val="100000"/>
              </a:lnSpc>
              <a:spcBef>
                <a:spcPts val="1400"/>
              </a:spcBef>
              <a:spcAft>
                <a:spcPts val="0"/>
              </a:spcAft>
              <a:buFont typeface="Arial" panose="020B0604020202020204" pitchFamily="34" charset="0"/>
              <a:buChar char="•"/>
            </a:pPr>
            <a:endParaRPr lang="en-US" sz="2800" dirty="0">
              <a:solidFill>
                <a:schemeClr val="tx1">
                  <a:lumMod val="75000"/>
                  <a:lumOff val="25000"/>
                </a:schemeClr>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9522927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953131" y="115426"/>
            <a:ext cx="10566400" cy="800100"/>
          </a:xfrm>
        </p:spPr>
        <p:txBody>
          <a:bodyPr/>
          <a:lstStyle/>
          <a:p>
            <a:pPr eaLnBrk="1" hangingPunct="1"/>
            <a:r>
              <a:rPr lang="en-US" b="1" dirty="0" smtClean="0"/>
              <a:t>Problem Statement</a:t>
            </a:r>
          </a:p>
        </p:txBody>
      </p:sp>
      <p:sp>
        <p:nvSpPr>
          <p:cNvPr id="4" name="AutoShape 3"/>
          <p:cNvSpPr>
            <a:spLocks noChangeAspect="1" noChangeArrowheads="1"/>
          </p:cNvSpPr>
          <p:nvPr/>
        </p:nvSpPr>
        <p:spPr bwMode="auto">
          <a:xfrm>
            <a:off x="603549" y="902256"/>
            <a:ext cx="9128676" cy="5007916"/>
          </a:xfrm>
          <a:prstGeom prst="rect">
            <a:avLst/>
          </a:prstGeom>
          <a:noFill/>
          <a:ln w="9525">
            <a:noFill/>
            <a:miter lim="800000"/>
            <a:headEnd/>
            <a:tailEnd/>
          </a:ln>
        </p:spPr>
        <p:txBody>
          <a:bodyPr/>
          <a:lstStyle/>
          <a:p>
            <a:pPr marL="285750" indent="-285750" eaLnBrk="0" hangingPunct="0">
              <a:lnSpc>
                <a:spcPct val="150000"/>
              </a:lnSpc>
              <a:spcBef>
                <a:spcPct val="20000"/>
              </a:spcBef>
              <a:buFont typeface="Arial" panose="020B0604020202020204" pitchFamily="34" charset="0"/>
              <a:buChar char="•"/>
            </a:pPr>
            <a:r>
              <a:rPr lang="en-US" sz="2400" i="0" dirty="0" smtClean="0">
                <a:latin typeface="Arial"/>
                <a:cs typeface="Arial"/>
              </a:rPr>
              <a:t>Employers demand real-world experience</a:t>
            </a:r>
          </a:p>
          <a:p>
            <a:pPr marL="285750" indent="-285750" eaLnBrk="0" hangingPunct="0">
              <a:lnSpc>
                <a:spcPct val="150000"/>
              </a:lnSpc>
              <a:spcBef>
                <a:spcPct val="20000"/>
              </a:spcBef>
              <a:buFont typeface="Arial" panose="020B0604020202020204" pitchFamily="34" charset="0"/>
              <a:buChar char="•"/>
            </a:pPr>
            <a:r>
              <a:rPr lang="en-US" sz="2400" i="0" dirty="0">
                <a:latin typeface="Arial"/>
                <a:cs typeface="Arial"/>
              </a:rPr>
              <a:t>S</a:t>
            </a:r>
            <a:r>
              <a:rPr lang="en-US" sz="2400" i="0" dirty="0" smtClean="0">
                <a:latin typeface="Arial"/>
                <a:cs typeface="Arial"/>
              </a:rPr>
              <a:t>tudents need hands-on skills development</a:t>
            </a:r>
          </a:p>
          <a:p>
            <a:pPr marL="285750" indent="-285750" eaLnBrk="0" hangingPunct="0">
              <a:lnSpc>
                <a:spcPct val="150000"/>
              </a:lnSpc>
              <a:spcBef>
                <a:spcPct val="20000"/>
              </a:spcBef>
              <a:buFont typeface="Arial" panose="020B0604020202020204" pitchFamily="34" charset="0"/>
              <a:buChar char="•"/>
            </a:pPr>
            <a:r>
              <a:rPr lang="en-US" sz="2400" i="0" dirty="0">
                <a:latin typeface="Arial"/>
                <a:cs typeface="Arial"/>
              </a:rPr>
              <a:t>E</a:t>
            </a:r>
            <a:r>
              <a:rPr lang="en-US" sz="2400" i="0" dirty="0" smtClean="0">
                <a:latin typeface="Arial"/>
                <a:cs typeface="Arial"/>
              </a:rPr>
              <a:t>quipment and software are expensive </a:t>
            </a:r>
            <a:endParaRPr lang="en-US" sz="2400" i="0" dirty="0">
              <a:latin typeface="Arial"/>
              <a:cs typeface="Arial"/>
            </a:endParaRPr>
          </a:p>
          <a:p>
            <a:pPr marL="285750" indent="-285750" eaLnBrk="0" hangingPunct="0">
              <a:lnSpc>
                <a:spcPct val="150000"/>
              </a:lnSpc>
              <a:spcBef>
                <a:spcPct val="20000"/>
              </a:spcBef>
              <a:buFont typeface="Arial" panose="020B0604020202020204" pitchFamily="34" charset="0"/>
              <a:buChar char="•"/>
            </a:pPr>
            <a:r>
              <a:rPr lang="en-US" sz="2400" i="0" dirty="0" smtClean="0">
                <a:latin typeface="Arial"/>
                <a:cs typeface="Arial"/>
              </a:rPr>
              <a:t>Quick obsolescence, because ICT evolves so quickly</a:t>
            </a:r>
          </a:p>
          <a:p>
            <a:pPr marL="285750" indent="-285750" eaLnBrk="0" hangingPunct="0">
              <a:lnSpc>
                <a:spcPct val="150000"/>
              </a:lnSpc>
              <a:spcBef>
                <a:spcPct val="20000"/>
              </a:spcBef>
              <a:buFont typeface="Arial" panose="020B0604020202020204" pitchFamily="34" charset="0"/>
              <a:buChar char="•"/>
            </a:pPr>
            <a:r>
              <a:rPr lang="en-US" sz="2400" i="0" dirty="0">
                <a:latin typeface="Arial"/>
                <a:cs typeface="Arial"/>
              </a:rPr>
              <a:t>I</a:t>
            </a:r>
            <a:r>
              <a:rPr lang="en-US" sz="2400" i="0" dirty="0" smtClean="0">
                <a:latin typeface="Arial"/>
                <a:cs typeface="Arial"/>
              </a:rPr>
              <a:t>nstallation, maintenance, management &amp; support </a:t>
            </a:r>
          </a:p>
          <a:p>
            <a:pPr marL="285750" indent="-285750" eaLnBrk="0" hangingPunct="0">
              <a:lnSpc>
                <a:spcPct val="150000"/>
              </a:lnSpc>
              <a:spcBef>
                <a:spcPct val="20000"/>
              </a:spcBef>
              <a:buFont typeface="Arial" panose="020B0604020202020204" pitchFamily="34" charset="0"/>
              <a:buChar char="•"/>
            </a:pPr>
            <a:r>
              <a:rPr lang="en-US" sz="2400" i="0" dirty="0" smtClean="0">
                <a:latin typeface="Arial"/>
                <a:cs typeface="Arial"/>
              </a:rPr>
              <a:t>License agreement challenges</a:t>
            </a:r>
          </a:p>
          <a:p>
            <a:pPr marL="285750" indent="-285750" eaLnBrk="0" hangingPunct="0">
              <a:lnSpc>
                <a:spcPct val="150000"/>
              </a:lnSpc>
              <a:spcBef>
                <a:spcPct val="20000"/>
              </a:spcBef>
              <a:buFont typeface="Arial" panose="020B0604020202020204" pitchFamily="34" charset="0"/>
              <a:buChar char="•"/>
            </a:pPr>
            <a:r>
              <a:rPr lang="en-US" sz="2400" i="0" dirty="0" smtClean="0">
                <a:latin typeface="Arial"/>
                <a:cs typeface="Arial"/>
              </a:rPr>
              <a:t>Technical support for students and faculty</a:t>
            </a:r>
          </a:p>
          <a:p>
            <a:pPr marL="285750" indent="-285750" eaLnBrk="0" hangingPunct="0">
              <a:lnSpc>
                <a:spcPct val="150000"/>
              </a:lnSpc>
              <a:spcBef>
                <a:spcPct val="20000"/>
              </a:spcBef>
              <a:buFont typeface="Arial" panose="020B0604020202020204" pitchFamily="34" charset="0"/>
              <a:buChar char="•"/>
            </a:pPr>
            <a:r>
              <a:rPr lang="en-US" sz="2400" i="0" dirty="0" smtClean="0">
                <a:latin typeface="Arial"/>
                <a:cs typeface="Arial"/>
              </a:rPr>
              <a:t>Students need access to labs according to their schedules</a:t>
            </a:r>
            <a:endParaRPr lang="en-US" sz="2400" i="0" dirty="0">
              <a:latin typeface="Arial"/>
              <a:cs typeface="Arial"/>
            </a:endParaRPr>
          </a:p>
          <a:p>
            <a:pPr marL="285750" indent="-285750" eaLnBrk="0" hangingPunct="0">
              <a:lnSpc>
                <a:spcPct val="150000"/>
              </a:lnSpc>
              <a:spcBef>
                <a:spcPct val="20000"/>
              </a:spcBef>
              <a:buFont typeface="Arial" panose="020B0604020202020204" pitchFamily="34" charset="0"/>
              <a:buChar char="•"/>
            </a:pPr>
            <a:endParaRPr lang="en-US" sz="1600" b="1" i="0" dirty="0" smtClean="0">
              <a:solidFill>
                <a:srgbClr val="0070C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30409532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097280" y="0"/>
            <a:ext cx="10027920" cy="914400"/>
          </a:xfrm>
          <a:prstGeom prst="rect">
            <a:avLst/>
          </a:prstGeom>
          <a:noFill/>
          <a:ln>
            <a:noFill/>
          </a:ln>
        </p:spPr>
        <p:txBody>
          <a:bodyPr lIns="121897" tIns="121897" rIns="121897" bIns="121897" anchor="b" anchorCtr="0">
            <a:normAutofit fontScale="90000"/>
          </a:bodyPr>
          <a:lstStyle/>
          <a:p>
            <a:pPr algn="ctr">
              <a:spcBef>
                <a:spcPts val="0"/>
              </a:spcBef>
              <a:buClr>
                <a:schemeClr val="dk1"/>
              </a:buClr>
              <a:buSzPct val="25000"/>
            </a:pPr>
            <a:r>
              <a:rPr lang="en-US" sz="5900" dirty="0" smtClean="0">
                <a:solidFill>
                  <a:schemeClr val="dk1"/>
                </a:solidFill>
                <a:latin typeface="Calibri"/>
                <a:ea typeface="Calibri"/>
                <a:cs typeface="Calibri"/>
                <a:sym typeface="Calibri"/>
              </a:rPr>
              <a:t>Importance of Learning </a:t>
            </a:r>
            <a:r>
              <a:rPr lang="en-US" sz="5900" dirty="0">
                <a:solidFill>
                  <a:schemeClr val="dk1"/>
                </a:solidFill>
                <a:latin typeface="Calibri"/>
                <a:ea typeface="Calibri"/>
                <a:cs typeface="Calibri"/>
                <a:sym typeface="Calibri"/>
              </a:rPr>
              <a:t>by Doing</a:t>
            </a:r>
            <a:endParaRPr lang="en" sz="5900" dirty="0">
              <a:solidFill>
                <a:schemeClr val="dk1"/>
              </a:solidFill>
              <a:latin typeface="Calibri"/>
              <a:ea typeface="Calibri"/>
              <a:cs typeface="Calibri"/>
              <a:sym typeface="Calibri"/>
            </a:endParaRPr>
          </a:p>
        </p:txBody>
      </p:sp>
      <p:pic>
        <p:nvPicPr>
          <p:cNvPr id="3" name="Picture 2" descr="hands-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420" y="1217443"/>
            <a:ext cx="7934195" cy="3482924"/>
          </a:xfrm>
          <a:prstGeom prst="rect">
            <a:avLst/>
          </a:prstGeom>
        </p:spPr>
      </p:pic>
      <p:sp>
        <p:nvSpPr>
          <p:cNvPr id="2" name="TextBox 1"/>
          <p:cNvSpPr txBox="1"/>
          <p:nvPr/>
        </p:nvSpPr>
        <p:spPr>
          <a:xfrm>
            <a:off x="1722628" y="5143108"/>
            <a:ext cx="8499979" cy="584776"/>
          </a:xfrm>
          <a:prstGeom prst="rect">
            <a:avLst/>
          </a:prstGeom>
          <a:noFill/>
        </p:spPr>
        <p:txBody>
          <a:bodyPr wrap="square" rtlCol="0">
            <a:spAutoFit/>
          </a:bodyPr>
          <a:lstStyle/>
          <a:p>
            <a:r>
              <a:rPr lang="en-US" sz="3200" dirty="0" smtClean="0"/>
              <a:t>On-campus lab facilities are expensive and limited</a:t>
            </a:r>
            <a:endParaRPr lang="en-US" sz="3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6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spect="1" noChangeArrowheads="1"/>
          </p:cNvSpPr>
          <p:nvPr/>
        </p:nvSpPr>
        <p:spPr bwMode="auto">
          <a:xfrm>
            <a:off x="5384799" y="225810"/>
            <a:ext cx="6601097" cy="1157421"/>
          </a:xfrm>
          <a:prstGeom prst="rect">
            <a:avLst/>
          </a:prstGeom>
          <a:noFill/>
          <a:ln w="9525">
            <a:noFill/>
            <a:miter lim="800000"/>
            <a:headEnd/>
            <a:tailEnd/>
          </a:ln>
        </p:spPr>
        <p:txBody>
          <a:bodyPr/>
          <a:lstStyle/>
          <a:p>
            <a:pPr marL="257175" indent="-257175" algn="ctr" eaLnBrk="0" hangingPunct="0">
              <a:lnSpc>
                <a:spcPct val="120000"/>
              </a:lnSpc>
              <a:spcBef>
                <a:spcPct val="20000"/>
              </a:spcBef>
            </a:pPr>
            <a:r>
              <a:rPr lang="en-US" sz="2800" b="1" dirty="0">
                <a:solidFill>
                  <a:srgbClr val="0070C0"/>
                </a:solidFill>
              </a:rPr>
              <a:t>San Francisco Bay Area ICT Industry and Employment </a:t>
            </a:r>
            <a:r>
              <a:rPr lang="en-US" sz="2800" b="1" dirty="0" smtClean="0">
                <a:solidFill>
                  <a:srgbClr val="0070C0"/>
                </a:solidFill>
              </a:rPr>
              <a:t>Training Options</a:t>
            </a:r>
            <a:endParaRPr lang="en-US" sz="2800" b="1" dirty="0">
              <a:solidFill>
                <a:srgbClr val="0070C0"/>
              </a:solidFill>
            </a:endParaRPr>
          </a:p>
        </p:txBody>
      </p:sp>
      <p:pic>
        <p:nvPicPr>
          <p:cNvPr id="819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36889" y="5447545"/>
            <a:ext cx="881669" cy="738528"/>
          </a:xfrm>
          <a:prstGeom prst="rect">
            <a:avLst/>
          </a:prstGeom>
          <a:noFill/>
          <a:ln w="9525">
            <a:noFill/>
            <a:miter lim="800000"/>
            <a:headEnd/>
            <a:tailEnd/>
          </a:ln>
        </p:spPr>
      </p:pic>
      <p:sp>
        <p:nvSpPr>
          <p:cNvPr id="7" name="AutoShape 3"/>
          <p:cNvSpPr>
            <a:spLocks noChangeAspect="1" noChangeArrowheads="1"/>
          </p:cNvSpPr>
          <p:nvPr/>
        </p:nvSpPr>
        <p:spPr bwMode="auto">
          <a:xfrm>
            <a:off x="5994400" y="2341520"/>
            <a:ext cx="5791200" cy="3068141"/>
          </a:xfrm>
          <a:prstGeom prst="rect">
            <a:avLst/>
          </a:prstGeom>
          <a:noFill/>
          <a:ln w="9525">
            <a:noFill/>
            <a:miter lim="800000"/>
            <a:headEnd/>
            <a:tailEnd/>
          </a:ln>
        </p:spPr>
        <p:txBody>
          <a:bodyPr/>
          <a:lstStyle/>
          <a:p>
            <a:pPr eaLnBrk="0" hangingPunct="0">
              <a:lnSpc>
                <a:spcPct val="150000"/>
              </a:lnSpc>
              <a:spcBef>
                <a:spcPct val="20000"/>
              </a:spcBef>
            </a:pPr>
            <a:endParaRPr lang="en-US" sz="1600" b="1" dirty="0">
              <a:solidFill>
                <a:srgbClr val="0070C0"/>
              </a:solidFill>
            </a:endParaRPr>
          </a:p>
        </p:txBody>
      </p:sp>
      <p:pic>
        <p:nvPicPr>
          <p:cNvPr id="9" name="Picture 2" descr="C:\Users\James at MPICT\Documents\MPICT Center\Marketing\Logos\MPICT Logo\Penny 2012\MPICT_Color_Logo_201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90444" y="5416759"/>
            <a:ext cx="834266" cy="8001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0298" y="514648"/>
            <a:ext cx="4981303" cy="539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
          <p:cNvSpPr>
            <a:spLocks noChangeAspect="1" noChangeArrowheads="1"/>
          </p:cNvSpPr>
          <p:nvPr/>
        </p:nvSpPr>
        <p:spPr bwMode="auto">
          <a:xfrm>
            <a:off x="5384800" y="1374021"/>
            <a:ext cx="6623306" cy="4246929"/>
          </a:xfrm>
          <a:prstGeom prst="rect">
            <a:avLst/>
          </a:prstGeom>
          <a:noFill/>
          <a:ln w="9525">
            <a:noFill/>
            <a:miter lim="800000"/>
            <a:headEnd/>
            <a:tailEnd/>
          </a:ln>
        </p:spPr>
        <p:txBody>
          <a:bodyPr/>
          <a:lstStyle/>
          <a:p>
            <a:pPr eaLnBrk="0" hangingPunct="0">
              <a:spcBef>
                <a:spcPct val="20000"/>
              </a:spcBef>
              <a:spcAft>
                <a:spcPts val="600"/>
              </a:spcAft>
            </a:pPr>
            <a:r>
              <a:rPr lang="en-US" sz="2800" b="1" dirty="0" smtClean="0">
                <a:solidFill>
                  <a:srgbClr val="0070C0"/>
                </a:solidFill>
              </a:rPr>
              <a:t>Documented CCC ICT Supply by 28 CCCs:</a:t>
            </a:r>
            <a:endParaRPr lang="en-US" sz="2800" b="1" dirty="0">
              <a:solidFill>
                <a:srgbClr val="0070C0"/>
              </a:solidFill>
            </a:endParaRPr>
          </a:p>
          <a:p>
            <a:pPr marL="1057275" lvl="2" indent="-257175" eaLnBrk="0" hangingPunct="0">
              <a:spcBef>
                <a:spcPct val="20000"/>
              </a:spcBef>
              <a:spcAft>
                <a:spcPts val="600"/>
              </a:spcAft>
              <a:buFontTx/>
              <a:buChar char="•"/>
            </a:pPr>
            <a:r>
              <a:rPr lang="en-US" sz="2400" b="1" dirty="0" smtClean="0">
                <a:solidFill>
                  <a:srgbClr val="0070C0"/>
                </a:solidFill>
              </a:rPr>
              <a:t>81 Departments</a:t>
            </a:r>
          </a:p>
          <a:p>
            <a:pPr marL="1057275" lvl="2" indent="-257175" eaLnBrk="0" hangingPunct="0">
              <a:spcBef>
                <a:spcPct val="20000"/>
              </a:spcBef>
              <a:spcAft>
                <a:spcPts val="600"/>
              </a:spcAft>
              <a:buFontTx/>
              <a:buChar char="•"/>
            </a:pPr>
            <a:r>
              <a:rPr lang="en-US" sz="2400" b="1" dirty="0" smtClean="0">
                <a:solidFill>
                  <a:srgbClr val="0070C0"/>
                </a:solidFill>
              </a:rPr>
              <a:t>1,345 Faculty</a:t>
            </a:r>
          </a:p>
          <a:p>
            <a:pPr marL="1057275" lvl="2" indent="-257175" eaLnBrk="0" hangingPunct="0">
              <a:spcBef>
                <a:spcPct val="20000"/>
              </a:spcBef>
              <a:spcAft>
                <a:spcPts val="600"/>
              </a:spcAft>
              <a:buFontTx/>
              <a:buChar char="•"/>
            </a:pPr>
            <a:r>
              <a:rPr lang="en-US" sz="2400" b="1" dirty="0" smtClean="0">
                <a:solidFill>
                  <a:srgbClr val="0070C0"/>
                </a:solidFill>
              </a:rPr>
              <a:t>140K Student Enrollments</a:t>
            </a:r>
          </a:p>
          <a:p>
            <a:pPr marL="1057275" lvl="2" indent="-257175" eaLnBrk="0" hangingPunct="0">
              <a:spcBef>
                <a:spcPct val="20000"/>
              </a:spcBef>
              <a:spcAft>
                <a:spcPts val="600"/>
              </a:spcAft>
              <a:buFontTx/>
              <a:buChar char="•"/>
            </a:pPr>
            <a:r>
              <a:rPr lang="en-US" sz="2400" b="1" dirty="0" smtClean="0">
                <a:solidFill>
                  <a:srgbClr val="0070C0"/>
                </a:solidFill>
              </a:rPr>
              <a:t>180 Degrees</a:t>
            </a:r>
          </a:p>
          <a:p>
            <a:pPr marL="1057275" lvl="2" indent="-257175" eaLnBrk="0" hangingPunct="0">
              <a:spcBef>
                <a:spcPct val="20000"/>
              </a:spcBef>
              <a:spcAft>
                <a:spcPts val="600"/>
              </a:spcAft>
              <a:buFontTx/>
              <a:buChar char="•"/>
            </a:pPr>
            <a:r>
              <a:rPr lang="en-US" sz="2400" b="1" dirty="0" smtClean="0">
                <a:solidFill>
                  <a:srgbClr val="0070C0"/>
                </a:solidFill>
              </a:rPr>
              <a:t>405 Academic Certificates</a:t>
            </a:r>
          </a:p>
          <a:p>
            <a:pPr marL="1057275" lvl="2" indent="-257175" eaLnBrk="0" hangingPunct="0">
              <a:spcBef>
                <a:spcPct val="20000"/>
              </a:spcBef>
              <a:spcAft>
                <a:spcPts val="600"/>
              </a:spcAft>
              <a:buFontTx/>
              <a:buChar char="•"/>
            </a:pPr>
            <a:r>
              <a:rPr lang="en-US" sz="2400" b="1" dirty="0">
                <a:solidFill>
                  <a:srgbClr val="0070C0"/>
                </a:solidFill>
              </a:rPr>
              <a:t>7,398 sections of </a:t>
            </a:r>
            <a:r>
              <a:rPr lang="en-US" sz="2400" b="1" dirty="0" smtClean="0">
                <a:solidFill>
                  <a:srgbClr val="0070C0"/>
                </a:solidFill>
              </a:rPr>
              <a:t>2,366 courses </a:t>
            </a:r>
          </a:p>
          <a:p>
            <a:pPr marL="1057275" lvl="2" indent="-257175" eaLnBrk="0" hangingPunct="0">
              <a:spcBef>
                <a:spcPct val="20000"/>
              </a:spcBef>
              <a:spcAft>
                <a:spcPts val="600"/>
              </a:spcAft>
              <a:buFontTx/>
              <a:buChar char="•"/>
            </a:pPr>
            <a:r>
              <a:rPr lang="en-US" sz="2400" b="1" dirty="0" smtClean="0">
                <a:solidFill>
                  <a:srgbClr val="0070C0"/>
                </a:solidFill>
              </a:rPr>
              <a:t>Faculty and enrollment demographics</a:t>
            </a:r>
          </a:p>
          <a:p>
            <a:pPr marL="1057275" lvl="2" indent="-257175" eaLnBrk="0" hangingPunct="0">
              <a:lnSpc>
                <a:spcPct val="150000"/>
              </a:lnSpc>
              <a:spcBef>
                <a:spcPct val="20000"/>
              </a:spcBef>
              <a:buFontTx/>
              <a:buChar char="•"/>
            </a:pPr>
            <a:endParaRPr lang="en-US" sz="1600" b="1" dirty="0">
              <a:solidFill>
                <a:srgbClr val="0070C0"/>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spTree>
    <p:extLst>
      <p:ext uri="{BB962C8B-B14F-4D97-AF65-F5344CB8AC3E}">
        <p14:creationId xmlns:p14="http://schemas.microsoft.com/office/powerpoint/2010/main" val="2602271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spect="1" noChangeArrowheads="1"/>
          </p:cNvSpPr>
          <p:nvPr/>
        </p:nvSpPr>
        <p:spPr bwMode="auto">
          <a:xfrm>
            <a:off x="5994400" y="2341520"/>
            <a:ext cx="5791200" cy="3068141"/>
          </a:xfrm>
          <a:prstGeom prst="rect">
            <a:avLst/>
          </a:prstGeom>
          <a:noFill/>
          <a:ln w="9525">
            <a:noFill/>
            <a:miter lim="800000"/>
            <a:headEnd/>
            <a:tailEnd/>
          </a:ln>
        </p:spPr>
        <p:txBody>
          <a:bodyPr/>
          <a:lstStyle/>
          <a:p>
            <a:pPr eaLnBrk="0" hangingPunct="0">
              <a:lnSpc>
                <a:spcPct val="150000"/>
              </a:lnSpc>
              <a:spcBef>
                <a:spcPct val="20000"/>
              </a:spcBef>
            </a:pPr>
            <a:endParaRPr lang="en-US" sz="1600" b="1" dirty="0">
              <a:solidFill>
                <a:srgbClr val="0070C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104" y="6410131"/>
            <a:ext cx="8069791" cy="447869"/>
          </a:xfrm>
          <a:prstGeom prst="rect">
            <a:avLst/>
          </a:prstGeom>
          <a:effectLst>
            <a:softEdge rad="38100"/>
          </a:effec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651" y="0"/>
            <a:ext cx="8093748" cy="589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971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6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7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TM02900720[[fn=Integral]]</Template>
  <TotalTime>4915</TotalTime>
  <Words>1355</Words>
  <Application>Microsoft Macintosh PowerPoint</Application>
  <PresentationFormat>Custom</PresentationFormat>
  <Paragraphs>245</Paragraphs>
  <Slides>50</Slides>
  <Notes>25</Notes>
  <HiddenSlides>0</HiddenSlides>
  <MMClips>0</MMClips>
  <ScaleCrop>false</ScaleCrop>
  <HeadingPairs>
    <vt:vector size="4" baseType="variant">
      <vt:variant>
        <vt:lpstr>Theme</vt:lpstr>
      </vt:variant>
      <vt:variant>
        <vt:i4>9</vt:i4>
      </vt:variant>
      <vt:variant>
        <vt:lpstr>Slide Titles</vt:lpstr>
      </vt:variant>
      <vt:variant>
        <vt:i4>50</vt:i4>
      </vt:variant>
    </vt:vector>
  </HeadingPairs>
  <TitlesOfParts>
    <vt:vector size="59" baseType="lpstr">
      <vt:lpstr>HDOfficeLightV0</vt:lpstr>
      <vt:lpstr>1_HDOfficeLightV0</vt:lpstr>
      <vt:lpstr>2_HDOfficeLightV0</vt:lpstr>
      <vt:lpstr>3_HDOfficeLightV0</vt:lpstr>
      <vt:lpstr>4_HDOfficeLightV0</vt:lpstr>
      <vt:lpstr>5_HDOfficeLightV0</vt:lpstr>
      <vt:lpstr>6_HDOfficeLightV0</vt:lpstr>
      <vt:lpstr>7_HDOfficeLightV0</vt:lpstr>
      <vt:lpstr>Retrospect</vt:lpstr>
      <vt:lpstr>Colleges Share  24x7  ICT Remote Lab Systems </vt:lpstr>
      <vt:lpstr>What is Information Communication Technology?</vt:lpstr>
      <vt:lpstr>PowerPoint Presentation</vt:lpstr>
      <vt:lpstr>PowerPoint Presentation</vt:lpstr>
      <vt:lpstr>PowerPoint Presentation</vt:lpstr>
      <vt:lpstr>Problem Statement</vt:lpstr>
      <vt:lpstr>Importance of Learning by Doing</vt:lpstr>
      <vt:lpstr>PowerPoint Presentation</vt:lpstr>
      <vt:lpstr>PowerPoint Presentation</vt:lpstr>
      <vt:lpstr>NETLAB+</vt:lpstr>
      <vt:lpstr>PowerPoint Presentation</vt:lpstr>
      <vt:lpstr>NETLAB+ - Over 500 Labs</vt:lpstr>
      <vt:lpstr>PowerPoint Presentation</vt:lpstr>
      <vt:lpstr>PowerPoint Presentation</vt:lpstr>
      <vt:lpstr>PowerPoint Presentation</vt:lpstr>
      <vt:lpstr>PowerPoint Presentation</vt:lpstr>
      <vt:lpstr>PowerPoint Presentation</vt:lpstr>
      <vt:lpstr>PowerPoint Presentation</vt:lpstr>
      <vt:lpstr>How Does it Help us Teach?</vt:lpstr>
      <vt:lpstr>PowerPoint Presentation</vt:lpstr>
      <vt:lpstr>PowerPoint Presentation</vt:lpstr>
      <vt:lpstr>20 Participating Colleges</vt:lpstr>
      <vt:lpstr>Memorandum of Understanding</vt:lpstr>
      <vt:lpstr>Planning and Implementation</vt:lpstr>
      <vt:lpstr>What Had To Be Done</vt:lpstr>
      <vt:lpstr>The Team</vt:lpstr>
      <vt:lpstr>SPACE</vt:lpstr>
      <vt:lpstr>STARTING FROM SCRATCH</vt:lpstr>
      <vt:lpstr>We Did Run Into ...</vt:lpstr>
      <vt:lpstr>Making Progress</vt:lpstr>
      <vt:lpstr>PowerPoint Presentation</vt:lpstr>
      <vt:lpstr>BACCC System Capacity</vt:lpstr>
      <vt:lpstr>Cost and Cost Saving</vt:lpstr>
      <vt:lpstr>Operational August 31, 2015</vt:lpstr>
      <vt:lpstr>Testimonials </vt:lpstr>
      <vt:lpstr>2016 Instructional Design and Innovation</vt:lpstr>
      <vt:lpstr>Partnerships to Create New Opportunities for Students</vt:lpstr>
      <vt:lpstr>Discovering Strategies in Curricular Design</vt:lpstr>
      <vt:lpstr>Enhance Teaching by Integrating Instructional Technology into the Classroom </vt:lpstr>
      <vt:lpstr>Institutionalizing Innovative Programs</vt:lpstr>
      <vt:lpstr>Improving Collaboration Between Instruction and Student Services on our Campuses</vt:lpstr>
      <vt:lpstr>PowerPoint Presentation</vt:lpstr>
      <vt:lpstr>Value of a Remote Lab Facility</vt:lpstr>
      <vt:lpstr>Value of a Remote Lab Facility</vt:lpstr>
      <vt:lpstr>Value of the Shared Lab Facility</vt:lpstr>
      <vt:lpstr>Other Regional Collaborations</vt:lpstr>
      <vt:lpstr>Sustainability – Potential Strategies</vt:lpstr>
      <vt:lpstr>Sustainability – Potential Strategies</vt:lpstr>
      <vt:lpstr>Q &amp; A</vt:lpstr>
      <vt:lpstr>PowerPoint Presentation</vt:lpstr>
    </vt:vector>
  </TitlesOfParts>
  <Company>Cabrillo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Montague</dc:creator>
  <cp:lastModifiedBy>cc</cp:lastModifiedBy>
  <cp:revision>108</cp:revision>
  <dcterms:created xsi:type="dcterms:W3CDTF">2015-10-05T16:52:00Z</dcterms:created>
  <dcterms:modified xsi:type="dcterms:W3CDTF">2016-01-23T04:09:29Z</dcterms:modified>
</cp:coreProperties>
</file>