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5"/>
  </p:notesMasterIdLst>
  <p:sldIdLst>
    <p:sldId id="256" r:id="rId2"/>
    <p:sldId id="257" r:id="rId3"/>
    <p:sldId id="258" r:id="rId4"/>
    <p:sldId id="259" r:id="rId5"/>
    <p:sldId id="260" r:id="rId6"/>
    <p:sldId id="262" r:id="rId7"/>
    <p:sldId id="264" r:id="rId8"/>
    <p:sldId id="265" r:id="rId9"/>
    <p:sldId id="266" r:id="rId10"/>
    <p:sldId id="267" r:id="rId11"/>
    <p:sldId id="261" r:id="rId12"/>
    <p:sldId id="263"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48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4063D0-1953-4155-8B4E-861048214DF1}" type="datetimeFigureOut">
              <a:rPr lang="en-US" smtClean="0"/>
              <a:pPr/>
              <a:t>1/10/16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9E3A18-517E-43ED-A7E6-14BB45E1E9B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96503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9E3A18-517E-43ED-A7E6-14BB45E1E9BE}" type="slidenum">
              <a:rPr lang="en-US" smtClean="0"/>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02538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0E8BBAA-CF1F-3042-85D1-4E13FE4F56C1}" type="datetimeFigureOut">
              <a:rPr lang="en-US" smtClean="0"/>
              <a:pPr/>
              <a:t>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34C8F-FE2A-FE4D-A58A-6639D56885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8BBAA-CF1F-3042-85D1-4E13FE4F56C1}" type="datetimeFigureOut">
              <a:rPr lang="en-US" smtClean="0"/>
              <a:pPr/>
              <a:t>1/10/16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34C8F-FE2A-FE4D-A58A-6639D568855C}"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0E8BBAA-CF1F-3042-85D1-4E13FE4F56C1}" type="datetimeFigureOut">
              <a:rPr lang="en-US" smtClean="0"/>
              <a:pPr/>
              <a:t>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34C8F-FE2A-FE4D-A58A-6639D568855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0E8BBAA-CF1F-3042-85D1-4E13FE4F56C1}" type="datetimeFigureOut">
              <a:rPr lang="en-US" smtClean="0"/>
              <a:pPr/>
              <a:t>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34C8F-FE2A-FE4D-A58A-6639D56885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0E8BBAA-CF1F-3042-85D1-4E13FE4F56C1}" type="datetimeFigureOut">
              <a:rPr lang="en-US" smtClean="0"/>
              <a:pPr/>
              <a:t>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34C8F-FE2A-FE4D-A58A-6639D56885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0E8BBAA-CF1F-3042-85D1-4E13FE4F56C1}" type="datetimeFigureOut">
              <a:rPr lang="en-US" smtClean="0"/>
              <a:pPr/>
              <a:t>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34C8F-FE2A-FE4D-A58A-6639D568855C}"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E8BBAA-CF1F-3042-85D1-4E13FE4F56C1}" type="datetimeFigureOut">
              <a:rPr lang="en-US" smtClean="0"/>
              <a:pPr/>
              <a:t>1/10/16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34C8F-FE2A-FE4D-A58A-6639D56885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0E8BBAA-CF1F-3042-85D1-4E13FE4F56C1}" type="datetimeFigureOut">
              <a:rPr lang="en-US" smtClean="0"/>
              <a:pPr/>
              <a:t>1/10/16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34C8F-FE2A-FE4D-A58A-6639D56885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0E8BBAA-CF1F-3042-85D1-4E13FE4F56C1}" type="datetimeFigureOut">
              <a:rPr lang="en-US" smtClean="0"/>
              <a:pPr/>
              <a:t>1/10/16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034C8F-FE2A-FE4D-A58A-6639D56885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0E8BBAA-CF1F-3042-85D1-4E13FE4F56C1}" type="datetimeFigureOut">
              <a:rPr lang="en-US" smtClean="0"/>
              <a:pPr/>
              <a:t>1/10/16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034C8F-FE2A-FE4D-A58A-6639D56885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8BBAA-CF1F-3042-85D1-4E13FE4F56C1}" type="datetimeFigureOut">
              <a:rPr lang="en-US" smtClean="0"/>
              <a:pPr/>
              <a:t>1/10/16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034C8F-FE2A-FE4D-A58A-6639D56885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8BBAA-CF1F-3042-85D1-4E13FE4F56C1}" type="datetimeFigureOut">
              <a:rPr lang="en-US" smtClean="0"/>
              <a:pPr/>
              <a:t>1/10/16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34C8F-FE2A-FE4D-A58A-6639D56885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D0E8BBAA-CF1F-3042-85D1-4E13FE4F56C1}" type="datetimeFigureOut">
              <a:rPr lang="en-US" smtClean="0"/>
              <a:pPr/>
              <a:t>1/10/16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3D034C8F-FE2A-FE4D-A58A-6639D56885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7" Type="http://schemas.openxmlformats.org/officeDocument/2006/relationships/image" Target="../media/image7.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930538"/>
            <a:ext cx="6498158" cy="2301194"/>
          </a:xfrm>
        </p:spPr>
        <p:txBody>
          <a:bodyPr>
            <a:normAutofit/>
          </a:bodyPr>
          <a:lstStyle/>
          <a:p>
            <a:r>
              <a:rPr lang="en-US" sz="3200" dirty="0" smtClean="0"/>
              <a:t>College Readiness Writing Alignment (CRWA):</a:t>
            </a:r>
            <a:br>
              <a:rPr lang="en-US" sz="3200" dirty="0" smtClean="0"/>
            </a:br>
            <a:r>
              <a:rPr lang="en-US" sz="2000" dirty="0" smtClean="0"/>
              <a:t>An </a:t>
            </a:r>
            <a:r>
              <a:rPr lang="en-US" sz="2000" dirty="0" err="1" smtClean="0"/>
              <a:t>Intersegmental</a:t>
            </a:r>
            <a:r>
              <a:rPr lang="en-US" sz="2000" dirty="0" smtClean="0"/>
              <a:t> Learning Project for Approaching </a:t>
            </a:r>
            <a:r>
              <a:rPr lang="en-US" sz="2000" dirty="0"/>
              <a:t>a Common Understanding of College </a:t>
            </a:r>
            <a:r>
              <a:rPr lang="en-US" sz="2000" dirty="0" smtClean="0"/>
              <a:t>Readiness in San Diego, CA</a:t>
            </a:r>
            <a:endParaRPr lang="en-US" sz="2000" dirty="0"/>
          </a:p>
        </p:txBody>
      </p:sp>
      <p:sp>
        <p:nvSpPr>
          <p:cNvPr id="3" name="Subtitle 2"/>
          <p:cNvSpPr>
            <a:spLocks noGrp="1"/>
          </p:cNvSpPr>
          <p:nvPr>
            <p:ph type="subTitle" idx="1"/>
          </p:nvPr>
        </p:nvSpPr>
        <p:spPr>
          <a:xfrm>
            <a:off x="1322920" y="3261287"/>
            <a:ext cx="6498159" cy="916641"/>
          </a:xfrm>
        </p:spPr>
        <p:txBody>
          <a:bodyPr>
            <a:normAutofit fontScale="62500" lnSpcReduction="20000"/>
          </a:bodyPr>
          <a:lstStyle/>
          <a:p>
            <a:endParaRPr lang="en-US" dirty="0" smtClean="0"/>
          </a:p>
          <a:p>
            <a:r>
              <a:rPr lang="en-US" dirty="0" smtClean="0"/>
              <a:t>Mark Manasse,  San Diego Miramar College</a:t>
            </a:r>
          </a:p>
          <a:p>
            <a:r>
              <a:rPr lang="en-US" dirty="0" smtClean="0"/>
              <a:t>Glen </a:t>
            </a:r>
            <a:r>
              <a:rPr lang="en-US" dirty="0" err="1" smtClean="0"/>
              <a:t>McClish</a:t>
            </a:r>
            <a:r>
              <a:rPr lang="en-US" dirty="0" smtClean="0"/>
              <a:t>, San Diego State University</a:t>
            </a:r>
          </a:p>
          <a:p>
            <a:r>
              <a:rPr lang="en-US" dirty="0" smtClean="0"/>
              <a:t>Chris Sullivan, San Diego Mesa College</a:t>
            </a:r>
          </a:p>
          <a:p>
            <a:r>
              <a:rPr lang="en-US" dirty="0" smtClean="0"/>
              <a:t>Gina </a:t>
            </a:r>
            <a:r>
              <a:rPr lang="en-US" dirty="0" err="1" smtClean="0"/>
              <a:t>Vattuone</a:t>
            </a:r>
            <a:r>
              <a:rPr lang="en-US" dirty="0" smtClean="0"/>
              <a:t>, Sweetwater Unified School District</a:t>
            </a:r>
          </a:p>
        </p:txBody>
      </p:sp>
      <p:pic>
        <p:nvPicPr>
          <p:cNvPr id="9" name="Picture 8" descr="ile:San Diego State Logotype."/>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44959" y="4427734"/>
            <a:ext cx="2157095" cy="685800"/>
          </a:xfrm>
          <a:prstGeom prst="rect">
            <a:avLst/>
          </a:prstGeom>
          <a:noFill/>
          <a:ln>
            <a:noFill/>
          </a:ln>
        </p:spPr>
      </p:pic>
      <p:pic>
        <p:nvPicPr>
          <p:cNvPr id="10" name="Picture 9" descr="https://lh4.googleusercontent.com/SaxL_kWGYHmt9TcUQRBkdpk7VsRDdnO4uy5HEZtZ6DFyRZFNTZ1tP3uGXTkdZKkYiQuO3V7ODmUuqLVyzP-ryRn6Q4uu0mxOFaqsGHk93tameuYvC4W_-b43oNZ1tQqBlLo"/>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804833" y="4517646"/>
            <a:ext cx="2250005" cy="739508"/>
          </a:xfrm>
          <a:prstGeom prst="rect">
            <a:avLst/>
          </a:prstGeom>
          <a:noFill/>
          <a:ln>
            <a:noFill/>
          </a:ln>
        </p:spPr>
      </p:pic>
      <p:pic>
        <p:nvPicPr>
          <p:cNvPr id="11" name="Picture 10" descr="https://lh4.googleusercontent.com/B-_JRkAZHpGlJAOLCEEkN3Aq30O-A1jEpGlOI-8NQd_a6W4o2b7fniUHbQkUsy-mgqDDc91C8wutAVg31_KJpTCi6JZ16f9YEEkukyvI7w21pDuP5k1kFqWVgjBP99VKGJo"/>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613833" y="5850613"/>
            <a:ext cx="4191000" cy="760095"/>
          </a:xfrm>
          <a:prstGeom prst="rect">
            <a:avLst/>
          </a:prstGeom>
          <a:noFill/>
          <a:ln>
            <a:noFill/>
          </a:ln>
        </p:spPr>
      </p:pic>
      <p:pic>
        <p:nvPicPr>
          <p:cNvPr id="12" name="Picture 11" descr="https://lh5.googleusercontent.com/Jdn37ZFPCJQTBvphnce2Q45t5ayhQffJJUNjAys5E6Ka0lsDsd0BwuThodXmoorMGJxwAaF_olOEmN6HkjPW2wlAFHmEAdltiuxQGIAWWIYD9HABxZpnOlNabhxE_11UOhI"/>
          <p:cNvPicPr/>
          <p:nvPr/>
        </p:nvPicPr>
        <p:blipFill>
          <a:blip r:embed="rId5">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44959" y="5213852"/>
            <a:ext cx="1508807" cy="1396856"/>
          </a:xfrm>
          <a:prstGeom prst="rect">
            <a:avLst/>
          </a:prstGeom>
          <a:noFill/>
          <a:ln>
            <a:noFill/>
          </a:ln>
        </p:spPr>
      </p:pic>
      <p:pic>
        <p:nvPicPr>
          <p:cNvPr id="14" name="Picture 13" descr="https://lh3.googleusercontent.com/Jthdzj7Poy5cXimtq9nvzMEWK_QKDm4W2_5LnrgbZbxt47u0dKADZEO2uEFTNN_HVAUvyMJ3oN4zTcHBcqsJ_oTEgWzrbSaDdXrm6mUwVJ_UCMGBXfr3C6jCUTAYZzu3cVs"/>
          <p:cNvPicPr/>
          <p:nvPr/>
        </p:nvPicPr>
        <p:blipFill>
          <a:blip r:embed="rId6">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708638" y="5230612"/>
            <a:ext cx="1346200" cy="1393190"/>
          </a:xfrm>
          <a:prstGeom prst="rect">
            <a:avLst/>
          </a:prstGeom>
          <a:noFill/>
          <a:ln>
            <a:noFill/>
          </a:ln>
        </p:spPr>
      </p:pic>
      <p:pic>
        <p:nvPicPr>
          <p:cNvPr id="15" name="Picture 14" descr="Macintosh HD:Users:mcnsty1:Desktop:SDCE.jpg"/>
          <p:cNvPicPr/>
          <p:nvPr/>
        </p:nvPicPr>
        <p:blipFill>
          <a:blip r:embed="rId7">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507976" y="4427734"/>
            <a:ext cx="2313503" cy="112204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Readings</a:t>
            </a:r>
            <a:endParaRPr lang="en-US" dirty="0"/>
          </a:p>
        </p:txBody>
      </p:sp>
      <p:sp>
        <p:nvSpPr>
          <p:cNvPr id="3" name="Content Placeholder 2"/>
          <p:cNvSpPr>
            <a:spLocks noGrp="1"/>
          </p:cNvSpPr>
          <p:nvPr>
            <p:ph idx="1"/>
          </p:nvPr>
        </p:nvSpPr>
        <p:spPr/>
        <p:txBody>
          <a:bodyPr/>
          <a:lstStyle/>
          <a:p>
            <a:r>
              <a:rPr lang="en-US" dirty="0" smtClean="0"/>
              <a:t>Large group began vetting readings mid-Fall 2015.</a:t>
            </a:r>
          </a:p>
          <a:p>
            <a:r>
              <a:rPr lang="en-US" dirty="0" smtClean="0"/>
              <a:t>We reviewed a significant number of readings, keeping in mind our initial question, the  prompt, and the attendant rubric (Handout).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a:bodyPr>
          <a:lstStyle/>
          <a:p>
            <a:r>
              <a:rPr lang="en-US" dirty="0" smtClean="0"/>
              <a:t>Formal letter to department chairs seeking involvement (Spring 2016).</a:t>
            </a:r>
          </a:p>
          <a:p>
            <a:r>
              <a:rPr lang="en-US" dirty="0" smtClean="0"/>
              <a:t>Distribution and administration of prompt and rubric (Spring/Summer 2016).</a:t>
            </a:r>
          </a:p>
          <a:p>
            <a:r>
              <a:rPr lang="en-US" dirty="0" smtClean="0"/>
              <a:t>Collection of student writing from across sectors for assessment (Fall 2016).</a:t>
            </a:r>
          </a:p>
          <a:p>
            <a:r>
              <a:rPr lang="en-US" dirty="0" smtClean="0"/>
              <a:t>Professional Development and Regional Conference</a:t>
            </a:r>
          </a:p>
          <a:p>
            <a:r>
              <a:rPr lang="en-US" dirty="0" smtClean="0"/>
              <a:t>For those students pursuing higher education at either a two- or four-year school, a placement recommendation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0400"/>
            <a:ext cx="7772400" cy="1470025"/>
          </a:xfrm>
        </p:spPr>
        <p:txBody>
          <a:bodyPr/>
          <a:lstStyle/>
          <a:p>
            <a:r>
              <a:rPr lang="en-US" dirty="0" smtClean="0"/>
              <a:t>In a Nutshell</a:t>
            </a:r>
            <a:endParaRPr lang="en-US" dirty="0"/>
          </a:p>
        </p:txBody>
      </p:sp>
      <p:sp>
        <p:nvSpPr>
          <p:cNvPr id="3" name="Subtitle 2"/>
          <p:cNvSpPr>
            <a:spLocks noGrp="1"/>
          </p:cNvSpPr>
          <p:nvPr>
            <p:ph type="subTitle" idx="1"/>
          </p:nvPr>
        </p:nvSpPr>
        <p:spPr>
          <a:xfrm>
            <a:off x="1371600" y="2245658"/>
            <a:ext cx="6400800" cy="3778623"/>
          </a:xfrm>
        </p:spPr>
        <p:txBody>
          <a:bodyPr>
            <a:normAutofit/>
          </a:bodyPr>
          <a:lstStyle/>
          <a:p>
            <a:pPr marL="514350" indent="-514350" algn="l">
              <a:buAutoNum type="arabicParenR"/>
            </a:pPr>
            <a:r>
              <a:rPr lang="en-US" dirty="0" smtClean="0"/>
              <a:t>We all have connections, even though they may remain underused; use them!</a:t>
            </a:r>
          </a:p>
          <a:p>
            <a:pPr marL="514350" indent="-514350" algn="l">
              <a:buAutoNum type="arabicParenR"/>
            </a:pPr>
            <a:r>
              <a:rPr lang="en-US" dirty="0" smtClean="0"/>
              <a:t>Make the time to have meaningful preliminary conversations; there is no need to rush important work.</a:t>
            </a:r>
          </a:p>
          <a:p>
            <a:pPr marL="514350" indent="-514350">
              <a:buAutoNum type="arabicParenR"/>
            </a:pPr>
            <a:endParaRPr lang="en-US" dirty="0" smtClean="0"/>
          </a:p>
          <a:p>
            <a:pPr marL="514350" indent="-514350">
              <a:buAutoNum type="arabicParenR"/>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41791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Facts</a:t>
            </a:r>
            <a:endParaRPr lang="en-US" dirty="0"/>
          </a:p>
        </p:txBody>
      </p:sp>
      <p:sp>
        <p:nvSpPr>
          <p:cNvPr id="3" name="Content Placeholder 2"/>
          <p:cNvSpPr>
            <a:spLocks noGrp="1"/>
          </p:cNvSpPr>
          <p:nvPr>
            <p:ph idx="1"/>
          </p:nvPr>
        </p:nvSpPr>
        <p:spPr/>
        <p:txBody>
          <a:bodyPr>
            <a:normAutofit lnSpcReduction="10000"/>
          </a:bodyPr>
          <a:lstStyle/>
          <a:p>
            <a:r>
              <a:rPr lang="en-US" dirty="0" smtClean="0"/>
              <a:t>SDCOE = 41 districts / 21 include secondary schools</a:t>
            </a:r>
          </a:p>
          <a:p>
            <a:r>
              <a:rPr lang="en-US" dirty="0" smtClean="0"/>
              <a:t>SDICCCA Region X = 9 colleges + continuing education</a:t>
            </a:r>
          </a:p>
          <a:p>
            <a:r>
              <a:rPr lang="en-US" dirty="0" smtClean="0"/>
              <a:t>San Diego State University = 33,000 students</a:t>
            </a:r>
          </a:p>
          <a:p>
            <a:endParaRPr lang="en-US" dirty="0" smtClean="0"/>
          </a:p>
          <a:p>
            <a:r>
              <a:rPr lang="en-US" dirty="0" smtClean="0"/>
              <a:t>Many students in SDICCCA region X and in the SDCOE districts identify SDSU as their university of choice.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We?</a:t>
            </a:r>
            <a:endParaRPr lang="en-US" dirty="0"/>
          </a:p>
        </p:txBody>
      </p:sp>
      <p:sp>
        <p:nvSpPr>
          <p:cNvPr id="3" name="Content Placeholder 2"/>
          <p:cNvSpPr>
            <a:spLocks noGrp="1"/>
          </p:cNvSpPr>
          <p:nvPr>
            <p:ph idx="1"/>
          </p:nvPr>
        </p:nvSpPr>
        <p:spPr/>
        <p:txBody>
          <a:bodyPr>
            <a:normAutofit/>
          </a:bodyPr>
          <a:lstStyle/>
          <a:p>
            <a:pPr marL="0" indent="0">
              <a:buNone/>
            </a:pPr>
            <a:r>
              <a:rPr lang="en-US" dirty="0"/>
              <a:t>This definition offers a pretty good description of who we </a:t>
            </a:r>
            <a:r>
              <a:rPr lang="en-US" dirty="0" smtClean="0"/>
              <a:t>are…</a:t>
            </a:r>
            <a:endParaRPr lang="en-US" dirty="0"/>
          </a:p>
          <a:p>
            <a:r>
              <a:rPr lang="en-US" dirty="0" smtClean="0"/>
              <a:t>Wenger has defined communities of practice as “groups of people who share a concern, a set of problems, or a passion about a topic, and who deepen their knowledge and expertise in this area by interacting on an ongoing basis.” </a:t>
            </a:r>
          </a:p>
          <a:p>
            <a:r>
              <a:rPr lang="en-US" dirty="0" smtClean="0"/>
              <a:t>(General introductions)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Question</a:t>
            </a:r>
            <a:endParaRPr lang="en-US" dirty="0"/>
          </a:p>
        </p:txBody>
      </p:sp>
      <p:sp>
        <p:nvSpPr>
          <p:cNvPr id="3" name="Content Placeholder 2"/>
          <p:cNvSpPr>
            <a:spLocks noGrp="1"/>
          </p:cNvSpPr>
          <p:nvPr>
            <p:ph idx="1"/>
          </p:nvPr>
        </p:nvSpPr>
        <p:spPr/>
        <p:txBody>
          <a:bodyPr>
            <a:normAutofit/>
          </a:bodyPr>
          <a:lstStyle/>
          <a:p>
            <a:r>
              <a:rPr lang="en-US" dirty="0" smtClean="0"/>
              <a:t>“What </a:t>
            </a:r>
            <a:r>
              <a:rPr lang="en-US" dirty="0"/>
              <a:t>characteristics are needed for a writing assignment or task that would assess college readiness in writing</a:t>
            </a:r>
            <a:r>
              <a:rPr lang="en-US" dirty="0" smtClean="0"/>
              <a:t>?”</a:t>
            </a:r>
          </a:p>
          <a:p>
            <a:pPr lvl="1"/>
            <a:r>
              <a:rPr lang="en-US" dirty="0" smtClean="0"/>
              <a:t>Investigated With Representatives Across Systems</a:t>
            </a:r>
          </a:p>
          <a:p>
            <a:pPr lvl="1"/>
            <a:r>
              <a:rPr lang="en-US" dirty="0" smtClean="0"/>
              <a:t>We met in both large and small (“steering”) groups to address this question. </a:t>
            </a:r>
          </a:p>
          <a:p>
            <a:pPr lvl="1"/>
            <a:r>
              <a:rPr lang="en-US" dirty="0" smtClean="0"/>
              <a:t>Large group meetings held monthly. Steering group meetings as needed.</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We Responded to the Question</a:t>
            </a:r>
            <a:endParaRPr lang="en-US" dirty="0"/>
          </a:p>
        </p:txBody>
      </p:sp>
      <p:sp>
        <p:nvSpPr>
          <p:cNvPr id="3" name="Content Placeholder 2"/>
          <p:cNvSpPr>
            <a:spLocks noGrp="1"/>
          </p:cNvSpPr>
          <p:nvPr>
            <p:ph idx="1"/>
          </p:nvPr>
        </p:nvSpPr>
        <p:spPr/>
        <p:txBody>
          <a:bodyPr/>
          <a:lstStyle/>
          <a:p>
            <a:r>
              <a:rPr lang="en-US" dirty="0" smtClean="0"/>
              <a:t>Types of writing assignments given across levels</a:t>
            </a:r>
          </a:p>
          <a:p>
            <a:endParaRPr lang="en-US" dirty="0"/>
          </a:p>
          <a:p>
            <a:r>
              <a:rPr lang="en-US" dirty="0" smtClean="0"/>
              <a:t>Assessment and placement at the community </a:t>
            </a:r>
            <a:r>
              <a:rPr lang="en-US" dirty="0"/>
              <a:t>c</a:t>
            </a:r>
            <a:r>
              <a:rPr lang="en-US" dirty="0" smtClean="0"/>
              <a:t>ollege level</a:t>
            </a:r>
          </a:p>
          <a:p>
            <a:endParaRPr lang="en-US" dirty="0"/>
          </a:p>
          <a:p>
            <a:r>
              <a:rPr lang="en-US" dirty="0" smtClean="0"/>
              <a:t>What expectations are expressed by the university?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76754"/>
            <a:ext cx="7772400" cy="1470025"/>
          </a:xfrm>
        </p:spPr>
        <p:txBody>
          <a:bodyPr/>
          <a:lstStyle/>
          <a:p>
            <a:r>
              <a:rPr lang="en-US" dirty="0" smtClean="0"/>
              <a:t>Materials We Developed</a:t>
            </a:r>
            <a:endParaRPr lang="en-US" dirty="0"/>
          </a:p>
        </p:txBody>
      </p:sp>
      <p:sp>
        <p:nvSpPr>
          <p:cNvPr id="3" name="Subtitle 2"/>
          <p:cNvSpPr>
            <a:spLocks noGrp="1"/>
          </p:cNvSpPr>
          <p:nvPr>
            <p:ph type="subTitle" idx="1"/>
          </p:nvPr>
        </p:nvSpPr>
        <p:spPr>
          <a:xfrm>
            <a:off x="1371600" y="2442882"/>
            <a:ext cx="6400800" cy="1752600"/>
          </a:xfrm>
        </p:spPr>
        <p:txBody>
          <a:bodyPr/>
          <a:lstStyle/>
          <a:p>
            <a:r>
              <a:rPr lang="en-US" dirty="0" smtClean="0"/>
              <a:t>Prompt</a:t>
            </a:r>
          </a:p>
          <a:p>
            <a:r>
              <a:rPr lang="en-US" dirty="0" smtClean="0"/>
              <a:t>Rubric</a:t>
            </a:r>
          </a:p>
          <a:p>
            <a:r>
              <a:rPr lang="en-US" dirty="0" smtClean="0"/>
              <a:t>Readings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1445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Prompts</a:t>
            </a:r>
            <a:endParaRPr lang="en-US" dirty="0"/>
          </a:p>
        </p:txBody>
      </p:sp>
      <p:sp>
        <p:nvSpPr>
          <p:cNvPr id="3" name="Content Placeholder 2"/>
          <p:cNvSpPr>
            <a:spLocks noGrp="1"/>
          </p:cNvSpPr>
          <p:nvPr>
            <p:ph idx="1"/>
          </p:nvPr>
        </p:nvSpPr>
        <p:spPr/>
        <p:txBody>
          <a:bodyPr>
            <a:normAutofit lnSpcReduction="10000"/>
          </a:bodyPr>
          <a:lstStyle/>
          <a:p>
            <a:r>
              <a:rPr lang="en-US" dirty="0" smtClean="0"/>
              <a:t>“Large” group meetings. We began with prompts since we believed they could reveal the characteristics sought in our larger question.</a:t>
            </a:r>
          </a:p>
          <a:p>
            <a:r>
              <a:rPr lang="en-US" dirty="0" smtClean="0"/>
              <a:t>Collected from all sectors and reviewed during the fall 2014 semester.</a:t>
            </a:r>
          </a:p>
          <a:p>
            <a:r>
              <a:rPr lang="en-US" dirty="0" smtClean="0"/>
              <a:t>11</a:t>
            </a:r>
            <a:r>
              <a:rPr lang="en-US" baseline="30000" dirty="0" smtClean="0"/>
              <a:t>th</a:t>
            </a:r>
            <a:r>
              <a:rPr lang="en-US" dirty="0" smtClean="0"/>
              <a:t> and 12</a:t>
            </a:r>
            <a:r>
              <a:rPr lang="en-US" baseline="30000" dirty="0" smtClean="0"/>
              <a:t>th</a:t>
            </a:r>
            <a:r>
              <a:rPr lang="en-US" dirty="0" smtClean="0"/>
              <a:t> grade collected from K12</a:t>
            </a:r>
          </a:p>
          <a:p>
            <a:r>
              <a:rPr lang="en-US" dirty="0" smtClean="0"/>
              <a:t>Basic Skills collected from CC</a:t>
            </a:r>
          </a:p>
          <a:p>
            <a:r>
              <a:rPr lang="en-US" dirty="0" smtClean="0"/>
              <a:t>Developmental Writing Program prompts collected from SDSU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Work that Prompted the Prompt</a:t>
            </a:r>
            <a:endParaRPr lang="en-US" dirty="0"/>
          </a:p>
        </p:txBody>
      </p:sp>
      <p:sp>
        <p:nvSpPr>
          <p:cNvPr id="3" name="Content Placeholder 2"/>
          <p:cNvSpPr>
            <a:spLocks noGrp="1"/>
          </p:cNvSpPr>
          <p:nvPr>
            <p:ph idx="1"/>
          </p:nvPr>
        </p:nvSpPr>
        <p:spPr/>
        <p:txBody>
          <a:bodyPr>
            <a:normAutofit/>
          </a:bodyPr>
          <a:lstStyle/>
          <a:p>
            <a:r>
              <a:rPr lang="en-US" dirty="0" smtClean="0"/>
              <a:t>After determining the types of work we were looking for via the prompts, we collected student work from selected prompts in order to see if we were “getting” what we thought we were asking for. (Fall 2014/Spring 2015; large group.)</a:t>
            </a:r>
          </a:p>
          <a:p>
            <a:r>
              <a:rPr lang="en-US" dirty="0" smtClean="0"/>
              <a:t>Further review led to the development of the prompt (your handout). An early version of the prompt was “guinea pigged” at a CC.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Rubric</a:t>
            </a:r>
            <a:endParaRPr lang="en-US" dirty="0"/>
          </a:p>
        </p:txBody>
      </p:sp>
      <p:sp>
        <p:nvSpPr>
          <p:cNvPr id="3" name="Content Placeholder 2"/>
          <p:cNvSpPr>
            <a:spLocks noGrp="1"/>
          </p:cNvSpPr>
          <p:nvPr>
            <p:ph idx="1"/>
          </p:nvPr>
        </p:nvSpPr>
        <p:spPr/>
        <p:txBody>
          <a:bodyPr/>
          <a:lstStyle/>
          <a:p>
            <a:r>
              <a:rPr lang="en-US" dirty="0" smtClean="0"/>
              <a:t>Rubric development began Spring 2015 with the large group.</a:t>
            </a:r>
          </a:p>
          <a:p>
            <a:r>
              <a:rPr lang="en-US" dirty="0" smtClean="0"/>
              <a:t>Rubric drafted by small group (Summer 2015) for vetting with large group (Fall 2015).</a:t>
            </a:r>
          </a:p>
          <a:p>
            <a:r>
              <a:rPr lang="en-US" dirty="0" smtClean="0"/>
              <a:t>Final language settled early Fall 2015. (Your handout.)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12569</TotalTime>
  <Words>588</Words>
  <Application>Microsoft Macintosh PowerPoint</Application>
  <PresentationFormat>On-screen Show (4:3)</PresentationFormat>
  <Paragraphs>58</Paragraphs>
  <Slides>13</Slides>
  <Notes>1</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Breeze</vt:lpstr>
      <vt:lpstr>College Readiness Writing Alignment (CRWA): An Intersegmental Learning Project for Approaching a Common Understanding of College Readiness in San Diego, CA</vt:lpstr>
      <vt:lpstr>Fun Facts</vt:lpstr>
      <vt:lpstr>Who Are We?</vt:lpstr>
      <vt:lpstr>Our Question</vt:lpstr>
      <vt:lpstr>How We Responded to the Question</vt:lpstr>
      <vt:lpstr>Materials We Developed</vt:lpstr>
      <vt:lpstr>The Prompts</vt:lpstr>
      <vt:lpstr>The Work that Prompted the Prompt</vt:lpstr>
      <vt:lpstr>The Rubric</vt:lpstr>
      <vt:lpstr>The Readings</vt:lpstr>
      <vt:lpstr>Next Steps</vt:lpstr>
      <vt:lpstr>In a Nutshell</vt:lpstr>
      <vt:lpstr>Questions!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Approaching a Common Understanding of College Readiness</dc:title>
  <dc:creator>Chris Sullivan</dc:creator>
  <cp:lastModifiedBy>Chris Sullivan</cp:lastModifiedBy>
  <cp:revision>23</cp:revision>
  <dcterms:created xsi:type="dcterms:W3CDTF">2016-01-10T17:38:27Z</dcterms:created>
  <dcterms:modified xsi:type="dcterms:W3CDTF">2016-01-10T17:56:04Z</dcterms:modified>
</cp:coreProperties>
</file>