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E79"/>
    <a:srgbClr val="015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5" autoAdjust="0"/>
    <p:restoredTop sz="66797" autoAdjust="0"/>
  </p:normalViewPr>
  <p:slideViewPr>
    <p:cSldViewPr snapToGrid="0">
      <p:cViewPr varScale="1">
        <p:scale>
          <a:sx n="77" d="100"/>
          <a:sy n="77" d="100"/>
        </p:scale>
        <p:origin x="492" y="90"/>
      </p:cViewPr>
      <p:guideLst/>
    </p:cSldViewPr>
  </p:slideViewPr>
  <p:outlineViewPr>
    <p:cViewPr>
      <p:scale>
        <a:sx n="33" d="100"/>
        <a:sy n="33" d="100"/>
      </p:scale>
      <p:origin x="0" y="-50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3C8C4-4D89-B749-943B-6BA25E90915C}"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E984D-4D2F-1341-A2EB-C09E2574F304}" type="slidenum">
              <a:rPr lang="en-US" smtClean="0"/>
              <a:t>‹#›</a:t>
            </a:fld>
            <a:endParaRPr lang="en-US"/>
          </a:p>
        </p:txBody>
      </p:sp>
    </p:spTree>
    <p:extLst>
      <p:ext uri="{BB962C8B-B14F-4D97-AF65-F5344CB8AC3E}">
        <p14:creationId xmlns:p14="http://schemas.microsoft.com/office/powerpoint/2010/main" val="292502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asccc.org/contact/request-services" TargetMode="External"/><Relationship Id="rId3" Type="http://schemas.openxmlformats.org/officeDocument/2006/relationships/hyperlink" Target="https://www.cccco.edu/-/media/CCCCO-Website/docs/handbook/program-course-approval-handbook-8th-edition.pdf?la=en&amp;hash=ACB8BD54D5D41C84946997A66D5451FA0B5F4109" TargetMode="External"/><Relationship Id="rId7" Type="http://schemas.openxmlformats.org/officeDocument/2006/relationships/hyperlink" Target="https://asccc.org/sites/default/files/CCLC%20Sample%20Board%20Policy%20on%20Participation%20in%20Local%20Decision%20Makeing%20%28BP2510%29.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sccc.org/sites/default/files/Area_Map_and_List_2020.pdf" TargetMode="External"/><Relationship Id="rId11" Type="http://schemas.openxmlformats.org/officeDocument/2006/relationships/hyperlink" Target="mailto:info@asccc.org" TargetMode="External"/><Relationship Id="rId5" Type="http://schemas.openxmlformats.org/officeDocument/2006/relationships/hyperlink" Target="https://leginfo.legislature.ca.gov/faces/codes_displayText.xhtml?division=2.&amp;chapter=9.&amp;part=1.&amp;lawCode=GOV&amp;title=5." TargetMode="External"/><Relationship Id="rId10" Type="http://schemas.openxmlformats.org/officeDocument/2006/relationships/hyperlink" Target="https://asccc.org/content/contact-us" TargetMode="External"/><Relationship Id="rId4" Type="http://schemas.openxmlformats.org/officeDocument/2006/relationships/hyperlink" Target="https://asccc.org/disciplines-list" TargetMode="External"/><Relationship Id="rId9" Type="http://schemas.openxmlformats.org/officeDocument/2006/relationships/hyperlink" Target="https://docs.google.com/document/d/1WTlSMPS1aX3aR_r2lZUZjNcTasQvgzjj/edit"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asccc.org/calendar/list/events" TargetMode="External"/><Relationship Id="rId3" Type="http://schemas.openxmlformats.org/officeDocument/2006/relationships/hyperlink" Target="https://asccc.org/signup-newsletters" TargetMode="External"/><Relationship Id="rId7" Type="http://schemas.openxmlformats.org/officeDocument/2006/relationships/hyperlink" Target="https://asccc.org/volunteer-serve-committe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asccc.org/legislative-positions" TargetMode="External"/><Relationship Id="rId5" Type="http://schemas.openxmlformats.org/officeDocument/2006/relationships/hyperlink" Target="https://asccc.org/resources/resolutions" TargetMode="External"/><Relationship Id="rId10" Type="http://schemas.openxmlformats.org/officeDocument/2006/relationships/hyperlink" Target="https://docs.google.com/document/d/1WTlSMPS1aX3aR_r2lZUZjNcTasQvgzjj/edit" TargetMode="External"/><Relationship Id="rId4" Type="http://schemas.openxmlformats.org/officeDocument/2006/relationships/hyperlink" Target="https://asccc.org/content/request-services" TargetMode="External"/><Relationship Id="rId9" Type="http://schemas.openxmlformats.org/officeDocument/2006/relationships/hyperlink" Target="https://asccc.org/award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2</a:t>
            </a:fld>
            <a:endParaRPr lang="en-US"/>
          </a:p>
        </p:txBody>
      </p:sp>
    </p:spTree>
    <p:extLst>
      <p:ext uri="{BB962C8B-B14F-4D97-AF65-F5344CB8AC3E}">
        <p14:creationId xmlns:p14="http://schemas.microsoft.com/office/powerpoint/2010/main" val="403995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12</a:t>
            </a:fld>
            <a:endParaRPr lang="en-US"/>
          </a:p>
        </p:txBody>
      </p:sp>
    </p:spTree>
    <p:extLst>
      <p:ext uri="{BB962C8B-B14F-4D97-AF65-F5344CB8AC3E}">
        <p14:creationId xmlns:p14="http://schemas.microsoft.com/office/powerpoint/2010/main" val="893003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CJH: In addition to the mission some of the outcomes of the program includes:</a:t>
            </a:r>
          </a:p>
          <a:p>
            <a:pPr algn="l"/>
            <a:r>
              <a:rPr lang="en-US" b="1" i="0" cap="all" dirty="0">
                <a:solidFill>
                  <a:srgbClr val="0A0A0A"/>
                </a:solidFill>
                <a:effectLst/>
                <a:latin typeface="Lato" panose="020F0502020204030203" pitchFamily="34" charset="0"/>
              </a:rPr>
              <a:t>OUTCOMES</a:t>
            </a:r>
          </a:p>
          <a:p>
            <a:pPr lvl="1" algn="l">
              <a:buFont typeface="Arial" panose="020B0604020202020204" pitchFamily="34" charset="0"/>
              <a:buChar char="•"/>
            </a:pPr>
            <a:r>
              <a:rPr lang="en-US" b="0" i="0" dirty="0">
                <a:solidFill>
                  <a:srgbClr val="0A0A0A"/>
                </a:solidFill>
                <a:effectLst/>
                <a:latin typeface="Lato" panose="020F0502020204030203" pitchFamily="34" charset="0"/>
              </a:rPr>
              <a:t>Demonstrate a clear understanding of the faculty purview as outlined in the 10 + 1</a:t>
            </a:r>
          </a:p>
          <a:p>
            <a:pPr lvl="1" algn="l">
              <a:buFont typeface="Arial" panose="020B0604020202020204" pitchFamily="34" charset="0"/>
              <a:buChar char="•"/>
            </a:pPr>
            <a:r>
              <a:rPr lang="en-US" b="0" i="0" dirty="0">
                <a:solidFill>
                  <a:srgbClr val="0A0A0A"/>
                </a:solidFill>
                <a:effectLst/>
                <a:latin typeface="Lato" panose="020F0502020204030203" pitchFamily="34" charset="0"/>
              </a:rPr>
              <a:t>Articulate the framework of inclusion, diversity, equity, anti-racism, and accessibility (IDEAA) in their professional development and leadership</a:t>
            </a:r>
          </a:p>
          <a:p>
            <a:pPr lvl="1" algn="l">
              <a:buFont typeface="Arial" panose="020B0604020202020204" pitchFamily="34" charset="0"/>
              <a:buChar char="•"/>
            </a:pPr>
            <a:r>
              <a:rPr lang="en-US" b="0" i="0" dirty="0">
                <a:solidFill>
                  <a:srgbClr val="0A0A0A"/>
                </a:solidFill>
                <a:effectLst/>
                <a:latin typeface="Lato" panose="020F0502020204030203" pitchFamily="34" charset="0"/>
              </a:rPr>
              <a:t>Identify various ASCCC resources for local leaders</a:t>
            </a:r>
          </a:p>
          <a:p>
            <a:pPr lvl="1" algn="l">
              <a:buFont typeface="Arial" panose="020B0604020202020204" pitchFamily="34" charset="0"/>
              <a:buChar char="•"/>
            </a:pPr>
            <a:r>
              <a:rPr lang="en-US" b="0" i="0" dirty="0">
                <a:solidFill>
                  <a:srgbClr val="0A0A0A"/>
                </a:solidFill>
                <a:effectLst/>
                <a:latin typeface="Lato" panose="020F0502020204030203" pitchFamily="34" charset="0"/>
              </a:rPr>
              <a:t>Consider their own personal leadership style(s)</a:t>
            </a:r>
          </a:p>
          <a:p>
            <a:pPr lvl="1" algn="l">
              <a:buFont typeface="Arial" panose="020B0604020202020204" pitchFamily="34" charset="0"/>
              <a:buChar char="•"/>
            </a:pPr>
            <a:r>
              <a:rPr lang="en-US" b="0" i="0" dirty="0">
                <a:solidFill>
                  <a:srgbClr val="0A0A0A"/>
                </a:solidFill>
                <a:effectLst/>
                <a:latin typeface="Lato" panose="020F0502020204030203" pitchFamily="34" charset="0"/>
              </a:rPr>
              <a:t>Discuss various structural or systemic challenges for faculty leadership emergence</a:t>
            </a:r>
          </a:p>
          <a:p>
            <a:pPr lvl="1" algn="l">
              <a:buFont typeface="Arial" panose="020B0604020202020204" pitchFamily="34" charset="0"/>
              <a:buChar char="•"/>
            </a:pPr>
            <a:r>
              <a:rPr lang="en-US" b="0" i="0" dirty="0">
                <a:solidFill>
                  <a:srgbClr val="0A0A0A"/>
                </a:solidFill>
                <a:effectLst/>
                <a:latin typeface="Lato" panose="020F0502020204030203" pitchFamily="34" charset="0"/>
              </a:rPr>
              <a:t>Relate their experience to impact their local academic senate work and future leadership</a:t>
            </a:r>
          </a:p>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13</a:t>
            </a:fld>
            <a:endParaRPr lang="en-US"/>
          </a:p>
        </p:txBody>
      </p:sp>
    </p:spTree>
    <p:extLst>
      <p:ext uri="{BB962C8B-B14F-4D97-AF65-F5344CB8AC3E}">
        <p14:creationId xmlns:p14="http://schemas.microsoft.com/office/powerpoint/2010/main" val="131997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14</a:t>
            </a:fld>
            <a:endParaRPr lang="en-US"/>
          </a:p>
        </p:txBody>
      </p:sp>
    </p:spTree>
    <p:extLst>
      <p:ext uri="{BB962C8B-B14F-4D97-AF65-F5344CB8AC3E}">
        <p14:creationId xmlns:p14="http://schemas.microsoft.com/office/powerpoint/2010/main" val="89342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15</a:t>
            </a:fld>
            <a:endParaRPr lang="en-US"/>
          </a:p>
        </p:txBody>
      </p:sp>
    </p:spTree>
    <p:extLst>
      <p:ext uri="{BB962C8B-B14F-4D97-AF65-F5344CB8AC3E}">
        <p14:creationId xmlns:p14="http://schemas.microsoft.com/office/powerpoint/2010/main" val="19876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4</a:t>
            </a:fld>
            <a:endParaRPr lang="en-US"/>
          </a:p>
        </p:txBody>
      </p:sp>
    </p:spTree>
    <p:extLst>
      <p:ext uri="{BB962C8B-B14F-4D97-AF65-F5344CB8AC3E}">
        <p14:creationId xmlns:p14="http://schemas.microsoft.com/office/powerpoint/2010/main" val="154524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5</a:t>
            </a:fld>
            <a:endParaRPr lang="en-US"/>
          </a:p>
        </p:txBody>
      </p:sp>
    </p:spTree>
    <p:extLst>
      <p:ext uri="{BB962C8B-B14F-4D97-AF65-F5344CB8AC3E}">
        <p14:creationId xmlns:p14="http://schemas.microsoft.com/office/powerpoint/2010/main" val="15283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6</a:t>
            </a:fld>
            <a:endParaRPr lang="en-US"/>
          </a:p>
        </p:txBody>
      </p:sp>
    </p:spTree>
    <p:extLst>
      <p:ext uri="{BB962C8B-B14F-4D97-AF65-F5344CB8AC3E}">
        <p14:creationId xmlns:p14="http://schemas.microsoft.com/office/powerpoint/2010/main" val="239082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CJH: Link here includes numerous resources</a:t>
            </a:r>
          </a:p>
          <a:p>
            <a:r>
              <a:rPr lang="en-US" dirty="0"/>
              <a:t>Resources:</a:t>
            </a:r>
          </a:p>
          <a:p>
            <a:pPr algn="l"/>
            <a:r>
              <a:rPr lang="en-US" b="1" i="0" u="none" strike="noStrike" dirty="0">
                <a:solidFill>
                  <a:srgbClr val="1468A0"/>
                </a:solidFill>
                <a:effectLst/>
                <a:latin typeface="Lato" panose="020F0502020204030203" pitchFamily="34" charset="0"/>
                <a:hlinkClick r:id="rId3"/>
              </a:rPr>
              <a:t>Program and Course Approval Handbook</a:t>
            </a:r>
            <a:r>
              <a:rPr lang="en-US" b="1" i="0" dirty="0">
                <a:solidFill>
                  <a:srgbClr val="0A0A0A"/>
                </a:solidFill>
                <a:effectLst/>
                <a:latin typeface="Lato" panose="020F0502020204030203" pitchFamily="34" charset="0"/>
              </a:rPr>
              <a:t> (PCAH 8th Edition)</a:t>
            </a:r>
            <a:endParaRPr lang="en-US" b="0" i="0" dirty="0">
              <a:solidFill>
                <a:srgbClr val="0A0A0A"/>
              </a:solidFill>
              <a:effectLst/>
              <a:latin typeface="Lato" panose="020F0502020204030203" pitchFamily="34" charset="0"/>
            </a:endParaRPr>
          </a:p>
          <a:p>
            <a:pPr algn="l"/>
            <a:r>
              <a:rPr lang="en-US" b="1" i="0" u="none" strike="noStrike" dirty="0">
                <a:solidFill>
                  <a:srgbClr val="005E99"/>
                </a:solidFill>
                <a:effectLst/>
                <a:latin typeface="Lato" panose="020F0502020204030203" pitchFamily="34" charset="0"/>
                <a:hlinkClick r:id="rId4" tooltip="Disciplines List"/>
              </a:rPr>
              <a:t>Minimum Qualifications/Disciplines List</a:t>
            </a:r>
            <a:endParaRPr lang="en-US" b="0" i="0" dirty="0">
              <a:solidFill>
                <a:srgbClr val="0A0A0A"/>
              </a:solidFill>
              <a:effectLst/>
              <a:latin typeface="Lato" panose="020F0502020204030203" pitchFamily="34" charset="0"/>
            </a:endParaRPr>
          </a:p>
          <a:p>
            <a:pPr algn="l"/>
            <a:r>
              <a:rPr lang="en-US" b="1" i="0" u="none" strike="noStrike" dirty="0">
                <a:solidFill>
                  <a:srgbClr val="005E99"/>
                </a:solidFill>
                <a:effectLst/>
                <a:latin typeface="Lato" panose="020F0502020204030203" pitchFamily="34" charset="0"/>
                <a:hlinkClick r:id="rId5" tooltip="Brown Act"/>
              </a:rPr>
              <a:t>The Brown Act</a:t>
            </a:r>
            <a:endParaRPr lang="en-US" b="0" i="0" dirty="0">
              <a:solidFill>
                <a:srgbClr val="0A0A0A"/>
              </a:solidFill>
              <a:effectLst/>
              <a:latin typeface="Lato" panose="020F0502020204030203" pitchFamily="34" charset="0"/>
            </a:endParaRPr>
          </a:p>
          <a:p>
            <a:pPr algn="l"/>
            <a:r>
              <a:rPr lang="en-US" b="1" i="0" u="none" strike="noStrike" dirty="0">
                <a:solidFill>
                  <a:srgbClr val="005E99"/>
                </a:solidFill>
                <a:effectLst/>
                <a:latin typeface="Lato" panose="020F0502020204030203" pitchFamily="34" charset="0"/>
                <a:hlinkClick r:id="rId6"/>
              </a:rPr>
              <a:t>Area Map and College Listing</a:t>
            </a:r>
            <a:endParaRPr lang="en-US" b="0" i="0" dirty="0">
              <a:solidFill>
                <a:srgbClr val="0A0A0A"/>
              </a:solidFill>
              <a:effectLst/>
              <a:latin typeface="Lato" panose="020F0502020204030203" pitchFamily="34" charset="0"/>
            </a:endParaRPr>
          </a:p>
          <a:p>
            <a:pPr algn="l"/>
            <a:r>
              <a:rPr lang="en-US" b="1" i="0" u="none" strike="noStrike" dirty="0">
                <a:solidFill>
                  <a:srgbClr val="005E99"/>
                </a:solidFill>
                <a:effectLst/>
                <a:latin typeface="Lato" panose="020F0502020204030203" pitchFamily="34" charset="0"/>
                <a:hlinkClick r:id="rId7"/>
              </a:rPr>
              <a:t>Board Policies</a:t>
            </a:r>
            <a:endParaRPr lang="en-US" b="0" i="0" dirty="0">
              <a:solidFill>
                <a:srgbClr val="0A0A0A"/>
              </a:solidFill>
              <a:effectLst/>
              <a:latin typeface="Lato" panose="020F0502020204030203" pitchFamily="34" charset="0"/>
            </a:endParaRPr>
          </a:p>
          <a:p>
            <a:pPr algn="l"/>
            <a:r>
              <a:rPr lang="en-US" b="0" i="0" dirty="0">
                <a:solidFill>
                  <a:srgbClr val="0A0A0A"/>
                </a:solidFill>
                <a:effectLst/>
                <a:latin typeface="Lato" panose="020F0502020204030203" pitchFamily="34" charset="0"/>
              </a:rPr>
              <a:t>Request</a:t>
            </a:r>
            <a:r>
              <a:rPr lang="en-US" b="1" i="0" dirty="0">
                <a:solidFill>
                  <a:srgbClr val="0A0A0A"/>
                </a:solidFill>
                <a:effectLst/>
                <a:latin typeface="Lato" panose="020F0502020204030203" pitchFamily="34" charset="0"/>
              </a:rPr>
              <a:t> </a:t>
            </a:r>
            <a:r>
              <a:rPr lang="en-US" b="1" i="0" u="none" strike="noStrike" dirty="0">
                <a:solidFill>
                  <a:srgbClr val="005E99"/>
                </a:solidFill>
                <a:effectLst/>
                <a:latin typeface="Lato" panose="020F0502020204030203" pitchFamily="34" charset="0"/>
                <a:hlinkClick r:id="rId8"/>
              </a:rPr>
              <a:t>Technical Visits</a:t>
            </a:r>
            <a:r>
              <a:rPr lang="en-US" b="1" i="0" dirty="0">
                <a:solidFill>
                  <a:srgbClr val="0A0A0A"/>
                </a:solidFill>
                <a:effectLst/>
                <a:latin typeface="Lato" panose="020F0502020204030203" pitchFamily="34" charset="0"/>
              </a:rPr>
              <a:t> </a:t>
            </a:r>
            <a:endParaRPr lang="en-US" b="0" i="0" dirty="0">
              <a:solidFill>
                <a:srgbClr val="0A0A0A"/>
              </a:solidFill>
              <a:effectLst/>
              <a:latin typeface="Lato" panose="020F0502020204030203" pitchFamily="34" charset="0"/>
            </a:endParaRPr>
          </a:p>
          <a:p>
            <a:pPr algn="l"/>
            <a:r>
              <a:rPr lang="en-US" b="0" i="0" dirty="0">
                <a:solidFill>
                  <a:srgbClr val="0A0A0A"/>
                </a:solidFill>
                <a:effectLst/>
                <a:latin typeface="Lato" panose="020F0502020204030203" pitchFamily="34" charset="0"/>
              </a:rPr>
              <a:t>Trying to figure out all the acronyms? Here is a list of the </a:t>
            </a:r>
            <a:r>
              <a:rPr lang="en-US" b="1" i="0" u="none" strike="noStrike" dirty="0">
                <a:solidFill>
                  <a:srgbClr val="005E99"/>
                </a:solidFill>
                <a:effectLst/>
                <a:latin typeface="Lato" panose="020F0502020204030203" pitchFamily="34" charset="0"/>
                <a:hlinkClick r:id="rId9"/>
              </a:rPr>
              <a:t>Commonly Used Acronyms</a:t>
            </a:r>
            <a:r>
              <a:rPr lang="en-US" b="0" i="0" dirty="0">
                <a:solidFill>
                  <a:srgbClr val="0A0A0A"/>
                </a:solidFill>
                <a:effectLst/>
                <a:latin typeface="Lato" panose="020F0502020204030203" pitchFamily="34" charset="0"/>
              </a:rPr>
              <a:t>.  </a:t>
            </a:r>
          </a:p>
          <a:p>
            <a:pPr algn="l"/>
            <a:r>
              <a:rPr lang="en-US" b="0" i="0" dirty="0">
                <a:solidFill>
                  <a:srgbClr val="0A0A0A"/>
                </a:solidFill>
                <a:effectLst/>
                <a:latin typeface="Lato" panose="020F0502020204030203" pitchFamily="34" charset="0"/>
              </a:rPr>
              <a:t>If you need more information please</a:t>
            </a:r>
            <a:r>
              <a:rPr lang="en-US" b="1" i="0" dirty="0">
                <a:solidFill>
                  <a:srgbClr val="0A0A0A"/>
                </a:solidFill>
                <a:effectLst/>
                <a:latin typeface="Lato" panose="020F0502020204030203" pitchFamily="34" charset="0"/>
              </a:rPr>
              <a:t> Contact Us: </a:t>
            </a:r>
            <a:r>
              <a:rPr lang="en-US" b="1" i="0" u="none" strike="noStrike" dirty="0">
                <a:solidFill>
                  <a:srgbClr val="005E99"/>
                </a:solidFill>
                <a:effectLst/>
                <a:latin typeface="Lato" panose="020F0502020204030203" pitchFamily="34" charset="0"/>
                <a:hlinkClick r:id="rId10" tooltip="Contact Us"/>
              </a:rPr>
              <a:t>Use the Form</a:t>
            </a:r>
            <a:r>
              <a:rPr lang="en-US" b="0" i="0" dirty="0">
                <a:solidFill>
                  <a:srgbClr val="0A0A0A"/>
                </a:solidFill>
                <a:effectLst/>
                <a:latin typeface="Lato" panose="020F0502020204030203" pitchFamily="34" charset="0"/>
              </a:rPr>
              <a:t> or email to </a:t>
            </a:r>
            <a:r>
              <a:rPr lang="en-US" b="1" i="0" u="none" strike="noStrike" dirty="0">
                <a:solidFill>
                  <a:srgbClr val="005E99"/>
                </a:solidFill>
                <a:effectLst/>
                <a:latin typeface="Lato" panose="020F0502020204030203" pitchFamily="34" charset="0"/>
                <a:hlinkClick r:id="rId11"/>
              </a:rPr>
              <a:t>info@asccc.org</a:t>
            </a:r>
            <a:endParaRPr lang="en-US" b="0" i="0" dirty="0">
              <a:solidFill>
                <a:srgbClr val="0A0A0A"/>
              </a:solidFill>
              <a:effectLst/>
              <a:latin typeface="Lato" panose="020F0502020204030203"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7</a:t>
            </a:fld>
            <a:endParaRPr lang="en-US"/>
          </a:p>
        </p:txBody>
      </p:sp>
    </p:spTree>
    <p:extLst>
      <p:ext uri="{BB962C8B-B14F-4D97-AF65-F5344CB8AC3E}">
        <p14:creationId xmlns:p14="http://schemas.microsoft.com/office/powerpoint/2010/main" val="117569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CRG: May want to discuss the difference between official and unofficial listservs. All on the list are hyperlinks</a:t>
            </a:r>
          </a:p>
          <a:p>
            <a:endParaRPr lang="en-US" dirty="0"/>
          </a:p>
          <a:p>
            <a:pPr lvl="1"/>
            <a:r>
              <a:rPr lang="en-US" sz="1200" dirty="0">
                <a:hlinkClick r:id="rId3"/>
              </a:rPr>
              <a:t>ASCCC: Subscribe to Newsletter</a:t>
            </a:r>
            <a:r>
              <a:rPr lang="en-US" sz="1200" dirty="0"/>
              <a:t>: </a:t>
            </a:r>
            <a:r>
              <a:rPr lang="en-US" sz="1200" dirty="0">
                <a:hlinkClick r:id="rId3"/>
              </a:rPr>
              <a:t>https://asccc.org/signup-newsletters </a:t>
            </a:r>
            <a:endParaRPr lang="en-US" sz="1200" dirty="0"/>
          </a:p>
          <a:p>
            <a:pPr lvl="1"/>
            <a:r>
              <a:rPr lang="en-US" sz="1200" dirty="0"/>
              <a:t>ASCCC Request for Services: </a:t>
            </a:r>
            <a:r>
              <a:rPr lang="en-US" sz="1200" dirty="0">
                <a:hlinkClick r:id="rId4"/>
              </a:rPr>
              <a:t>https://asccc.org/content/request-services</a:t>
            </a:r>
            <a:r>
              <a:rPr lang="en-US" sz="1200" dirty="0"/>
              <a:t> </a:t>
            </a:r>
          </a:p>
          <a:p>
            <a:pPr lvl="1"/>
            <a:r>
              <a:rPr lang="en-US" sz="1200" dirty="0"/>
              <a:t>ASCCC Resolutions: </a:t>
            </a:r>
            <a:r>
              <a:rPr lang="en-US" sz="1200" dirty="0">
                <a:hlinkClick r:id="rId5"/>
              </a:rPr>
              <a:t>https://asccc.org/resources/resolutions</a:t>
            </a:r>
            <a:endParaRPr lang="en-US" sz="1200" dirty="0"/>
          </a:p>
          <a:p>
            <a:pPr lvl="1"/>
            <a:r>
              <a:rPr lang="en-US" sz="1200" dirty="0"/>
              <a:t>ASCCC Legislative Positions: </a:t>
            </a:r>
            <a:r>
              <a:rPr lang="en-US" sz="1200" dirty="0">
                <a:hlinkClick r:id="rId6"/>
              </a:rPr>
              <a:t>https://asccc.org/legislative-positions</a:t>
            </a:r>
            <a:r>
              <a:rPr lang="en-US" sz="1200" dirty="0"/>
              <a:t> </a:t>
            </a:r>
          </a:p>
          <a:p>
            <a:pPr lvl="1"/>
            <a:r>
              <a:rPr lang="en-US" sz="1200" dirty="0"/>
              <a:t>ASCCC Volunteer for Service: </a:t>
            </a:r>
            <a:r>
              <a:rPr lang="en-US" sz="1200" dirty="0">
                <a:hlinkClick r:id="rId7"/>
              </a:rPr>
              <a:t>https://asccc.org/volunteer-serve-committee</a:t>
            </a:r>
            <a:r>
              <a:rPr lang="en-US" sz="1200" dirty="0"/>
              <a:t> – will discuss more on slide 12</a:t>
            </a:r>
          </a:p>
          <a:p>
            <a:pPr lvl="1"/>
            <a:r>
              <a:rPr lang="en-US" sz="1200" dirty="0"/>
              <a:t>ASCCC Events: </a:t>
            </a:r>
            <a:r>
              <a:rPr lang="en-US" sz="1200" dirty="0">
                <a:hlinkClick r:id="rId8"/>
              </a:rPr>
              <a:t>https://asccc.org/calendar/list/events</a:t>
            </a:r>
            <a:endParaRPr lang="en-US" sz="1200" dirty="0"/>
          </a:p>
          <a:p>
            <a:pPr lvl="1"/>
            <a:r>
              <a:rPr lang="en-US" sz="1200" dirty="0"/>
              <a:t>ASCCC Awards: </a:t>
            </a:r>
            <a:r>
              <a:rPr lang="en-US" sz="1200" dirty="0">
                <a:hlinkClick r:id="rId9"/>
              </a:rPr>
              <a:t>https://asccc.org/awards</a:t>
            </a:r>
            <a:r>
              <a:rPr lang="en-US" sz="1200" dirty="0"/>
              <a:t> </a:t>
            </a:r>
          </a:p>
          <a:p>
            <a:pPr lvl="1"/>
            <a:r>
              <a:rPr lang="en-US" sz="1200" dirty="0">
                <a:hlinkClick r:id="rId10"/>
              </a:rPr>
              <a:t>Commonly Used Acronyms</a:t>
            </a:r>
            <a:endParaRPr lang="en-US" sz="1200" dirty="0"/>
          </a:p>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8</a:t>
            </a:fld>
            <a:endParaRPr lang="en-US"/>
          </a:p>
        </p:txBody>
      </p:sp>
    </p:spTree>
    <p:extLst>
      <p:ext uri="{BB962C8B-B14F-4D97-AF65-F5344CB8AC3E}">
        <p14:creationId xmlns:p14="http://schemas.microsoft.com/office/powerpoint/2010/main" val="165289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9</a:t>
            </a:fld>
            <a:endParaRPr lang="en-US"/>
          </a:p>
        </p:txBody>
      </p:sp>
    </p:spTree>
    <p:extLst>
      <p:ext uri="{BB962C8B-B14F-4D97-AF65-F5344CB8AC3E}">
        <p14:creationId xmlns:p14="http://schemas.microsoft.com/office/powerpoint/2010/main" val="183999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10</a:t>
            </a:fld>
            <a:endParaRPr lang="en-US"/>
          </a:p>
        </p:txBody>
      </p:sp>
    </p:spTree>
    <p:extLst>
      <p:ext uri="{BB962C8B-B14F-4D97-AF65-F5344CB8AC3E}">
        <p14:creationId xmlns:p14="http://schemas.microsoft.com/office/powerpoint/2010/main" val="244168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11</a:t>
            </a:fld>
            <a:endParaRPr lang="en-US"/>
          </a:p>
        </p:txBody>
      </p:sp>
    </p:spTree>
    <p:extLst>
      <p:ext uri="{BB962C8B-B14F-4D97-AF65-F5344CB8AC3E}">
        <p14:creationId xmlns:p14="http://schemas.microsoft.com/office/powerpoint/2010/main" val="3737190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solidFill>
            <a:schemeClr val="tx2"/>
          </a:solidFill>
        </p:spPr>
      </p:pic>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94722"/>
            <a:ext cx="10515600" cy="3762386"/>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436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4"/>
            <a:ext cx="4950824" cy="4436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B4FBA7E-747D-FA91-C36C-66E458D2CEC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5BD5F7-1A29-E6BE-7410-8C94E47FC38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F367EE8C-E09F-1895-7054-464BC6595F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sccc.org/publications/academic-senate-paper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asccc.org/presidents-updates" TargetMode="External"/><Relationship Id="rId4" Type="http://schemas.openxmlformats.org/officeDocument/2006/relationships/hyperlink" Target="https://asccc.org/resources/rostrum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asccc.org/curriculum-technical-assistance-visits" TargetMode="External"/><Relationship Id="rId3" Type="http://schemas.openxmlformats.org/officeDocument/2006/relationships/image" Target="../media/image11.png"/><Relationship Id="rId7" Type="http://schemas.openxmlformats.org/officeDocument/2006/relationships/hyperlink" Target="https://asccc.org/local-senate-visi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asccc.org/guided-pathways-resource-teams" TargetMode="External"/><Relationship Id="rId5" Type="http://schemas.openxmlformats.org/officeDocument/2006/relationships/hyperlink" Target="https://asccc.org/asccc-coaching-model" TargetMode="External"/><Relationship Id="rId4" Type="http://schemas.openxmlformats.org/officeDocument/2006/relationships/hyperlink" Target="https://asccc.org/services/accreditation-resource-teams" TargetMode="External"/><Relationship Id="rId9" Type="http://schemas.openxmlformats.org/officeDocument/2006/relationships/hyperlink" Target="https://asccc.org/services/technical-assistan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sccc.org/volunteer-serve-committe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sccc.org/faculty-empowerment-and-leadership-academ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docs.google.com/forms/d/e/1FAIpQLSfxc0x-zN3cc_ceGavJQTPHy0JQ0yTbVR9B2Muqxhk3MOa03g/closedform"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hyperlink" Target="http://www.c-id.net/" TargetMode="External"/><Relationship Id="rId13" Type="http://schemas.openxmlformats.org/officeDocument/2006/relationships/hyperlink" Target="https://accjc.org/" TargetMode="External"/><Relationship Id="rId3" Type="http://schemas.openxmlformats.org/officeDocument/2006/relationships/hyperlink" Target="https://ccconlineed.instructure.com/courses/5733" TargetMode="External"/><Relationship Id="rId7" Type="http://schemas.openxmlformats.org/officeDocument/2006/relationships/hyperlink" Target="https://asccc-oeri.org/" TargetMode="External"/><Relationship Id="rId12" Type="http://schemas.openxmlformats.org/officeDocument/2006/relationships/hyperlink" Target="https://www.ccleague.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asccc-oeri.org/professional-development-college-pdc/" TargetMode="External"/><Relationship Id="rId11" Type="http://schemas.openxmlformats.org/officeDocument/2006/relationships/hyperlink" Target="http://www.legislature.ca.gov/legislators_and_districts/legislators/your_legislator.html" TargetMode="External"/><Relationship Id="rId5" Type="http://schemas.openxmlformats.org/officeDocument/2006/relationships/hyperlink" Target="https://asccc.org/sites/default/files/Cultural_Humility_Toolkit_FINAL_Fillable.pdf" TargetMode="External"/><Relationship Id="rId10" Type="http://schemas.openxmlformats.org/officeDocument/2006/relationships/hyperlink" Target="http://leginfo.legislature.ca.gov/" TargetMode="External"/><Relationship Id="rId4" Type="http://schemas.openxmlformats.org/officeDocument/2006/relationships/hyperlink" Target="https://asccc.org/sites/default/files/CCC_DEI-in-Curriculum_Model_Principles_and_Practices_June_2022.pdf" TargetMode="External"/><Relationship Id="rId9" Type="http://schemas.openxmlformats.org/officeDocument/2006/relationships/hyperlink" Target="http://www.cccco.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sccc.org/sites/default/files/asccc_10%2B1_new-member-card_2021.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asccc.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sccc.org/local-senat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asccc.org/calendar/list/events" TargetMode="External"/><Relationship Id="rId3" Type="http://schemas.openxmlformats.org/officeDocument/2006/relationships/hyperlink" Target="https://asccc.org/signup-newsletters" TargetMode="External"/><Relationship Id="rId7" Type="http://schemas.openxmlformats.org/officeDocument/2006/relationships/hyperlink" Target="https://asccc.org/volunteer-serve-committe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asccc.org/legislative-positions" TargetMode="External"/><Relationship Id="rId5" Type="http://schemas.openxmlformats.org/officeDocument/2006/relationships/hyperlink" Target="https://asccc.org/resources/resolutions" TargetMode="External"/><Relationship Id="rId10" Type="http://schemas.openxmlformats.org/officeDocument/2006/relationships/hyperlink" Target="https://docs.google.com/document/d/1WTlSMPS1aX3aR_r2lZUZjNcTasQvgzjj/edit" TargetMode="External"/><Relationship Id="rId4" Type="http://schemas.openxmlformats.org/officeDocument/2006/relationships/hyperlink" Target="https://asccc.org/content/request-services" TargetMode="External"/><Relationship Id="rId9" Type="http://schemas.openxmlformats.org/officeDocument/2006/relationships/hyperlink" Target="https://asccc.org/award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ndd.adobe.com/view/7f4e2df0-a2c8-42cd-8a88-bb92cfc68ed3"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a:xfrm>
            <a:off x="834012" y="4180113"/>
            <a:ext cx="10519788" cy="1262042"/>
          </a:xfrm>
        </p:spPr>
        <p:txBody>
          <a:bodyPr/>
          <a:lstStyle/>
          <a:p>
            <a:r>
              <a:rPr lang="en-US" dirty="0"/>
              <a:t>HELP! An Introduction to ASCCC Resources to Support Your Senate Work</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a:xfrm>
            <a:off x="834012" y="5633884"/>
            <a:ext cx="10519788" cy="1126143"/>
          </a:xfrm>
        </p:spPr>
        <p:txBody>
          <a:bodyPr>
            <a:normAutofit/>
          </a:bodyPr>
          <a:lstStyle/>
          <a:p>
            <a:r>
              <a:rPr lang="en-US" dirty="0"/>
              <a:t>General Session 7</a:t>
            </a:r>
          </a:p>
          <a:p>
            <a:r>
              <a:rPr lang="en-US" dirty="0"/>
              <a:t>Thursday June 15, 2023 </a:t>
            </a:r>
            <a:r>
              <a:rPr lang="en-US" b="1" dirty="0">
                <a:solidFill>
                  <a:schemeClr val="accent6"/>
                </a:solidFill>
                <a:latin typeface="Arial" panose="020B0604020202020204" pitchFamily="34" charset="0"/>
                <a:cs typeface="Arial" panose="020B0604020202020204" pitchFamily="34" charset="0"/>
              </a:rPr>
              <a:t>ǀ </a:t>
            </a:r>
            <a:r>
              <a:rPr lang="en-US" dirty="0">
                <a:solidFill>
                  <a:schemeClr val="bg1"/>
                </a:solidFill>
                <a:latin typeface="Arial" panose="020B0604020202020204" pitchFamily="34" charset="0"/>
                <a:cs typeface="Arial" panose="020B0604020202020204" pitchFamily="34" charset="0"/>
              </a:rPr>
              <a:t>1:15pm – 2:00pm</a:t>
            </a:r>
            <a:endParaRPr lang="en-US" dirty="0">
              <a:solidFill>
                <a:schemeClr val="accent6"/>
              </a:solidFill>
            </a:endParaRP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041106-C6C9-B5E9-F672-4AB56A703D65}"/>
              </a:ext>
            </a:extLst>
          </p:cNvPr>
          <p:cNvSpPr>
            <a:spLocks noGrp="1"/>
          </p:cNvSpPr>
          <p:nvPr>
            <p:ph type="title"/>
          </p:nvPr>
        </p:nvSpPr>
        <p:spPr>
          <a:xfrm>
            <a:off x="1175657" y="365125"/>
            <a:ext cx="10178142" cy="1325563"/>
          </a:xfrm>
        </p:spPr>
        <p:txBody>
          <a:bodyPr/>
          <a:lstStyle/>
          <a:p>
            <a:r>
              <a:rPr lang="en-US" dirty="0"/>
              <a:t>Other ASCCC Publications</a:t>
            </a:r>
          </a:p>
        </p:txBody>
      </p:sp>
      <p:sp>
        <p:nvSpPr>
          <p:cNvPr id="13" name="Content Placeholder 2">
            <a:extLst>
              <a:ext uri="{FF2B5EF4-FFF2-40B4-BE49-F238E27FC236}">
                <a16:creationId xmlns:a16="http://schemas.microsoft.com/office/drawing/2014/main" id="{A4CD2262-97B8-C117-7B7B-2AEBB09315FD}"/>
              </a:ext>
            </a:extLst>
          </p:cNvPr>
          <p:cNvSpPr>
            <a:spLocks noGrp="1"/>
          </p:cNvSpPr>
          <p:nvPr>
            <p:ph sz="half" idx="1"/>
          </p:nvPr>
        </p:nvSpPr>
        <p:spPr>
          <a:xfrm>
            <a:off x="1175656" y="1825625"/>
            <a:ext cx="4950824" cy="1940832"/>
          </a:xfrm>
        </p:spPr>
        <p:txBody>
          <a:bodyPr/>
          <a:lstStyle/>
          <a:p>
            <a:r>
              <a:rPr lang="en-US" dirty="0">
                <a:hlinkClick r:id="rId3"/>
              </a:rPr>
              <a:t>Academic Senate Papers</a:t>
            </a:r>
            <a:endParaRPr lang="en-US" dirty="0"/>
          </a:p>
          <a:p>
            <a:r>
              <a:rPr lang="en-US" dirty="0">
                <a:hlinkClick r:id="rId4"/>
              </a:rPr>
              <a:t>Senate Rostrum</a:t>
            </a:r>
            <a:endParaRPr lang="en-US" dirty="0"/>
          </a:p>
          <a:p>
            <a:r>
              <a:rPr lang="en-US" dirty="0">
                <a:hlinkClick r:id="rId5"/>
              </a:rPr>
              <a:t>ASCCC President’s Updates</a:t>
            </a:r>
            <a:endParaRPr lang="en-US" dirty="0"/>
          </a:p>
        </p:txBody>
      </p:sp>
      <p:pic>
        <p:nvPicPr>
          <p:cNvPr id="6" name="Picture 5" descr="cover images of past ASCCC publications">
            <a:extLst>
              <a:ext uri="{FF2B5EF4-FFF2-40B4-BE49-F238E27FC236}">
                <a16:creationId xmlns:a16="http://schemas.microsoft.com/office/drawing/2014/main" id="{C939D5B8-C34F-33C3-82B2-4F51FCC66BCD}"/>
              </a:ext>
            </a:extLst>
          </p:cNvPr>
          <p:cNvPicPr>
            <a:picLocks noChangeAspect="1"/>
          </p:cNvPicPr>
          <p:nvPr/>
        </p:nvPicPr>
        <p:blipFill>
          <a:blip r:embed="rId6"/>
          <a:stretch>
            <a:fillRect/>
          </a:stretch>
        </p:blipFill>
        <p:spPr>
          <a:xfrm>
            <a:off x="4310744" y="2574940"/>
            <a:ext cx="7502176" cy="3769843"/>
          </a:xfrm>
          <a:prstGeom prst="rect">
            <a:avLst/>
          </a:prstGeom>
          <a:noFill/>
        </p:spPr>
      </p:pic>
      <p:sp>
        <p:nvSpPr>
          <p:cNvPr id="4" name="Slide Number Placeholder 3">
            <a:extLst>
              <a:ext uri="{FF2B5EF4-FFF2-40B4-BE49-F238E27FC236}">
                <a16:creationId xmlns:a16="http://schemas.microsoft.com/office/drawing/2014/main" id="{7288F290-B4FE-B49F-9D7D-AD3C9558A157}"/>
              </a:ext>
            </a:extLst>
          </p:cNvPr>
          <p:cNvSpPr>
            <a:spLocks noGrp="1"/>
          </p:cNvSpPr>
          <p:nvPr>
            <p:ph type="sldNum" sz="quarter" idx="12"/>
          </p:nvPr>
        </p:nvSpPr>
        <p:spPr>
          <a:xfrm>
            <a:off x="8610600" y="6392046"/>
            <a:ext cx="2743200" cy="329429"/>
          </a:xfrm>
        </p:spPr>
        <p:txBody>
          <a:bodyPr anchor="ctr">
            <a:normAutofit/>
          </a:bodyPr>
          <a:lstStyle/>
          <a:p>
            <a:pPr>
              <a:spcAft>
                <a:spcPts val="600"/>
              </a:spcAft>
            </a:pPr>
            <a:fld id="{FC94C22D-D015-6649-B5C3-596F33FC97D2}" type="slidenum">
              <a:rPr lang="en-US" smtClean="0"/>
              <a:pPr>
                <a:spcAft>
                  <a:spcPts val="600"/>
                </a:spcAft>
              </a:pPr>
              <a:t>10</a:t>
            </a:fld>
            <a:endParaRPr lang="en-US"/>
          </a:p>
        </p:txBody>
      </p:sp>
    </p:spTree>
    <p:extLst>
      <p:ext uri="{BB962C8B-B14F-4D97-AF65-F5344CB8AC3E}">
        <p14:creationId xmlns:p14="http://schemas.microsoft.com/office/powerpoint/2010/main" val="207975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A16C-C3E0-24A6-1658-8917735A4032}"/>
              </a:ext>
            </a:extLst>
          </p:cNvPr>
          <p:cNvSpPr>
            <a:spLocks noGrp="1"/>
          </p:cNvSpPr>
          <p:nvPr>
            <p:ph type="title"/>
          </p:nvPr>
        </p:nvSpPr>
        <p:spPr/>
        <p:txBody>
          <a:bodyPr/>
          <a:lstStyle/>
          <a:p>
            <a:r>
              <a:rPr lang="en-US" dirty="0"/>
              <a:t>ASCCC Services</a:t>
            </a:r>
          </a:p>
        </p:txBody>
      </p:sp>
      <p:pic>
        <p:nvPicPr>
          <p:cNvPr id="6" name="Picture 5" descr="image of ASCCC services drop down menu">
            <a:extLst>
              <a:ext uri="{FF2B5EF4-FFF2-40B4-BE49-F238E27FC236}">
                <a16:creationId xmlns:a16="http://schemas.microsoft.com/office/drawing/2014/main" id="{3A9A6983-789B-DFFF-A93C-09DF9C674706}"/>
              </a:ext>
            </a:extLst>
          </p:cNvPr>
          <p:cNvPicPr>
            <a:picLocks noChangeAspect="1"/>
          </p:cNvPicPr>
          <p:nvPr/>
        </p:nvPicPr>
        <p:blipFill>
          <a:blip r:embed="rId3"/>
          <a:stretch>
            <a:fillRect/>
          </a:stretch>
        </p:blipFill>
        <p:spPr>
          <a:xfrm>
            <a:off x="1367052" y="1999363"/>
            <a:ext cx="5258146" cy="3378179"/>
          </a:xfrm>
          <a:prstGeom prst="rect">
            <a:avLst/>
          </a:prstGeom>
        </p:spPr>
      </p:pic>
      <p:sp>
        <p:nvSpPr>
          <p:cNvPr id="3" name="Content Placeholder 2">
            <a:extLst>
              <a:ext uri="{FF2B5EF4-FFF2-40B4-BE49-F238E27FC236}">
                <a16:creationId xmlns:a16="http://schemas.microsoft.com/office/drawing/2014/main" id="{CEF90C92-4138-A01F-BEE9-AAC590341A72}"/>
              </a:ext>
            </a:extLst>
          </p:cNvPr>
          <p:cNvSpPr>
            <a:spLocks noGrp="1"/>
          </p:cNvSpPr>
          <p:nvPr>
            <p:ph sz="half" idx="1"/>
          </p:nvPr>
        </p:nvSpPr>
        <p:spPr>
          <a:xfrm>
            <a:off x="6801204" y="1817908"/>
            <a:ext cx="4950824" cy="4436026"/>
          </a:xfrm>
        </p:spPr>
        <p:txBody>
          <a:bodyPr/>
          <a:lstStyle/>
          <a:p>
            <a:r>
              <a:rPr lang="en-US" dirty="0">
                <a:hlinkClick r:id="rId4"/>
              </a:rPr>
              <a:t>Accreditation Resource Teams</a:t>
            </a:r>
            <a:endParaRPr lang="en-US" dirty="0"/>
          </a:p>
          <a:p>
            <a:r>
              <a:rPr lang="en-US" dirty="0">
                <a:hlinkClick r:id="rId5"/>
              </a:rPr>
              <a:t>ASCCC Coaching Model</a:t>
            </a:r>
            <a:endParaRPr lang="en-US" dirty="0"/>
          </a:p>
          <a:p>
            <a:r>
              <a:rPr lang="en-US" dirty="0">
                <a:hlinkClick r:id="rId6"/>
              </a:rPr>
              <a:t>Guided Pathways Resource Teams</a:t>
            </a:r>
            <a:endParaRPr lang="en-US" dirty="0"/>
          </a:p>
          <a:p>
            <a:r>
              <a:rPr lang="en-US" dirty="0">
                <a:hlinkClick r:id="rId7"/>
              </a:rPr>
              <a:t>Local Senate Visits</a:t>
            </a:r>
            <a:endParaRPr lang="en-US" dirty="0"/>
          </a:p>
          <a:p>
            <a:r>
              <a:rPr lang="en-US" dirty="0">
                <a:hlinkClick r:id="rId8"/>
              </a:rPr>
              <a:t>Technical Assistance-Curriculum</a:t>
            </a:r>
            <a:endParaRPr lang="en-US" dirty="0"/>
          </a:p>
          <a:p>
            <a:r>
              <a:rPr lang="en-US" dirty="0">
                <a:hlinkClick r:id="rId9"/>
              </a:rPr>
              <a:t>Technical Assistance-Governance </a:t>
            </a:r>
            <a:r>
              <a:rPr lang="en-US" dirty="0"/>
              <a:t>(Collegiality in Action)</a:t>
            </a:r>
          </a:p>
        </p:txBody>
      </p:sp>
      <p:sp>
        <p:nvSpPr>
          <p:cNvPr id="4" name="Slide Number Placeholder 3">
            <a:extLst>
              <a:ext uri="{FF2B5EF4-FFF2-40B4-BE49-F238E27FC236}">
                <a16:creationId xmlns:a16="http://schemas.microsoft.com/office/drawing/2014/main" id="{5E03AAA4-94C2-8027-24E2-6CABE6D13035}"/>
              </a:ext>
              <a:ext uri="{C183D7F6-B498-43B3-948B-1728B52AA6E4}">
                <adec:decorative xmlns:adec="http://schemas.microsoft.com/office/drawing/2017/decorative" val="0"/>
              </a:ext>
            </a:extLst>
          </p:cNvPr>
          <p:cNvSpPr>
            <a:spLocks noGrp="1"/>
          </p:cNvSpPr>
          <p:nvPr>
            <p:ph type="sldNum" sz="quarter" idx="12"/>
          </p:nvPr>
        </p:nvSpPr>
        <p:spPr/>
        <p:txBody>
          <a:bodyPr/>
          <a:lstStyle/>
          <a:p>
            <a:fld id="{FC94C22D-D015-6649-B5C3-596F33FC97D2}" type="slidenum">
              <a:rPr lang="en-US" smtClean="0"/>
              <a:t>11</a:t>
            </a:fld>
            <a:endParaRPr lang="en-US"/>
          </a:p>
        </p:txBody>
      </p:sp>
    </p:spTree>
    <p:extLst>
      <p:ext uri="{BB962C8B-B14F-4D97-AF65-F5344CB8AC3E}">
        <p14:creationId xmlns:p14="http://schemas.microsoft.com/office/powerpoint/2010/main" val="166392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C74-72A7-7AC8-683A-B434F340539E}"/>
              </a:ext>
            </a:extLst>
          </p:cNvPr>
          <p:cNvSpPr>
            <a:spLocks noGrp="1"/>
          </p:cNvSpPr>
          <p:nvPr>
            <p:ph type="title"/>
          </p:nvPr>
        </p:nvSpPr>
        <p:spPr/>
        <p:txBody>
          <a:bodyPr/>
          <a:lstStyle/>
          <a:p>
            <a:r>
              <a:rPr lang="en-US" dirty="0"/>
              <a:t>Volunteer To Serve</a:t>
            </a:r>
          </a:p>
        </p:txBody>
      </p:sp>
      <p:sp>
        <p:nvSpPr>
          <p:cNvPr id="3" name="Content Placeholder 2">
            <a:extLst>
              <a:ext uri="{FF2B5EF4-FFF2-40B4-BE49-F238E27FC236}">
                <a16:creationId xmlns:a16="http://schemas.microsoft.com/office/drawing/2014/main" id="{CF8956B4-42A1-1927-B760-EA547508895C}"/>
              </a:ext>
            </a:extLst>
          </p:cNvPr>
          <p:cNvSpPr>
            <a:spLocks noGrp="1"/>
          </p:cNvSpPr>
          <p:nvPr>
            <p:ph sz="half" idx="1"/>
          </p:nvPr>
        </p:nvSpPr>
        <p:spPr>
          <a:xfrm>
            <a:off x="1175655" y="1825625"/>
            <a:ext cx="10178141" cy="4436026"/>
          </a:xfrm>
        </p:spPr>
        <p:txBody>
          <a:bodyPr>
            <a:normAutofit lnSpcReduction="10000"/>
          </a:bodyPr>
          <a:lstStyle/>
          <a:p>
            <a:pPr marL="0" indent="0">
              <a:buNone/>
            </a:pPr>
            <a:r>
              <a:rPr lang="en-US" dirty="0"/>
              <a:t>ASCCC appoints almost 1,000 faculty members to work on statewide committees, workgroups, and task forces. Applying to serve provides you the opportunity to:</a:t>
            </a:r>
          </a:p>
          <a:p>
            <a:pPr lvl="1"/>
            <a:r>
              <a:rPr lang="en-US" sz="2400" dirty="0">
                <a:latin typeface="+mn-lt"/>
              </a:rPr>
              <a:t>Create change within the California Community Colleges system</a:t>
            </a:r>
          </a:p>
          <a:p>
            <a:pPr lvl="1"/>
            <a:r>
              <a:rPr lang="en-US" sz="2400" dirty="0">
                <a:latin typeface="+mn-lt"/>
              </a:rPr>
              <a:t>Network with other faculty from all over California</a:t>
            </a:r>
          </a:p>
          <a:p>
            <a:pPr lvl="1"/>
            <a:r>
              <a:rPr lang="en-US" sz="2400" dirty="0">
                <a:latin typeface="+mn-lt"/>
              </a:rPr>
              <a:t>Gain experience serving on a committee</a:t>
            </a:r>
          </a:p>
          <a:p>
            <a:pPr lvl="1"/>
            <a:r>
              <a:rPr lang="en-US" sz="2400" dirty="0">
                <a:latin typeface="+mn-lt"/>
              </a:rPr>
              <a:t>Access professional development</a:t>
            </a:r>
          </a:p>
          <a:p>
            <a:pPr lvl="1"/>
            <a:r>
              <a:rPr lang="en-US" sz="2400" dirty="0">
                <a:latin typeface="+mn-lt"/>
              </a:rPr>
              <a:t>Increase your knowledge on issues within the California Community Colleges system</a:t>
            </a:r>
          </a:p>
          <a:p>
            <a:pPr marL="457200" lvl="1" indent="0">
              <a:buNone/>
            </a:pPr>
            <a:endParaRPr lang="en-US" sz="2400" dirty="0"/>
          </a:p>
          <a:p>
            <a:pPr lvl="1"/>
            <a:endParaRPr lang="en-US" sz="2400" dirty="0">
              <a:latin typeface="+mn-lt"/>
            </a:endParaRPr>
          </a:p>
          <a:p>
            <a:pPr marL="0" indent="0">
              <a:buNone/>
            </a:pPr>
            <a:r>
              <a:rPr lang="en-US" sz="2600" dirty="0">
                <a:hlinkClick r:id="rId3"/>
              </a:rPr>
              <a:t>Apply here to volunteer to serve.</a:t>
            </a:r>
            <a:endParaRPr lang="en-US" sz="2600" dirty="0">
              <a:latin typeface="+mn-lt"/>
            </a:endParaRPr>
          </a:p>
          <a:p>
            <a:pPr marL="0" indent="0">
              <a:buNone/>
            </a:pPr>
            <a:endParaRPr lang="en-US" dirty="0"/>
          </a:p>
        </p:txBody>
      </p:sp>
      <p:sp>
        <p:nvSpPr>
          <p:cNvPr id="4" name="Slide Number Placeholder 3">
            <a:extLst>
              <a:ext uri="{FF2B5EF4-FFF2-40B4-BE49-F238E27FC236}">
                <a16:creationId xmlns:a16="http://schemas.microsoft.com/office/drawing/2014/main" id="{F5821DD4-E4B7-1FF0-EA02-AD0830234A59}"/>
              </a:ext>
            </a:extLst>
          </p:cNvPr>
          <p:cNvSpPr>
            <a:spLocks noGrp="1"/>
          </p:cNvSpPr>
          <p:nvPr>
            <p:ph type="sldNum" sz="quarter" idx="12"/>
          </p:nvPr>
        </p:nvSpPr>
        <p:spPr/>
        <p:txBody>
          <a:bodyPr/>
          <a:lstStyle/>
          <a:p>
            <a:fld id="{FC94C22D-D015-6649-B5C3-596F33FC97D2}" type="slidenum">
              <a:rPr lang="en-US" smtClean="0"/>
              <a:t>12</a:t>
            </a:fld>
            <a:endParaRPr lang="en-US"/>
          </a:p>
        </p:txBody>
      </p:sp>
    </p:spTree>
    <p:extLst>
      <p:ext uri="{BB962C8B-B14F-4D97-AF65-F5344CB8AC3E}">
        <p14:creationId xmlns:p14="http://schemas.microsoft.com/office/powerpoint/2010/main" val="378568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03A1-5E8B-F185-E073-9AC0689E3B36}"/>
              </a:ext>
            </a:extLst>
          </p:cNvPr>
          <p:cNvSpPr>
            <a:spLocks noGrp="1"/>
          </p:cNvSpPr>
          <p:nvPr>
            <p:ph type="title"/>
          </p:nvPr>
        </p:nvSpPr>
        <p:spPr>
          <a:xfrm>
            <a:off x="1175657" y="365125"/>
            <a:ext cx="6543580" cy="1325563"/>
          </a:xfrm>
        </p:spPr>
        <p:txBody>
          <a:bodyPr/>
          <a:lstStyle/>
          <a:p>
            <a:r>
              <a:rPr lang="en-US" dirty="0">
                <a:hlinkClick r:id="rId3"/>
              </a:rPr>
              <a:t>FELA (Faculty Empowerment Leadership Academy)</a:t>
            </a:r>
            <a:endParaRPr lang="en-US" dirty="0"/>
          </a:p>
        </p:txBody>
      </p:sp>
      <p:pic>
        <p:nvPicPr>
          <p:cNvPr id="6" name="Picture 5" descr="FELA (Faculty Empowerment and Leadership Development) Logo">
            <a:extLst>
              <a:ext uri="{FF2B5EF4-FFF2-40B4-BE49-F238E27FC236}">
                <a16:creationId xmlns:a16="http://schemas.microsoft.com/office/drawing/2014/main" id="{B4BCCCAA-8C34-62E7-C4A3-D96008C36C7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719237" y="233324"/>
            <a:ext cx="3637348" cy="1457364"/>
          </a:xfrm>
          <a:prstGeom prst="rect">
            <a:avLst/>
          </a:prstGeom>
        </p:spPr>
      </p:pic>
      <p:sp>
        <p:nvSpPr>
          <p:cNvPr id="3" name="Content Placeholder 2">
            <a:extLst>
              <a:ext uri="{FF2B5EF4-FFF2-40B4-BE49-F238E27FC236}">
                <a16:creationId xmlns:a16="http://schemas.microsoft.com/office/drawing/2014/main" id="{839F1D10-8A28-F217-D8D1-A568076FEB6B}"/>
              </a:ext>
            </a:extLst>
          </p:cNvPr>
          <p:cNvSpPr>
            <a:spLocks noGrp="1"/>
          </p:cNvSpPr>
          <p:nvPr>
            <p:ph sz="half" idx="1"/>
          </p:nvPr>
        </p:nvSpPr>
        <p:spPr>
          <a:xfrm>
            <a:off x="1175655" y="1825625"/>
            <a:ext cx="10760099" cy="4436026"/>
          </a:xfrm>
        </p:spPr>
        <p:txBody>
          <a:bodyPr/>
          <a:lstStyle/>
          <a:p>
            <a:pPr marL="0" indent="0" algn="l">
              <a:buNone/>
            </a:pPr>
            <a:r>
              <a:rPr lang="en-US" sz="1800" b="1" i="0" cap="all" dirty="0">
                <a:solidFill>
                  <a:srgbClr val="0A0A0A"/>
                </a:solidFill>
                <a:effectLst/>
                <a:latin typeface="Lato" panose="020F0502020204030203" pitchFamily="34" charset="0"/>
              </a:rPr>
              <a:t>PROGRAM MISSION</a:t>
            </a:r>
          </a:p>
          <a:p>
            <a:pPr algn="l">
              <a:buFont typeface="Arial" panose="020B0604020202020204" pitchFamily="34" charset="0"/>
              <a:buChar char="•"/>
            </a:pPr>
            <a:r>
              <a:rPr lang="en-US" sz="1800" b="0" i="0" dirty="0">
                <a:solidFill>
                  <a:srgbClr val="0A0A0A"/>
                </a:solidFill>
                <a:effectLst/>
                <a:latin typeface="Lato" panose="020F0502020204030203" pitchFamily="34" charset="0"/>
              </a:rPr>
              <a:t>TO CONNECT: Providing one-on-one mentoring to diverse faculty for personal and professional development with mentors who are campus leaders and/or administrators.</a:t>
            </a:r>
          </a:p>
          <a:p>
            <a:pPr algn="l">
              <a:buFont typeface="Arial" panose="020B0604020202020204" pitchFamily="34" charset="0"/>
              <a:buChar char="•"/>
            </a:pPr>
            <a:r>
              <a:rPr lang="en-US" sz="1800" b="0" i="0" dirty="0">
                <a:solidFill>
                  <a:srgbClr val="0A0A0A"/>
                </a:solidFill>
                <a:effectLst/>
                <a:latin typeface="Lato" panose="020F0502020204030203" pitchFamily="34" charset="0"/>
              </a:rPr>
              <a:t>TO EMPOWER: Creating safe and brave spaces for courageous conversations to investigate equity, diversity, and inclusion; to share personal and collective experiences on race, privilege, and oppression; and to embolden new faculty leaders to advocate for transformative change on their campuses.</a:t>
            </a:r>
          </a:p>
          <a:p>
            <a:pPr algn="l">
              <a:buFont typeface="Arial" panose="020B0604020202020204" pitchFamily="34" charset="0"/>
              <a:buChar char="•"/>
            </a:pPr>
            <a:r>
              <a:rPr lang="en-US" sz="1800" b="0" i="0" dirty="0">
                <a:solidFill>
                  <a:srgbClr val="0A0A0A"/>
                </a:solidFill>
                <a:effectLst/>
                <a:latin typeface="Lato" panose="020F0502020204030203" pitchFamily="34" charset="0"/>
              </a:rPr>
              <a:t>TO GUIDE: Providing networking opportunities and sharing guidance for navigating the systems of higher education. The focus of the mentoring will be to address the specific goals of the mentee.</a:t>
            </a:r>
          </a:p>
          <a:p>
            <a:pPr marL="0" indent="0">
              <a:buNone/>
            </a:pPr>
            <a:endParaRPr lang="en-US" dirty="0"/>
          </a:p>
          <a:p>
            <a:pPr marL="0" indent="0">
              <a:buNone/>
            </a:pPr>
            <a:endParaRPr lang="en-US" dirty="0">
              <a:hlinkClick r:id="rId5"/>
            </a:endParaRPr>
          </a:p>
          <a:p>
            <a:pPr marL="0" indent="0">
              <a:buNone/>
            </a:pPr>
            <a:r>
              <a:rPr lang="en-US" dirty="0">
                <a:hlinkClick r:id="rId5"/>
              </a:rPr>
              <a:t>23-24 Mentee Applications </a:t>
            </a:r>
            <a:r>
              <a:rPr lang="en-US" dirty="0"/>
              <a:t>open June 12</a:t>
            </a:r>
            <a:r>
              <a:rPr lang="en-US" baseline="30000" dirty="0"/>
              <a:t>th</a:t>
            </a:r>
            <a:r>
              <a:rPr lang="en-US" dirty="0"/>
              <a:t> and are due by August 18, 2023 (5pm)</a:t>
            </a:r>
          </a:p>
        </p:txBody>
      </p:sp>
      <p:sp>
        <p:nvSpPr>
          <p:cNvPr id="4" name="Slide Number Placeholder 3">
            <a:extLst>
              <a:ext uri="{FF2B5EF4-FFF2-40B4-BE49-F238E27FC236}">
                <a16:creationId xmlns:a16="http://schemas.microsoft.com/office/drawing/2014/main" id="{0705FC30-DFA4-1B39-FA6B-01349D527442}"/>
              </a:ext>
            </a:extLst>
          </p:cNvPr>
          <p:cNvSpPr>
            <a:spLocks noGrp="1"/>
          </p:cNvSpPr>
          <p:nvPr>
            <p:ph type="sldNum" sz="quarter" idx="12"/>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130938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CF21-8E7D-0FEF-2D1E-A2FB1F4F3470}"/>
              </a:ext>
            </a:extLst>
          </p:cNvPr>
          <p:cNvSpPr>
            <a:spLocks noGrp="1"/>
          </p:cNvSpPr>
          <p:nvPr>
            <p:ph type="title"/>
          </p:nvPr>
        </p:nvSpPr>
        <p:spPr/>
        <p:txBody>
          <a:bodyPr/>
          <a:lstStyle/>
          <a:p>
            <a:r>
              <a:rPr lang="en-US" dirty="0"/>
              <a:t>Additional Resources (more links!)</a:t>
            </a:r>
          </a:p>
        </p:txBody>
      </p:sp>
      <p:sp>
        <p:nvSpPr>
          <p:cNvPr id="3" name="Content Placeholder 2">
            <a:extLst>
              <a:ext uri="{FF2B5EF4-FFF2-40B4-BE49-F238E27FC236}">
                <a16:creationId xmlns:a16="http://schemas.microsoft.com/office/drawing/2014/main" id="{D3CE0E03-CDDB-689C-93A3-3F08CB70E35B}"/>
              </a:ext>
            </a:extLst>
          </p:cNvPr>
          <p:cNvSpPr>
            <a:spLocks noGrp="1"/>
          </p:cNvSpPr>
          <p:nvPr>
            <p:ph sz="half" idx="1"/>
          </p:nvPr>
        </p:nvSpPr>
        <p:spPr>
          <a:xfrm>
            <a:off x="1175655" y="1825625"/>
            <a:ext cx="10178141" cy="4436026"/>
          </a:xfrm>
        </p:spPr>
        <p:txBody>
          <a:bodyPr>
            <a:normAutofit fontScale="92500" lnSpcReduction="10000"/>
          </a:bodyPr>
          <a:lstStyle/>
          <a:p>
            <a:r>
              <a:rPr lang="en-US" sz="2400" dirty="0">
                <a:latin typeface="+mn-lt"/>
                <a:hlinkClick r:id="rId3"/>
              </a:rPr>
              <a:t>Model Hiring Principles and Practices </a:t>
            </a:r>
            <a:endParaRPr lang="en-US" sz="2400" dirty="0">
              <a:latin typeface="+mn-lt"/>
            </a:endParaRPr>
          </a:p>
          <a:p>
            <a:r>
              <a:rPr lang="en-US" sz="2400" dirty="0">
                <a:latin typeface="+mn-lt"/>
                <a:hlinkClick r:id="rId4"/>
              </a:rPr>
              <a:t>DEI Curriculum Model Principles and Practices</a:t>
            </a:r>
            <a:r>
              <a:rPr lang="en-US" sz="2400" dirty="0">
                <a:latin typeface="+mn-lt"/>
              </a:rPr>
              <a:t> </a:t>
            </a:r>
          </a:p>
          <a:p>
            <a:r>
              <a:rPr lang="en-US" sz="2400" dirty="0">
                <a:latin typeface="+mn-lt"/>
                <a:hlinkClick r:id="rId5"/>
              </a:rPr>
              <a:t>Cultural Humility Toolkit</a:t>
            </a:r>
            <a:endParaRPr lang="en-US" sz="2400" dirty="0">
              <a:latin typeface="+mn-lt"/>
            </a:endParaRPr>
          </a:p>
          <a:p>
            <a:r>
              <a:rPr lang="en-US" sz="2400" dirty="0">
                <a:hlinkClick r:id="rId6"/>
              </a:rPr>
              <a:t>Professional Development College</a:t>
            </a:r>
            <a:endParaRPr lang="en-US" sz="2400" dirty="0">
              <a:latin typeface="+mn-lt"/>
            </a:endParaRPr>
          </a:p>
          <a:p>
            <a:r>
              <a:rPr lang="en-US" sz="2400" dirty="0">
                <a:latin typeface="+mn-lt"/>
                <a:hlinkClick r:id="rId7"/>
              </a:rPr>
              <a:t>ASCCC Open Educational Resources Initiative</a:t>
            </a:r>
            <a:endParaRPr lang="en-US" sz="2400" dirty="0"/>
          </a:p>
          <a:p>
            <a:r>
              <a:rPr lang="en-US" sz="2400" dirty="0">
                <a:latin typeface="+mn-lt"/>
                <a:hlinkClick r:id="rId8"/>
              </a:rPr>
              <a:t>C-ID</a:t>
            </a:r>
            <a:r>
              <a:rPr lang="en-US" sz="2400" dirty="0">
                <a:latin typeface="+mn-lt"/>
              </a:rPr>
              <a:t> (Course Identification Numbering System)</a:t>
            </a:r>
            <a:endParaRPr lang="en-US" sz="2400" dirty="0"/>
          </a:p>
          <a:p>
            <a:r>
              <a:rPr lang="en-US" sz="2400" dirty="0">
                <a:hlinkClick r:id="rId9"/>
              </a:rPr>
              <a:t>California Community Colleges Chancellor’s Office (CCCCO or CO)</a:t>
            </a:r>
            <a:endParaRPr lang="en-US" sz="2400" dirty="0"/>
          </a:p>
          <a:p>
            <a:r>
              <a:rPr lang="en-US" sz="2400" dirty="0">
                <a:hlinkClick r:id="rId10"/>
              </a:rPr>
              <a:t>California Legislative Information </a:t>
            </a:r>
            <a:endParaRPr lang="en-US" sz="2400" dirty="0"/>
          </a:p>
          <a:p>
            <a:r>
              <a:rPr lang="en-US" sz="2400" dirty="0">
                <a:hlinkClick r:id="rId11"/>
              </a:rPr>
              <a:t>Find your legislators </a:t>
            </a:r>
            <a:endParaRPr lang="en-US" sz="2400" dirty="0"/>
          </a:p>
          <a:p>
            <a:r>
              <a:rPr lang="en-US" sz="2400" dirty="0">
                <a:hlinkClick r:id="rId12"/>
              </a:rPr>
              <a:t>Community College League of California (CCLC)</a:t>
            </a:r>
            <a:endParaRPr lang="en-US" sz="2400" dirty="0"/>
          </a:p>
          <a:p>
            <a:r>
              <a:rPr lang="en-US" sz="2400" dirty="0"/>
              <a:t> </a:t>
            </a:r>
            <a:r>
              <a:rPr lang="en-US" sz="2400" dirty="0">
                <a:hlinkClick r:id="rId13"/>
              </a:rPr>
              <a:t>Accrediting Commission of Community and Junior Colleges (ACCJC)</a:t>
            </a:r>
            <a:endParaRPr lang="en-US" dirty="0"/>
          </a:p>
        </p:txBody>
      </p:sp>
      <p:sp>
        <p:nvSpPr>
          <p:cNvPr id="4" name="Slide Number Placeholder 3">
            <a:extLst>
              <a:ext uri="{FF2B5EF4-FFF2-40B4-BE49-F238E27FC236}">
                <a16:creationId xmlns:a16="http://schemas.microsoft.com/office/drawing/2014/main" id="{51F70D96-C5CF-9CF9-6236-AE417A39E919}"/>
              </a:ext>
            </a:extLst>
          </p:cNvPr>
          <p:cNvSpPr>
            <a:spLocks noGrp="1"/>
          </p:cNvSpPr>
          <p:nvPr>
            <p:ph type="sldNum" sz="quarter" idx="12"/>
          </p:nvPr>
        </p:nvSpPr>
        <p:spPr/>
        <p:txBody>
          <a:bodyPr/>
          <a:lstStyle/>
          <a:p>
            <a:fld id="{FC94C22D-D015-6649-B5C3-596F33FC97D2}" type="slidenum">
              <a:rPr lang="en-US" smtClean="0"/>
              <a:t>14</a:t>
            </a:fld>
            <a:endParaRPr lang="en-US"/>
          </a:p>
        </p:txBody>
      </p:sp>
    </p:spTree>
    <p:extLst>
      <p:ext uri="{BB962C8B-B14F-4D97-AF65-F5344CB8AC3E}">
        <p14:creationId xmlns:p14="http://schemas.microsoft.com/office/powerpoint/2010/main" val="1476985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01CA-F948-4A90-B244-776F603C04A6}"/>
              </a:ext>
            </a:extLst>
          </p:cNvPr>
          <p:cNvSpPr>
            <a:spLocks noGrp="1"/>
          </p:cNvSpPr>
          <p:nvPr>
            <p:ph type="title"/>
          </p:nvPr>
        </p:nvSpPr>
        <p:spPr/>
        <p:txBody>
          <a:bodyPr/>
          <a:lstStyle/>
          <a:p>
            <a:r>
              <a:rPr lang="en-US" dirty="0"/>
              <a:t>Need Help?</a:t>
            </a:r>
          </a:p>
        </p:txBody>
      </p:sp>
      <p:sp>
        <p:nvSpPr>
          <p:cNvPr id="3" name="Content Placeholder 2">
            <a:extLst>
              <a:ext uri="{FF2B5EF4-FFF2-40B4-BE49-F238E27FC236}">
                <a16:creationId xmlns:a16="http://schemas.microsoft.com/office/drawing/2014/main" id="{ED3081BA-D60B-DD7B-EE2D-13F9198533D0}"/>
              </a:ext>
            </a:extLst>
          </p:cNvPr>
          <p:cNvSpPr>
            <a:spLocks noGrp="1"/>
          </p:cNvSpPr>
          <p:nvPr>
            <p:ph sz="half" idx="1"/>
          </p:nvPr>
        </p:nvSpPr>
        <p:spPr>
          <a:xfrm>
            <a:off x="1175655" y="1920240"/>
            <a:ext cx="10178141" cy="4471805"/>
          </a:xfrm>
        </p:spPr>
        <p:txBody>
          <a:bodyPr/>
          <a:lstStyle/>
          <a:p>
            <a:pPr marL="0" indent="0" algn="ctr">
              <a:buNone/>
            </a:pPr>
            <a:r>
              <a:rPr lang="en-US" sz="2800" dirty="0"/>
              <a:t>Need to ask a question related to the 10+1?</a:t>
            </a:r>
          </a:p>
          <a:p>
            <a:pPr marL="0" indent="0" algn="ctr">
              <a:buNone/>
            </a:pPr>
            <a:r>
              <a:rPr lang="en-US" sz="2800" dirty="0"/>
              <a:t>Submit it through </a:t>
            </a:r>
            <a:r>
              <a:rPr lang="en-US" sz="2800" dirty="0">
                <a:hlinkClick r:id="rId3"/>
              </a:rPr>
              <a:t>info@asccc.org</a:t>
            </a:r>
            <a:r>
              <a:rPr lang="en-US" sz="2800" dirty="0"/>
              <a:t>.</a:t>
            </a:r>
          </a:p>
          <a:p>
            <a:pPr marL="0" indent="0">
              <a:buNone/>
            </a:pPr>
            <a:endParaRPr lang="en-US" dirty="0"/>
          </a:p>
          <a:p>
            <a:pPr marL="0" indent="0">
              <a:buNone/>
            </a:pPr>
            <a:endParaRPr lang="en-US" dirty="0"/>
          </a:p>
          <a:p>
            <a:pPr marL="0" indent="0">
              <a:buNone/>
            </a:pPr>
            <a:endParaRPr lang="en-US" dirty="0"/>
          </a:p>
        </p:txBody>
      </p:sp>
      <p:pic>
        <p:nvPicPr>
          <p:cNvPr id="6" name="Picture 5" descr="A group of hands holding up signs that read Need help? and Ask us!">
            <a:extLst>
              <a:ext uri="{FF2B5EF4-FFF2-40B4-BE49-F238E27FC236}">
                <a16:creationId xmlns:a16="http://schemas.microsoft.com/office/drawing/2014/main" id="{80E54F65-CF3F-B463-014D-98909FC96C61}"/>
              </a:ext>
            </a:extLst>
          </p:cNvPr>
          <p:cNvPicPr>
            <a:picLocks noChangeAspect="1"/>
          </p:cNvPicPr>
          <p:nvPr/>
        </p:nvPicPr>
        <p:blipFill rotWithShape="1">
          <a:blip r:embed="rId4"/>
          <a:srcRect b="11927"/>
          <a:stretch/>
        </p:blipFill>
        <p:spPr>
          <a:xfrm>
            <a:off x="3443996" y="3067269"/>
            <a:ext cx="5304008" cy="3554328"/>
          </a:xfrm>
          <a:prstGeom prst="rect">
            <a:avLst/>
          </a:prstGeom>
        </p:spPr>
      </p:pic>
      <p:sp>
        <p:nvSpPr>
          <p:cNvPr id="4" name="Slide Number Placeholder 3">
            <a:extLst>
              <a:ext uri="{FF2B5EF4-FFF2-40B4-BE49-F238E27FC236}">
                <a16:creationId xmlns:a16="http://schemas.microsoft.com/office/drawing/2014/main" id="{3B0CE632-F5BC-6BAB-A13B-60BB8C765294}"/>
              </a:ext>
            </a:extLst>
          </p:cNvPr>
          <p:cNvSpPr>
            <a:spLocks noGrp="1"/>
          </p:cNvSpPr>
          <p:nvPr>
            <p:ph type="sldNum" sz="quarter" idx="12"/>
          </p:nvPr>
        </p:nvSpPr>
        <p:spPr/>
        <p:txBody>
          <a:bodyPr/>
          <a:lstStyle/>
          <a:p>
            <a:fld id="{FC94C22D-D015-6649-B5C3-596F33FC97D2}" type="slidenum">
              <a:rPr lang="en-US" smtClean="0"/>
              <a:t>15</a:t>
            </a:fld>
            <a:endParaRPr lang="en-US"/>
          </a:p>
        </p:txBody>
      </p:sp>
    </p:spTree>
    <p:extLst>
      <p:ext uri="{BB962C8B-B14F-4D97-AF65-F5344CB8AC3E}">
        <p14:creationId xmlns:p14="http://schemas.microsoft.com/office/powerpoint/2010/main" val="276013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0FCD-20F6-798A-DAC6-E2765D114D05}"/>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56CA08F1-F38C-4845-0087-862CC13FE743}"/>
              </a:ext>
            </a:extLst>
          </p:cNvPr>
          <p:cNvSpPr>
            <a:spLocks noGrp="1"/>
          </p:cNvSpPr>
          <p:nvPr>
            <p:ph idx="1"/>
          </p:nvPr>
        </p:nvSpPr>
        <p:spPr/>
        <p:txBody>
          <a:bodyPr/>
          <a:lstStyle/>
          <a:p>
            <a:r>
              <a:rPr lang="en-US" sz="2800" dirty="0"/>
              <a:t>Carlos R. Guerrero, ASCCC South Representative</a:t>
            </a:r>
          </a:p>
          <a:p>
            <a:r>
              <a:rPr lang="en-US" sz="2800" dirty="0"/>
              <a:t>Christopher Howerton, ASCCC At-Large Representative</a:t>
            </a:r>
          </a:p>
          <a:p>
            <a:r>
              <a:rPr lang="en-US" sz="2800" dirty="0"/>
              <a:t>Eric Wada, ASCCC North Representative</a:t>
            </a:r>
          </a:p>
          <a:p>
            <a:endParaRPr lang="en-US" dirty="0"/>
          </a:p>
        </p:txBody>
      </p:sp>
      <p:pic>
        <p:nvPicPr>
          <p:cNvPr id="5" name="Picture 4">
            <a:extLst>
              <a:ext uri="{FF2B5EF4-FFF2-40B4-BE49-F238E27FC236}">
                <a16:creationId xmlns:a16="http://schemas.microsoft.com/office/drawing/2014/main" id="{33143DC5-875B-5195-FEA3-C556B2E246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52926" y="3941823"/>
            <a:ext cx="3588147" cy="2382754"/>
          </a:xfrm>
          <a:prstGeom prst="rect">
            <a:avLst/>
          </a:prstGeom>
        </p:spPr>
      </p:pic>
      <p:sp>
        <p:nvSpPr>
          <p:cNvPr id="4" name="Slide Number Placeholder 3">
            <a:extLst>
              <a:ext uri="{FF2B5EF4-FFF2-40B4-BE49-F238E27FC236}">
                <a16:creationId xmlns:a16="http://schemas.microsoft.com/office/drawing/2014/main" id="{AB392F0E-6763-4C2E-9669-A4F0020DFAED}"/>
              </a:ext>
            </a:extLst>
          </p:cNvPr>
          <p:cNvSpPr>
            <a:spLocks noGrp="1"/>
          </p:cNvSpPr>
          <p:nvPr>
            <p:ph type="sldNum" sz="quarter" idx="12"/>
          </p:nvPr>
        </p:nvSpPr>
        <p:spPr/>
        <p:txBody>
          <a:bodyPr/>
          <a:lstStyle/>
          <a:p>
            <a:fld id="{FC94C22D-D015-6649-B5C3-596F33FC97D2}" type="slidenum">
              <a:rPr lang="en-US" smtClean="0"/>
              <a:t>2</a:t>
            </a:fld>
            <a:endParaRPr lang="en-US" dirty="0"/>
          </a:p>
        </p:txBody>
      </p:sp>
    </p:spTree>
    <p:extLst>
      <p:ext uri="{BB962C8B-B14F-4D97-AF65-F5344CB8AC3E}">
        <p14:creationId xmlns:p14="http://schemas.microsoft.com/office/powerpoint/2010/main" val="392559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4182-A838-DC47-F74A-F644CAC302D5}"/>
              </a:ext>
            </a:extLst>
          </p:cNvPr>
          <p:cNvSpPr>
            <a:spLocks noGrp="1"/>
          </p:cNvSpPr>
          <p:nvPr>
            <p:ph type="title"/>
          </p:nvPr>
        </p:nvSpPr>
        <p:spPr/>
        <p:txBody>
          <a:bodyPr/>
          <a:lstStyle/>
          <a:p>
            <a:r>
              <a:rPr lang="en-US" dirty="0"/>
              <a:t>General Session Description</a:t>
            </a:r>
          </a:p>
        </p:txBody>
      </p:sp>
      <p:sp>
        <p:nvSpPr>
          <p:cNvPr id="3" name="Content Placeholder 2">
            <a:extLst>
              <a:ext uri="{FF2B5EF4-FFF2-40B4-BE49-F238E27FC236}">
                <a16:creationId xmlns:a16="http://schemas.microsoft.com/office/drawing/2014/main" id="{1839CB42-5DE5-AB99-7BA4-B2257A3880A3}"/>
              </a:ext>
            </a:extLst>
          </p:cNvPr>
          <p:cNvSpPr>
            <a:spLocks noGrp="1"/>
          </p:cNvSpPr>
          <p:nvPr>
            <p:ph idx="1"/>
          </p:nvPr>
        </p:nvSpPr>
        <p:spPr>
          <a:xfrm>
            <a:off x="838200" y="2785730"/>
            <a:ext cx="10515600" cy="3471378"/>
          </a:xfrm>
        </p:spPr>
        <p:txBody>
          <a:bodyPr>
            <a:normAutofit fontScale="92500" lnSpcReduction="10000"/>
          </a:bodyPr>
          <a:lstStyle/>
          <a:p>
            <a:pPr marL="0" indent="0" rtl="0">
              <a:spcBef>
                <a:spcPts val="0"/>
              </a:spcBef>
              <a:spcAft>
                <a:spcPts val="0"/>
              </a:spcAft>
              <a:buNone/>
            </a:pPr>
            <a:r>
              <a:rPr lang="en-US" sz="3000" u="none" strike="noStrike" dirty="0">
                <a:solidFill>
                  <a:srgbClr val="000000"/>
                </a:solidFill>
                <a:effectLst/>
                <a:latin typeface="Arial" panose="020B0604020202020204" pitchFamily="34" charset="0"/>
              </a:rPr>
              <a:t>As a response to identified needs and common questions, the ASCCC Executive Committee (and standing committees) regularly develop and update resources to support local senate work. Have questions about curriculum? Confused about open meeting requirements? Need support on advancing IDEAA locally? We got you! This session will provide an overview of some of the resources and services that ASCCC provides to support local senates</a:t>
            </a:r>
            <a:endParaRPr lang="en-US" sz="3500" dirty="0">
              <a:effectLst/>
            </a:endParaRP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DFA7DEC7-873E-F932-5797-187FF1C5635B}"/>
              </a:ext>
            </a:extLst>
          </p:cNvPr>
          <p:cNvSpPr>
            <a:spLocks noGrp="1"/>
          </p:cNvSpPr>
          <p:nvPr>
            <p:ph type="sldNum" sz="quarter" idx="12"/>
          </p:nvPr>
        </p:nvSpPr>
        <p:spPr/>
        <p:txBody>
          <a:bodyPr/>
          <a:lstStyle/>
          <a:p>
            <a:fld id="{FC94C22D-D015-6649-B5C3-596F33FC97D2}" type="slidenum">
              <a:rPr lang="en-US" smtClean="0"/>
              <a:t>3</a:t>
            </a:fld>
            <a:endParaRPr lang="en-US" dirty="0"/>
          </a:p>
        </p:txBody>
      </p:sp>
    </p:spTree>
    <p:extLst>
      <p:ext uri="{BB962C8B-B14F-4D97-AF65-F5344CB8AC3E}">
        <p14:creationId xmlns:p14="http://schemas.microsoft.com/office/powerpoint/2010/main" val="413802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8187-7B59-048E-44DC-7CB9F447A8B7}"/>
              </a:ext>
            </a:extLst>
          </p:cNvPr>
          <p:cNvSpPr>
            <a:spLocks noGrp="1"/>
          </p:cNvSpPr>
          <p:nvPr>
            <p:ph type="title"/>
          </p:nvPr>
        </p:nvSpPr>
        <p:spPr/>
        <p:txBody>
          <a:bodyPr/>
          <a:lstStyle/>
          <a:p>
            <a:r>
              <a:rPr lang="en-US" dirty="0"/>
              <a:t>ASCCC Mission and Vision</a:t>
            </a:r>
          </a:p>
        </p:txBody>
      </p:sp>
      <p:sp>
        <p:nvSpPr>
          <p:cNvPr id="3" name="Content Placeholder 2">
            <a:extLst>
              <a:ext uri="{FF2B5EF4-FFF2-40B4-BE49-F238E27FC236}">
                <a16:creationId xmlns:a16="http://schemas.microsoft.com/office/drawing/2014/main" id="{DD7FC007-B530-7B36-F7A8-DFCA16C5BED7}"/>
              </a:ext>
            </a:extLst>
          </p:cNvPr>
          <p:cNvSpPr>
            <a:spLocks noGrp="1"/>
          </p:cNvSpPr>
          <p:nvPr>
            <p:ph sz="half" idx="1"/>
          </p:nvPr>
        </p:nvSpPr>
        <p:spPr>
          <a:xfrm>
            <a:off x="1175655" y="1467293"/>
            <a:ext cx="10178141" cy="4794358"/>
          </a:xfrm>
        </p:spPr>
        <p:txBody>
          <a:bodyPr>
            <a:normAutofit fontScale="92500" lnSpcReduction="20000"/>
          </a:bodyPr>
          <a:lstStyle/>
          <a:p>
            <a:pPr marL="0" indent="0">
              <a:buNone/>
            </a:pPr>
            <a:r>
              <a:rPr lang="en-US" sz="2000" b="1" cap="all" dirty="0"/>
              <a:t>MISSION</a:t>
            </a:r>
          </a:p>
          <a:p>
            <a:pPr marL="0" indent="0">
              <a:buNone/>
            </a:pPr>
            <a:r>
              <a:rPr lang="en-US" sz="2000" dirty="0"/>
              <a:t>As the official voice of California community college faculty in academic and professional matters, the Academic Senate for California Community Colleges (ASCCC) is committed to equity, student learning and student success</a:t>
            </a:r>
            <a:r>
              <a:rPr lang="en-US" sz="2000" i="1" dirty="0"/>
              <a:t>.</a:t>
            </a:r>
            <a:r>
              <a:rPr lang="en-US" sz="2000" dirty="0"/>
              <a:t> The Academic Senate for California Community Colleges acts to:</a:t>
            </a:r>
          </a:p>
          <a:p>
            <a:r>
              <a:rPr lang="en-US" sz="2000" dirty="0"/>
              <a:t>Empower faculty to engage in local and statewide dialog and take action for continued improvement of teaching, learning, and faculty participation in governance</a:t>
            </a:r>
          </a:p>
          <a:p>
            <a:r>
              <a:rPr lang="en-US" sz="2000" dirty="0"/>
              <a:t>Lead and advocate proactively for the development of policies, processes, and practices</a:t>
            </a:r>
          </a:p>
          <a:p>
            <a:r>
              <a:rPr lang="en-US" sz="2000" dirty="0"/>
              <a:t>Include diverse faculty, perspectives, and experiences that represent our student populations</a:t>
            </a:r>
          </a:p>
          <a:p>
            <a:r>
              <a:rPr lang="en-US" sz="2000" dirty="0"/>
              <a:t>Develop faculty as local and statewide leaders through personal and professional development</a:t>
            </a:r>
          </a:p>
          <a:p>
            <a:r>
              <a:rPr lang="en-US" sz="2000" dirty="0"/>
              <a:t>Engage faculty and system partners through collegial consultation</a:t>
            </a:r>
          </a:p>
          <a:p>
            <a:endParaRPr lang="en-US" sz="2000" dirty="0"/>
          </a:p>
          <a:p>
            <a:pPr marL="0" indent="0">
              <a:buNone/>
            </a:pPr>
            <a:r>
              <a:rPr lang="en-US" sz="2000" b="1" cap="all" dirty="0"/>
              <a:t>VISION</a:t>
            </a:r>
          </a:p>
          <a:p>
            <a:pPr marL="0" indent="0">
              <a:buNone/>
            </a:pPr>
            <a:r>
              <a:rPr lang="en-US" sz="2000" dirty="0"/>
              <a:t>Faculty leading change, serving students, and embracing inclusion</a:t>
            </a:r>
          </a:p>
          <a:p>
            <a:pPr marL="0" indent="0">
              <a:buNone/>
            </a:pPr>
            <a:endParaRPr lang="en-US" dirty="0"/>
          </a:p>
        </p:txBody>
      </p:sp>
      <p:sp>
        <p:nvSpPr>
          <p:cNvPr id="4" name="Slide Number Placeholder 3">
            <a:extLst>
              <a:ext uri="{FF2B5EF4-FFF2-40B4-BE49-F238E27FC236}">
                <a16:creationId xmlns:a16="http://schemas.microsoft.com/office/drawing/2014/main" id="{B17C4D14-CB6A-F510-CD61-010F059B0DB3}"/>
              </a:ext>
            </a:extLst>
          </p:cNvPr>
          <p:cNvSpPr>
            <a:spLocks noGrp="1"/>
          </p:cNvSpPr>
          <p:nvPr>
            <p:ph type="sldNum" sz="quarter" idx="12"/>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109851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D99F-FD6D-83CD-394B-C35A9276D966}"/>
              </a:ext>
            </a:extLst>
          </p:cNvPr>
          <p:cNvSpPr>
            <a:spLocks noGrp="1"/>
          </p:cNvSpPr>
          <p:nvPr>
            <p:ph type="title"/>
          </p:nvPr>
        </p:nvSpPr>
        <p:spPr>
          <a:xfrm>
            <a:off x="1175657" y="365125"/>
            <a:ext cx="10178142" cy="1325563"/>
          </a:xfrm>
        </p:spPr>
        <p:txBody>
          <a:bodyPr anchor="ctr">
            <a:normAutofit/>
          </a:bodyPr>
          <a:lstStyle/>
          <a:p>
            <a:r>
              <a:rPr lang="en-US" dirty="0"/>
              <a:t>10+1 and </a:t>
            </a:r>
            <a:r>
              <a:rPr lang="en-US" dirty="0">
                <a:hlinkClick r:id="rId3"/>
              </a:rPr>
              <a:t>New Member Card</a:t>
            </a:r>
            <a:endParaRPr lang="en-US" dirty="0"/>
          </a:p>
        </p:txBody>
      </p:sp>
      <p:pic>
        <p:nvPicPr>
          <p:cNvPr id="7" name="Picture 6" descr="ASCCC 10+1 graphic">
            <a:extLst>
              <a:ext uri="{FF2B5EF4-FFF2-40B4-BE49-F238E27FC236}">
                <a16:creationId xmlns:a16="http://schemas.microsoft.com/office/drawing/2014/main" id="{D049E88F-A11C-0005-255F-B52991269D96}"/>
              </a:ext>
            </a:extLst>
          </p:cNvPr>
          <p:cNvPicPr>
            <a:picLocks noChangeAspect="1"/>
          </p:cNvPicPr>
          <p:nvPr/>
        </p:nvPicPr>
        <p:blipFill>
          <a:blip r:embed="rId4"/>
          <a:stretch>
            <a:fillRect/>
          </a:stretch>
        </p:blipFill>
        <p:spPr>
          <a:xfrm>
            <a:off x="1726942" y="1825625"/>
            <a:ext cx="3848252" cy="4436026"/>
          </a:xfrm>
          <a:prstGeom prst="rect">
            <a:avLst/>
          </a:prstGeom>
          <a:noFill/>
        </p:spPr>
      </p:pic>
      <p:pic>
        <p:nvPicPr>
          <p:cNvPr id="8" name="Picture 7" descr="image of the ASCCC ten plus one card graphic that includes the list of the ten plus one areas">
            <a:extLst>
              <a:ext uri="{FF2B5EF4-FFF2-40B4-BE49-F238E27FC236}">
                <a16:creationId xmlns:a16="http://schemas.microsoft.com/office/drawing/2014/main" id="{D57FEE06-2D03-746C-17CA-B08C004234AF}"/>
              </a:ext>
            </a:extLst>
          </p:cNvPr>
          <p:cNvPicPr>
            <a:picLocks noChangeAspect="1"/>
          </p:cNvPicPr>
          <p:nvPr/>
        </p:nvPicPr>
        <p:blipFill>
          <a:blip r:embed="rId5"/>
          <a:stretch>
            <a:fillRect/>
          </a:stretch>
        </p:blipFill>
        <p:spPr>
          <a:xfrm>
            <a:off x="7043792" y="1825625"/>
            <a:ext cx="3610956" cy="4355628"/>
          </a:xfrm>
          <a:prstGeom prst="rect">
            <a:avLst/>
          </a:prstGeom>
        </p:spPr>
      </p:pic>
      <p:sp>
        <p:nvSpPr>
          <p:cNvPr id="4" name="Slide Number Placeholder 3">
            <a:extLst>
              <a:ext uri="{FF2B5EF4-FFF2-40B4-BE49-F238E27FC236}">
                <a16:creationId xmlns:a16="http://schemas.microsoft.com/office/drawing/2014/main" id="{C549C530-579C-99B9-B052-3C722D883093}"/>
              </a:ext>
            </a:extLst>
          </p:cNvPr>
          <p:cNvSpPr>
            <a:spLocks noGrp="1"/>
          </p:cNvSpPr>
          <p:nvPr>
            <p:ph type="sldNum" sz="quarter" idx="12"/>
          </p:nvPr>
        </p:nvSpPr>
        <p:spPr>
          <a:xfrm>
            <a:off x="8610600" y="6392046"/>
            <a:ext cx="2743200" cy="329429"/>
          </a:xfrm>
        </p:spPr>
        <p:txBody>
          <a:bodyPr anchor="ctr">
            <a:normAutofit/>
          </a:bodyPr>
          <a:lstStyle/>
          <a:p>
            <a:pPr>
              <a:spcAft>
                <a:spcPts val="600"/>
              </a:spcAft>
            </a:pPr>
            <a:fld id="{FC94C22D-D015-6649-B5C3-596F33FC97D2}" type="slidenum">
              <a:rPr lang="en-US" smtClean="0"/>
              <a:pPr>
                <a:spcAft>
                  <a:spcPts val="600"/>
                </a:spcAft>
              </a:pPr>
              <a:t>5</a:t>
            </a:fld>
            <a:endParaRPr lang="en-US"/>
          </a:p>
        </p:txBody>
      </p:sp>
    </p:spTree>
    <p:extLst>
      <p:ext uri="{BB962C8B-B14F-4D97-AF65-F5344CB8AC3E}">
        <p14:creationId xmlns:p14="http://schemas.microsoft.com/office/powerpoint/2010/main" val="131682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F91091-C512-93F2-569D-36C5D40F7CD6}"/>
              </a:ext>
            </a:extLst>
          </p:cNvPr>
          <p:cNvSpPr>
            <a:spLocks noGrp="1"/>
          </p:cNvSpPr>
          <p:nvPr>
            <p:ph type="title"/>
          </p:nvPr>
        </p:nvSpPr>
        <p:spPr/>
        <p:txBody>
          <a:bodyPr/>
          <a:lstStyle/>
          <a:p>
            <a:r>
              <a:rPr lang="en-US" dirty="0">
                <a:hlinkClick r:id="rId3" action="ppaction://hlinkfile"/>
              </a:rPr>
              <a:t>ASCCC Website    </a:t>
            </a:r>
            <a:r>
              <a:rPr lang="en-US" dirty="0"/>
              <a:t>       asccc.org</a:t>
            </a:r>
          </a:p>
        </p:txBody>
      </p:sp>
      <p:pic>
        <p:nvPicPr>
          <p:cNvPr id="5" name="Picture 4" descr="ASCCC Homepage image">
            <a:extLst>
              <a:ext uri="{FF2B5EF4-FFF2-40B4-BE49-F238E27FC236}">
                <a16:creationId xmlns:a16="http://schemas.microsoft.com/office/drawing/2014/main" id="{B5B3BB81-96F5-1245-1AE7-DC2964FB4BA2}"/>
              </a:ext>
            </a:extLst>
          </p:cNvPr>
          <p:cNvPicPr>
            <a:picLocks noChangeAspect="1"/>
          </p:cNvPicPr>
          <p:nvPr/>
        </p:nvPicPr>
        <p:blipFill>
          <a:blip r:embed="rId4"/>
          <a:stretch>
            <a:fillRect/>
          </a:stretch>
        </p:blipFill>
        <p:spPr>
          <a:xfrm>
            <a:off x="1610139" y="1840177"/>
            <a:ext cx="9998765" cy="4551869"/>
          </a:xfrm>
          <a:prstGeom prst="rect">
            <a:avLst/>
          </a:prstGeom>
        </p:spPr>
      </p:pic>
      <p:sp>
        <p:nvSpPr>
          <p:cNvPr id="2" name="Slide Number Placeholder 1">
            <a:extLst>
              <a:ext uri="{FF2B5EF4-FFF2-40B4-BE49-F238E27FC236}">
                <a16:creationId xmlns:a16="http://schemas.microsoft.com/office/drawing/2014/main" id="{023F4B57-9551-A1EF-98CF-A9F6F1E46856}"/>
              </a:ext>
            </a:extLst>
          </p:cNvPr>
          <p:cNvSpPr>
            <a:spLocks noGrp="1"/>
          </p:cNvSpPr>
          <p:nvPr>
            <p:ph type="sldNum" sz="quarter" idx="12"/>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175304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F91091-C512-93F2-569D-36C5D40F7CD6}"/>
              </a:ext>
            </a:extLst>
          </p:cNvPr>
          <p:cNvSpPr>
            <a:spLocks noGrp="1"/>
          </p:cNvSpPr>
          <p:nvPr>
            <p:ph type="title"/>
          </p:nvPr>
        </p:nvSpPr>
        <p:spPr/>
        <p:txBody>
          <a:bodyPr/>
          <a:lstStyle/>
          <a:p>
            <a:r>
              <a:rPr lang="en-US" dirty="0">
                <a:hlinkClick r:id="rId3"/>
              </a:rPr>
              <a:t>New to ASCCC?  </a:t>
            </a:r>
            <a:r>
              <a:rPr lang="en-US" sz="2800" dirty="0"/>
              <a:t>https://asccc.org/local-senates</a:t>
            </a:r>
            <a:endParaRPr lang="en-US" dirty="0"/>
          </a:p>
        </p:txBody>
      </p:sp>
      <p:pic>
        <p:nvPicPr>
          <p:cNvPr id="5" name="Picture 4" descr="ASCCC website homepage image">
            <a:extLst>
              <a:ext uri="{FF2B5EF4-FFF2-40B4-BE49-F238E27FC236}">
                <a16:creationId xmlns:a16="http://schemas.microsoft.com/office/drawing/2014/main" id="{B5B3BB81-96F5-1245-1AE7-DC2964FB4BA2}"/>
              </a:ext>
            </a:extLst>
          </p:cNvPr>
          <p:cNvPicPr>
            <a:picLocks noChangeAspect="1"/>
          </p:cNvPicPr>
          <p:nvPr/>
        </p:nvPicPr>
        <p:blipFill>
          <a:blip r:embed="rId4"/>
          <a:stretch>
            <a:fillRect/>
          </a:stretch>
        </p:blipFill>
        <p:spPr>
          <a:xfrm>
            <a:off x="1791843" y="2066489"/>
            <a:ext cx="8945770" cy="4325557"/>
          </a:xfrm>
          <a:prstGeom prst="rect">
            <a:avLst/>
          </a:prstGeom>
        </p:spPr>
      </p:pic>
      <p:sp>
        <p:nvSpPr>
          <p:cNvPr id="4" name="Arrow: Down 3" descr="Arrow pointing to the &quot;New to ASCCC&quot; link on the ASCCC homepage">
            <a:extLst>
              <a:ext uri="{FF2B5EF4-FFF2-40B4-BE49-F238E27FC236}">
                <a16:creationId xmlns:a16="http://schemas.microsoft.com/office/drawing/2014/main" id="{5D4E0D26-CD11-7B2E-8BE9-DC30C6B5F08F}"/>
              </a:ext>
            </a:extLst>
          </p:cNvPr>
          <p:cNvSpPr/>
          <p:nvPr/>
        </p:nvSpPr>
        <p:spPr>
          <a:xfrm rot="1838591">
            <a:off x="10230716" y="1277897"/>
            <a:ext cx="1013792" cy="1967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23F4B57-9551-A1EF-98CF-A9F6F1E46856}"/>
              </a:ext>
            </a:extLst>
          </p:cNvPr>
          <p:cNvSpPr>
            <a:spLocks noGrp="1"/>
          </p:cNvSpPr>
          <p:nvPr>
            <p:ph type="sldNum" sz="quarter" idx="12"/>
          </p:nvPr>
        </p:nvSpPr>
        <p:spPr/>
        <p:txBody>
          <a:bodyPr/>
          <a:lstStyle/>
          <a:p>
            <a:fld id="{FC94C22D-D015-6649-B5C3-596F33FC97D2}" type="slidenum">
              <a:rPr lang="en-US" smtClean="0"/>
              <a:t>7</a:t>
            </a:fld>
            <a:endParaRPr lang="en-US"/>
          </a:p>
        </p:txBody>
      </p:sp>
    </p:spTree>
    <p:extLst>
      <p:ext uri="{BB962C8B-B14F-4D97-AF65-F5344CB8AC3E}">
        <p14:creationId xmlns:p14="http://schemas.microsoft.com/office/powerpoint/2010/main" val="170851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BA5C-0E47-576C-AEC6-BD1411B7D433}"/>
              </a:ext>
            </a:extLst>
          </p:cNvPr>
          <p:cNvSpPr>
            <a:spLocks noGrp="1"/>
          </p:cNvSpPr>
          <p:nvPr>
            <p:ph type="title"/>
          </p:nvPr>
        </p:nvSpPr>
        <p:spPr/>
        <p:txBody>
          <a:bodyPr/>
          <a:lstStyle/>
          <a:p>
            <a:r>
              <a:rPr lang="en-US" dirty="0"/>
              <a:t>ASCCC Website – Useful Links</a:t>
            </a:r>
          </a:p>
        </p:txBody>
      </p:sp>
      <p:sp>
        <p:nvSpPr>
          <p:cNvPr id="3" name="Content Placeholder 2">
            <a:extLst>
              <a:ext uri="{FF2B5EF4-FFF2-40B4-BE49-F238E27FC236}">
                <a16:creationId xmlns:a16="http://schemas.microsoft.com/office/drawing/2014/main" id="{F1355626-34A2-362E-6003-781C97017300}"/>
              </a:ext>
            </a:extLst>
          </p:cNvPr>
          <p:cNvSpPr>
            <a:spLocks noGrp="1"/>
          </p:cNvSpPr>
          <p:nvPr>
            <p:ph sz="half" idx="1"/>
          </p:nvPr>
        </p:nvSpPr>
        <p:spPr>
          <a:xfrm>
            <a:off x="1175655" y="1825625"/>
            <a:ext cx="10178141" cy="4436026"/>
          </a:xfrm>
        </p:spPr>
        <p:txBody>
          <a:bodyPr/>
          <a:lstStyle/>
          <a:p>
            <a:pPr lvl="1"/>
            <a:r>
              <a:rPr lang="en-US" sz="2400" dirty="0">
                <a:hlinkClick r:id="rId3"/>
              </a:rPr>
              <a:t>ASCCC: Subscribe to Newsletter</a:t>
            </a:r>
            <a:endParaRPr lang="en-US" sz="2400" dirty="0"/>
          </a:p>
          <a:p>
            <a:pPr lvl="1"/>
            <a:r>
              <a:rPr lang="en-US" sz="2400" dirty="0">
                <a:hlinkClick r:id="rId4"/>
              </a:rPr>
              <a:t>ASCCC Request for Services</a:t>
            </a:r>
            <a:endParaRPr lang="en-US" sz="2400" dirty="0"/>
          </a:p>
          <a:p>
            <a:pPr lvl="1"/>
            <a:r>
              <a:rPr lang="en-US" sz="2400" dirty="0">
                <a:hlinkClick r:id="rId5"/>
              </a:rPr>
              <a:t>ASCCC Resolutions</a:t>
            </a:r>
            <a:endParaRPr lang="en-US" sz="2400" dirty="0"/>
          </a:p>
          <a:p>
            <a:pPr lvl="1"/>
            <a:r>
              <a:rPr lang="en-US" sz="2400" dirty="0">
                <a:hlinkClick r:id="rId6"/>
              </a:rPr>
              <a:t>ASCCC Legislative Positions</a:t>
            </a:r>
            <a:endParaRPr lang="en-US" sz="2400" dirty="0"/>
          </a:p>
          <a:p>
            <a:pPr lvl="1"/>
            <a:r>
              <a:rPr lang="en-US" sz="2400" dirty="0">
                <a:hlinkClick r:id="rId7"/>
              </a:rPr>
              <a:t>ASCCC Volunteer for Service</a:t>
            </a:r>
            <a:endParaRPr lang="en-US" sz="2400" dirty="0"/>
          </a:p>
          <a:p>
            <a:pPr lvl="1"/>
            <a:r>
              <a:rPr lang="en-US" sz="2400" dirty="0">
                <a:hlinkClick r:id="rId8"/>
              </a:rPr>
              <a:t>ASCCC Events</a:t>
            </a:r>
            <a:endParaRPr lang="en-US" sz="2400" dirty="0"/>
          </a:p>
          <a:p>
            <a:pPr lvl="1"/>
            <a:r>
              <a:rPr lang="en-US" sz="2400" dirty="0">
                <a:hlinkClick r:id="rId9"/>
              </a:rPr>
              <a:t>ASCCC Awards</a:t>
            </a:r>
            <a:endParaRPr lang="en-US" sz="2400" dirty="0"/>
          </a:p>
          <a:p>
            <a:pPr lvl="1"/>
            <a:r>
              <a:rPr lang="en-US" sz="2400" dirty="0">
                <a:hlinkClick r:id="rId10"/>
              </a:rPr>
              <a:t>Commonly Used Acronyms</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01D51A90-1849-CED8-2F46-7C094121CCE8}"/>
              </a:ext>
              <a:ext uri="{C183D7F6-B498-43B3-948B-1728B52AA6E4}">
                <adec:decorative xmlns:adec="http://schemas.microsoft.com/office/drawing/2017/decorative" val="0"/>
              </a:ext>
            </a:extLst>
          </p:cNvPr>
          <p:cNvSpPr>
            <a:spLocks noGrp="1"/>
          </p:cNvSpPr>
          <p:nvPr>
            <p:ph type="sldNum" sz="quarter" idx="12"/>
          </p:nvPr>
        </p:nvSpPr>
        <p:spPr/>
        <p:txBody>
          <a:bodyPr/>
          <a:lstStyle/>
          <a:p>
            <a:fld id="{FC94C22D-D015-6649-B5C3-596F33FC97D2}" type="slidenum">
              <a:rPr lang="en-US" smtClean="0"/>
              <a:t>8</a:t>
            </a:fld>
            <a:endParaRPr lang="en-US"/>
          </a:p>
        </p:txBody>
      </p:sp>
    </p:spTree>
    <p:extLst>
      <p:ext uri="{BB962C8B-B14F-4D97-AF65-F5344CB8AC3E}">
        <p14:creationId xmlns:p14="http://schemas.microsoft.com/office/powerpoint/2010/main" val="313819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5488-EBF0-CD6D-B005-DCA85F3A97FF}"/>
              </a:ext>
            </a:extLst>
          </p:cNvPr>
          <p:cNvSpPr>
            <a:spLocks noGrp="1"/>
          </p:cNvSpPr>
          <p:nvPr>
            <p:ph type="title"/>
          </p:nvPr>
        </p:nvSpPr>
        <p:spPr/>
        <p:txBody>
          <a:bodyPr/>
          <a:lstStyle/>
          <a:p>
            <a:r>
              <a:rPr lang="en-US" dirty="0">
                <a:hlinkClick r:id="rId3"/>
              </a:rPr>
              <a:t>Local Senates Handbook</a:t>
            </a:r>
            <a:endParaRPr lang="en-US" dirty="0"/>
          </a:p>
        </p:txBody>
      </p:sp>
      <p:pic>
        <p:nvPicPr>
          <p:cNvPr id="6" name="Picture 5" descr="cover image of the ASCCC Local Senates Handbook">
            <a:extLst>
              <a:ext uri="{FF2B5EF4-FFF2-40B4-BE49-F238E27FC236}">
                <a16:creationId xmlns:a16="http://schemas.microsoft.com/office/drawing/2014/main" id="{C5F682FC-C11E-3D44-F1DA-126C1DA55B2A}"/>
              </a:ext>
            </a:extLst>
          </p:cNvPr>
          <p:cNvPicPr>
            <a:picLocks noChangeAspect="1"/>
          </p:cNvPicPr>
          <p:nvPr/>
        </p:nvPicPr>
        <p:blipFill>
          <a:blip r:embed="rId4"/>
          <a:stretch>
            <a:fillRect/>
          </a:stretch>
        </p:blipFill>
        <p:spPr>
          <a:xfrm>
            <a:off x="1741715" y="1945368"/>
            <a:ext cx="3575606" cy="4169047"/>
          </a:xfrm>
          <a:prstGeom prst="rect">
            <a:avLst/>
          </a:prstGeom>
        </p:spPr>
      </p:pic>
      <p:sp>
        <p:nvSpPr>
          <p:cNvPr id="3" name="Content Placeholder 2">
            <a:extLst>
              <a:ext uri="{FF2B5EF4-FFF2-40B4-BE49-F238E27FC236}">
                <a16:creationId xmlns:a16="http://schemas.microsoft.com/office/drawing/2014/main" id="{1CB92DF8-44CC-AB2C-E5AF-5AE47EC90C84}"/>
              </a:ext>
            </a:extLst>
          </p:cNvPr>
          <p:cNvSpPr>
            <a:spLocks noGrp="1"/>
          </p:cNvSpPr>
          <p:nvPr>
            <p:ph sz="half" idx="1"/>
          </p:nvPr>
        </p:nvSpPr>
        <p:spPr>
          <a:xfrm>
            <a:off x="6096000" y="1825625"/>
            <a:ext cx="5257796" cy="4436026"/>
          </a:xfrm>
        </p:spPr>
        <p:txBody>
          <a:bodyPr/>
          <a:lstStyle/>
          <a:p>
            <a:r>
              <a:rPr lang="en-US" dirty="0"/>
              <a:t>Part I: The Academic Senate for California Community Colleges: A Brief History</a:t>
            </a:r>
          </a:p>
          <a:p>
            <a:r>
              <a:rPr lang="en-US" dirty="0"/>
              <a:t>Part II: Roles and Responsibilities of an Academic Senate</a:t>
            </a:r>
          </a:p>
          <a:p>
            <a:r>
              <a:rPr lang="en-US" dirty="0"/>
              <a:t>Part III: Duties as a Local Academic Senate President</a:t>
            </a:r>
          </a:p>
          <a:p>
            <a:r>
              <a:rPr lang="en-US" dirty="0"/>
              <a:t>Part IV: Ensuring the Effectiveness of the Local Academic Senate</a:t>
            </a:r>
          </a:p>
          <a:p>
            <a:r>
              <a:rPr lang="en-US" dirty="0"/>
              <a:t>Part V: Linking Local Academic Senates to the ASCCC</a:t>
            </a:r>
          </a:p>
          <a:p>
            <a:endParaRPr lang="en-US" dirty="0"/>
          </a:p>
        </p:txBody>
      </p:sp>
      <p:sp>
        <p:nvSpPr>
          <p:cNvPr id="4" name="Slide Number Placeholder 3">
            <a:extLst>
              <a:ext uri="{FF2B5EF4-FFF2-40B4-BE49-F238E27FC236}">
                <a16:creationId xmlns:a16="http://schemas.microsoft.com/office/drawing/2014/main" id="{1A2993CE-643E-052C-A90F-B2EACFA370E8}"/>
              </a:ext>
            </a:extLst>
          </p:cNvPr>
          <p:cNvSpPr>
            <a:spLocks noGrp="1"/>
          </p:cNvSpPr>
          <p:nvPr>
            <p:ph type="sldNum" sz="quarter" idx="12"/>
          </p:nvPr>
        </p:nvSpPr>
        <p:spPr/>
        <p:txBody>
          <a:bodyPr/>
          <a:lstStyle/>
          <a:p>
            <a:fld id="{FC94C22D-D015-6649-B5C3-596F33FC97D2}" type="slidenum">
              <a:rPr lang="en-US" smtClean="0"/>
              <a:t>9</a:t>
            </a:fld>
            <a:endParaRPr lang="en-US"/>
          </a:p>
        </p:txBody>
      </p:sp>
    </p:spTree>
    <p:extLst>
      <p:ext uri="{BB962C8B-B14F-4D97-AF65-F5344CB8AC3E}">
        <p14:creationId xmlns:p14="http://schemas.microsoft.com/office/powerpoint/2010/main" val="3394293450"/>
      </p:ext>
    </p:extLst>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1.pptx" id="{1C7B9CDC-FB79-A74E-A8E9-7F1B18987B49}" vid="{A0377D8F-BF43-C748-8573-09C9E7E51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2023 ppt template 1</Template>
  <TotalTime>176</TotalTime>
  <Words>1011</Words>
  <Application>Microsoft Office PowerPoint</Application>
  <PresentationFormat>Widescreen</PresentationFormat>
  <Paragraphs>139</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Georgia</vt:lpstr>
      <vt:lpstr>Lato</vt:lpstr>
      <vt:lpstr>Office Theme</vt:lpstr>
      <vt:lpstr>HELP! An Introduction to ASCCC Resources to Support Your Senate Work</vt:lpstr>
      <vt:lpstr>Welcome and Introductions</vt:lpstr>
      <vt:lpstr>General Session Description</vt:lpstr>
      <vt:lpstr>ASCCC Mission and Vision</vt:lpstr>
      <vt:lpstr>10+1 and New Member Card</vt:lpstr>
      <vt:lpstr>ASCCC Website           asccc.org</vt:lpstr>
      <vt:lpstr>New to ASCCC?  https://asccc.org/local-senates</vt:lpstr>
      <vt:lpstr>ASCCC Website – Useful Links</vt:lpstr>
      <vt:lpstr>Local Senates Handbook</vt:lpstr>
      <vt:lpstr>Other ASCCC Publications</vt:lpstr>
      <vt:lpstr>ASCCC Services</vt:lpstr>
      <vt:lpstr>Volunteer To Serve</vt:lpstr>
      <vt:lpstr>FELA (Faculty Empowerment Leadership Academy)</vt:lpstr>
      <vt:lpstr>Additional Resources (more links!)</vt:lpstr>
      <vt:lpstr>Need Help?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Christopher Howerton</dc:creator>
  <cp:keywords/>
  <dc:description/>
  <cp:lastModifiedBy>Kyoko Hatano</cp:lastModifiedBy>
  <cp:revision>6</cp:revision>
  <dcterms:created xsi:type="dcterms:W3CDTF">2023-05-31T15:58:58Z</dcterms:created>
  <dcterms:modified xsi:type="dcterms:W3CDTF">2023-06-21T16:36:22Z</dcterms:modified>
  <cp:category/>
</cp:coreProperties>
</file>