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56" r:id="rId2"/>
    <p:sldId id="326" r:id="rId3"/>
    <p:sldId id="327" r:id="rId4"/>
    <p:sldId id="338" r:id="rId5"/>
    <p:sldId id="328" r:id="rId6"/>
    <p:sldId id="329" r:id="rId7"/>
    <p:sldId id="330" r:id="rId8"/>
    <p:sldId id="331" r:id="rId9"/>
    <p:sldId id="332" r:id="rId10"/>
    <p:sldId id="333" r:id="rId11"/>
    <p:sldId id="334" r:id="rId12"/>
    <p:sldId id="335" r:id="rId13"/>
    <p:sldId id="337" r:id="rId14"/>
    <p:sldId id="336" r:id="rId15"/>
    <p:sldId id="339" r:id="rId16"/>
    <p:sldId id="340"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812"/>
    <p:restoredTop sz="96098"/>
  </p:normalViewPr>
  <p:slideViewPr>
    <p:cSldViewPr snapToGrid="0" snapToObjects="1">
      <p:cViewPr varScale="1">
        <p:scale>
          <a:sx n="70" d="100"/>
          <a:sy n="70" d="100"/>
        </p:scale>
        <p:origin x="96" y="108"/>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621759-AD84-5248-A7A6-6FB0EBAAF0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76C9182-2082-0049-B2AA-A6F4F84E23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ACF8222-380A-1B4B-B769-E9C4F8E0ADB0}" type="datetimeFigureOut">
              <a:rPr lang="en-US"/>
              <a:pPr>
                <a:defRPr/>
              </a:pPr>
              <a:t>6/10/2021</a:t>
            </a:fld>
            <a:endParaRPr lang="en-US"/>
          </a:p>
        </p:txBody>
      </p:sp>
      <p:sp>
        <p:nvSpPr>
          <p:cNvPr id="4" name="Footer Placeholder 3">
            <a:extLst>
              <a:ext uri="{FF2B5EF4-FFF2-40B4-BE49-F238E27FC236}">
                <a16:creationId xmlns:a16="http://schemas.microsoft.com/office/drawing/2014/main" id="{2D8685C6-C4F0-7949-BCF4-5BA4071AEA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BD1795D0-DEE5-894E-A4F4-476B1849142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5A2F9E3-E908-1041-8D6E-AAF13517278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610F5D-6659-3240-B0BE-524B553E48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3DC2870-6A27-E64C-B21E-05CB97C85ED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E982875-6B0D-3E40-8A78-BFCCC1D0FF79}" type="datetimeFigureOut">
              <a:rPr lang="en-US"/>
              <a:pPr>
                <a:defRPr/>
              </a:pPr>
              <a:t>6/10/2021</a:t>
            </a:fld>
            <a:endParaRPr lang="en-US"/>
          </a:p>
        </p:txBody>
      </p:sp>
      <p:sp>
        <p:nvSpPr>
          <p:cNvPr id="4" name="Slide Image Placeholder 3">
            <a:extLst>
              <a:ext uri="{FF2B5EF4-FFF2-40B4-BE49-F238E27FC236}">
                <a16:creationId xmlns:a16="http://schemas.microsoft.com/office/drawing/2014/main" id="{E76BDF64-6C48-F341-AE22-86CFBD48554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37CF26-A24E-7048-A1EA-4D3937D1A64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27475C5-D9F2-6C41-B916-4F06B5D65F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A5D77ADE-845A-C745-9551-5C0E9876105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087486E-5AD8-4046-A977-B371013D3A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622800" y="2133599"/>
            <a:ext cx="6945423" cy="3799367"/>
          </a:xfrm>
        </p:spPr>
        <p:txBody>
          <a:bodyPr>
            <a:normAutofit/>
          </a:bodyPr>
          <a:lstStyle>
            <a:lvl1pPr algn="ctr">
              <a:lnSpc>
                <a:spcPct val="100000"/>
              </a:lnSpc>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77967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descr="&quot;&quot;">
            <a:extLst>
              <a:ext uri="{FF2B5EF4-FFF2-40B4-BE49-F238E27FC236}">
                <a16:creationId xmlns:a16="http://schemas.microsoft.com/office/drawing/2014/main" id="{5FDF76DA-1C29-BC4C-8378-6F7D376A91E8}"/>
              </a:ext>
            </a:extLst>
          </p:cNvPr>
          <p:cNvPicPr>
            <a:picLocks noChangeAspect="1"/>
          </p:cNvPicPr>
          <p:nvPr userDrawn="1"/>
        </p:nvPicPr>
        <p:blipFill>
          <a:blip r:embed="rId2"/>
          <a:srcRect/>
          <a:stretch/>
        </p:blipFill>
        <p:spPr>
          <a:xfrm>
            <a:off x="-26988" y="1588"/>
            <a:ext cx="4035426" cy="6856412"/>
          </a:xfrm>
          <a:prstGeom prst="rect">
            <a:avLst/>
          </a:prstGeom>
          <a:effectLst>
            <a:outerShdw blurRad="190500" dist="38100" algn="l" rotWithShape="0">
              <a:prstClr val="black">
                <a:alpha val="40000"/>
              </a:prstClr>
            </a:outerShdw>
          </a:effectLst>
        </p:spPr>
      </p:pic>
      <p:sp>
        <p:nvSpPr>
          <p:cNvPr id="6" name="Rectangle 5" descr="&quot;&quot;">
            <a:extLst>
              <a:ext uri="{FF2B5EF4-FFF2-40B4-BE49-F238E27FC236}">
                <a16:creationId xmlns:a16="http://schemas.microsoft.com/office/drawing/2014/main" id="{6A52C580-B2E5-E548-BC7B-CA8CB0CF9771}"/>
              </a:ext>
            </a:extLst>
          </p:cNvPr>
          <p:cNvSpPr/>
          <p:nvPr userDrawn="1"/>
        </p:nvSpPr>
        <p:spPr>
          <a:xfrm>
            <a:off x="-26988" y="1149350"/>
            <a:ext cx="4035426" cy="4559300"/>
          </a:xfrm>
          <a:prstGeom prst="rect">
            <a:avLst/>
          </a:prstGeom>
          <a:solidFill>
            <a:schemeClr val="bg1">
              <a:alpha val="6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8" descr="ASCCC logo icon">
            <a:extLst>
              <a:ext uri="{FF2B5EF4-FFF2-40B4-BE49-F238E27FC236}">
                <a16:creationId xmlns:a16="http://schemas.microsoft.com/office/drawing/2014/main" id="{2B64853C-3E39-A54C-9DBA-AF8ABB8FCAF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descr="&quot;&quot;">
            <a:extLst>
              <a:ext uri="{FF2B5EF4-FFF2-40B4-BE49-F238E27FC236}">
                <a16:creationId xmlns:a16="http://schemas.microsoft.com/office/drawing/2014/main" id="{84ACD506-A599-1244-A55B-BDCD747CE8BC}"/>
              </a:ext>
            </a:extLst>
          </p:cNvPr>
          <p:cNvSpPr/>
          <p:nvPr userDrawn="1"/>
        </p:nvSpPr>
        <p:spPr>
          <a:xfrm>
            <a:off x="11510963" y="-15875"/>
            <a:ext cx="681037" cy="6894513"/>
          </a:xfrm>
          <a:prstGeom prst="rect">
            <a:avLst/>
          </a:prstGeom>
          <a:solidFill>
            <a:schemeClr val="tx2"/>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descr="&quot;&quot;">
            <a:extLst>
              <a:ext uri="{FF2B5EF4-FFF2-40B4-BE49-F238E27FC236}">
                <a16:creationId xmlns:a16="http://schemas.microsoft.com/office/drawing/2014/main" id="{EA3FEA8A-8714-D744-9A85-E974EC105337}"/>
              </a:ext>
            </a:extLst>
          </p:cNvPr>
          <p:cNvSpPr/>
          <p:nvPr userDrawn="1"/>
        </p:nvSpPr>
        <p:spPr>
          <a:xfrm>
            <a:off x="-26988" y="1147763"/>
            <a:ext cx="4035426" cy="4559300"/>
          </a:xfrm>
          <a:prstGeom prst="rect">
            <a:avLst/>
          </a:prstGeom>
          <a:solidFill>
            <a:srgbClr val="61D2E6">
              <a:alpha val="5529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tx2"/>
                </a:solidFill>
              </a:defRPr>
            </a:lvl1pPr>
          </a:lstStyle>
          <a:p>
            <a:r>
              <a:rPr lang="en-US"/>
              <a:t>Click to edit Master title style</a:t>
            </a:r>
            <a:endParaRPr lang="en-US" dirty="0"/>
          </a:p>
        </p:txBody>
      </p:sp>
      <p:sp>
        <p:nvSpPr>
          <p:cNvPr id="4" name="Subtitle Placeholder 3"/>
          <p:cNvSpPr>
            <a:spLocks noGrp="1"/>
          </p:cNvSpPr>
          <p:nvPr>
            <p:ph type="body" sz="half" idx="2"/>
          </p:nvPr>
        </p:nvSpPr>
        <p:spPr>
          <a:xfrm>
            <a:off x="247135" y="2947086"/>
            <a:ext cx="3583461" cy="2514600"/>
          </a:xfrm>
          <a:ln>
            <a:noFill/>
          </a:ln>
        </p:spPr>
        <p:txBody>
          <a:bodyPr>
            <a:normAutofit/>
          </a:bodyPr>
          <a:lstStyle>
            <a:lvl1pPr marL="0" indent="0" algn="ctr">
              <a:buNone/>
              <a:defRPr sz="2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4360477" y="1130300"/>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6">
            <a:extLst>
              <a:ext uri="{FF2B5EF4-FFF2-40B4-BE49-F238E27FC236}">
                <a16:creationId xmlns:a16="http://schemas.microsoft.com/office/drawing/2014/main" id="{96996444-CC54-2F42-93C5-E08EACEFF272}"/>
              </a:ext>
            </a:extLst>
          </p:cNvPr>
          <p:cNvSpPr>
            <a:spLocks noGrp="1"/>
          </p:cNvSpPr>
          <p:nvPr>
            <p:ph type="sldNum" sz="quarter" idx="10"/>
          </p:nvPr>
        </p:nvSpPr>
        <p:spPr>
          <a:xfrm>
            <a:off x="9890125" y="6356350"/>
            <a:ext cx="1143000" cy="368300"/>
          </a:xfrm>
        </p:spPr>
        <p:txBody>
          <a:bodyPr/>
          <a:lstStyle>
            <a:lvl1pPr>
              <a:defRPr/>
            </a:lvl1pPr>
          </a:lstStyle>
          <a:p>
            <a:pPr>
              <a:defRPr/>
            </a:pPr>
            <a:fld id="{55AD5DCB-B050-6C46-8984-ED6A4CA90FC3}" type="slidenum">
              <a:rPr lang="en-US" altLang="en-US"/>
              <a:pPr>
                <a:defRPr/>
              </a:pPr>
              <a:t>‹#›</a:t>
            </a:fld>
            <a:endParaRPr lang="en-US" altLang="en-US"/>
          </a:p>
        </p:txBody>
      </p:sp>
    </p:spTree>
    <p:extLst>
      <p:ext uri="{BB962C8B-B14F-4D97-AF65-F5344CB8AC3E}">
        <p14:creationId xmlns:p14="http://schemas.microsoft.com/office/powerpoint/2010/main" val="229974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descr="&quot;&quot;">
            <a:extLst>
              <a:ext uri="{FF2B5EF4-FFF2-40B4-BE49-F238E27FC236}">
                <a16:creationId xmlns:a16="http://schemas.microsoft.com/office/drawing/2014/main" id="{A9ACCA60-F652-7741-9A07-298461088F71}"/>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descr="ASCCC logo icon">
            <a:extLst>
              <a:ext uri="{FF2B5EF4-FFF2-40B4-BE49-F238E27FC236}">
                <a16:creationId xmlns:a16="http://schemas.microsoft.com/office/drawing/2014/main" id="{6A36F214-D056-A540-BBAD-48325EECA0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61E78CAF-644F-074D-86BC-EBD05F879E0C}"/>
              </a:ext>
            </a:extLst>
          </p:cNvPr>
          <p:cNvSpPr>
            <a:spLocks noGrp="1"/>
          </p:cNvSpPr>
          <p:nvPr>
            <p:ph type="sldNum" sz="quarter" idx="10"/>
          </p:nvPr>
        </p:nvSpPr>
        <p:spPr/>
        <p:txBody>
          <a:bodyPr/>
          <a:lstStyle>
            <a:lvl1pPr>
              <a:defRPr/>
            </a:lvl1pPr>
          </a:lstStyle>
          <a:p>
            <a:pPr>
              <a:defRPr/>
            </a:pPr>
            <a:fld id="{49AACC75-748E-5745-A533-B2F95E55BE42}" type="slidenum">
              <a:rPr lang="en-US" altLang="en-US"/>
              <a:pPr>
                <a:defRPr/>
              </a:pPr>
              <a:t>‹#›</a:t>
            </a:fld>
            <a:endParaRPr lang="en-US" altLang="en-US"/>
          </a:p>
        </p:txBody>
      </p:sp>
    </p:spTree>
    <p:extLst>
      <p:ext uri="{BB962C8B-B14F-4D97-AF65-F5344CB8AC3E}">
        <p14:creationId xmlns:p14="http://schemas.microsoft.com/office/powerpoint/2010/main" val="34444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076AAB06-6A95-C04A-B666-A6A7DABB2116}"/>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descr="ASCCC logo icon">
            <a:extLst>
              <a:ext uri="{FF2B5EF4-FFF2-40B4-BE49-F238E27FC236}">
                <a16:creationId xmlns:a16="http://schemas.microsoft.com/office/drawing/2014/main" id="{E4C209EF-E931-7F4C-B945-8F048F4F06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8413A1D8-C595-7E4E-84C0-6A5ADF6F403C}"/>
              </a:ext>
            </a:extLst>
          </p:cNvPr>
          <p:cNvSpPr>
            <a:spLocks noGrp="1"/>
          </p:cNvSpPr>
          <p:nvPr>
            <p:ph type="sldNum" sz="quarter" idx="10"/>
          </p:nvPr>
        </p:nvSpPr>
        <p:spPr/>
        <p:txBody>
          <a:bodyPr/>
          <a:lstStyle>
            <a:lvl1pPr>
              <a:defRPr/>
            </a:lvl1pPr>
          </a:lstStyle>
          <a:p>
            <a:pPr>
              <a:defRPr/>
            </a:pPr>
            <a:fld id="{23CFC7CB-682B-334D-8C2A-B6D7FD47D9F7}" type="slidenum">
              <a:rPr lang="en-US" altLang="en-US"/>
              <a:pPr>
                <a:defRPr/>
              </a:pPr>
              <a:t>‹#›</a:t>
            </a:fld>
            <a:endParaRPr lang="en-US" altLang="en-US"/>
          </a:p>
        </p:txBody>
      </p:sp>
    </p:spTree>
    <p:extLst>
      <p:ext uri="{BB962C8B-B14F-4D97-AF65-F5344CB8AC3E}">
        <p14:creationId xmlns:p14="http://schemas.microsoft.com/office/powerpoint/2010/main" val="2494613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ASCCC logo icon">
            <a:extLst>
              <a:ext uri="{FF2B5EF4-FFF2-40B4-BE49-F238E27FC236}">
                <a16:creationId xmlns:a16="http://schemas.microsoft.com/office/drawing/2014/main" id="{3F72D799-9021-6845-A07A-84DB989CF0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9E851DD-79D0-6648-BE6C-B3DBAAFDC6FF}"/>
              </a:ext>
            </a:extLst>
          </p:cNvPr>
          <p:cNvSpPr>
            <a:spLocks noGrp="1"/>
          </p:cNvSpPr>
          <p:nvPr>
            <p:ph type="sldNum" sz="quarter" idx="10"/>
          </p:nvPr>
        </p:nvSpPr>
        <p:spPr>
          <a:xfrm>
            <a:off x="10298113" y="6356350"/>
            <a:ext cx="1055687" cy="365125"/>
          </a:xfrm>
        </p:spPr>
        <p:txBody>
          <a:bodyPr/>
          <a:lstStyle>
            <a:lvl1pPr>
              <a:defRPr/>
            </a:lvl1pPr>
          </a:lstStyle>
          <a:p>
            <a:pPr>
              <a:defRPr/>
            </a:pPr>
            <a:fld id="{478A460C-CD60-1149-A178-428635BF71A4}" type="slidenum">
              <a:rPr lang="en-US" altLang="en-US"/>
              <a:pPr>
                <a:defRPr/>
              </a:pPr>
              <a:t>‹#›</a:t>
            </a:fld>
            <a:endParaRPr lang="en-US" altLang="en-US"/>
          </a:p>
        </p:txBody>
      </p:sp>
    </p:spTree>
    <p:extLst>
      <p:ext uri="{BB962C8B-B14F-4D97-AF65-F5344CB8AC3E}">
        <p14:creationId xmlns:p14="http://schemas.microsoft.com/office/powerpoint/2010/main" val="197886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F518D-C550-6347-B11F-C718B53DB94E}" type="datetimeFigureOut">
              <a:rPr lang="en-US" smtClean="0"/>
              <a:pPr/>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2106006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AF518D-C550-6347-B11F-C718B53DB94E}" type="datetimeFigureOut">
              <a:rPr lang="en-US" smtClean="0"/>
              <a:pPr/>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235050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AF518D-C550-6347-B11F-C718B53DB94E}" type="datetimeFigureOut">
              <a:rPr lang="en-US" smtClean="0"/>
              <a:pPr/>
              <a:t>6/10/2021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7DAAFC-4D89-B743-A94E-43AA486388BE}"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93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E33ADC-38A4-6545-BF82-DD660646DBE8}"/>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35565F3-28F9-6D47-8DA6-78D1A30CA5B8}"/>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4BFC8968-2179-0C4A-90FE-C9EA67D7E14E}"/>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3668A6A6-2507-124F-BA79-A5CD7204CF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asccc.org/contact/request-service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info@asccc.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sccc-oeri.org/professional-development-college-pdc/" TargetMode="External"/><Relationship Id="rId2" Type="http://schemas.openxmlformats.org/officeDocument/2006/relationships/hyperlink" Target="https://ccconlineed.instructure.com/courses/5733" TargetMode="External"/><Relationship Id="rId1" Type="http://schemas.openxmlformats.org/officeDocument/2006/relationships/slideLayout" Target="../slideLayouts/slideLayout4.xml"/><Relationship Id="rId5" Type="http://schemas.openxmlformats.org/officeDocument/2006/relationships/hyperlink" Target="https://asccc-oeri.org/" TargetMode="External"/><Relationship Id="rId4" Type="http://schemas.openxmlformats.org/officeDocument/2006/relationships/hyperlink" Target="https://asccc.org/guided-pathway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leginfo.legislature.ca.gov/" TargetMode="External"/><Relationship Id="rId2" Type="http://schemas.openxmlformats.org/officeDocument/2006/relationships/hyperlink" Target="http://www.cccco.edu/" TargetMode="External"/><Relationship Id="rId1" Type="http://schemas.openxmlformats.org/officeDocument/2006/relationships/slideLayout" Target="../slideLayouts/slideLayout4.xml"/><Relationship Id="rId6" Type="http://schemas.openxmlformats.org/officeDocument/2006/relationships/hyperlink" Target="https://accjc.org/" TargetMode="External"/><Relationship Id="rId5" Type="http://schemas.openxmlformats.org/officeDocument/2006/relationships/hyperlink" Target="https://www.ccleague.org/" TargetMode="External"/><Relationship Id="rId4" Type="http://schemas.openxmlformats.org/officeDocument/2006/relationships/hyperlink" Target="http://www.legislature.ca.gov/legislators_and_districts/legislators/your_legislator.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info@asccc.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sccc.org/contact/request-services" TargetMode="External"/><Relationship Id="rId2" Type="http://schemas.openxmlformats.org/officeDocument/2006/relationships/hyperlink" Target="https://asccc.org/signup-newsletters" TargetMode="External"/><Relationship Id="rId1" Type="http://schemas.openxmlformats.org/officeDocument/2006/relationships/slideLayout" Target="../slideLayouts/slideLayout4.xml"/><Relationship Id="rId6" Type="http://schemas.openxmlformats.org/officeDocument/2006/relationships/hyperlink" Target="https://asccc.org/content/new-faculty-application-statewide-service" TargetMode="External"/><Relationship Id="rId5" Type="http://schemas.openxmlformats.org/officeDocument/2006/relationships/hyperlink" Target="https://asccc.org/legislative-positions" TargetMode="External"/><Relationship Id="rId4" Type="http://schemas.openxmlformats.org/officeDocument/2006/relationships/hyperlink" Target="https://asccc.org/resources/resolution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sccc.org/directory/resolutions-operational-committee" TargetMode="External"/><Relationship Id="rId2" Type="http://schemas.openxmlformats.org/officeDocument/2006/relationships/hyperlink" Target="https://www.asccc.org/sites/default/files/ResolutionHandbookFinalFA17_1.pdf" TargetMode="External"/><Relationship Id="rId1" Type="http://schemas.openxmlformats.org/officeDocument/2006/relationships/slideLayout" Target="../slideLayouts/slideLayout4.xml"/><Relationship Id="rId4" Type="http://schemas.openxmlformats.org/officeDocument/2006/relationships/hyperlink" Target="https://www.asccc.org/resources/resolutions"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asccc.org/publications/academic-senate-paper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BD7B4580-2391-6D45-9E19-A2E78774B867}"/>
              </a:ext>
            </a:extLst>
          </p:cNvPr>
          <p:cNvSpPr>
            <a:spLocks noGrp="1" noChangeArrowheads="1"/>
          </p:cNvSpPr>
          <p:nvPr>
            <p:ph type="title"/>
          </p:nvPr>
        </p:nvSpPr>
        <p:spPr>
          <a:xfrm>
            <a:off x="4544704" y="2133600"/>
            <a:ext cx="7519916" cy="3830472"/>
          </a:xfrm>
        </p:spPr>
        <p:txBody>
          <a:bodyPr>
            <a:normAutofit fontScale="90000"/>
          </a:bodyPr>
          <a:lstStyle/>
          <a:p>
            <a:r>
              <a:rPr lang="en-US" sz="3600" dirty="0"/>
              <a:t>Senate Resources at Your Fingertips: Using the Local Senates Handbook, Navigating the ASCCC Website, When to Call for Help</a:t>
            </a:r>
            <a:br>
              <a:rPr lang="en-US" sz="4400" dirty="0"/>
            </a:br>
            <a:br>
              <a:rPr lang="en-US" sz="2200" dirty="0"/>
            </a:br>
            <a:r>
              <a:rPr lang="en-US" sz="2700" b="1" dirty="0">
                <a:solidFill>
                  <a:schemeClr val="tx1"/>
                </a:solidFill>
              </a:rPr>
              <a:t>Amber Gillis, ASCCC South Representative</a:t>
            </a:r>
            <a:br>
              <a:rPr lang="en-US" sz="2700" b="1" dirty="0">
                <a:solidFill>
                  <a:schemeClr val="tx1"/>
                </a:solidFill>
              </a:rPr>
            </a:br>
            <a:r>
              <a:rPr lang="en-US" sz="2700" b="1" dirty="0">
                <a:solidFill>
                  <a:schemeClr val="tx1"/>
                </a:solidFill>
              </a:rPr>
              <a:t>Krystinne Mica, ASCCC Executive Director</a:t>
            </a:r>
            <a:br>
              <a:rPr lang="en-US" sz="2700" dirty="0">
                <a:solidFill>
                  <a:schemeClr val="tx1"/>
                </a:solidFill>
              </a:rPr>
            </a:br>
            <a:r>
              <a:rPr lang="en-US" sz="2800" b="1" dirty="0"/>
              <a:t>June 17, 2021</a:t>
            </a:r>
            <a:endParaRPr lang="en-US" altLang="en-US" sz="27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Events</a:t>
            </a:r>
          </a:p>
        </p:txBody>
      </p:sp>
      <p:sp>
        <p:nvSpPr>
          <p:cNvPr id="3" name="Content Placeholder 2"/>
          <p:cNvSpPr>
            <a:spLocks noGrp="1"/>
          </p:cNvSpPr>
          <p:nvPr>
            <p:ph sz="half" idx="1"/>
          </p:nvPr>
        </p:nvSpPr>
        <p:spPr/>
        <p:txBody>
          <a:bodyPr/>
          <a:lstStyle/>
          <a:p>
            <a:r>
              <a:rPr lang="en-US" dirty="0"/>
              <a:t>Curriculum Institute (July)</a:t>
            </a:r>
          </a:p>
          <a:p>
            <a:r>
              <a:rPr lang="en-US" dirty="0"/>
              <a:t>Academic Academy (October)</a:t>
            </a:r>
          </a:p>
          <a:p>
            <a:r>
              <a:rPr lang="en-US" dirty="0"/>
              <a:t>Area Meetings (March &amp; October) </a:t>
            </a:r>
          </a:p>
          <a:p>
            <a:r>
              <a:rPr lang="en-US" dirty="0"/>
              <a:t>Plenaries (April &amp; November) </a:t>
            </a:r>
          </a:p>
          <a:p>
            <a:r>
              <a:rPr lang="en-US" dirty="0"/>
              <a:t>Part Time Institute (January/February) </a:t>
            </a:r>
          </a:p>
          <a:p>
            <a:r>
              <a:rPr lang="en-US" dirty="0"/>
              <a:t>Accreditation Institute (February/Even Years) </a:t>
            </a:r>
          </a:p>
          <a:p>
            <a:r>
              <a:rPr lang="en-US" dirty="0"/>
              <a:t>Career and Noncredit Institute (April/May) </a:t>
            </a:r>
          </a:p>
          <a:p>
            <a:r>
              <a:rPr lang="en-US" dirty="0"/>
              <a:t>Faculty Leadership Institute (June) </a:t>
            </a:r>
          </a:p>
          <a:p>
            <a:endParaRPr lang="en-US" dirty="0"/>
          </a:p>
        </p:txBody>
      </p:sp>
      <p:sp>
        <p:nvSpPr>
          <p:cNvPr id="4" name="Slide Number Placeholder 3"/>
          <p:cNvSpPr>
            <a:spLocks noGrp="1"/>
          </p:cNvSpPr>
          <p:nvPr>
            <p:ph type="sldNum" sz="quarter" idx="10"/>
          </p:nvPr>
        </p:nvSpPr>
        <p:spPr/>
        <p:txBody>
          <a:bodyPr/>
          <a:lstStyle/>
          <a:p>
            <a:pPr>
              <a:defRPr/>
            </a:pPr>
            <a:fld id="{23CFC7CB-682B-334D-8C2A-B6D7FD47D9F7}" type="slidenum">
              <a:rPr lang="en-US" altLang="en-US" smtClean="0"/>
              <a:pPr>
                <a:defRPr/>
              </a:pPr>
              <a:t>10</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106" y="795020"/>
            <a:ext cx="4076700" cy="3213100"/>
          </a:xfrm>
          <a:prstGeom prst="rect">
            <a:avLst/>
          </a:prstGeom>
        </p:spPr>
      </p:pic>
    </p:spTree>
    <p:extLst>
      <p:ext uri="{BB962C8B-B14F-4D97-AF65-F5344CB8AC3E}">
        <p14:creationId xmlns:p14="http://schemas.microsoft.com/office/powerpoint/2010/main" val="680120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Intent to Serve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839" y="3052867"/>
            <a:ext cx="4779819" cy="3303483"/>
          </a:xfrm>
          <a:prstGeom prst="rect">
            <a:avLst/>
          </a:prstGeom>
        </p:spPr>
      </p:pic>
      <p:sp>
        <p:nvSpPr>
          <p:cNvPr id="3" name="Content Placeholder 2"/>
          <p:cNvSpPr>
            <a:spLocks noGrp="1"/>
          </p:cNvSpPr>
          <p:nvPr>
            <p:ph sz="half" idx="1"/>
          </p:nvPr>
        </p:nvSpPr>
        <p:spPr/>
        <p:txBody>
          <a:bodyPr/>
          <a:lstStyle/>
          <a:p>
            <a:pPr marL="0" indent="0">
              <a:buNone/>
            </a:pPr>
            <a:r>
              <a:rPr lang="en-US" dirty="0"/>
              <a:t>ASCCC appoints almost 1,000 faculty members to ASCCC and partner committees each year.</a:t>
            </a:r>
          </a:p>
          <a:p>
            <a:r>
              <a:rPr lang="en-US" dirty="0"/>
              <a:t>Fill out the Intent to Serve Form to indicate your interest in being on a statewide committee. </a:t>
            </a:r>
          </a:p>
          <a:p>
            <a:r>
              <a:rPr lang="en-US" dirty="0"/>
              <a:t>https://</a:t>
            </a:r>
            <a:r>
              <a:rPr lang="en-US" dirty="0" err="1"/>
              <a:t>asccc.org</a:t>
            </a:r>
            <a:r>
              <a:rPr lang="en-US" dirty="0"/>
              <a:t>/content/new-faculty-application-statewide-service</a:t>
            </a:r>
          </a:p>
        </p:txBody>
      </p:sp>
      <p:sp>
        <p:nvSpPr>
          <p:cNvPr id="4" name="Slide Number Placeholder 3"/>
          <p:cNvSpPr>
            <a:spLocks noGrp="1"/>
          </p:cNvSpPr>
          <p:nvPr>
            <p:ph type="sldNum" sz="quarter" idx="10"/>
          </p:nvPr>
        </p:nvSpPr>
        <p:spPr/>
        <p:txBody>
          <a:bodyPr/>
          <a:lstStyle/>
          <a:p>
            <a:pPr>
              <a:defRPr/>
            </a:pPr>
            <a:fld id="{23CFC7CB-682B-334D-8C2A-B6D7FD47D9F7}" type="slidenum">
              <a:rPr lang="en-US" altLang="en-US" smtClean="0"/>
              <a:pPr>
                <a:defRPr/>
              </a:pPr>
              <a:t>11</a:t>
            </a:fld>
            <a:endParaRPr lang="en-US" altLang="en-US"/>
          </a:p>
        </p:txBody>
      </p:sp>
    </p:spTree>
    <p:extLst>
      <p:ext uri="{BB962C8B-B14F-4D97-AF65-F5344CB8AC3E}">
        <p14:creationId xmlns:p14="http://schemas.microsoft.com/office/powerpoint/2010/main" val="910034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Senate Visits</a:t>
            </a:r>
          </a:p>
        </p:txBody>
      </p:sp>
      <p:sp>
        <p:nvSpPr>
          <p:cNvPr id="3" name="Content Placeholder 2"/>
          <p:cNvSpPr>
            <a:spLocks noGrp="1"/>
          </p:cNvSpPr>
          <p:nvPr>
            <p:ph sz="half" idx="1"/>
          </p:nvPr>
        </p:nvSpPr>
        <p:spPr/>
        <p:txBody>
          <a:bodyPr/>
          <a:lstStyle/>
          <a:p>
            <a:pPr marL="0" indent="0">
              <a:buNone/>
            </a:pPr>
            <a:r>
              <a:rPr lang="en-US" sz="2000" dirty="0"/>
              <a:t>As part of its commitment to supporting local senates, the Academic Senate for California Community Colleges provides the opportunity for local senates to have visits from members of the Executive Committee and the Relations with Local Senates Committee. The purpose of such a visit is for the committee member to serve as a liaison between the Senate and your local senate. Our role is to listen to your discussions, share Senate resources to support you, and to gather questions and concerns to forward to the Academic Senate President for consideration and response. The visit can be with the local senate president, the local executive committee, the entire senate: whatever you would like. We are here to serve you!</a:t>
            </a:r>
          </a:p>
          <a:p>
            <a:pPr marL="0" indent="0">
              <a:buNone/>
            </a:pPr>
            <a:r>
              <a:rPr lang="en-US" sz="2000" dirty="0">
                <a:hlinkClick r:id="rId2"/>
              </a:rPr>
              <a:t>Request a visit here </a:t>
            </a:r>
            <a:endParaRPr lang="en-US" sz="2000" dirty="0"/>
          </a:p>
          <a:p>
            <a:endParaRPr lang="en-US" sz="2000" dirty="0"/>
          </a:p>
          <a:p>
            <a:pPr marL="0" indent="0">
              <a:buNone/>
            </a:pPr>
            <a:r>
              <a:rPr lang="en-US" sz="2000" dirty="0"/>
              <a:t>There is no cost for local Senate Visits. These are different from the formal Collegiality in Action visits done in collaboration with the CCLC (there is a fee for these visits).</a:t>
            </a:r>
          </a:p>
        </p:txBody>
      </p:sp>
      <p:sp>
        <p:nvSpPr>
          <p:cNvPr id="4" name="Slide Number Placeholder 3"/>
          <p:cNvSpPr>
            <a:spLocks noGrp="1"/>
          </p:cNvSpPr>
          <p:nvPr>
            <p:ph type="sldNum" sz="quarter" idx="10"/>
          </p:nvPr>
        </p:nvSpPr>
        <p:spPr/>
        <p:txBody>
          <a:bodyPr/>
          <a:lstStyle/>
          <a:p>
            <a:pPr>
              <a:defRPr/>
            </a:pPr>
            <a:fld id="{23CFC7CB-682B-334D-8C2A-B6D7FD47D9F7}" type="slidenum">
              <a:rPr lang="en-US" altLang="en-US" smtClean="0"/>
              <a:pPr>
                <a:defRPr/>
              </a:pPr>
              <a:t>12</a:t>
            </a:fld>
            <a:endParaRPr lang="en-US" altLang="en-US"/>
          </a:p>
        </p:txBody>
      </p:sp>
    </p:spTree>
    <p:extLst>
      <p:ext uri="{BB962C8B-B14F-4D97-AF65-F5344CB8AC3E}">
        <p14:creationId xmlns:p14="http://schemas.microsoft.com/office/powerpoint/2010/main" val="1530092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Help??</a:t>
            </a:r>
          </a:p>
        </p:txBody>
      </p:sp>
      <p:sp>
        <p:nvSpPr>
          <p:cNvPr id="3" name="Text Placeholder 2"/>
          <p:cNvSpPr>
            <a:spLocks noGrp="1"/>
          </p:cNvSpPr>
          <p:nvPr>
            <p:ph type="body" sz="half" idx="2"/>
          </p:nvPr>
        </p:nvSpPr>
        <p:spPr/>
        <p:txBody>
          <a:bodyPr/>
          <a:lstStyle/>
          <a:p>
            <a:r>
              <a:rPr lang="en-US" dirty="0">
                <a:hlinkClick r:id="rId2"/>
              </a:rPr>
              <a:t>info@asccc.org</a:t>
            </a:r>
            <a:r>
              <a:rPr lang="en-US" dirty="0"/>
              <a:t> </a:t>
            </a:r>
          </a:p>
        </p:txBody>
      </p:sp>
      <p:sp>
        <p:nvSpPr>
          <p:cNvPr id="4" name="Content Placeholder 3"/>
          <p:cNvSpPr>
            <a:spLocks noGrp="1"/>
          </p:cNvSpPr>
          <p:nvPr>
            <p:ph idx="1"/>
          </p:nvPr>
        </p:nvSpPr>
        <p:spPr/>
        <p:txBody>
          <a:bodyPr/>
          <a:lstStyle/>
          <a:p>
            <a:r>
              <a:rPr lang="en-US" dirty="0"/>
              <a:t>Need to ask a questions related to the 10+1? Submit it through </a:t>
            </a:r>
            <a:r>
              <a:rPr lang="en-US" dirty="0">
                <a:hlinkClick r:id="rId2"/>
              </a:rPr>
              <a:t>info@asccc.org</a:t>
            </a:r>
            <a:r>
              <a:rPr lang="en-US" dirty="0"/>
              <a:t>. </a:t>
            </a:r>
          </a:p>
          <a:p>
            <a:endParaRPr lang="en-US" dirty="0"/>
          </a:p>
          <a:p>
            <a:r>
              <a:rPr lang="en-US" dirty="0"/>
              <a:t>As soon as possible, but usually within a few days, you will receive a detailed response from an ASCCC Executive Member. </a:t>
            </a:r>
          </a:p>
          <a:p>
            <a:endParaRPr lang="en-US" dirty="0"/>
          </a:p>
        </p:txBody>
      </p:sp>
      <p:sp>
        <p:nvSpPr>
          <p:cNvPr id="5" name="Slide Number Placeholder 4"/>
          <p:cNvSpPr>
            <a:spLocks noGrp="1"/>
          </p:cNvSpPr>
          <p:nvPr>
            <p:ph type="sldNum" sz="quarter" idx="10"/>
          </p:nvPr>
        </p:nvSpPr>
        <p:spPr/>
        <p:txBody>
          <a:bodyPr/>
          <a:lstStyle/>
          <a:p>
            <a:pPr>
              <a:defRPr/>
            </a:pPr>
            <a:fld id="{55AD5DCB-B050-6C46-8984-ED6A4CA90FC3}" type="slidenum">
              <a:rPr lang="en-US" altLang="en-US" smtClean="0"/>
              <a:pPr>
                <a:defRPr/>
              </a:pPr>
              <a:t>13</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301" y="3540385"/>
            <a:ext cx="2921000" cy="2552700"/>
          </a:xfrm>
          <a:prstGeom prst="rect">
            <a:avLst/>
          </a:prstGeom>
        </p:spPr>
      </p:pic>
    </p:spTree>
    <p:extLst>
      <p:ext uri="{BB962C8B-B14F-4D97-AF65-F5344CB8AC3E}">
        <p14:creationId xmlns:p14="http://schemas.microsoft.com/office/powerpoint/2010/main" val="241285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sz="half" idx="1"/>
          </p:nvPr>
        </p:nvSpPr>
        <p:spPr/>
        <p:txBody>
          <a:bodyPr/>
          <a:lstStyle/>
          <a:p>
            <a:pPr marL="0" indent="0">
              <a:buNone/>
            </a:pPr>
            <a:r>
              <a:rPr lang="en-US" sz="2200" dirty="0"/>
              <a:t>Model Hiring Principles and Practices: </a:t>
            </a:r>
            <a:r>
              <a:rPr lang="en-US" sz="2200" dirty="0">
                <a:hlinkClick r:id="rId2"/>
              </a:rPr>
              <a:t>https://ccconlineed.instructure.com/courses/5733</a:t>
            </a:r>
            <a:endParaRPr lang="en-US" sz="2200" dirty="0"/>
          </a:p>
          <a:p>
            <a:pPr marL="0" indent="0">
              <a:buNone/>
            </a:pPr>
            <a:endParaRPr lang="en-US" sz="2200" dirty="0"/>
          </a:p>
          <a:p>
            <a:pPr marL="0" indent="0">
              <a:buNone/>
            </a:pPr>
            <a:r>
              <a:rPr lang="en-US" sz="2200" dirty="0"/>
              <a:t>Professional Development College:</a:t>
            </a:r>
          </a:p>
          <a:p>
            <a:pPr marL="0" indent="0">
              <a:buNone/>
            </a:pPr>
            <a:r>
              <a:rPr lang="en-US" sz="2200" dirty="0">
                <a:hlinkClick r:id="rId3"/>
              </a:rPr>
              <a:t>https://asccc-oeri.org/professional-development-college-pdc/</a:t>
            </a:r>
            <a:endParaRPr lang="en-US" sz="2200" dirty="0"/>
          </a:p>
          <a:p>
            <a:pPr marL="0" indent="0">
              <a:buNone/>
            </a:pPr>
            <a:endParaRPr lang="en-US" sz="2200" dirty="0"/>
          </a:p>
          <a:p>
            <a:pPr marL="0" indent="0">
              <a:buNone/>
            </a:pPr>
            <a:r>
              <a:rPr lang="en-US" sz="2200" dirty="0"/>
              <a:t>Guided Pathways: </a:t>
            </a:r>
            <a:r>
              <a:rPr lang="en-US" sz="2200" dirty="0">
                <a:hlinkClick r:id="rId4"/>
              </a:rPr>
              <a:t>https://asccc.org/guided-pathways</a:t>
            </a:r>
            <a:endParaRPr lang="en-US" sz="2200" dirty="0"/>
          </a:p>
          <a:p>
            <a:pPr marL="0" indent="0">
              <a:buNone/>
            </a:pPr>
            <a:endParaRPr lang="en-US" sz="2200" dirty="0"/>
          </a:p>
          <a:p>
            <a:pPr marL="0" indent="0">
              <a:buNone/>
            </a:pPr>
            <a:r>
              <a:rPr lang="en-US" sz="2200" dirty="0"/>
              <a:t>ASCCC Open Educational Resources Initiative: </a:t>
            </a:r>
            <a:r>
              <a:rPr lang="en-US" sz="2200" dirty="0">
                <a:hlinkClick r:id="rId5"/>
              </a:rPr>
              <a:t>https://asccc-oeri.org/</a:t>
            </a:r>
            <a:endParaRPr lang="en-US" sz="2200" dirty="0"/>
          </a:p>
          <a:p>
            <a:pPr marL="0" indent="0">
              <a:buNone/>
            </a:pPr>
            <a:endParaRPr lang="en-US" sz="2200" dirty="0"/>
          </a:p>
          <a:p>
            <a:pPr marL="0" indent="0">
              <a:buNone/>
            </a:pPr>
            <a:r>
              <a:rPr lang="en-US" sz="2200" dirty="0"/>
              <a:t>C-ID: </a:t>
            </a:r>
            <a:r>
              <a:rPr lang="en-US" sz="2200" dirty="0" err="1"/>
              <a:t>https:c-id.net</a:t>
            </a:r>
            <a:endParaRPr lang="en-US" sz="2200"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3CFC7CB-682B-334D-8C2A-B6D7FD47D9F7}" type="slidenum">
              <a:rPr lang="en-US" altLang="en-US" smtClean="0"/>
              <a:pPr>
                <a:defRPr/>
              </a:pPr>
              <a:t>14</a:t>
            </a:fld>
            <a:endParaRPr lang="en-US" altLang="en-US"/>
          </a:p>
        </p:txBody>
      </p:sp>
    </p:spTree>
    <p:extLst>
      <p:ext uri="{BB962C8B-B14F-4D97-AF65-F5344CB8AC3E}">
        <p14:creationId xmlns:p14="http://schemas.microsoft.com/office/powerpoint/2010/main" val="1301662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Support Resources</a:t>
            </a:r>
          </a:p>
        </p:txBody>
      </p:sp>
      <p:sp>
        <p:nvSpPr>
          <p:cNvPr id="3" name="Content Placeholder 2"/>
          <p:cNvSpPr>
            <a:spLocks noGrp="1"/>
          </p:cNvSpPr>
          <p:nvPr>
            <p:ph sz="half" idx="1"/>
          </p:nvPr>
        </p:nvSpPr>
        <p:spPr>
          <a:xfrm>
            <a:off x="1277649" y="1798320"/>
            <a:ext cx="10309747" cy="4419600"/>
          </a:xfrm>
        </p:spPr>
        <p:txBody>
          <a:bodyPr/>
          <a:lstStyle/>
          <a:p>
            <a:pPr marL="0" lvl="0" indent="0">
              <a:buNone/>
            </a:pPr>
            <a:r>
              <a:rPr lang="en-US" sz="2100" dirty="0"/>
              <a:t>California Community Colleges Chancellor’s Office (CCCCO or CO): </a:t>
            </a:r>
          </a:p>
          <a:p>
            <a:pPr marL="0" indent="0">
              <a:buNone/>
            </a:pPr>
            <a:r>
              <a:rPr lang="en-US" sz="2100" u="sng" dirty="0">
                <a:hlinkClick r:id="rId2"/>
              </a:rPr>
              <a:t>http://www.cccco.edu</a:t>
            </a:r>
            <a:r>
              <a:rPr lang="en-US" sz="2100" dirty="0">
                <a:hlinkClick r:id="rId2"/>
              </a:rPr>
              <a:t> </a:t>
            </a:r>
            <a:r>
              <a:rPr lang="en-US" sz="2100" dirty="0"/>
              <a:t> </a:t>
            </a:r>
          </a:p>
          <a:p>
            <a:pPr marL="0" indent="0">
              <a:buNone/>
            </a:pPr>
            <a:r>
              <a:rPr lang="en-US" sz="2100" dirty="0"/>
              <a:t> </a:t>
            </a:r>
          </a:p>
          <a:p>
            <a:pPr marL="0" lvl="0" indent="0">
              <a:buNone/>
            </a:pPr>
            <a:r>
              <a:rPr lang="en-US" sz="2100" dirty="0"/>
              <a:t>California Legislative Information: </a:t>
            </a:r>
            <a:r>
              <a:rPr lang="en-US" sz="2100" dirty="0">
                <a:hlinkClick r:id="rId3"/>
              </a:rPr>
              <a:t>http://leginfo.legislature.ca.gov </a:t>
            </a:r>
            <a:endParaRPr lang="en-US" sz="2100" dirty="0"/>
          </a:p>
          <a:p>
            <a:pPr marL="0" indent="0">
              <a:buNone/>
            </a:pPr>
            <a:endParaRPr lang="en-US" sz="2100" dirty="0"/>
          </a:p>
          <a:p>
            <a:pPr marL="0" indent="0">
              <a:buNone/>
            </a:pPr>
            <a:r>
              <a:rPr lang="en-US" sz="2100" dirty="0"/>
              <a:t>Find your legislators: </a:t>
            </a:r>
            <a:r>
              <a:rPr lang="en-US" sz="2100" u="sng" dirty="0">
                <a:hlinkClick r:id="rId4"/>
              </a:rPr>
              <a:t>http://www.legislature.ca.gov/legislators_and_districts/legislators/your_legislator.html</a:t>
            </a:r>
            <a:r>
              <a:rPr lang="en-US" sz="2100" dirty="0">
                <a:hlinkClick r:id="rId4"/>
              </a:rPr>
              <a:t> </a:t>
            </a:r>
            <a:r>
              <a:rPr lang="en-US" sz="2100" dirty="0"/>
              <a:t> </a:t>
            </a:r>
          </a:p>
          <a:p>
            <a:pPr marL="0" lvl="0" indent="0">
              <a:buNone/>
            </a:pPr>
            <a:endParaRPr lang="en-US" sz="2100" dirty="0"/>
          </a:p>
          <a:p>
            <a:pPr marL="0" lvl="0" indent="0">
              <a:buNone/>
            </a:pPr>
            <a:r>
              <a:rPr lang="en-US" sz="2100" dirty="0"/>
              <a:t>Community College League of California (CCLC): </a:t>
            </a:r>
            <a:r>
              <a:rPr lang="en-US" sz="2100" dirty="0">
                <a:hlinkClick r:id="rId5"/>
              </a:rPr>
              <a:t>https://www.ccleague.org </a:t>
            </a:r>
            <a:endParaRPr lang="en-US" sz="2100" dirty="0"/>
          </a:p>
          <a:p>
            <a:pPr marL="0" indent="0">
              <a:buNone/>
            </a:pPr>
            <a:r>
              <a:rPr lang="en-US" sz="2100" dirty="0"/>
              <a:t> </a:t>
            </a:r>
          </a:p>
          <a:p>
            <a:pPr marL="0" lvl="0" indent="0">
              <a:buNone/>
            </a:pPr>
            <a:r>
              <a:rPr lang="en-US" sz="2100" dirty="0"/>
              <a:t>Accrediting Commission of Community and Junior Colleges (ACCJC): </a:t>
            </a:r>
            <a:r>
              <a:rPr lang="en-US" sz="2100" dirty="0">
                <a:hlinkClick r:id="rId6"/>
              </a:rPr>
              <a:t>https://accjc.org </a:t>
            </a:r>
            <a:endParaRPr lang="en-US" sz="2100"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3CFC7CB-682B-334D-8C2A-B6D7FD47D9F7}" type="slidenum">
              <a:rPr lang="en-US" altLang="en-US" smtClean="0"/>
              <a:pPr>
                <a:defRPr/>
              </a:pPr>
              <a:t>15</a:t>
            </a:fld>
            <a:endParaRPr lang="en-US" altLang="en-US"/>
          </a:p>
        </p:txBody>
      </p:sp>
    </p:spTree>
    <p:extLst>
      <p:ext uri="{BB962C8B-B14F-4D97-AF65-F5344CB8AC3E}">
        <p14:creationId xmlns:p14="http://schemas.microsoft.com/office/powerpoint/2010/main" val="1985257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sz="half" idx="2"/>
          </p:nvPr>
        </p:nvSpPr>
        <p:spPr/>
        <p:txBody>
          <a:bodyPr/>
          <a:lstStyle/>
          <a:p>
            <a:r>
              <a:rPr lang="en-US" dirty="0"/>
              <a:t>Contact us!</a:t>
            </a:r>
          </a:p>
          <a:p>
            <a:endParaRPr lang="en-US" dirty="0"/>
          </a:p>
          <a:p>
            <a:r>
              <a:rPr lang="en-US" dirty="0">
                <a:hlinkClick r:id="rId2"/>
              </a:rPr>
              <a:t>info@asccc.org</a:t>
            </a:r>
            <a:r>
              <a:rPr lang="en-US" dirty="0"/>
              <a:t> </a:t>
            </a:r>
          </a:p>
        </p:txBody>
      </p:sp>
      <p:sp>
        <p:nvSpPr>
          <p:cNvPr id="5" name="Slide Number Placeholder 4"/>
          <p:cNvSpPr>
            <a:spLocks noGrp="1"/>
          </p:cNvSpPr>
          <p:nvPr>
            <p:ph type="sldNum" sz="quarter" idx="10"/>
          </p:nvPr>
        </p:nvSpPr>
        <p:spPr/>
        <p:txBody>
          <a:bodyPr/>
          <a:lstStyle/>
          <a:p>
            <a:pPr>
              <a:defRPr/>
            </a:pPr>
            <a:fld id="{55AD5DCB-B050-6C46-8984-ED6A4CA90FC3}" type="slidenum">
              <a:rPr lang="en-US" altLang="en-US" smtClean="0"/>
              <a:pPr>
                <a:defRPr/>
              </a:pPr>
              <a:t>16</a:t>
            </a:fld>
            <a:endParaRPr lang="en-US" altLang="en-US"/>
          </a:p>
        </p:txBody>
      </p:sp>
      <p:pic>
        <p:nvPicPr>
          <p:cNvPr id="6" name="Picture 4" descr="21 great questions for facilitators - Part 2 - RosemaryShapiroLiu ...">
            <a:extLst>
              <a:ext uri="{FF2B5EF4-FFF2-40B4-BE49-F238E27FC236}">
                <a16:creationId xmlns:a16="http://schemas.microsoft.com/office/drawing/2014/main" id="{B54FE20B-4304-4303-B5A3-3A1D8902BC2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37642" y="1888761"/>
            <a:ext cx="5985256" cy="374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181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Breakout Summary</a:t>
            </a:r>
            <a:endParaRPr lang="en-US" b="1" dirty="0"/>
          </a:p>
        </p:txBody>
      </p:sp>
      <p:sp>
        <p:nvSpPr>
          <p:cNvPr id="3" name="Content Placeholder 2"/>
          <p:cNvSpPr>
            <a:spLocks noGrp="1"/>
          </p:cNvSpPr>
          <p:nvPr>
            <p:ph sz="half" idx="1"/>
          </p:nvPr>
        </p:nvSpPr>
        <p:spPr>
          <a:xfrm>
            <a:off x="1277650" y="1798320"/>
            <a:ext cx="10046043" cy="4419600"/>
          </a:xfrm>
        </p:spPr>
        <p:txBody>
          <a:bodyPr>
            <a:normAutofit/>
          </a:bodyPr>
          <a:lstStyle/>
          <a:p>
            <a:pPr marL="365760">
              <a:spcBef>
                <a:spcPts val="1176"/>
              </a:spcBef>
            </a:pPr>
            <a:r>
              <a:rPr lang="en-US" dirty="0"/>
              <a:t>Whether you are new to academic senate leadership or fully immersed, there is always something to learn. Join this breakout to learn about and explore the ASCCC website, navigate the Local Senates Handbook, and examine additional resources such as how to sign-up for listservs, find Senate publications, and how to volunteer for statewide service. </a:t>
            </a:r>
            <a:endParaRPr lang="en-US" b="1" dirty="0"/>
          </a:p>
          <a:p>
            <a:pPr marL="365760">
              <a:spcBef>
                <a:spcPts val="1176"/>
              </a:spcBef>
            </a:pPr>
            <a:endParaRPr lang="en-US" dirty="0"/>
          </a:p>
          <a:p>
            <a:pPr marL="365760">
              <a:spcBef>
                <a:spcPts val="1176"/>
              </a:spcBef>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38869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ASCCC Mission and Vision</a:t>
            </a:r>
          </a:p>
        </p:txBody>
      </p:sp>
      <p:sp>
        <p:nvSpPr>
          <p:cNvPr id="3" name="Content Placeholder 2"/>
          <p:cNvSpPr>
            <a:spLocks noGrp="1"/>
          </p:cNvSpPr>
          <p:nvPr>
            <p:ph sz="half" idx="1"/>
          </p:nvPr>
        </p:nvSpPr>
        <p:spPr/>
        <p:txBody>
          <a:bodyPr/>
          <a:lstStyle/>
          <a:p>
            <a:pPr marL="0" indent="0">
              <a:buNone/>
            </a:pPr>
            <a:r>
              <a:rPr lang="en-US" sz="1800" b="1" cap="all" dirty="0"/>
              <a:t>MISSION</a:t>
            </a:r>
          </a:p>
          <a:p>
            <a:pPr marL="0" indent="0">
              <a:buNone/>
            </a:pPr>
            <a:r>
              <a:rPr lang="en-US" sz="1800" dirty="0"/>
              <a:t>As the official voice of California community college faculty in academic and professional matters, the Academic Senate for California Community Colleges (ASCCC) is committed to equity, student learning and student success</a:t>
            </a:r>
            <a:r>
              <a:rPr lang="en-US" sz="1800" i="1" dirty="0"/>
              <a:t>.</a:t>
            </a:r>
            <a:r>
              <a:rPr lang="en-US" sz="1800" dirty="0"/>
              <a:t> The Academic Senate for California Community Colleges acts to:</a:t>
            </a:r>
          </a:p>
          <a:p>
            <a:r>
              <a:rPr lang="en-US" sz="1800" dirty="0"/>
              <a:t>Empower faculty to engage in local and statewide dialog and take action for continued improvement of teaching, learning, and faculty participation in governance</a:t>
            </a:r>
          </a:p>
          <a:p>
            <a:r>
              <a:rPr lang="en-US" sz="1800" dirty="0"/>
              <a:t>Lead and advocate proactively for the development of policies, processes, and practices</a:t>
            </a:r>
          </a:p>
          <a:p>
            <a:r>
              <a:rPr lang="en-US" sz="1800" dirty="0"/>
              <a:t>Include diverse faculty, perspectives, and experiences that represent our student populations</a:t>
            </a:r>
          </a:p>
          <a:p>
            <a:r>
              <a:rPr lang="en-US" sz="1800" dirty="0"/>
              <a:t>Develop faculty as local and statewide leaders through personal and professional development</a:t>
            </a:r>
          </a:p>
          <a:p>
            <a:r>
              <a:rPr lang="en-US" sz="1800" dirty="0"/>
              <a:t>Engage faculty and system partners through collegial consultation</a:t>
            </a:r>
          </a:p>
          <a:p>
            <a:pPr marL="0" indent="0">
              <a:buNone/>
            </a:pPr>
            <a:r>
              <a:rPr lang="en-US" sz="1800" b="1" cap="all" dirty="0"/>
              <a:t>VISION</a:t>
            </a:r>
          </a:p>
          <a:p>
            <a:pPr marL="0" indent="0">
              <a:buNone/>
            </a:pPr>
            <a:r>
              <a:rPr lang="en-US" sz="1800" dirty="0"/>
              <a:t>Faculty leading change, serving students, and embracing inclusion</a:t>
            </a:r>
          </a:p>
          <a:p>
            <a:endParaRPr lang="en-US" dirty="0"/>
          </a:p>
        </p:txBody>
      </p:sp>
      <p:sp>
        <p:nvSpPr>
          <p:cNvPr id="4" name="Slide Number Placeholder 3"/>
          <p:cNvSpPr>
            <a:spLocks noGrp="1"/>
          </p:cNvSpPr>
          <p:nvPr>
            <p:ph type="sldNum" sz="quarter" idx="10"/>
          </p:nvPr>
        </p:nvSpPr>
        <p:spPr/>
        <p:txBody>
          <a:bodyPr/>
          <a:lstStyle/>
          <a:p>
            <a:pPr>
              <a:defRPr/>
            </a:pPr>
            <a:fld id="{23CFC7CB-682B-334D-8C2A-B6D7FD47D9F7}" type="slidenum">
              <a:rPr lang="en-US" altLang="en-US" smtClean="0"/>
              <a:pPr>
                <a:defRPr/>
              </a:pPr>
              <a:t>3</a:t>
            </a:fld>
            <a:endParaRPr lang="en-US" altLang="en-US"/>
          </a:p>
        </p:txBody>
      </p:sp>
    </p:spTree>
    <p:extLst>
      <p:ext uri="{BB962C8B-B14F-4D97-AF65-F5344CB8AC3E}">
        <p14:creationId xmlns:p14="http://schemas.microsoft.com/office/powerpoint/2010/main" val="216904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and New Member Card</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70300" y="1813719"/>
            <a:ext cx="3836588" cy="4419600"/>
          </a:xfrm>
        </p:spPr>
      </p:pic>
      <p:sp>
        <p:nvSpPr>
          <p:cNvPr id="4" name="Slide Number Placeholder 3"/>
          <p:cNvSpPr>
            <a:spLocks noGrp="1"/>
          </p:cNvSpPr>
          <p:nvPr>
            <p:ph type="sldNum" sz="quarter" idx="10"/>
          </p:nvPr>
        </p:nvSpPr>
        <p:spPr/>
        <p:txBody>
          <a:bodyPr/>
          <a:lstStyle/>
          <a:p>
            <a:pPr>
              <a:defRPr/>
            </a:pPr>
            <a:fld id="{23CFC7CB-682B-334D-8C2A-B6D7FD47D9F7}" type="slidenum">
              <a:rPr lang="en-US" altLang="en-US" smtClean="0"/>
              <a:pPr>
                <a:defRPr/>
              </a:pPr>
              <a:t>4</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671" y="2632869"/>
            <a:ext cx="4711700" cy="2781300"/>
          </a:xfrm>
          <a:prstGeom prst="rect">
            <a:avLst/>
          </a:prstGeom>
        </p:spPr>
      </p:pic>
      <p:sp>
        <p:nvSpPr>
          <p:cNvPr id="8" name="TextBox 7"/>
          <p:cNvSpPr txBox="1"/>
          <p:nvPr/>
        </p:nvSpPr>
        <p:spPr>
          <a:xfrm>
            <a:off x="7360171" y="1198206"/>
            <a:ext cx="3195105" cy="461665"/>
          </a:xfrm>
          <a:prstGeom prst="rect">
            <a:avLst/>
          </a:prstGeom>
          <a:noFill/>
        </p:spPr>
        <p:txBody>
          <a:bodyPr wrap="none" rtlCol="0">
            <a:spAutoFit/>
          </a:bodyPr>
          <a:lstStyle/>
          <a:p>
            <a:r>
              <a:rPr lang="en-US" sz="2400" dirty="0"/>
              <a:t>https://</a:t>
            </a:r>
            <a:r>
              <a:rPr lang="en-US" sz="2400" dirty="0" err="1"/>
              <a:t>asccc.org</a:t>
            </a:r>
            <a:r>
              <a:rPr lang="en-US" sz="2400" dirty="0"/>
              <a:t>/10_1</a:t>
            </a:r>
          </a:p>
        </p:txBody>
      </p:sp>
    </p:spTree>
    <p:extLst>
      <p:ext uri="{BB962C8B-B14F-4D97-AF65-F5344CB8AC3E}">
        <p14:creationId xmlns:p14="http://schemas.microsoft.com/office/powerpoint/2010/main" val="383138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ASCCC website</a:t>
            </a:r>
          </a:p>
        </p:txBody>
      </p:sp>
      <p:sp>
        <p:nvSpPr>
          <p:cNvPr id="3" name="Text Placeholder 2"/>
          <p:cNvSpPr>
            <a:spLocks noGrp="1"/>
          </p:cNvSpPr>
          <p:nvPr>
            <p:ph type="body" sz="half" idx="2"/>
          </p:nvPr>
        </p:nvSpPr>
        <p:spPr/>
        <p:txBody>
          <a:bodyPr/>
          <a:lstStyle/>
          <a:p>
            <a:r>
              <a:rPr lang="en-US" dirty="0" err="1"/>
              <a:t>Asccc.org</a:t>
            </a:r>
            <a:endParaRPr lang="en-US" dirty="0"/>
          </a:p>
        </p:txBody>
      </p:sp>
      <p:sp>
        <p:nvSpPr>
          <p:cNvPr id="5" name="Slide Number Placeholder 4"/>
          <p:cNvSpPr>
            <a:spLocks noGrp="1"/>
          </p:cNvSpPr>
          <p:nvPr>
            <p:ph type="sldNum" sz="quarter" idx="10"/>
          </p:nvPr>
        </p:nvSpPr>
        <p:spPr/>
        <p:txBody>
          <a:bodyPr/>
          <a:lstStyle/>
          <a:p>
            <a:pPr>
              <a:defRPr/>
            </a:pPr>
            <a:fld id="{55AD5DCB-B050-6C46-8984-ED6A4CA90FC3}" type="slidenum">
              <a:rPr lang="en-US" altLang="en-US" smtClean="0"/>
              <a:pPr>
                <a:defRPr/>
              </a:pPr>
              <a:t>5</a:t>
            </a:fld>
            <a:endParaRPr lang="en-US" alt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0863" y="1350290"/>
            <a:ext cx="6672262" cy="4651133"/>
          </a:xfrm>
        </p:spPr>
      </p:pic>
    </p:spTree>
    <p:extLst>
      <p:ext uri="{BB962C8B-B14F-4D97-AF65-F5344CB8AC3E}">
        <p14:creationId xmlns:p14="http://schemas.microsoft.com/office/powerpoint/2010/main" val="45495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Senate Resources</a:t>
            </a:r>
          </a:p>
        </p:txBody>
      </p:sp>
      <p:sp>
        <p:nvSpPr>
          <p:cNvPr id="3" name="Content Placeholder 2"/>
          <p:cNvSpPr>
            <a:spLocks noGrp="1"/>
          </p:cNvSpPr>
          <p:nvPr>
            <p:ph sz="half" idx="1"/>
          </p:nvPr>
        </p:nvSpPr>
        <p:spPr/>
        <p:txBody>
          <a:bodyPr/>
          <a:lstStyle/>
          <a:p>
            <a:pPr lvl="1"/>
            <a:r>
              <a:rPr lang="en-US" dirty="0"/>
              <a:t>ASCCC: Subscribe to Newsletter: </a:t>
            </a:r>
            <a:r>
              <a:rPr lang="en-US" dirty="0">
                <a:hlinkClick r:id="rId2"/>
              </a:rPr>
              <a:t>https://asccc.org/signup-newsletters </a:t>
            </a:r>
            <a:endParaRPr lang="en-US" sz="4400" dirty="0"/>
          </a:p>
          <a:p>
            <a:pPr marL="0" indent="0">
              <a:buNone/>
            </a:pPr>
            <a:r>
              <a:rPr lang="en-US" dirty="0"/>
              <a:t> </a:t>
            </a:r>
          </a:p>
          <a:p>
            <a:pPr lvl="1"/>
            <a:r>
              <a:rPr lang="en-US" dirty="0"/>
              <a:t>ASCCC Request for Services: </a:t>
            </a:r>
            <a:r>
              <a:rPr lang="en-US" dirty="0">
                <a:hlinkClick r:id="rId3"/>
              </a:rPr>
              <a:t>https://asccc.org/contact/request-services </a:t>
            </a:r>
            <a:endParaRPr lang="en-US" sz="4400" dirty="0"/>
          </a:p>
          <a:p>
            <a:pPr marL="0" indent="0">
              <a:buNone/>
            </a:pPr>
            <a:r>
              <a:rPr lang="en-US" dirty="0"/>
              <a:t> </a:t>
            </a:r>
          </a:p>
          <a:p>
            <a:pPr lvl="1"/>
            <a:r>
              <a:rPr lang="en-US" dirty="0"/>
              <a:t>ASCCC Resolutions: </a:t>
            </a:r>
            <a:r>
              <a:rPr lang="en-US" dirty="0">
                <a:hlinkClick r:id="rId4"/>
              </a:rPr>
              <a:t>https://asccc.org/resources/resolutions </a:t>
            </a:r>
            <a:endParaRPr lang="en-US" sz="4400" dirty="0"/>
          </a:p>
          <a:p>
            <a:pPr marL="0" indent="0">
              <a:buNone/>
            </a:pPr>
            <a:r>
              <a:rPr lang="en-US" dirty="0"/>
              <a:t> </a:t>
            </a:r>
          </a:p>
          <a:p>
            <a:pPr lvl="1"/>
            <a:r>
              <a:rPr lang="en-US" dirty="0"/>
              <a:t>ASCCC Legislative Positions: </a:t>
            </a:r>
            <a:r>
              <a:rPr lang="en-US" dirty="0">
                <a:hlinkClick r:id="rId5"/>
              </a:rPr>
              <a:t>https://asccc.org/legislative-positions </a:t>
            </a:r>
            <a:endParaRPr lang="en-US" sz="4400" dirty="0"/>
          </a:p>
          <a:p>
            <a:pPr marL="0" indent="0">
              <a:buNone/>
            </a:pPr>
            <a:r>
              <a:rPr lang="en-US" dirty="0"/>
              <a:t> </a:t>
            </a:r>
          </a:p>
          <a:p>
            <a:pPr lvl="1"/>
            <a:r>
              <a:rPr lang="en-US" dirty="0"/>
              <a:t>ASCCC Application for Service: </a:t>
            </a:r>
            <a:r>
              <a:rPr lang="en-US" dirty="0">
                <a:hlinkClick r:id="rId6"/>
              </a:rPr>
              <a:t>https://asccc.org/content/new-faculty-application-statewide-service</a:t>
            </a:r>
            <a:r>
              <a:rPr lang="en-US" dirty="0"/>
              <a:t> </a:t>
            </a:r>
          </a:p>
        </p:txBody>
      </p:sp>
      <p:sp>
        <p:nvSpPr>
          <p:cNvPr id="4" name="Slide Number Placeholder 3"/>
          <p:cNvSpPr>
            <a:spLocks noGrp="1"/>
          </p:cNvSpPr>
          <p:nvPr>
            <p:ph type="sldNum" sz="quarter" idx="10"/>
          </p:nvPr>
        </p:nvSpPr>
        <p:spPr/>
        <p:txBody>
          <a:bodyPr/>
          <a:lstStyle/>
          <a:p>
            <a:pPr>
              <a:defRPr/>
            </a:pPr>
            <a:fld id="{23CFC7CB-682B-334D-8C2A-B6D7FD47D9F7}" type="slidenum">
              <a:rPr lang="en-US" altLang="en-US" smtClean="0"/>
              <a:pPr>
                <a:defRPr/>
              </a:pPr>
              <a:t>6</a:t>
            </a:fld>
            <a:endParaRPr lang="en-US" altLang="en-US"/>
          </a:p>
        </p:txBody>
      </p:sp>
    </p:spTree>
    <p:extLst>
      <p:ext uri="{BB962C8B-B14F-4D97-AF65-F5344CB8AC3E}">
        <p14:creationId xmlns:p14="http://schemas.microsoft.com/office/powerpoint/2010/main" val="736150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Senates Handbook </a:t>
            </a:r>
          </a:p>
        </p:txBody>
      </p:sp>
      <p:sp>
        <p:nvSpPr>
          <p:cNvPr id="3" name="Text Placeholder 2"/>
          <p:cNvSpPr>
            <a:spLocks noGrp="1"/>
          </p:cNvSpPr>
          <p:nvPr>
            <p:ph type="body" sz="half" idx="2"/>
          </p:nvPr>
        </p:nvSpPr>
        <p:spPr/>
        <p:txBody>
          <a:bodyPr/>
          <a:lstStyle/>
          <a:p>
            <a:r>
              <a:rPr lang="en-US" dirty="0"/>
              <a:t>https://</a:t>
            </a:r>
            <a:r>
              <a:rPr lang="en-US" dirty="0" err="1"/>
              <a:t>asccc.org</a:t>
            </a:r>
            <a:r>
              <a:rPr lang="en-US" dirty="0"/>
              <a:t>/sites/default/files/ASCCC_Local-Senates-Handbook_2020_Apub.pdf</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2160" y="1130300"/>
            <a:ext cx="4369667" cy="5091113"/>
          </a:xfrm>
        </p:spPr>
      </p:pic>
      <p:sp>
        <p:nvSpPr>
          <p:cNvPr id="5" name="Slide Number Placeholder 4"/>
          <p:cNvSpPr>
            <a:spLocks noGrp="1"/>
          </p:cNvSpPr>
          <p:nvPr>
            <p:ph type="sldNum" sz="quarter" idx="10"/>
          </p:nvPr>
        </p:nvSpPr>
        <p:spPr/>
        <p:txBody>
          <a:bodyPr/>
          <a:lstStyle/>
          <a:p>
            <a:pPr>
              <a:defRPr/>
            </a:pPr>
            <a:fld id="{55AD5DCB-B050-6C46-8984-ED6A4CA90FC3}" type="slidenum">
              <a:rPr lang="en-US" altLang="en-US" smtClean="0"/>
              <a:pPr>
                <a:defRPr/>
              </a:pPr>
              <a:t>7</a:t>
            </a:fld>
            <a:endParaRPr lang="en-US" altLang="en-US"/>
          </a:p>
        </p:txBody>
      </p:sp>
    </p:spTree>
    <p:extLst>
      <p:ext uri="{BB962C8B-B14F-4D97-AF65-F5344CB8AC3E}">
        <p14:creationId xmlns:p14="http://schemas.microsoft.com/office/powerpoint/2010/main" val="93712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Resolutions </a:t>
            </a:r>
          </a:p>
        </p:txBody>
      </p:sp>
      <p:sp>
        <p:nvSpPr>
          <p:cNvPr id="3" name="Content Placeholder 2"/>
          <p:cNvSpPr>
            <a:spLocks noGrp="1"/>
          </p:cNvSpPr>
          <p:nvPr>
            <p:ph sz="half" idx="1"/>
          </p:nvPr>
        </p:nvSpPr>
        <p:spPr/>
        <p:txBody>
          <a:bodyPr/>
          <a:lstStyle/>
          <a:p>
            <a:pPr marL="0" lvl="0" indent="0">
              <a:buNone/>
            </a:pPr>
            <a:r>
              <a:rPr lang="en-US" dirty="0"/>
              <a:t>Resolutions Handbook: </a:t>
            </a:r>
          </a:p>
          <a:p>
            <a:r>
              <a:rPr lang="en-US" u="sng" dirty="0">
                <a:hlinkClick r:id="rId2"/>
              </a:rPr>
              <a:t>https://www.asccc.org/sites/default/files/ResolutionHandbookFinalFA17_1.pdf</a:t>
            </a:r>
            <a:r>
              <a:rPr lang="en-US" dirty="0">
                <a:hlinkClick r:id="rId2"/>
              </a:rPr>
              <a:t> </a:t>
            </a:r>
            <a:endParaRPr lang="en-US" dirty="0"/>
          </a:p>
          <a:p>
            <a:r>
              <a:rPr lang="en-US" dirty="0"/>
              <a:t> </a:t>
            </a:r>
          </a:p>
          <a:p>
            <a:pPr marL="0" indent="0">
              <a:buNone/>
            </a:pPr>
            <a:r>
              <a:rPr lang="en-US" dirty="0"/>
              <a:t>Resolutions Operational Committee Webpage: </a:t>
            </a:r>
          </a:p>
          <a:p>
            <a:r>
              <a:rPr lang="en-US" u="sng" dirty="0">
                <a:hlinkClick r:id="rId3"/>
              </a:rPr>
              <a:t>https://www.asccc.org/directory/resolutions-operational-committee</a:t>
            </a:r>
            <a:r>
              <a:rPr lang="en-US" dirty="0">
                <a:hlinkClick r:id="rId3"/>
              </a:rPr>
              <a:t> </a:t>
            </a:r>
            <a:endParaRPr lang="en-US" dirty="0"/>
          </a:p>
          <a:p>
            <a:endParaRPr lang="en-US" dirty="0"/>
          </a:p>
          <a:p>
            <a:r>
              <a:rPr lang="en-US" dirty="0"/>
              <a:t>Search and Review Resolutions </a:t>
            </a:r>
            <a:r>
              <a:rPr lang="en-US" dirty="0">
                <a:hlinkClick r:id="rId4"/>
              </a:rPr>
              <a:t>Here</a:t>
            </a:r>
            <a:endParaRPr lang="en-US" dirty="0"/>
          </a:p>
        </p:txBody>
      </p:sp>
      <p:sp>
        <p:nvSpPr>
          <p:cNvPr id="4" name="Slide Number Placeholder 3"/>
          <p:cNvSpPr>
            <a:spLocks noGrp="1"/>
          </p:cNvSpPr>
          <p:nvPr>
            <p:ph type="sldNum" sz="quarter" idx="10"/>
          </p:nvPr>
        </p:nvSpPr>
        <p:spPr/>
        <p:txBody>
          <a:bodyPr/>
          <a:lstStyle/>
          <a:p>
            <a:pPr>
              <a:defRPr/>
            </a:pPr>
            <a:fld id="{23CFC7CB-682B-334D-8C2A-B6D7FD47D9F7}" type="slidenum">
              <a:rPr lang="en-US" altLang="en-US" smtClean="0"/>
              <a:pPr>
                <a:defRPr/>
              </a:pPr>
              <a:t>8</a:t>
            </a:fld>
            <a:endParaRPr lang="en-US" altLang="en-US"/>
          </a:p>
        </p:txBody>
      </p:sp>
    </p:spTree>
    <p:extLst>
      <p:ext uri="{BB962C8B-B14F-4D97-AF65-F5344CB8AC3E}">
        <p14:creationId xmlns:p14="http://schemas.microsoft.com/office/powerpoint/2010/main" val="1749028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Approved Papers </a:t>
            </a:r>
          </a:p>
        </p:txBody>
      </p:sp>
      <p:sp>
        <p:nvSpPr>
          <p:cNvPr id="3" name="Content Placeholder 2"/>
          <p:cNvSpPr>
            <a:spLocks noGrp="1"/>
          </p:cNvSpPr>
          <p:nvPr>
            <p:ph sz="half" idx="1"/>
          </p:nvPr>
        </p:nvSpPr>
        <p:spPr/>
        <p:txBody>
          <a:bodyPr/>
          <a:lstStyle/>
          <a:p>
            <a:pPr marL="0" indent="0">
              <a:buNone/>
            </a:pPr>
            <a:r>
              <a:rPr lang="en-US" dirty="0">
                <a:hlinkClick r:id="rId2"/>
              </a:rPr>
              <a:t>https://asccc.org/publications/academic-senate-papers</a:t>
            </a:r>
            <a:endParaRPr lang="en-US" dirty="0"/>
          </a:p>
          <a:p>
            <a:pPr marL="0" indent="0">
              <a:buNone/>
            </a:pPr>
            <a:endParaRPr lang="en-US" dirty="0"/>
          </a:p>
          <a:p>
            <a:pPr marL="0" indent="0">
              <a:buNone/>
            </a:pPr>
            <a:r>
              <a:rPr lang="en-US" dirty="0"/>
              <a:t>Recent examples:</a:t>
            </a:r>
          </a:p>
          <a:p>
            <a:r>
              <a:rPr lang="en-US" dirty="0"/>
              <a:t>Equivalence to the Minimum Qualifications</a:t>
            </a:r>
          </a:p>
          <a:p>
            <a:r>
              <a:rPr lang="en-US" dirty="0"/>
              <a:t>Effective and Equitable Transfer Practices in the California Community Colleges</a:t>
            </a:r>
          </a:p>
          <a:p>
            <a:r>
              <a:rPr lang="en-US" dirty="0"/>
              <a:t>Optimizing Student Success- An Academic Senate White Paper</a:t>
            </a:r>
          </a:p>
          <a:p>
            <a:r>
              <a:rPr lang="en-US" dirty="0"/>
              <a:t>Anti-Racism Education in the California Community Colleges</a:t>
            </a:r>
          </a:p>
          <a:p>
            <a:r>
              <a:rPr lang="en-US" dirty="0"/>
              <a:t>Protecting the Future of Academic Freedom During a Time of Significant Change</a:t>
            </a:r>
          </a:p>
        </p:txBody>
      </p:sp>
      <p:sp>
        <p:nvSpPr>
          <p:cNvPr id="4" name="Slide Number Placeholder 3"/>
          <p:cNvSpPr>
            <a:spLocks noGrp="1"/>
          </p:cNvSpPr>
          <p:nvPr>
            <p:ph type="sldNum" sz="quarter" idx="10"/>
          </p:nvPr>
        </p:nvSpPr>
        <p:spPr/>
        <p:txBody>
          <a:bodyPr/>
          <a:lstStyle/>
          <a:p>
            <a:pPr>
              <a:defRPr/>
            </a:pPr>
            <a:fld id="{23CFC7CB-682B-334D-8C2A-B6D7FD47D9F7}" type="slidenum">
              <a:rPr lang="en-US" altLang="en-US" smtClean="0"/>
              <a:pPr>
                <a:defRPr/>
              </a:pPr>
              <a:t>9</a:t>
            </a:fld>
            <a:endParaRPr lang="en-US" altLang="en-US"/>
          </a:p>
        </p:txBody>
      </p:sp>
    </p:spTree>
    <p:extLst>
      <p:ext uri="{BB962C8B-B14F-4D97-AF65-F5344CB8AC3E}">
        <p14:creationId xmlns:p14="http://schemas.microsoft.com/office/powerpoint/2010/main" val="110430039"/>
      </p:ext>
    </p:extLst>
  </p:cSld>
  <p:clrMapOvr>
    <a:masterClrMapping/>
  </p:clrMapOvr>
</p:sld>
</file>

<file path=ppt/theme/theme1.xml><?xml version="1.0" encoding="utf-8"?>
<a:theme xmlns:a="http://schemas.openxmlformats.org/drawingml/2006/main" name="ASCCC Curriculum Inst. 2020 Theme">
  <a:themeElements>
    <a:clrScheme name="ASCCC FLI 2021">
      <a:dk1>
        <a:srgbClr val="0A3D57"/>
      </a:dk1>
      <a:lt1>
        <a:srgbClr val="FFFFFF"/>
      </a:lt1>
      <a:dk2>
        <a:srgbClr val="006393"/>
      </a:dk2>
      <a:lt2>
        <a:srgbClr val="B0E5F7"/>
      </a:lt2>
      <a:accent1>
        <a:srgbClr val="189B5A"/>
      </a:accent1>
      <a:accent2>
        <a:srgbClr val="7454B6"/>
      </a:accent2>
      <a:accent3>
        <a:srgbClr val="86D6F3"/>
      </a:accent3>
      <a:accent4>
        <a:srgbClr val="9EDA5C"/>
      </a:accent4>
      <a:accent5>
        <a:srgbClr val="007E48"/>
      </a:accent5>
      <a:accent6>
        <a:srgbClr val="63CBEF"/>
      </a:accent6>
      <a:hlink>
        <a:srgbClr val="7555B7"/>
      </a:hlink>
      <a:folHlink>
        <a:srgbClr val="B196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1 ppt template 2  -  Compatibility Mode" id="{B13481E0-6EAF-4441-ACFE-3859D24AC98D}" vid="{BDD8560C-F89D-AC44-ABCE-2368ECD1DB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2021 ppt template 2</Template>
  <TotalTime>147</TotalTime>
  <Words>948</Words>
  <Application>Microsoft Office PowerPoint</Application>
  <PresentationFormat>Widescreen</PresentationFormat>
  <Paragraphs>111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Palatino</vt:lpstr>
      <vt:lpstr>ASCCC Curriculum Inst. 2020 Theme</vt:lpstr>
      <vt:lpstr>Senate Resources at Your Fingertips: Using the Local Senates Handbook, Navigating the ASCCC Website, When to Call for Help  Amber Gillis, ASCCC South Representative Krystinne Mica, ASCCC Executive Director June 17, 2021</vt:lpstr>
      <vt:lpstr>Breakout Summary</vt:lpstr>
      <vt:lpstr>ASCCC Mission and Vision</vt:lpstr>
      <vt:lpstr>10+1 and New Member Card</vt:lpstr>
      <vt:lpstr>ASCCC website</vt:lpstr>
      <vt:lpstr>Access to Senate Resources</vt:lpstr>
      <vt:lpstr>Local Senates Handbook </vt:lpstr>
      <vt:lpstr>Resolutions </vt:lpstr>
      <vt:lpstr>Approved Papers </vt:lpstr>
      <vt:lpstr>Major Events</vt:lpstr>
      <vt:lpstr>Intent to Serve</vt:lpstr>
      <vt:lpstr>Local Senate Visits</vt:lpstr>
      <vt:lpstr>Need Help??</vt:lpstr>
      <vt:lpstr>Additional Resources</vt:lpstr>
      <vt:lpstr>External Support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Stewart</dc:creator>
  <cp:lastModifiedBy>Amber Gillis</cp:lastModifiedBy>
  <cp:revision>39</cp:revision>
  <cp:lastPrinted>2020-11-24T19:39:26Z</cp:lastPrinted>
  <dcterms:created xsi:type="dcterms:W3CDTF">2021-06-09T00:07:07Z</dcterms:created>
  <dcterms:modified xsi:type="dcterms:W3CDTF">2021-06-11T05:44:22Z</dcterms:modified>
</cp:coreProperties>
</file>