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4" r:id="rId3"/>
    <p:sldMasterId id="2147483696" r:id="rId4"/>
    <p:sldMasterId id="2147483708" r:id="rId5"/>
    <p:sldMasterId id="2147483720" r:id="rId6"/>
    <p:sldMasterId id="2147483722" r:id="rId7"/>
  </p:sldMasterIdLst>
  <p:notesMasterIdLst>
    <p:notesMasterId r:id="rId39"/>
  </p:notesMasterIdLst>
  <p:sldIdLst>
    <p:sldId id="281" r:id="rId8"/>
    <p:sldId id="285" r:id="rId9"/>
    <p:sldId id="286" r:id="rId10"/>
    <p:sldId id="283" r:id="rId11"/>
    <p:sldId id="267" r:id="rId12"/>
    <p:sldId id="257" r:id="rId13"/>
    <p:sldId id="258" r:id="rId14"/>
    <p:sldId id="259" r:id="rId15"/>
    <p:sldId id="260" r:id="rId16"/>
    <p:sldId id="261" r:id="rId17"/>
    <p:sldId id="262" r:id="rId18"/>
    <p:sldId id="263" r:id="rId19"/>
    <p:sldId id="264" r:id="rId20"/>
    <p:sldId id="265" r:id="rId21"/>
    <p:sldId id="266" r:id="rId22"/>
    <p:sldId id="268" r:id="rId23"/>
    <p:sldId id="287" r:id="rId24"/>
    <p:sldId id="270" r:id="rId25"/>
    <p:sldId id="271" r:id="rId26"/>
    <p:sldId id="272" r:id="rId27"/>
    <p:sldId id="274" r:id="rId28"/>
    <p:sldId id="275" r:id="rId29"/>
    <p:sldId id="276" r:id="rId30"/>
    <p:sldId id="277" r:id="rId31"/>
    <p:sldId id="278" r:id="rId32"/>
    <p:sldId id="279" r:id="rId33"/>
    <p:sldId id="280" r:id="rId34"/>
    <p:sldId id="288" r:id="rId35"/>
    <p:sldId id="289" r:id="rId36"/>
    <p:sldId id="290" r:id="rId37"/>
    <p:sldId id="284"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0"/>
    <p:restoredTop sz="94697"/>
  </p:normalViewPr>
  <p:slideViewPr>
    <p:cSldViewPr snapToGrid="0" snapToObjects="1">
      <p:cViewPr>
        <p:scale>
          <a:sx n="93" d="100"/>
          <a:sy n="93" d="100"/>
        </p:scale>
        <p:origin x="195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9" Type="http://schemas.openxmlformats.org/officeDocument/2006/relationships/slide" Target="slides/slide2.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 Target="slides/slide1.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notesMaster" Target="notesMasters/notesMaster1.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1D53C2-E706-4B7A-A31D-45CCFBCB94B9}" type="datetimeFigureOut">
              <a:rPr lang="en-US" smtClean="0"/>
              <a:t>1/21/16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B185C0-1E08-4E1B-8567-45B1FC151ABE}" type="slidenum">
              <a:rPr lang="en-US" smtClean="0"/>
              <a:t>‹#›</a:t>
            </a:fld>
            <a:endParaRPr lang="en-US"/>
          </a:p>
        </p:txBody>
      </p:sp>
    </p:spTree>
    <p:extLst>
      <p:ext uri="{BB962C8B-B14F-4D97-AF65-F5344CB8AC3E}">
        <p14:creationId xmlns:p14="http://schemas.microsoft.com/office/powerpoint/2010/main" val="4000600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Sabra:</a:t>
            </a:r>
            <a:r>
              <a:rPr lang="en-US" baseline="0" dirty="0" smtClean="0"/>
              <a:t>  When you are on this slide, could you also mention about the conversations that you are having with the faculty( counselors and instructional)…. what are their thoughts about the Early Alert, what are their assumptions and what are you hoping to achieve.  What other conversations have been important to have and do you have students in this process of implementation, what are their thoughts.</a:t>
            </a:r>
          </a:p>
          <a:p>
            <a:endParaRPr lang="en-US" baseline="0" smtClean="0"/>
          </a:p>
        </p:txBody>
      </p:sp>
      <p:sp>
        <p:nvSpPr>
          <p:cNvPr id="4" name="Slide Number Placeholder 3"/>
          <p:cNvSpPr>
            <a:spLocks noGrp="1"/>
          </p:cNvSpPr>
          <p:nvPr>
            <p:ph type="sldNum" sz="quarter" idx="10"/>
          </p:nvPr>
        </p:nvSpPr>
        <p:spPr/>
        <p:txBody>
          <a:bodyPr/>
          <a:lstStyle/>
          <a:p>
            <a:fld id="{3FB185C0-1E08-4E1B-8567-45B1FC151ABE}" type="slidenum">
              <a:rPr lang="en-US" smtClean="0"/>
              <a:t>30</a:t>
            </a:fld>
            <a:endParaRPr lang="en-US"/>
          </a:p>
        </p:txBody>
      </p:sp>
    </p:spTree>
    <p:extLst>
      <p:ext uri="{BB962C8B-B14F-4D97-AF65-F5344CB8AC3E}">
        <p14:creationId xmlns:p14="http://schemas.microsoft.com/office/powerpoint/2010/main" val="1633493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jpg"/><Relationship Id="rId3" Type="http://schemas.openxmlformats.org/officeDocument/2006/relationships/image" Target="../media/image4.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20B928-E513-4307-BD44-F35192EA56AA}" type="datetimeFigureOut">
              <a:rPr lang="en-US" smtClean="0">
                <a:solidFill>
                  <a:prstClr val="black">
                    <a:tint val="75000"/>
                  </a:prstClr>
                </a:solidFill>
                <a:latin typeface="Calibri"/>
              </a:rPr>
              <a:pPr/>
              <a:t>1/21/16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A36189A-FAB3-4FA0-BDB8-FC46D7276D7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94202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20B928-E513-4307-BD44-F35192EA56AA}" type="datetimeFigureOut">
              <a:rPr lang="en-US" smtClean="0">
                <a:solidFill>
                  <a:prstClr val="black">
                    <a:tint val="75000"/>
                  </a:prstClr>
                </a:solidFill>
                <a:latin typeface="Calibri"/>
              </a:rPr>
              <a:pPr/>
              <a:t>1/21/16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A36189A-FAB3-4FA0-BDB8-FC46D7276D7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0763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20B928-E513-4307-BD44-F35192EA56AA}" type="datetimeFigureOut">
              <a:rPr lang="en-US" smtClean="0">
                <a:solidFill>
                  <a:prstClr val="black">
                    <a:tint val="75000"/>
                  </a:prstClr>
                </a:solidFill>
                <a:latin typeface="Calibri"/>
              </a:rPr>
              <a:pPr/>
              <a:t>1/21/16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A36189A-FAB3-4FA0-BDB8-FC46D7276D7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62007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20B928-E513-4307-BD44-F35192EA56AA}" type="datetimeFigureOut">
              <a:rPr lang="en-US" smtClean="0">
                <a:solidFill>
                  <a:prstClr val="black">
                    <a:tint val="75000"/>
                  </a:prstClr>
                </a:solidFill>
                <a:latin typeface="Calibri"/>
              </a:rPr>
              <a:pPr/>
              <a:t>1/21/16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A36189A-FAB3-4FA0-BDB8-FC46D7276D7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67073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20B928-E513-4307-BD44-F35192EA56AA}" type="datetimeFigureOut">
              <a:rPr lang="en-US" smtClean="0">
                <a:solidFill>
                  <a:prstClr val="black">
                    <a:tint val="75000"/>
                  </a:prstClr>
                </a:solidFill>
                <a:latin typeface="Calibri"/>
              </a:rPr>
              <a:pPr/>
              <a:t>1/21/16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A36189A-FAB3-4FA0-BDB8-FC46D7276D7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61662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63"/>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88"/>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20B928-E513-4307-BD44-F35192EA56AA}" type="datetimeFigureOut">
              <a:rPr lang="en-US" smtClean="0">
                <a:solidFill>
                  <a:prstClr val="black">
                    <a:tint val="75000"/>
                  </a:prstClr>
                </a:solidFill>
                <a:latin typeface="Calibri"/>
              </a:rPr>
              <a:pPr/>
              <a:t>1/21/16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A36189A-FAB3-4FA0-BDB8-FC46D7276D7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001205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20B928-E513-4307-BD44-F35192EA56AA}" type="datetimeFigureOut">
              <a:rPr lang="en-US" smtClean="0">
                <a:solidFill>
                  <a:prstClr val="black">
                    <a:tint val="75000"/>
                  </a:prstClr>
                </a:solidFill>
                <a:latin typeface="Calibri"/>
              </a:rPr>
              <a:pPr/>
              <a:t>1/21/16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A36189A-FAB3-4FA0-BDB8-FC46D7276D7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87544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20B928-E513-4307-BD44-F35192EA56AA}" type="datetimeFigureOut">
              <a:rPr lang="en-US" smtClean="0">
                <a:solidFill>
                  <a:prstClr val="black">
                    <a:tint val="75000"/>
                  </a:prstClr>
                </a:solidFill>
                <a:latin typeface="Calibri"/>
              </a:rPr>
              <a:pPr/>
              <a:t>1/21/16</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5A36189A-FAB3-4FA0-BDB8-FC46D7276D7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53173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20B928-E513-4307-BD44-F35192EA56AA}" type="datetimeFigureOut">
              <a:rPr lang="en-US" smtClean="0">
                <a:solidFill>
                  <a:prstClr val="black">
                    <a:tint val="75000"/>
                  </a:prstClr>
                </a:solidFill>
                <a:latin typeface="Calibri"/>
              </a:rPr>
              <a:pPr/>
              <a:t>1/21/16</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5A36189A-FAB3-4FA0-BDB8-FC46D7276D7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426968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0B928-E513-4307-BD44-F35192EA56AA}" type="datetimeFigureOut">
              <a:rPr lang="en-US" smtClean="0">
                <a:solidFill>
                  <a:prstClr val="black">
                    <a:tint val="75000"/>
                  </a:prstClr>
                </a:solidFill>
                <a:latin typeface="Calibri"/>
              </a:rPr>
              <a:pPr/>
              <a:t>1/21/16</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5A36189A-FAB3-4FA0-BDB8-FC46D7276D7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930278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5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20B928-E513-4307-BD44-F35192EA56AA}" type="datetimeFigureOut">
              <a:rPr lang="en-US" smtClean="0">
                <a:solidFill>
                  <a:prstClr val="black">
                    <a:tint val="75000"/>
                  </a:prstClr>
                </a:solidFill>
                <a:latin typeface="Calibri"/>
              </a:rPr>
              <a:pPr/>
              <a:t>1/21/16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A36189A-FAB3-4FA0-BDB8-FC46D7276D7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18874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20B928-E513-4307-BD44-F35192EA56AA}" type="datetimeFigureOut">
              <a:rPr lang="en-US" smtClean="0">
                <a:solidFill>
                  <a:prstClr val="black">
                    <a:tint val="75000"/>
                  </a:prstClr>
                </a:solidFill>
                <a:latin typeface="Calibri"/>
              </a:rPr>
              <a:pPr/>
              <a:t>1/21/16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A36189A-FAB3-4FA0-BDB8-FC46D7276D7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691131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50"/>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20B928-E513-4307-BD44-F35192EA56AA}" type="datetimeFigureOut">
              <a:rPr lang="en-US" smtClean="0">
                <a:solidFill>
                  <a:prstClr val="black">
                    <a:tint val="75000"/>
                  </a:prstClr>
                </a:solidFill>
                <a:latin typeface="Calibri"/>
              </a:rPr>
              <a:pPr/>
              <a:t>1/21/16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A36189A-FAB3-4FA0-BDB8-FC46D7276D7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85631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20B928-E513-4307-BD44-F35192EA56AA}" type="datetimeFigureOut">
              <a:rPr lang="en-US" smtClean="0">
                <a:solidFill>
                  <a:prstClr val="black">
                    <a:tint val="75000"/>
                  </a:prstClr>
                </a:solidFill>
                <a:latin typeface="Calibri"/>
              </a:rPr>
              <a:pPr/>
              <a:t>1/21/16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A36189A-FAB3-4FA0-BDB8-FC46D7276D7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958229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20B928-E513-4307-BD44-F35192EA56AA}" type="datetimeFigureOut">
              <a:rPr lang="en-US" smtClean="0">
                <a:solidFill>
                  <a:prstClr val="black">
                    <a:tint val="75000"/>
                  </a:prstClr>
                </a:solidFill>
                <a:latin typeface="Calibri"/>
              </a:rPr>
              <a:pPr/>
              <a:t>1/21/16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A36189A-FAB3-4FA0-BDB8-FC46D7276D7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348689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20B928-E513-4307-BD44-F35192EA56AA}" type="datetimeFigureOut">
              <a:rPr lang="en-US" smtClean="0">
                <a:solidFill>
                  <a:prstClr val="black">
                    <a:tint val="75000"/>
                  </a:prstClr>
                </a:solidFill>
                <a:latin typeface="Calibri"/>
              </a:rPr>
              <a:pPr/>
              <a:t>1/21/16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A36189A-FAB3-4FA0-BDB8-FC46D7276D7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144489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20B928-E513-4307-BD44-F35192EA56AA}" type="datetimeFigureOut">
              <a:rPr lang="en-US" smtClean="0">
                <a:solidFill>
                  <a:prstClr val="black">
                    <a:tint val="75000"/>
                  </a:prstClr>
                </a:solidFill>
                <a:latin typeface="Calibri"/>
              </a:rPr>
              <a:pPr/>
              <a:t>1/21/16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A36189A-FAB3-4FA0-BDB8-FC46D7276D7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507670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59"/>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8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20B928-E513-4307-BD44-F35192EA56AA}" type="datetimeFigureOut">
              <a:rPr lang="en-US" smtClean="0">
                <a:solidFill>
                  <a:prstClr val="black">
                    <a:tint val="75000"/>
                  </a:prstClr>
                </a:solidFill>
                <a:latin typeface="Calibri"/>
              </a:rPr>
              <a:pPr/>
              <a:t>1/21/16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A36189A-FAB3-4FA0-BDB8-FC46D7276D7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040578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20B928-E513-4307-BD44-F35192EA56AA}" type="datetimeFigureOut">
              <a:rPr lang="en-US" smtClean="0">
                <a:solidFill>
                  <a:prstClr val="black">
                    <a:tint val="75000"/>
                  </a:prstClr>
                </a:solidFill>
                <a:latin typeface="Calibri"/>
              </a:rPr>
              <a:pPr/>
              <a:t>1/21/16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A36189A-FAB3-4FA0-BDB8-FC46D7276D7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036215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20B928-E513-4307-BD44-F35192EA56AA}" type="datetimeFigureOut">
              <a:rPr lang="en-US" smtClean="0">
                <a:solidFill>
                  <a:prstClr val="black">
                    <a:tint val="75000"/>
                  </a:prstClr>
                </a:solidFill>
                <a:latin typeface="Calibri"/>
              </a:rPr>
              <a:pPr/>
              <a:t>1/21/16</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5A36189A-FAB3-4FA0-BDB8-FC46D7276D7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963225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20B928-E513-4307-BD44-F35192EA56AA}" type="datetimeFigureOut">
              <a:rPr lang="en-US" smtClean="0">
                <a:solidFill>
                  <a:prstClr val="black">
                    <a:tint val="75000"/>
                  </a:prstClr>
                </a:solidFill>
                <a:latin typeface="Calibri"/>
              </a:rPr>
              <a:pPr/>
              <a:t>1/21/16</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5A36189A-FAB3-4FA0-BDB8-FC46D7276D7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406843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0B928-E513-4307-BD44-F35192EA56AA}" type="datetimeFigureOut">
              <a:rPr lang="en-US" smtClean="0">
                <a:solidFill>
                  <a:prstClr val="black">
                    <a:tint val="75000"/>
                  </a:prstClr>
                </a:solidFill>
                <a:latin typeface="Calibri"/>
              </a:rPr>
              <a:pPr/>
              <a:t>1/21/16</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5A36189A-FAB3-4FA0-BDB8-FC46D7276D7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42877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65"/>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90"/>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20B928-E513-4307-BD44-F35192EA56AA}" type="datetimeFigureOut">
              <a:rPr lang="en-US" smtClean="0">
                <a:solidFill>
                  <a:prstClr val="black">
                    <a:tint val="75000"/>
                  </a:prstClr>
                </a:solidFill>
                <a:latin typeface="Calibri"/>
              </a:rPr>
              <a:pPr/>
              <a:t>1/21/16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A36189A-FAB3-4FA0-BDB8-FC46D7276D7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076272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4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20B928-E513-4307-BD44-F35192EA56AA}" type="datetimeFigureOut">
              <a:rPr lang="en-US" smtClean="0">
                <a:solidFill>
                  <a:prstClr val="black">
                    <a:tint val="75000"/>
                  </a:prstClr>
                </a:solidFill>
                <a:latin typeface="Calibri"/>
              </a:rPr>
              <a:pPr/>
              <a:t>1/21/16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A36189A-FAB3-4FA0-BDB8-FC46D7276D7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102314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4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20B928-E513-4307-BD44-F35192EA56AA}" type="datetimeFigureOut">
              <a:rPr lang="en-US" smtClean="0">
                <a:solidFill>
                  <a:prstClr val="black">
                    <a:tint val="75000"/>
                  </a:prstClr>
                </a:solidFill>
                <a:latin typeface="Calibri"/>
              </a:rPr>
              <a:pPr/>
              <a:t>1/21/16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A36189A-FAB3-4FA0-BDB8-FC46D7276D7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93055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20B928-E513-4307-BD44-F35192EA56AA}" type="datetimeFigureOut">
              <a:rPr lang="en-US" smtClean="0">
                <a:solidFill>
                  <a:prstClr val="black">
                    <a:tint val="75000"/>
                  </a:prstClr>
                </a:solidFill>
                <a:latin typeface="Calibri"/>
              </a:rPr>
              <a:pPr/>
              <a:t>1/21/16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A36189A-FAB3-4FA0-BDB8-FC46D7276D7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440381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20B928-E513-4307-BD44-F35192EA56AA}" type="datetimeFigureOut">
              <a:rPr lang="en-US" smtClean="0">
                <a:solidFill>
                  <a:prstClr val="black">
                    <a:tint val="75000"/>
                  </a:prstClr>
                </a:solidFill>
                <a:latin typeface="Calibri"/>
              </a:rPr>
              <a:pPr/>
              <a:t>1/21/16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A36189A-FAB3-4FA0-BDB8-FC46D7276D7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064906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20B928-E513-4307-BD44-F35192EA56AA}" type="datetimeFigureOut">
              <a:rPr lang="en-US" smtClean="0">
                <a:solidFill>
                  <a:prstClr val="black">
                    <a:tint val="75000"/>
                  </a:prstClr>
                </a:solidFill>
                <a:latin typeface="Calibri"/>
              </a:rPr>
              <a:pPr/>
              <a:t>1/21/16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A36189A-FAB3-4FA0-BDB8-FC46D7276D7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349463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20B928-E513-4307-BD44-F35192EA56AA}" type="datetimeFigureOut">
              <a:rPr lang="en-US" smtClean="0">
                <a:solidFill>
                  <a:prstClr val="black">
                    <a:tint val="75000"/>
                  </a:prstClr>
                </a:solidFill>
                <a:latin typeface="Calibri"/>
              </a:rPr>
              <a:pPr/>
              <a:t>1/21/16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A36189A-FAB3-4FA0-BDB8-FC46D7276D7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329663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53"/>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78"/>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20B928-E513-4307-BD44-F35192EA56AA}" type="datetimeFigureOut">
              <a:rPr lang="en-US" smtClean="0">
                <a:solidFill>
                  <a:prstClr val="black">
                    <a:tint val="75000"/>
                  </a:prstClr>
                </a:solidFill>
                <a:latin typeface="Calibri"/>
              </a:rPr>
              <a:pPr/>
              <a:t>1/21/16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A36189A-FAB3-4FA0-BDB8-FC46D7276D7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951475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20B928-E513-4307-BD44-F35192EA56AA}" type="datetimeFigureOut">
              <a:rPr lang="en-US" smtClean="0">
                <a:solidFill>
                  <a:prstClr val="black">
                    <a:tint val="75000"/>
                  </a:prstClr>
                </a:solidFill>
                <a:latin typeface="Calibri"/>
              </a:rPr>
              <a:pPr/>
              <a:t>1/21/16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A36189A-FAB3-4FA0-BDB8-FC46D7276D7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458265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20B928-E513-4307-BD44-F35192EA56AA}" type="datetimeFigureOut">
              <a:rPr lang="en-US" smtClean="0">
                <a:solidFill>
                  <a:prstClr val="black">
                    <a:tint val="75000"/>
                  </a:prstClr>
                </a:solidFill>
                <a:latin typeface="Calibri"/>
              </a:rPr>
              <a:pPr/>
              <a:t>1/21/16</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5A36189A-FAB3-4FA0-BDB8-FC46D7276D7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857695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20B928-E513-4307-BD44-F35192EA56AA}" type="datetimeFigureOut">
              <a:rPr lang="en-US" smtClean="0">
                <a:solidFill>
                  <a:prstClr val="black">
                    <a:tint val="75000"/>
                  </a:prstClr>
                </a:solidFill>
                <a:latin typeface="Calibri"/>
              </a:rPr>
              <a:pPr/>
              <a:t>1/21/16</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5A36189A-FAB3-4FA0-BDB8-FC46D7276D7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58423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20B928-E513-4307-BD44-F35192EA56AA}" type="datetimeFigureOut">
              <a:rPr lang="en-US" smtClean="0">
                <a:solidFill>
                  <a:prstClr val="black">
                    <a:tint val="75000"/>
                  </a:prstClr>
                </a:solidFill>
                <a:latin typeface="Calibri"/>
              </a:rPr>
              <a:pPr/>
              <a:t>1/21/16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A36189A-FAB3-4FA0-BDB8-FC46D7276D7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682353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0B928-E513-4307-BD44-F35192EA56AA}" type="datetimeFigureOut">
              <a:rPr lang="en-US" smtClean="0">
                <a:solidFill>
                  <a:prstClr val="black">
                    <a:tint val="75000"/>
                  </a:prstClr>
                </a:solidFill>
                <a:latin typeface="Calibri"/>
              </a:rPr>
              <a:pPr/>
              <a:t>1/21/16</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5A36189A-FAB3-4FA0-BDB8-FC46D7276D7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014993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4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20B928-E513-4307-BD44-F35192EA56AA}" type="datetimeFigureOut">
              <a:rPr lang="en-US" smtClean="0">
                <a:solidFill>
                  <a:prstClr val="black">
                    <a:tint val="75000"/>
                  </a:prstClr>
                </a:solidFill>
                <a:latin typeface="Calibri"/>
              </a:rPr>
              <a:pPr/>
              <a:t>1/21/16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A36189A-FAB3-4FA0-BDB8-FC46D7276D7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195193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40"/>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20B928-E513-4307-BD44-F35192EA56AA}" type="datetimeFigureOut">
              <a:rPr lang="en-US" smtClean="0">
                <a:solidFill>
                  <a:prstClr val="black">
                    <a:tint val="75000"/>
                  </a:prstClr>
                </a:solidFill>
                <a:latin typeface="Calibri"/>
              </a:rPr>
              <a:pPr/>
              <a:t>1/21/16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A36189A-FAB3-4FA0-BDB8-FC46D7276D7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56205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20B928-E513-4307-BD44-F35192EA56AA}" type="datetimeFigureOut">
              <a:rPr lang="en-US" smtClean="0">
                <a:solidFill>
                  <a:prstClr val="black">
                    <a:tint val="75000"/>
                  </a:prstClr>
                </a:solidFill>
                <a:latin typeface="Calibri"/>
              </a:rPr>
              <a:pPr/>
              <a:t>1/21/16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A36189A-FAB3-4FA0-BDB8-FC46D7276D7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800548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20B928-E513-4307-BD44-F35192EA56AA}" type="datetimeFigureOut">
              <a:rPr lang="en-US" smtClean="0">
                <a:solidFill>
                  <a:prstClr val="black">
                    <a:tint val="75000"/>
                  </a:prstClr>
                </a:solidFill>
                <a:latin typeface="Calibri"/>
              </a:rPr>
              <a:pPr/>
              <a:t>1/21/16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A36189A-FAB3-4FA0-BDB8-FC46D7276D7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108094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20B928-E513-4307-BD44-F35192EA56AA}" type="datetimeFigureOut">
              <a:rPr lang="en-US" smtClean="0">
                <a:solidFill>
                  <a:prstClr val="black">
                    <a:tint val="75000"/>
                  </a:prstClr>
                </a:solidFill>
                <a:latin typeface="Calibri"/>
              </a:rPr>
              <a:pPr/>
              <a:t>1/21/16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A36189A-FAB3-4FA0-BDB8-FC46D7276D7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949973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20B928-E513-4307-BD44-F35192EA56AA}" type="datetimeFigureOut">
              <a:rPr lang="en-US" smtClean="0">
                <a:solidFill>
                  <a:prstClr val="black">
                    <a:tint val="75000"/>
                  </a:prstClr>
                </a:solidFill>
                <a:latin typeface="Calibri"/>
              </a:rPr>
              <a:pPr/>
              <a:t>1/21/16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A36189A-FAB3-4FA0-BDB8-FC46D7276D7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397797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20B928-E513-4307-BD44-F35192EA56AA}" type="datetimeFigureOut">
              <a:rPr lang="en-US" smtClean="0">
                <a:solidFill>
                  <a:prstClr val="black">
                    <a:tint val="75000"/>
                  </a:prstClr>
                </a:solidFill>
                <a:latin typeface="Calibri"/>
              </a:rPr>
              <a:pPr/>
              <a:t>1/21/16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A36189A-FAB3-4FA0-BDB8-FC46D7276D7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038351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20B928-E513-4307-BD44-F35192EA56AA}" type="datetimeFigureOut">
              <a:rPr lang="en-US" smtClean="0">
                <a:solidFill>
                  <a:prstClr val="black">
                    <a:tint val="75000"/>
                  </a:prstClr>
                </a:solidFill>
                <a:latin typeface="Calibri"/>
              </a:rPr>
              <a:pPr/>
              <a:t>1/21/16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A36189A-FAB3-4FA0-BDB8-FC46D7276D7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728755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20B928-E513-4307-BD44-F35192EA56AA}" type="datetimeFigureOut">
              <a:rPr lang="en-US" smtClean="0">
                <a:solidFill>
                  <a:prstClr val="black">
                    <a:tint val="75000"/>
                  </a:prstClr>
                </a:solidFill>
                <a:latin typeface="Calibri"/>
              </a:rPr>
              <a:pPr/>
              <a:t>1/21/16</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5A36189A-FAB3-4FA0-BDB8-FC46D7276D7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97700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20B928-E513-4307-BD44-F35192EA56AA}" type="datetimeFigureOut">
              <a:rPr lang="en-US" smtClean="0">
                <a:solidFill>
                  <a:prstClr val="black">
                    <a:tint val="75000"/>
                  </a:prstClr>
                </a:solidFill>
                <a:latin typeface="Calibri"/>
              </a:rPr>
              <a:pPr/>
              <a:t>1/21/16</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5A36189A-FAB3-4FA0-BDB8-FC46D7276D7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235836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20B928-E513-4307-BD44-F35192EA56AA}" type="datetimeFigureOut">
              <a:rPr lang="en-US" smtClean="0">
                <a:solidFill>
                  <a:prstClr val="black">
                    <a:tint val="75000"/>
                  </a:prstClr>
                </a:solidFill>
                <a:latin typeface="Calibri"/>
              </a:rPr>
              <a:pPr/>
              <a:t>1/21/16</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5A36189A-FAB3-4FA0-BDB8-FC46D7276D7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410290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0B928-E513-4307-BD44-F35192EA56AA}" type="datetimeFigureOut">
              <a:rPr lang="en-US" smtClean="0">
                <a:solidFill>
                  <a:prstClr val="black">
                    <a:tint val="75000"/>
                  </a:prstClr>
                </a:solidFill>
                <a:latin typeface="Calibri"/>
              </a:rPr>
              <a:pPr/>
              <a:t>1/21/16</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5A36189A-FAB3-4FA0-BDB8-FC46D7276D7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572542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20B928-E513-4307-BD44-F35192EA56AA}" type="datetimeFigureOut">
              <a:rPr lang="en-US" smtClean="0">
                <a:solidFill>
                  <a:prstClr val="black">
                    <a:tint val="75000"/>
                  </a:prstClr>
                </a:solidFill>
                <a:latin typeface="Calibri"/>
              </a:rPr>
              <a:pPr/>
              <a:t>1/21/16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A36189A-FAB3-4FA0-BDB8-FC46D7276D7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636903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20B928-E513-4307-BD44-F35192EA56AA}" type="datetimeFigureOut">
              <a:rPr lang="en-US" smtClean="0">
                <a:solidFill>
                  <a:prstClr val="black">
                    <a:tint val="75000"/>
                  </a:prstClr>
                </a:solidFill>
                <a:latin typeface="Calibri"/>
              </a:rPr>
              <a:pPr/>
              <a:t>1/21/16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A36189A-FAB3-4FA0-BDB8-FC46D7276D7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702690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20B928-E513-4307-BD44-F35192EA56AA}" type="datetimeFigureOut">
              <a:rPr lang="en-US" smtClean="0">
                <a:solidFill>
                  <a:prstClr val="black">
                    <a:tint val="75000"/>
                  </a:prstClr>
                </a:solidFill>
                <a:latin typeface="Calibri"/>
              </a:rPr>
              <a:pPr/>
              <a:t>1/21/16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A36189A-FAB3-4FA0-BDB8-FC46D7276D7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713152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20B928-E513-4307-BD44-F35192EA56AA}" type="datetimeFigureOut">
              <a:rPr lang="en-US" smtClean="0">
                <a:solidFill>
                  <a:prstClr val="black">
                    <a:tint val="75000"/>
                  </a:prstClr>
                </a:solidFill>
                <a:latin typeface="Calibri"/>
              </a:rPr>
              <a:pPr/>
              <a:t>1/21/16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A36189A-FAB3-4FA0-BDB8-FC46D7276D7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234208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EPI Cover Slid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451846" y="5027685"/>
            <a:ext cx="5692974" cy="351228"/>
          </a:xfrm>
          <a:prstGeom prst="rect">
            <a:avLst/>
          </a:prstGeom>
        </p:spPr>
        <p:txBody>
          <a:bodyPr/>
          <a:lstStyle>
            <a:lvl1pPr marL="0" indent="0">
              <a:buNone/>
              <a:defRPr sz="2400" b="1" i="0">
                <a:solidFill>
                  <a:srgbClr val="C3B69B"/>
                </a:solidFill>
                <a:latin typeface="Montserrat Semi" charset="0"/>
                <a:ea typeface="Montserrat Semi" charset="0"/>
                <a:cs typeface="Montserrat Semi" charset="0"/>
              </a:defRPr>
            </a:lvl1pPr>
          </a:lstStyle>
          <a:p>
            <a:pPr lvl="0"/>
            <a:r>
              <a:rPr lang="en-US" smtClean="0"/>
              <a:t>Click to edit Master text styles</a:t>
            </a:r>
          </a:p>
        </p:txBody>
      </p:sp>
      <p:sp>
        <p:nvSpPr>
          <p:cNvPr id="4" name="Text Placeholder 2"/>
          <p:cNvSpPr>
            <a:spLocks noGrp="1"/>
          </p:cNvSpPr>
          <p:nvPr>
            <p:ph type="body" sz="quarter" idx="11" hasCustomPrompt="1"/>
          </p:nvPr>
        </p:nvSpPr>
        <p:spPr>
          <a:xfrm>
            <a:off x="2451846" y="5417516"/>
            <a:ext cx="5692974" cy="272505"/>
          </a:xfrm>
          <a:prstGeom prst="rect">
            <a:avLst/>
          </a:prstGeom>
        </p:spPr>
        <p:txBody>
          <a:bodyPr/>
          <a:lstStyle>
            <a:lvl1pPr marL="0" indent="0">
              <a:buNone/>
              <a:defRPr sz="1400" b="0" i="0" baseline="0">
                <a:solidFill>
                  <a:srgbClr val="7D7D7D"/>
                </a:solidFill>
                <a:latin typeface="Montserrat" charset="0"/>
                <a:ea typeface="Montserrat" charset="0"/>
                <a:cs typeface="Montserrat" charset="0"/>
              </a:defRPr>
            </a:lvl1pPr>
          </a:lstStyle>
          <a:p>
            <a:pPr lvl="0"/>
            <a:r>
              <a:rPr lang="en-US" dirty="0" smtClean="0"/>
              <a:t>By: name</a:t>
            </a:r>
          </a:p>
        </p:txBody>
      </p:sp>
      <p:sp>
        <p:nvSpPr>
          <p:cNvPr id="5" name="Text Placeholder 2"/>
          <p:cNvSpPr>
            <a:spLocks noGrp="1"/>
          </p:cNvSpPr>
          <p:nvPr>
            <p:ph type="body" sz="quarter" idx="12" hasCustomPrompt="1"/>
          </p:nvPr>
        </p:nvSpPr>
        <p:spPr>
          <a:xfrm>
            <a:off x="2451846" y="5728624"/>
            <a:ext cx="5692974" cy="351228"/>
          </a:xfrm>
          <a:prstGeom prst="rect">
            <a:avLst/>
          </a:prstGeom>
        </p:spPr>
        <p:txBody>
          <a:bodyPr/>
          <a:lstStyle>
            <a:lvl1pPr marL="0" indent="0">
              <a:buNone/>
              <a:defRPr sz="1400" b="0" i="0" baseline="0">
                <a:solidFill>
                  <a:srgbClr val="7D7D7D"/>
                </a:solidFill>
                <a:latin typeface="Goudy Old Style" charset="0"/>
                <a:ea typeface="Goudy Old Style" charset="0"/>
                <a:cs typeface="Goudy Old Style" charset="0"/>
              </a:defRPr>
            </a:lvl1pPr>
          </a:lstStyle>
          <a:p>
            <a:pPr lvl="0"/>
            <a:r>
              <a:rPr lang="en-US" dirty="0" smtClean="0"/>
              <a:t>Todays Date</a:t>
            </a:r>
          </a:p>
        </p:txBody>
      </p:sp>
    </p:spTree>
    <p:extLst>
      <p:ext uri="{BB962C8B-B14F-4D97-AF65-F5344CB8AC3E}">
        <p14:creationId xmlns:p14="http://schemas.microsoft.com/office/powerpoint/2010/main" val="1310773368"/>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One Column Body Text">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614334"/>
            <a:ext cx="6212348" cy="409575"/>
          </a:xfrm>
          <a:prstGeom prst="rect">
            <a:avLst/>
          </a:prstGeom>
        </p:spPr>
        <p:txBody>
          <a:bodyPr/>
          <a:lstStyle>
            <a:lvl1pPr algn="l">
              <a:defRPr sz="2400" b="0" i="0">
                <a:solidFill>
                  <a:srgbClr val="C3B69B"/>
                </a:solidFill>
                <a:latin typeface="Montserrat Semi Bold"/>
                <a:cs typeface="Montserrat Semi Bold"/>
              </a:defRPr>
            </a:lvl1pPr>
          </a:lstStyle>
          <a:p>
            <a:r>
              <a:rPr lang="en-US" dirty="0" smtClean="0"/>
              <a:t>Click to edit Master title style</a:t>
            </a:r>
            <a:endParaRPr lang="en-US" dirty="0"/>
          </a:p>
        </p:txBody>
      </p:sp>
      <p:sp>
        <p:nvSpPr>
          <p:cNvPr id="4" name="Subtitle 2"/>
          <p:cNvSpPr>
            <a:spLocks noGrp="1"/>
          </p:cNvSpPr>
          <p:nvPr>
            <p:ph type="subTitle" idx="1" hasCustomPrompt="1"/>
          </p:nvPr>
        </p:nvSpPr>
        <p:spPr>
          <a:xfrm>
            <a:off x="457200" y="2130425"/>
            <a:ext cx="8229600" cy="2687484"/>
          </a:xfrm>
          <a:prstGeom prst="rect">
            <a:avLst/>
          </a:prstGeom>
        </p:spPr>
        <p:txBody>
          <a:bodyPr numCol="1" spcCol="822960" anchor="t"/>
          <a:lstStyle>
            <a:lvl1pPr marL="0" indent="0" algn="l">
              <a:lnSpc>
                <a:spcPts val="2800"/>
              </a:lnSpc>
              <a:buNone/>
              <a:defRPr sz="2000" b="0" i="0" baseline="0">
                <a:solidFill>
                  <a:srgbClr val="7D7D7D"/>
                </a:solidFill>
                <a:latin typeface="Montserrat Light"/>
                <a:cs typeface="Montserrat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here: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habeo</a:t>
            </a:r>
            <a:r>
              <a:rPr lang="en-US" dirty="0" smtClean="0"/>
              <a:t> </a:t>
            </a:r>
            <a:r>
              <a:rPr lang="en-US" dirty="0" err="1" smtClean="0"/>
              <a:t>copiosae</a:t>
            </a:r>
            <a:r>
              <a:rPr lang="en-US" dirty="0" smtClean="0"/>
              <a:t> </a:t>
            </a:r>
            <a:r>
              <a:rPr lang="en-US" dirty="0" err="1" smtClean="0"/>
              <a:t>rationibus</a:t>
            </a:r>
            <a:r>
              <a:rPr lang="en-US" dirty="0" smtClean="0"/>
              <a:t> cu sit. </a:t>
            </a:r>
            <a:r>
              <a:rPr lang="en-US" dirty="0" err="1" smtClean="0"/>
              <a:t>Aeque</a:t>
            </a:r>
            <a:r>
              <a:rPr lang="en-US" dirty="0" smtClean="0"/>
              <a:t> </a:t>
            </a:r>
            <a:r>
              <a:rPr lang="en-US" dirty="0" err="1" smtClean="0"/>
              <a:t>fuisset</a:t>
            </a:r>
            <a:r>
              <a:rPr lang="en-US" dirty="0" smtClean="0"/>
              <a:t> sea at, </a:t>
            </a:r>
            <a:r>
              <a:rPr lang="en-US" dirty="0" err="1" smtClean="0"/>
              <a:t>te</a:t>
            </a:r>
            <a:r>
              <a:rPr lang="en-US" dirty="0" smtClean="0"/>
              <a:t> cum </a:t>
            </a:r>
            <a:r>
              <a:rPr lang="en-US" dirty="0" err="1" smtClean="0"/>
              <a:t>lorem</a:t>
            </a:r>
            <a:r>
              <a:rPr lang="en-US" dirty="0" smtClean="0"/>
              <a:t> </a:t>
            </a:r>
            <a:r>
              <a:rPr lang="en-US" dirty="0" err="1" smtClean="0"/>
              <a:t>reprimique</a:t>
            </a:r>
            <a:r>
              <a:rPr lang="en-US" dirty="0" smtClean="0"/>
              <a:t>. </a:t>
            </a:r>
            <a:r>
              <a:rPr lang="en-US" dirty="0" err="1" smtClean="0"/>
              <a:t>Eu</a:t>
            </a:r>
            <a:r>
              <a:rPr lang="en-US" dirty="0" smtClean="0"/>
              <a:t> prima </a:t>
            </a:r>
            <a:r>
              <a:rPr lang="en-US" dirty="0" err="1" smtClean="0"/>
              <a:t>putant</a:t>
            </a:r>
            <a:r>
              <a:rPr lang="en-US" dirty="0" smtClean="0"/>
              <a:t> </a:t>
            </a:r>
            <a:r>
              <a:rPr lang="en-US" dirty="0" err="1" smtClean="0"/>
              <a:t>accommodare</a:t>
            </a:r>
            <a:r>
              <a:rPr lang="en-US" dirty="0" smtClean="0"/>
              <a:t> </a:t>
            </a:r>
            <a:r>
              <a:rPr lang="en-US" dirty="0" err="1" smtClean="0"/>
              <a:t>mel</a:t>
            </a:r>
            <a:r>
              <a:rPr lang="en-US" dirty="0" smtClean="0"/>
              <a:t>, </a:t>
            </a:r>
            <a:r>
              <a:rPr lang="en-US" dirty="0" err="1" smtClean="0"/>
              <a:t>luptatum</a:t>
            </a:r>
            <a:r>
              <a:rPr lang="en-US" dirty="0" smtClean="0"/>
              <a:t> </a:t>
            </a:r>
            <a:r>
              <a:rPr lang="en-US" dirty="0" err="1" smtClean="0"/>
              <a:t>complectitur</a:t>
            </a:r>
            <a:r>
              <a:rPr lang="en-US" dirty="0" smtClean="0"/>
              <a:t> vim an. </a:t>
            </a:r>
            <a:r>
              <a:rPr lang="en-US" dirty="0" err="1" smtClean="0"/>
              <a:t>Inani</a:t>
            </a:r>
            <a:r>
              <a:rPr lang="en-US" dirty="0" smtClean="0"/>
              <a:t> </a:t>
            </a:r>
            <a:r>
              <a:rPr lang="en-US" dirty="0" err="1" smtClean="0"/>
              <a:t>reprimique</a:t>
            </a:r>
            <a:r>
              <a:rPr lang="en-US" dirty="0" smtClean="0"/>
              <a:t> ne sea.</a:t>
            </a:r>
          </a:p>
          <a:p>
            <a:r>
              <a:rPr lang="en-US" dirty="0" smtClean="0"/>
              <a:t>Ex </a:t>
            </a:r>
            <a:r>
              <a:rPr lang="en-US" dirty="0" err="1" smtClean="0"/>
              <a:t>eam</a:t>
            </a:r>
            <a:r>
              <a:rPr lang="en-US" dirty="0" smtClean="0"/>
              <a:t> </a:t>
            </a:r>
            <a:r>
              <a:rPr lang="en-US" dirty="0" err="1" smtClean="0"/>
              <a:t>labores</a:t>
            </a:r>
            <a:r>
              <a:rPr lang="en-US" dirty="0" smtClean="0"/>
              <a:t> </a:t>
            </a:r>
            <a:r>
              <a:rPr lang="en-US" dirty="0" err="1" smtClean="0"/>
              <a:t>adipiscing</a:t>
            </a:r>
            <a:r>
              <a:rPr lang="en-US" dirty="0" smtClean="0"/>
              <a:t> </a:t>
            </a:r>
            <a:r>
              <a:rPr lang="en-US" dirty="0" err="1" smtClean="0"/>
              <a:t>necessitatibus</a:t>
            </a:r>
            <a:r>
              <a:rPr lang="en-US" dirty="0" smtClean="0"/>
              <a:t>. Ad </a:t>
            </a:r>
            <a:r>
              <a:rPr lang="en-US" dirty="0" err="1" smtClean="0"/>
              <a:t>pri</a:t>
            </a:r>
            <a:r>
              <a:rPr lang="en-US" dirty="0" smtClean="0"/>
              <a:t> </a:t>
            </a:r>
            <a:r>
              <a:rPr lang="en-US" dirty="0" err="1" smtClean="0"/>
              <a:t>congue</a:t>
            </a:r>
            <a:r>
              <a:rPr lang="en-US" dirty="0" smtClean="0"/>
              <a:t> </a:t>
            </a:r>
            <a:r>
              <a:rPr lang="en-US" dirty="0" err="1" smtClean="0"/>
              <a:t>utroque</a:t>
            </a:r>
            <a:r>
              <a:rPr lang="en-US" dirty="0" smtClean="0"/>
              <a:t>, at </a:t>
            </a:r>
            <a:r>
              <a:rPr lang="en-US" dirty="0" err="1" smtClean="0"/>
              <a:t>utinam</a:t>
            </a:r>
            <a:r>
              <a:rPr lang="en-US" dirty="0" smtClean="0"/>
              <a:t> </a:t>
            </a:r>
            <a:r>
              <a:rPr lang="en-US" dirty="0" err="1" smtClean="0"/>
              <a:t>tamquam</a:t>
            </a:r>
            <a:r>
              <a:rPr lang="en-US" dirty="0" smtClean="0"/>
              <a:t> </a:t>
            </a:r>
            <a:r>
              <a:rPr lang="en-US" dirty="0" err="1" smtClean="0"/>
              <a:t>integre</a:t>
            </a:r>
            <a:r>
              <a:rPr lang="en-US" dirty="0" smtClean="0"/>
              <a:t> </a:t>
            </a:r>
            <a:r>
              <a:rPr lang="en-US" dirty="0" err="1" smtClean="0"/>
              <a:t>nec</a:t>
            </a:r>
            <a:r>
              <a:rPr lang="en-US" dirty="0" smtClean="0"/>
              <a:t>. Ad </a:t>
            </a:r>
            <a:r>
              <a:rPr lang="en-US" dirty="0" err="1" smtClean="0"/>
              <a:t>docendi</a:t>
            </a:r>
            <a:r>
              <a:rPr lang="en-US" dirty="0" smtClean="0"/>
              <a:t> </a:t>
            </a:r>
            <a:r>
              <a:rPr lang="en-US" dirty="0" err="1" smtClean="0"/>
              <a:t>apeirian</a:t>
            </a:r>
            <a:endParaRPr lang="en-US" dirty="0"/>
          </a:p>
        </p:txBody>
      </p:sp>
    </p:spTree>
    <p:extLst>
      <p:ext uri="{BB962C8B-B14F-4D97-AF65-F5344CB8AC3E}">
        <p14:creationId xmlns:p14="http://schemas.microsoft.com/office/powerpoint/2010/main" val="359760043"/>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wo Column Body Text">
    <p:spTree>
      <p:nvGrpSpPr>
        <p:cNvPr id="1" name=""/>
        <p:cNvGrpSpPr/>
        <p:nvPr/>
      </p:nvGrpSpPr>
      <p:grpSpPr>
        <a:xfrm>
          <a:off x="0" y="0"/>
          <a:ext cx="0" cy="0"/>
          <a:chOff x="0" y="0"/>
          <a:chExt cx="0" cy="0"/>
        </a:xfrm>
      </p:grpSpPr>
      <p:sp>
        <p:nvSpPr>
          <p:cNvPr id="13" name="Title 1"/>
          <p:cNvSpPr>
            <a:spLocks noGrp="1"/>
          </p:cNvSpPr>
          <p:nvPr>
            <p:ph type="ctrTitle"/>
          </p:nvPr>
        </p:nvSpPr>
        <p:spPr>
          <a:xfrm>
            <a:off x="457200" y="1614334"/>
            <a:ext cx="6212348" cy="409575"/>
          </a:xfrm>
          <a:prstGeom prst="rect">
            <a:avLst/>
          </a:prstGeom>
        </p:spPr>
        <p:txBody>
          <a:bodyPr/>
          <a:lstStyle>
            <a:lvl1pPr algn="l">
              <a:defRPr sz="2400" b="0" i="0">
                <a:solidFill>
                  <a:srgbClr val="C3B69B"/>
                </a:solidFill>
                <a:latin typeface="Montserrat Semi Bold"/>
                <a:cs typeface="Montserrat Semi Bold"/>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457200" y="2130424"/>
            <a:ext cx="8229600" cy="3004749"/>
          </a:xfrm>
          <a:prstGeom prst="rect">
            <a:avLst/>
          </a:prstGeom>
        </p:spPr>
        <p:txBody>
          <a:bodyPr numCol="2" spcCol="274320" anchor="t"/>
          <a:lstStyle>
            <a:lvl1pPr marL="0" indent="0" algn="l">
              <a:lnSpc>
                <a:spcPts val="2800"/>
              </a:lnSpc>
              <a:buNone/>
              <a:defRPr sz="2000" b="0" i="0" baseline="0">
                <a:solidFill>
                  <a:srgbClr val="7D7D7D"/>
                </a:solidFill>
                <a:latin typeface="Montserrat Light"/>
                <a:cs typeface="Montserrat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here: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habeo</a:t>
            </a:r>
            <a:r>
              <a:rPr lang="en-US" dirty="0" smtClean="0"/>
              <a:t> </a:t>
            </a:r>
            <a:r>
              <a:rPr lang="en-US" dirty="0" err="1" smtClean="0"/>
              <a:t>copiosae</a:t>
            </a:r>
            <a:r>
              <a:rPr lang="en-US" dirty="0" smtClean="0"/>
              <a:t> </a:t>
            </a:r>
            <a:r>
              <a:rPr lang="en-US" dirty="0" err="1" smtClean="0"/>
              <a:t>rationibus</a:t>
            </a:r>
            <a:r>
              <a:rPr lang="en-US" dirty="0" smtClean="0"/>
              <a:t> cu sit. </a:t>
            </a:r>
            <a:r>
              <a:rPr lang="en-US" dirty="0" err="1" smtClean="0"/>
              <a:t>Aeque</a:t>
            </a:r>
            <a:r>
              <a:rPr lang="en-US" dirty="0" smtClean="0"/>
              <a:t> </a:t>
            </a:r>
            <a:r>
              <a:rPr lang="en-US" dirty="0" err="1" smtClean="0"/>
              <a:t>fuisset</a:t>
            </a:r>
            <a:r>
              <a:rPr lang="en-US" dirty="0" smtClean="0"/>
              <a:t> sea at, </a:t>
            </a:r>
            <a:r>
              <a:rPr lang="en-US" dirty="0" err="1" smtClean="0"/>
              <a:t>te</a:t>
            </a:r>
            <a:r>
              <a:rPr lang="en-US" dirty="0" smtClean="0"/>
              <a:t> cum </a:t>
            </a:r>
            <a:r>
              <a:rPr lang="en-US" dirty="0" err="1" smtClean="0"/>
              <a:t>lorem</a:t>
            </a:r>
            <a:r>
              <a:rPr lang="en-US" dirty="0" smtClean="0"/>
              <a:t> </a:t>
            </a:r>
            <a:r>
              <a:rPr lang="en-US" dirty="0" err="1" smtClean="0"/>
              <a:t>reprimique</a:t>
            </a:r>
            <a:r>
              <a:rPr lang="en-US" dirty="0" smtClean="0"/>
              <a:t>. </a:t>
            </a:r>
            <a:r>
              <a:rPr lang="en-US" dirty="0" err="1" smtClean="0"/>
              <a:t>Eu</a:t>
            </a:r>
            <a:r>
              <a:rPr lang="en-US" dirty="0" smtClean="0"/>
              <a:t> prima </a:t>
            </a:r>
            <a:r>
              <a:rPr lang="en-US" dirty="0" err="1" smtClean="0"/>
              <a:t>putant</a:t>
            </a:r>
            <a:r>
              <a:rPr lang="en-US" dirty="0" smtClean="0"/>
              <a:t> </a:t>
            </a:r>
            <a:r>
              <a:rPr lang="en-US" dirty="0" err="1" smtClean="0"/>
              <a:t>accommodare</a:t>
            </a:r>
            <a:r>
              <a:rPr lang="en-US" dirty="0" smtClean="0"/>
              <a:t> </a:t>
            </a:r>
            <a:r>
              <a:rPr lang="en-US" dirty="0" err="1" smtClean="0"/>
              <a:t>mel</a:t>
            </a:r>
            <a:r>
              <a:rPr lang="en-US" dirty="0" smtClean="0"/>
              <a:t>, </a:t>
            </a:r>
            <a:r>
              <a:rPr lang="en-US" dirty="0" err="1" smtClean="0"/>
              <a:t>luptatum</a:t>
            </a:r>
            <a:r>
              <a:rPr lang="en-US" dirty="0" smtClean="0"/>
              <a:t> </a:t>
            </a:r>
            <a:r>
              <a:rPr lang="en-US" dirty="0" err="1" smtClean="0"/>
              <a:t>complectitur</a:t>
            </a:r>
            <a:r>
              <a:rPr lang="en-US" dirty="0" smtClean="0"/>
              <a:t> vim an. </a:t>
            </a:r>
            <a:r>
              <a:rPr lang="en-US" dirty="0" err="1" smtClean="0"/>
              <a:t>Inani</a:t>
            </a:r>
            <a:r>
              <a:rPr lang="en-US" dirty="0" smtClean="0"/>
              <a:t> </a:t>
            </a:r>
            <a:r>
              <a:rPr lang="en-US" dirty="0" err="1" smtClean="0"/>
              <a:t>reprimique</a:t>
            </a:r>
            <a:r>
              <a:rPr lang="en-US" dirty="0" smtClean="0"/>
              <a:t> ne.</a:t>
            </a:r>
          </a:p>
          <a:p>
            <a:r>
              <a:rPr lang="en-US" dirty="0" smtClean="0"/>
              <a:t>Ex </a:t>
            </a:r>
            <a:r>
              <a:rPr lang="en-US" dirty="0" err="1" smtClean="0"/>
              <a:t>eam</a:t>
            </a:r>
            <a:r>
              <a:rPr lang="en-US" dirty="0" smtClean="0"/>
              <a:t> </a:t>
            </a:r>
            <a:r>
              <a:rPr lang="en-US" dirty="0" err="1" smtClean="0"/>
              <a:t>labores</a:t>
            </a:r>
            <a:r>
              <a:rPr lang="en-US" dirty="0" smtClean="0"/>
              <a:t> </a:t>
            </a:r>
            <a:r>
              <a:rPr lang="en-US" dirty="0" err="1" smtClean="0"/>
              <a:t>adipiscing</a:t>
            </a:r>
            <a:r>
              <a:rPr lang="en-US" dirty="0" smtClean="0"/>
              <a:t> </a:t>
            </a:r>
            <a:r>
              <a:rPr lang="en-US" dirty="0" err="1" smtClean="0"/>
              <a:t>necessitatibus</a:t>
            </a:r>
            <a:r>
              <a:rPr lang="en-US" dirty="0" smtClean="0"/>
              <a:t>. Ad </a:t>
            </a:r>
            <a:r>
              <a:rPr lang="en-US" dirty="0" err="1" smtClean="0"/>
              <a:t>pri</a:t>
            </a:r>
            <a:r>
              <a:rPr lang="en-US" dirty="0" smtClean="0"/>
              <a:t> </a:t>
            </a:r>
            <a:r>
              <a:rPr lang="en-US" dirty="0" err="1" smtClean="0"/>
              <a:t>congue</a:t>
            </a:r>
            <a:r>
              <a:rPr lang="en-US" dirty="0" smtClean="0"/>
              <a:t> </a:t>
            </a:r>
            <a:r>
              <a:rPr lang="en-US" dirty="0" err="1" smtClean="0"/>
              <a:t>utroque</a:t>
            </a:r>
            <a:r>
              <a:rPr lang="en-US" dirty="0" smtClean="0"/>
              <a:t>, at </a:t>
            </a:r>
            <a:r>
              <a:rPr lang="en-US" dirty="0" err="1" smtClean="0"/>
              <a:t>utinam</a:t>
            </a:r>
            <a:r>
              <a:rPr lang="en-US" dirty="0" smtClean="0"/>
              <a:t> </a:t>
            </a:r>
            <a:r>
              <a:rPr lang="en-US" dirty="0" err="1" smtClean="0"/>
              <a:t>tamquam</a:t>
            </a:r>
            <a:r>
              <a:rPr lang="en-US" dirty="0" smtClean="0"/>
              <a:t> </a:t>
            </a:r>
            <a:r>
              <a:rPr lang="en-US" dirty="0" err="1" smtClean="0"/>
              <a:t>integre</a:t>
            </a:r>
            <a:r>
              <a:rPr lang="en-US" dirty="0" smtClean="0"/>
              <a:t> </a:t>
            </a:r>
            <a:r>
              <a:rPr lang="en-US" dirty="0" err="1" smtClean="0"/>
              <a:t>nec</a:t>
            </a:r>
            <a:r>
              <a:rPr lang="en-US" dirty="0" smtClean="0"/>
              <a:t>. Ad </a:t>
            </a:r>
            <a:r>
              <a:rPr lang="en-US" dirty="0" err="1" smtClean="0"/>
              <a:t>docendi</a:t>
            </a:r>
            <a:r>
              <a:rPr lang="en-US" dirty="0" smtClean="0"/>
              <a:t> </a:t>
            </a:r>
            <a:r>
              <a:rPr lang="en-US" dirty="0" err="1" smtClean="0"/>
              <a:t>apeirian</a:t>
            </a:r>
            <a:endParaRPr lang="en-US" dirty="0"/>
          </a:p>
        </p:txBody>
      </p:sp>
    </p:spTree>
    <p:extLst>
      <p:ext uri="{BB962C8B-B14F-4D97-AF65-F5344CB8AC3E}">
        <p14:creationId xmlns:p14="http://schemas.microsoft.com/office/powerpoint/2010/main" val="15654342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With Blank Page For Imag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614334"/>
            <a:ext cx="6212348" cy="409575"/>
          </a:xfrm>
          <a:prstGeom prst="rect">
            <a:avLst/>
          </a:prstGeom>
        </p:spPr>
        <p:txBody>
          <a:bodyPr/>
          <a:lstStyle>
            <a:lvl1pPr algn="l">
              <a:defRPr sz="2400" b="0" i="0">
                <a:solidFill>
                  <a:srgbClr val="C3B69B"/>
                </a:solidFill>
                <a:latin typeface="Montserrat Semi Bold"/>
                <a:cs typeface="Montserrat Semi Bold"/>
              </a:defRPr>
            </a:lvl1pPr>
          </a:lstStyle>
          <a:p>
            <a:r>
              <a:rPr lang="en-US" dirty="0" smtClean="0"/>
              <a:t>Click to edit Master title style</a:t>
            </a:r>
            <a:endParaRPr lang="en-US" dirty="0"/>
          </a:p>
        </p:txBody>
      </p:sp>
    </p:spTree>
    <p:extLst>
      <p:ext uri="{BB962C8B-B14F-4D97-AF65-F5344CB8AC3E}">
        <p14:creationId xmlns:p14="http://schemas.microsoft.com/office/powerpoint/2010/main" val="672819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20B928-E513-4307-BD44-F35192EA56AA}" type="datetimeFigureOut">
              <a:rPr lang="en-US" smtClean="0">
                <a:solidFill>
                  <a:prstClr val="black">
                    <a:tint val="75000"/>
                  </a:prstClr>
                </a:solidFill>
                <a:latin typeface="Calibri"/>
              </a:rPr>
              <a:pPr/>
              <a:t>1/21/16</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5A36189A-FAB3-4FA0-BDB8-FC46D7276D7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7994029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Unordered List One Column">
    <p:spTree>
      <p:nvGrpSpPr>
        <p:cNvPr id="1" name=""/>
        <p:cNvGrpSpPr/>
        <p:nvPr/>
      </p:nvGrpSpPr>
      <p:grpSpPr>
        <a:xfrm>
          <a:off x="0" y="0"/>
          <a:ext cx="0" cy="0"/>
          <a:chOff x="0" y="0"/>
          <a:chExt cx="0" cy="0"/>
        </a:xfrm>
      </p:grpSpPr>
      <p:sp>
        <p:nvSpPr>
          <p:cNvPr id="3" name="Title 1"/>
          <p:cNvSpPr txBox="1">
            <a:spLocks/>
          </p:cNvSpPr>
          <p:nvPr/>
        </p:nvSpPr>
        <p:spPr>
          <a:xfrm>
            <a:off x="457200" y="1614488"/>
            <a:ext cx="3201988" cy="409575"/>
          </a:xfrm>
          <a:prstGeom prst="rect">
            <a:avLst/>
          </a:prstGeom>
        </p:spPr>
        <p:txBody>
          <a:bodyPr/>
          <a:lstStyle>
            <a:lvl1pPr algn="l" defTabSz="457200" rtl="0" eaLnBrk="1" latinLnBrk="0" hangingPunct="1">
              <a:spcBef>
                <a:spcPct val="0"/>
              </a:spcBef>
              <a:buNone/>
              <a:defRPr sz="2400" b="0" i="0" kern="1200">
                <a:solidFill>
                  <a:srgbClr val="647FA1"/>
                </a:solidFill>
                <a:latin typeface="Montserrat Semi Bold"/>
                <a:ea typeface="+mj-ea"/>
                <a:cs typeface="Montserrat Semi Bold"/>
              </a:defRPr>
            </a:lvl1pPr>
          </a:lstStyle>
          <a:p>
            <a:pPr>
              <a:defRPr/>
            </a:pPr>
            <a:r>
              <a:rPr lang="en-US" dirty="0" smtClean="0">
                <a:solidFill>
                  <a:srgbClr val="C3B69B"/>
                </a:solidFill>
              </a:rPr>
              <a:t>Click to edit Master</a:t>
            </a:r>
            <a:endParaRPr lang="en-US" dirty="0">
              <a:solidFill>
                <a:srgbClr val="C3B69B"/>
              </a:solidFill>
            </a:endParaRPr>
          </a:p>
        </p:txBody>
      </p:sp>
      <p:sp>
        <p:nvSpPr>
          <p:cNvPr id="4" name="Subtitle 2"/>
          <p:cNvSpPr>
            <a:spLocks noGrp="1"/>
          </p:cNvSpPr>
          <p:nvPr>
            <p:ph type="subTitle" idx="1"/>
          </p:nvPr>
        </p:nvSpPr>
        <p:spPr>
          <a:xfrm>
            <a:off x="457199" y="2130425"/>
            <a:ext cx="8086596" cy="3058495"/>
          </a:xfrm>
          <a:prstGeom prst="rect">
            <a:avLst/>
          </a:prstGeom>
        </p:spPr>
        <p:txBody>
          <a:bodyPr numCol="1" spcCol="91440" anchor="t"/>
          <a:lstStyle>
            <a:lvl1pPr marL="182880" marR="0" indent="-192024" algn="l" defTabSz="457200" rtl="0" eaLnBrk="1" fontAlgn="auto" latinLnBrk="0" hangingPunct="1">
              <a:lnSpc>
                <a:spcPct val="100000"/>
              </a:lnSpc>
              <a:spcBef>
                <a:spcPts val="384"/>
              </a:spcBef>
              <a:spcAft>
                <a:spcPts val="600"/>
              </a:spcAft>
              <a:buClrTx/>
              <a:buSzPct val="100000"/>
              <a:buFont typeface="Arial"/>
              <a:buChar char="•"/>
              <a:tabLst/>
              <a:defRPr sz="1600" b="0" i="0">
                <a:solidFill>
                  <a:srgbClr val="7D7D7D"/>
                </a:solidFill>
                <a:latin typeface="Montserrat Light"/>
                <a:cs typeface="Montserrat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a:p>
            <a:r>
              <a:rPr lang="en-US" dirty="0" smtClean="0"/>
              <a:t>Click to edit Master subtitle style</a:t>
            </a:r>
          </a:p>
          <a:p>
            <a:r>
              <a:rPr lang="en-US" dirty="0" smtClean="0"/>
              <a:t>Click to edit Master subtitle style</a:t>
            </a:r>
          </a:p>
          <a:p>
            <a:r>
              <a:rPr lang="en-US" dirty="0" smtClean="0"/>
              <a:t>Click to edit Master subtitle style</a:t>
            </a:r>
          </a:p>
          <a:p>
            <a:r>
              <a:rPr lang="en-US" dirty="0" smtClean="0"/>
              <a:t>Click to edit Master subtitle style</a:t>
            </a:r>
          </a:p>
          <a:p>
            <a:r>
              <a:rPr lang="en-US" dirty="0" smtClean="0"/>
              <a:t>Click to edit Master subtitle style</a:t>
            </a:r>
          </a:p>
          <a:p>
            <a:r>
              <a:rPr lang="en-US" dirty="0" smtClean="0"/>
              <a:t>Click to edit Master subtitle style</a:t>
            </a:r>
          </a:p>
          <a:p>
            <a:r>
              <a:rPr lang="en-US" dirty="0" smtClean="0"/>
              <a:t>Click to edit Master subtitle style</a:t>
            </a:r>
          </a:p>
          <a:p>
            <a:endParaRPr lang="en-US" dirty="0" smtClean="0"/>
          </a:p>
          <a:p>
            <a:endParaRPr lang="en-US" dirty="0" smtClean="0"/>
          </a:p>
        </p:txBody>
      </p:sp>
    </p:spTree>
    <p:extLst>
      <p:ext uri="{BB962C8B-B14F-4D97-AF65-F5344CB8AC3E}">
        <p14:creationId xmlns:p14="http://schemas.microsoft.com/office/powerpoint/2010/main" val="28343331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Unordered List Two Column">
    <p:spTree>
      <p:nvGrpSpPr>
        <p:cNvPr id="1" name=""/>
        <p:cNvGrpSpPr/>
        <p:nvPr/>
      </p:nvGrpSpPr>
      <p:grpSpPr>
        <a:xfrm>
          <a:off x="0" y="0"/>
          <a:ext cx="0" cy="0"/>
          <a:chOff x="0" y="0"/>
          <a:chExt cx="0" cy="0"/>
        </a:xfrm>
      </p:grpSpPr>
      <p:sp>
        <p:nvSpPr>
          <p:cNvPr id="3" name="Title 1"/>
          <p:cNvSpPr txBox="1">
            <a:spLocks/>
          </p:cNvSpPr>
          <p:nvPr/>
        </p:nvSpPr>
        <p:spPr>
          <a:xfrm>
            <a:off x="457200" y="1614488"/>
            <a:ext cx="3201988" cy="409575"/>
          </a:xfrm>
          <a:prstGeom prst="rect">
            <a:avLst/>
          </a:prstGeom>
        </p:spPr>
        <p:txBody>
          <a:bodyPr/>
          <a:lstStyle>
            <a:lvl1pPr algn="l" defTabSz="457200" rtl="0" eaLnBrk="1" latinLnBrk="0" hangingPunct="1">
              <a:spcBef>
                <a:spcPct val="0"/>
              </a:spcBef>
              <a:buNone/>
              <a:defRPr sz="2400" b="0" i="0" kern="1200">
                <a:solidFill>
                  <a:srgbClr val="647FA1"/>
                </a:solidFill>
                <a:latin typeface="Montserrat Semi Bold"/>
                <a:ea typeface="+mj-ea"/>
                <a:cs typeface="Montserrat Semi Bold"/>
              </a:defRPr>
            </a:lvl1pPr>
          </a:lstStyle>
          <a:p>
            <a:pPr>
              <a:defRPr/>
            </a:pPr>
            <a:r>
              <a:rPr lang="en-US" dirty="0" smtClean="0">
                <a:solidFill>
                  <a:srgbClr val="C3B69B"/>
                </a:solidFill>
              </a:rPr>
              <a:t>Click to edit Master</a:t>
            </a:r>
            <a:endParaRPr lang="en-US" dirty="0">
              <a:solidFill>
                <a:srgbClr val="C3B69B"/>
              </a:solidFill>
            </a:endParaRPr>
          </a:p>
        </p:txBody>
      </p:sp>
      <p:sp>
        <p:nvSpPr>
          <p:cNvPr id="5" name="Subtitle 2"/>
          <p:cNvSpPr>
            <a:spLocks noGrp="1"/>
          </p:cNvSpPr>
          <p:nvPr>
            <p:ph type="subTitle" idx="1"/>
          </p:nvPr>
        </p:nvSpPr>
        <p:spPr>
          <a:xfrm>
            <a:off x="457199" y="2130425"/>
            <a:ext cx="8086596" cy="3058495"/>
          </a:xfrm>
          <a:prstGeom prst="rect">
            <a:avLst/>
          </a:prstGeom>
        </p:spPr>
        <p:txBody>
          <a:bodyPr numCol="2" spcCol="91440" anchor="t"/>
          <a:lstStyle>
            <a:lvl1pPr marL="182880" marR="0" indent="-192024" algn="l" defTabSz="457200" rtl="0" eaLnBrk="1" fontAlgn="auto" latinLnBrk="0" hangingPunct="1">
              <a:lnSpc>
                <a:spcPct val="100000"/>
              </a:lnSpc>
              <a:spcBef>
                <a:spcPts val="384"/>
              </a:spcBef>
              <a:spcAft>
                <a:spcPts val="600"/>
              </a:spcAft>
              <a:buClrTx/>
              <a:buSzPct val="100000"/>
              <a:buFont typeface="Arial"/>
              <a:buChar char="•"/>
              <a:tabLst/>
              <a:defRPr sz="1600" b="0" i="0">
                <a:solidFill>
                  <a:srgbClr val="7D7D7D"/>
                </a:solidFill>
                <a:latin typeface="Montserrat Light"/>
                <a:cs typeface="Montserrat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a:p>
            <a:r>
              <a:rPr lang="en-US" dirty="0" smtClean="0"/>
              <a:t>Click to edit Master subtitle style</a:t>
            </a:r>
          </a:p>
          <a:p>
            <a:r>
              <a:rPr lang="en-US" dirty="0" smtClean="0"/>
              <a:t>Click to edit Master subtitle style</a:t>
            </a:r>
          </a:p>
          <a:p>
            <a:r>
              <a:rPr lang="en-US" dirty="0" smtClean="0"/>
              <a:t>Click to edit Master subtitle style</a:t>
            </a:r>
          </a:p>
          <a:p>
            <a:r>
              <a:rPr lang="en-US" dirty="0" smtClean="0"/>
              <a:t>Click to edit Master subtitle style</a:t>
            </a:r>
          </a:p>
          <a:p>
            <a:r>
              <a:rPr lang="en-US" dirty="0" smtClean="0"/>
              <a:t>Click to edit Master subtitle style</a:t>
            </a:r>
          </a:p>
          <a:p>
            <a:r>
              <a:rPr lang="en-US" dirty="0" smtClean="0"/>
              <a:t>Click to edit Master subtitle style</a:t>
            </a:r>
          </a:p>
          <a:p>
            <a:r>
              <a:rPr lang="en-US" dirty="0" smtClean="0"/>
              <a:t>Click to edit Master subtitle style</a:t>
            </a:r>
          </a:p>
          <a:p>
            <a:r>
              <a:rPr lang="en-US" dirty="0" smtClean="0"/>
              <a:t>Click to edit Master subtitle style</a:t>
            </a:r>
          </a:p>
          <a:p>
            <a:r>
              <a:rPr lang="en-US" dirty="0" smtClean="0"/>
              <a:t>Click to edit Master subtitle style</a:t>
            </a:r>
          </a:p>
          <a:p>
            <a:r>
              <a:rPr lang="en-US" dirty="0" smtClean="0"/>
              <a:t>Click to edit Master subtitle style</a:t>
            </a:r>
          </a:p>
          <a:p>
            <a:r>
              <a:rPr lang="en-US" dirty="0" smtClean="0"/>
              <a:t>Click to edit Master subtitle style</a:t>
            </a:r>
          </a:p>
          <a:p>
            <a:r>
              <a:rPr lang="en-US" dirty="0" smtClean="0"/>
              <a:t>Click to edit Master subtitle style</a:t>
            </a:r>
          </a:p>
          <a:p>
            <a:endParaRPr lang="en-US" dirty="0" smtClean="0"/>
          </a:p>
          <a:p>
            <a:endParaRPr lang="en-US" dirty="0" smtClean="0"/>
          </a:p>
        </p:txBody>
      </p:sp>
    </p:spTree>
    <p:extLst>
      <p:ext uri="{BB962C8B-B14F-4D97-AF65-F5344CB8AC3E}">
        <p14:creationId xmlns:p14="http://schemas.microsoft.com/office/powerpoint/2010/main" val="327539812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Ordered List One Column">
    <p:spTree>
      <p:nvGrpSpPr>
        <p:cNvPr id="1" name=""/>
        <p:cNvGrpSpPr/>
        <p:nvPr/>
      </p:nvGrpSpPr>
      <p:grpSpPr>
        <a:xfrm>
          <a:off x="0" y="0"/>
          <a:ext cx="0" cy="0"/>
          <a:chOff x="0" y="0"/>
          <a:chExt cx="0" cy="0"/>
        </a:xfrm>
      </p:grpSpPr>
      <p:sp>
        <p:nvSpPr>
          <p:cNvPr id="3" name="Title 1"/>
          <p:cNvSpPr txBox="1">
            <a:spLocks/>
          </p:cNvSpPr>
          <p:nvPr/>
        </p:nvSpPr>
        <p:spPr>
          <a:xfrm>
            <a:off x="457200" y="1614488"/>
            <a:ext cx="3201988" cy="409575"/>
          </a:xfrm>
          <a:prstGeom prst="rect">
            <a:avLst/>
          </a:prstGeom>
        </p:spPr>
        <p:txBody>
          <a:bodyPr/>
          <a:lstStyle>
            <a:lvl1pPr algn="l" defTabSz="457200" rtl="0" eaLnBrk="1" latinLnBrk="0" hangingPunct="1">
              <a:spcBef>
                <a:spcPct val="0"/>
              </a:spcBef>
              <a:buNone/>
              <a:defRPr sz="2400" b="0" i="0" kern="1200">
                <a:solidFill>
                  <a:srgbClr val="647FA1"/>
                </a:solidFill>
                <a:latin typeface="Montserrat Semi Bold"/>
                <a:ea typeface="+mj-ea"/>
                <a:cs typeface="Montserrat Semi Bold"/>
              </a:defRPr>
            </a:lvl1pPr>
          </a:lstStyle>
          <a:p>
            <a:pPr>
              <a:defRPr/>
            </a:pPr>
            <a:r>
              <a:rPr lang="en-US" dirty="0" smtClean="0">
                <a:solidFill>
                  <a:srgbClr val="C3B69B"/>
                </a:solidFill>
              </a:rPr>
              <a:t>Click to edit Master</a:t>
            </a:r>
            <a:endParaRPr lang="en-US" dirty="0">
              <a:solidFill>
                <a:srgbClr val="C3B69B"/>
              </a:solidFill>
            </a:endParaRPr>
          </a:p>
        </p:txBody>
      </p:sp>
      <p:sp>
        <p:nvSpPr>
          <p:cNvPr id="4" name="Subtitle 2"/>
          <p:cNvSpPr>
            <a:spLocks noGrp="1"/>
          </p:cNvSpPr>
          <p:nvPr>
            <p:ph type="subTitle" idx="1"/>
          </p:nvPr>
        </p:nvSpPr>
        <p:spPr>
          <a:xfrm>
            <a:off x="457199" y="2130425"/>
            <a:ext cx="8086596" cy="3058495"/>
          </a:xfrm>
          <a:prstGeom prst="rect">
            <a:avLst/>
          </a:prstGeom>
        </p:spPr>
        <p:txBody>
          <a:bodyPr numCol="1" spcCol="182880" anchor="t"/>
          <a:lstStyle>
            <a:lvl1pPr marL="182880" marR="0" indent="-256032" algn="l" defTabSz="457200" rtl="0" eaLnBrk="1" fontAlgn="auto" latinLnBrk="0" hangingPunct="1">
              <a:lnSpc>
                <a:spcPct val="100000"/>
              </a:lnSpc>
              <a:spcBef>
                <a:spcPct val="20000"/>
              </a:spcBef>
              <a:spcAft>
                <a:spcPts val="600"/>
              </a:spcAft>
              <a:buClrTx/>
              <a:buSzPct val="100000"/>
              <a:buFont typeface="+mj-lt"/>
              <a:buAutoNum type="arabicPeriod"/>
              <a:tabLst/>
              <a:defRPr sz="1600" b="0" i="0">
                <a:solidFill>
                  <a:srgbClr val="7D7D7D"/>
                </a:solidFill>
                <a:latin typeface="Montserrat Light"/>
                <a:cs typeface="Montserrat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a:p>
            <a:r>
              <a:rPr lang="en-US" dirty="0" smtClean="0"/>
              <a:t>Click to edit Master subtitle style</a:t>
            </a:r>
          </a:p>
          <a:p>
            <a:r>
              <a:rPr lang="en-US" dirty="0" smtClean="0"/>
              <a:t>Click to edit Master subtitle style</a:t>
            </a:r>
          </a:p>
          <a:p>
            <a:r>
              <a:rPr lang="en-US" dirty="0" smtClean="0"/>
              <a:t>Click to edit Master subtitle style</a:t>
            </a:r>
          </a:p>
          <a:p>
            <a:r>
              <a:rPr lang="en-US" dirty="0" smtClean="0"/>
              <a:t>Click to edit Master subtitle style</a:t>
            </a:r>
          </a:p>
          <a:p>
            <a:r>
              <a:rPr lang="en-US" dirty="0" smtClean="0"/>
              <a:t>Click to edit Master subtitle style</a:t>
            </a:r>
          </a:p>
          <a:p>
            <a:r>
              <a:rPr lang="en-US" dirty="0" smtClean="0"/>
              <a:t>Click to edit Master subtitle style</a:t>
            </a:r>
          </a:p>
          <a:p>
            <a:r>
              <a:rPr lang="en-US" dirty="0" smtClean="0"/>
              <a:t>Click to edit Master subtitle style</a:t>
            </a:r>
          </a:p>
          <a:p>
            <a:endParaRPr lang="en-US" dirty="0" smtClean="0"/>
          </a:p>
          <a:p>
            <a:endParaRPr lang="en-US" dirty="0"/>
          </a:p>
        </p:txBody>
      </p:sp>
    </p:spTree>
    <p:extLst>
      <p:ext uri="{BB962C8B-B14F-4D97-AF65-F5344CB8AC3E}">
        <p14:creationId xmlns:p14="http://schemas.microsoft.com/office/powerpoint/2010/main" val="68088444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Ordered List Two Column">
    <p:spTree>
      <p:nvGrpSpPr>
        <p:cNvPr id="1" name=""/>
        <p:cNvGrpSpPr/>
        <p:nvPr/>
      </p:nvGrpSpPr>
      <p:grpSpPr>
        <a:xfrm>
          <a:off x="0" y="0"/>
          <a:ext cx="0" cy="0"/>
          <a:chOff x="0" y="0"/>
          <a:chExt cx="0" cy="0"/>
        </a:xfrm>
      </p:grpSpPr>
      <p:sp>
        <p:nvSpPr>
          <p:cNvPr id="3" name="Title 1"/>
          <p:cNvSpPr txBox="1">
            <a:spLocks/>
          </p:cNvSpPr>
          <p:nvPr/>
        </p:nvSpPr>
        <p:spPr>
          <a:xfrm>
            <a:off x="457200" y="1614488"/>
            <a:ext cx="3201988" cy="409575"/>
          </a:xfrm>
          <a:prstGeom prst="rect">
            <a:avLst/>
          </a:prstGeom>
        </p:spPr>
        <p:txBody>
          <a:bodyPr/>
          <a:lstStyle>
            <a:lvl1pPr algn="l" defTabSz="457200" rtl="0" eaLnBrk="1" latinLnBrk="0" hangingPunct="1">
              <a:spcBef>
                <a:spcPct val="0"/>
              </a:spcBef>
              <a:buNone/>
              <a:defRPr sz="2400" b="0" i="0" kern="1200">
                <a:solidFill>
                  <a:srgbClr val="647FA1"/>
                </a:solidFill>
                <a:latin typeface="Montserrat Semi Bold"/>
                <a:ea typeface="+mj-ea"/>
                <a:cs typeface="Montserrat Semi Bold"/>
              </a:defRPr>
            </a:lvl1pPr>
          </a:lstStyle>
          <a:p>
            <a:pPr>
              <a:defRPr/>
            </a:pPr>
            <a:r>
              <a:rPr lang="en-US" dirty="0" smtClean="0">
                <a:solidFill>
                  <a:srgbClr val="C3B69B"/>
                </a:solidFill>
              </a:rPr>
              <a:t>Click to edit Master</a:t>
            </a:r>
            <a:endParaRPr lang="en-US" dirty="0">
              <a:solidFill>
                <a:srgbClr val="C3B69B"/>
              </a:solidFill>
            </a:endParaRPr>
          </a:p>
        </p:txBody>
      </p:sp>
      <p:sp>
        <p:nvSpPr>
          <p:cNvPr id="5" name="Subtitle 2"/>
          <p:cNvSpPr>
            <a:spLocks noGrp="1"/>
          </p:cNvSpPr>
          <p:nvPr>
            <p:ph type="subTitle" idx="1"/>
          </p:nvPr>
        </p:nvSpPr>
        <p:spPr>
          <a:xfrm>
            <a:off x="457199" y="2130426"/>
            <a:ext cx="8086596" cy="2060070"/>
          </a:xfrm>
          <a:prstGeom prst="rect">
            <a:avLst/>
          </a:prstGeom>
        </p:spPr>
        <p:txBody>
          <a:bodyPr numCol="2" spcCol="182880" anchor="t"/>
          <a:lstStyle>
            <a:lvl1pPr marL="182880" marR="0" indent="-256032" algn="l" defTabSz="457200" rtl="0" eaLnBrk="1" fontAlgn="auto" latinLnBrk="0" hangingPunct="1">
              <a:lnSpc>
                <a:spcPct val="100000"/>
              </a:lnSpc>
              <a:spcBef>
                <a:spcPct val="20000"/>
              </a:spcBef>
              <a:spcAft>
                <a:spcPts val="600"/>
              </a:spcAft>
              <a:buClrTx/>
              <a:buSzPct val="100000"/>
              <a:buFont typeface="+mj-lt"/>
              <a:buAutoNum type="arabicPeriod"/>
              <a:tabLst/>
              <a:defRPr sz="1600" b="0" i="0">
                <a:solidFill>
                  <a:srgbClr val="7D7D7D"/>
                </a:solidFill>
                <a:latin typeface="Montserrat Light"/>
                <a:cs typeface="Montserrat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a:p>
            <a:r>
              <a:rPr lang="en-US" dirty="0" smtClean="0"/>
              <a:t>Click to edit Master subtitle style</a:t>
            </a:r>
          </a:p>
          <a:p>
            <a:r>
              <a:rPr lang="en-US" dirty="0" smtClean="0"/>
              <a:t>Click to edit Master subtitle style</a:t>
            </a:r>
          </a:p>
          <a:p>
            <a:r>
              <a:rPr lang="en-US" dirty="0" smtClean="0"/>
              <a:t>Click to edit Master subtitle style</a:t>
            </a:r>
          </a:p>
          <a:p>
            <a:r>
              <a:rPr lang="en-US" dirty="0" smtClean="0"/>
              <a:t>Click to edit Master subtitle style</a:t>
            </a:r>
          </a:p>
          <a:p>
            <a:r>
              <a:rPr lang="en-US" dirty="0" smtClean="0"/>
              <a:t>Click to edit Master subtitle style</a:t>
            </a:r>
          </a:p>
          <a:p>
            <a:r>
              <a:rPr lang="en-US" dirty="0" smtClean="0"/>
              <a:t>Click to edit Master subtitle style</a:t>
            </a:r>
          </a:p>
          <a:p>
            <a:r>
              <a:rPr lang="en-US" dirty="0" smtClean="0"/>
              <a:t>Click to edit Master subtitle style</a:t>
            </a:r>
          </a:p>
          <a:p>
            <a:endParaRPr lang="en-US" dirty="0" smtClean="0"/>
          </a:p>
          <a:p>
            <a:endParaRPr lang="en-US" dirty="0"/>
          </a:p>
        </p:txBody>
      </p:sp>
    </p:spTree>
    <p:extLst>
      <p:ext uri="{BB962C8B-B14F-4D97-AF65-F5344CB8AC3E}">
        <p14:creationId xmlns:p14="http://schemas.microsoft.com/office/powerpoint/2010/main" val="28213671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itle 1"/>
          <p:cNvSpPr txBox="1">
            <a:spLocks/>
          </p:cNvSpPr>
          <p:nvPr/>
        </p:nvSpPr>
        <p:spPr>
          <a:xfrm>
            <a:off x="457200" y="1614488"/>
            <a:ext cx="3201988" cy="409575"/>
          </a:xfrm>
          <a:prstGeom prst="rect">
            <a:avLst/>
          </a:prstGeom>
        </p:spPr>
        <p:txBody>
          <a:bodyPr/>
          <a:lstStyle>
            <a:lvl1pPr algn="l" defTabSz="457200" rtl="0" eaLnBrk="1" latinLnBrk="0" hangingPunct="1">
              <a:spcBef>
                <a:spcPct val="0"/>
              </a:spcBef>
              <a:buNone/>
              <a:defRPr sz="2400" b="0" i="0" kern="1200">
                <a:solidFill>
                  <a:srgbClr val="647FA1"/>
                </a:solidFill>
                <a:latin typeface="Montserrat Semi Bold"/>
                <a:ea typeface="+mj-ea"/>
                <a:cs typeface="Montserrat Semi Bold"/>
              </a:defRPr>
            </a:lvl1pPr>
          </a:lstStyle>
          <a:p>
            <a:pPr>
              <a:defRPr/>
            </a:pPr>
            <a:r>
              <a:rPr lang="en-US" dirty="0" smtClean="0">
                <a:solidFill>
                  <a:srgbClr val="C3B69B"/>
                </a:solidFill>
              </a:rPr>
              <a:t>Click to edit Master</a:t>
            </a:r>
            <a:endParaRPr lang="en-US" dirty="0">
              <a:solidFill>
                <a:srgbClr val="C3B69B"/>
              </a:solidFill>
            </a:endParaRPr>
          </a:p>
        </p:txBody>
      </p:sp>
    </p:spTree>
    <p:extLst>
      <p:ext uri="{BB962C8B-B14F-4D97-AF65-F5344CB8AC3E}">
        <p14:creationId xmlns:p14="http://schemas.microsoft.com/office/powerpoint/2010/main" val="125718880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all Out">
    <p:spTree>
      <p:nvGrpSpPr>
        <p:cNvPr id="1" name=""/>
        <p:cNvGrpSpPr/>
        <p:nvPr/>
      </p:nvGrpSpPr>
      <p:grpSpPr>
        <a:xfrm>
          <a:off x="0" y="0"/>
          <a:ext cx="0" cy="0"/>
          <a:chOff x="0" y="0"/>
          <a:chExt cx="0" cy="0"/>
        </a:xfrm>
      </p:grpSpPr>
      <p:sp>
        <p:nvSpPr>
          <p:cNvPr id="4" name="Rectangle 3"/>
          <p:cNvSpPr/>
          <p:nvPr/>
        </p:nvSpPr>
        <p:spPr>
          <a:xfrm>
            <a:off x="0" y="1981200"/>
            <a:ext cx="4141788" cy="3198813"/>
          </a:xfrm>
          <a:prstGeom prst="rect">
            <a:avLst/>
          </a:prstGeom>
          <a:solidFill>
            <a:srgbClr val="C3B69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C3B69B"/>
              </a:solidFill>
              <a:latin typeface="Calibri"/>
            </a:endParaRPr>
          </a:p>
        </p:txBody>
      </p:sp>
      <p:sp>
        <p:nvSpPr>
          <p:cNvPr id="10" name="Title 1"/>
          <p:cNvSpPr>
            <a:spLocks noGrp="1"/>
          </p:cNvSpPr>
          <p:nvPr>
            <p:ph type="ctrTitle"/>
          </p:nvPr>
        </p:nvSpPr>
        <p:spPr>
          <a:xfrm>
            <a:off x="381000" y="1409546"/>
            <a:ext cx="6212348" cy="409575"/>
          </a:xfrm>
          <a:prstGeom prst="rect">
            <a:avLst/>
          </a:prstGeom>
        </p:spPr>
        <p:txBody>
          <a:bodyPr/>
          <a:lstStyle>
            <a:lvl1pPr algn="l">
              <a:defRPr sz="2400" b="0" i="0">
                <a:solidFill>
                  <a:srgbClr val="C3B69B"/>
                </a:solidFill>
                <a:latin typeface="Montserrat Semi Bold"/>
                <a:cs typeface="Montserrat Semi Bold"/>
              </a:defRPr>
            </a:lvl1pPr>
          </a:lstStyle>
          <a:p>
            <a:r>
              <a:rPr lang="en-US" dirty="0" smtClean="0"/>
              <a:t>Click to edit Master title style</a:t>
            </a:r>
            <a:endParaRPr lang="en-US" dirty="0"/>
          </a:p>
        </p:txBody>
      </p:sp>
      <p:sp>
        <p:nvSpPr>
          <p:cNvPr id="6" name="Subtitle 2"/>
          <p:cNvSpPr>
            <a:spLocks noGrp="1"/>
          </p:cNvSpPr>
          <p:nvPr>
            <p:ph type="subTitle" idx="1"/>
          </p:nvPr>
        </p:nvSpPr>
        <p:spPr>
          <a:xfrm>
            <a:off x="381000" y="2286000"/>
            <a:ext cx="3324938" cy="2509506"/>
          </a:xfrm>
          <a:prstGeom prst="rect">
            <a:avLst/>
          </a:prstGeom>
        </p:spPr>
        <p:txBody>
          <a:bodyPr numCol="1" spcCol="822960" anchor="t"/>
          <a:lstStyle>
            <a:lvl1pPr marL="0" indent="0" algn="l">
              <a:lnSpc>
                <a:spcPts val="2600"/>
              </a:lnSpc>
              <a:buNone/>
              <a:defRPr sz="2000" b="0" i="1">
                <a:solidFill>
                  <a:schemeClr val="bg1"/>
                </a:solidFill>
                <a:latin typeface="Goudy Old Style"/>
                <a:cs typeface="Goudy Old Style"/>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Tree>
    <p:extLst>
      <p:ext uri="{BB962C8B-B14F-4D97-AF65-F5344CB8AC3E}">
        <p14:creationId xmlns:p14="http://schemas.microsoft.com/office/powerpoint/2010/main" val="24956167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a:xfrm>
            <a:off x="822961" y="6459786"/>
            <a:ext cx="1854203" cy="365125"/>
          </a:xfrm>
          <a:prstGeom prst="rect">
            <a:avLst/>
          </a:prstGeom>
        </p:spPr>
        <p:txBody>
          <a:bodyPr/>
          <a:lstStyle/>
          <a:p>
            <a:endParaRPr lang="en-US" dirty="0">
              <a:solidFill>
                <a:prstClr val="black"/>
              </a:solidFill>
              <a:latin typeface="Calibri"/>
            </a:endParaRPr>
          </a:p>
        </p:txBody>
      </p:sp>
      <p:sp>
        <p:nvSpPr>
          <p:cNvPr id="8" name="Footer Placeholder 7"/>
          <p:cNvSpPr>
            <a:spLocks noGrp="1"/>
          </p:cNvSpPr>
          <p:nvPr>
            <p:ph type="ftr" sz="quarter" idx="11"/>
          </p:nvPr>
        </p:nvSpPr>
        <p:spPr>
          <a:xfrm>
            <a:off x="2764639" y="6459786"/>
            <a:ext cx="3617103" cy="365125"/>
          </a:xfrm>
          <a:prstGeom prst="rect">
            <a:avLst/>
          </a:prstGeom>
        </p:spPr>
        <p:txBody>
          <a:bodyPr/>
          <a:lstStyle>
            <a:lvl1pPr>
              <a:defRPr>
                <a:solidFill>
                  <a:srgbClr val="FFFFFF"/>
                </a:solidFill>
              </a:defRPr>
            </a:lvl1pPr>
          </a:lstStyle>
          <a:p>
            <a:r>
              <a:rPr lang="en-US" smtClean="0">
                <a:latin typeface="Calibri"/>
              </a:rPr>
              <a:t>Education Planning Initiative</a:t>
            </a:r>
            <a:endParaRPr lang="en-US" dirty="0">
              <a:latin typeface="Calibri"/>
            </a:endParaRPr>
          </a:p>
        </p:txBody>
      </p:sp>
      <p:sp>
        <p:nvSpPr>
          <p:cNvPr id="9" name="Slide Number Placeholder 8"/>
          <p:cNvSpPr>
            <a:spLocks noGrp="1"/>
          </p:cNvSpPr>
          <p:nvPr>
            <p:ph type="sldNum" sz="quarter" idx="12"/>
          </p:nvPr>
        </p:nvSpPr>
        <p:spPr>
          <a:xfrm>
            <a:off x="7425344" y="6459786"/>
            <a:ext cx="984019" cy="365125"/>
          </a:xfrm>
          <a:prstGeom prst="rect">
            <a:avLst/>
          </a:prstGeom>
        </p:spPr>
        <p:txBody>
          <a:bodyPr/>
          <a:lstStyle/>
          <a:p>
            <a:fld id="{D57F1E4F-1CFF-5643-939E-217C01CDF565}"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93009173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4" name="Text Placeholder 17"/>
          <p:cNvSpPr>
            <a:spLocks noGrp="1"/>
          </p:cNvSpPr>
          <p:nvPr>
            <p:ph type="body" sz="quarter" idx="24"/>
          </p:nvPr>
        </p:nvSpPr>
        <p:spPr>
          <a:xfrm>
            <a:off x="533400" y="558800"/>
            <a:ext cx="5029200" cy="431800"/>
          </a:xfrm>
          <a:prstGeom prst="rect">
            <a:avLst/>
          </a:prstGeom>
        </p:spPr>
        <p:txBody>
          <a:bodyPr>
            <a:noAutofit/>
          </a:bodyPr>
          <a:lstStyle>
            <a:lvl1pPr marL="0" indent="0" algn="l">
              <a:buFontTx/>
              <a:buNone/>
              <a:defRPr sz="1700" b="0" kern="0" spc="0">
                <a:solidFill>
                  <a:schemeClr val="tx1"/>
                </a:solidFill>
                <a:latin typeface="Open Sans Semibold"/>
                <a:ea typeface="Open Sans Semibold"/>
                <a:cs typeface="Open Sans Semibold"/>
              </a:defRPr>
            </a:lvl1pPr>
            <a:lvl2pPr marL="609585" indent="0">
              <a:buFontTx/>
              <a:buNone/>
              <a:defRPr sz="1400">
                <a:latin typeface="Mission Gothic Regular" pitchFamily="50" charset="0"/>
              </a:defRPr>
            </a:lvl2pPr>
            <a:lvl3pPr marL="1219170" indent="0">
              <a:buFontTx/>
              <a:buNone/>
              <a:defRPr sz="1400">
                <a:latin typeface="Mission Gothic Regular" pitchFamily="50" charset="0"/>
              </a:defRPr>
            </a:lvl3pPr>
            <a:lvl4pPr marL="1828754" indent="0">
              <a:buFontTx/>
              <a:buNone/>
              <a:defRPr sz="1400">
                <a:latin typeface="Mission Gothic Regular" pitchFamily="50" charset="0"/>
              </a:defRPr>
            </a:lvl4pPr>
            <a:lvl5pPr marL="2438339" indent="0">
              <a:buFontTx/>
              <a:buNone/>
              <a:defRPr sz="1400">
                <a:latin typeface="Mission Gothic Regular" pitchFamily="50" charset="0"/>
              </a:defRPr>
            </a:lvl5pPr>
          </a:lstStyle>
          <a:p>
            <a:pPr lvl="0"/>
            <a:endParaRPr lang="en-JM" dirty="0"/>
          </a:p>
        </p:txBody>
      </p:sp>
      <p:sp>
        <p:nvSpPr>
          <p:cNvPr id="7" name="Title Placeholder 1"/>
          <p:cNvSpPr>
            <a:spLocks noGrp="1"/>
          </p:cNvSpPr>
          <p:nvPr>
            <p:ph type="title"/>
          </p:nvPr>
        </p:nvSpPr>
        <p:spPr>
          <a:xfrm>
            <a:off x="533400" y="584200"/>
            <a:ext cx="7620000" cy="1143000"/>
          </a:xfrm>
          <a:prstGeom prst="rect">
            <a:avLst/>
          </a:prstGeom>
        </p:spPr>
        <p:txBody>
          <a:bodyPr vert="horz" lIns="121917" tIns="60958" rIns="121917" bIns="60958" rtlCol="0" anchor="ctr">
            <a:normAutofit/>
          </a:bodyPr>
          <a:lstStyle>
            <a:lvl1pPr>
              <a:defRPr>
                <a:solidFill>
                  <a:srgbClr val="1E787A"/>
                </a:solidFill>
              </a:defRPr>
            </a:lvl1pPr>
          </a:lstStyle>
          <a:p>
            <a:r>
              <a:rPr lang="en-US" dirty="0" smtClean="0"/>
              <a:t>Click to edit Master title style</a:t>
            </a:r>
            <a:endParaRPr lang="en-JM" dirty="0"/>
          </a:p>
        </p:txBody>
      </p:sp>
    </p:spTree>
    <p:extLst>
      <p:ext uri="{BB962C8B-B14F-4D97-AF65-F5344CB8AC3E}">
        <p14:creationId xmlns:p14="http://schemas.microsoft.com/office/powerpoint/2010/main" val="1680155305"/>
      </p:ext>
    </p:extLst>
  </p:cSld>
  <p:clrMapOvr>
    <a:masterClrMapping/>
  </p:clrMapOvr>
  <p:transition spd="slow">
    <p:push dir="u"/>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Bullets Slide">
    <p:spTree>
      <p:nvGrpSpPr>
        <p:cNvPr id="1" name="Shape 31"/>
        <p:cNvGrpSpPr/>
        <p:nvPr/>
      </p:nvGrpSpPr>
      <p:grpSpPr>
        <a:xfrm>
          <a:off x="0" y="0"/>
          <a:ext cx="0" cy="0"/>
          <a:chOff x="0" y="0"/>
          <a:chExt cx="0" cy="0"/>
        </a:xfrm>
      </p:grpSpPr>
      <p:sp>
        <p:nvSpPr>
          <p:cNvPr id="32" name="Shape 32"/>
          <p:cNvSpPr/>
          <p:nvPr/>
        </p:nvSpPr>
        <p:spPr>
          <a:xfrm flipH="1">
            <a:off x="255587" y="6367464"/>
            <a:ext cx="301623" cy="261935"/>
          </a:xfrm>
          <a:prstGeom prst="round2DiagRect">
            <a:avLst>
              <a:gd name="adj1" fmla="val 23103"/>
              <a:gd name="adj2" fmla="val 0"/>
            </a:avLst>
          </a:prstGeom>
          <a:solidFill>
            <a:srgbClr val="00A8B9"/>
          </a:solidFill>
          <a:ln>
            <a:noFill/>
          </a:ln>
        </p:spPr>
        <p:txBody>
          <a:bodyPr lIns="91423" tIns="45699" rIns="91423" bIns="45699" anchor="ctr" anchorCtr="0">
            <a:noAutofit/>
          </a:bodyPr>
          <a:lstStyle/>
          <a:p>
            <a:pPr algn="ctr">
              <a:buClr>
                <a:srgbClr val="000000"/>
              </a:buClr>
              <a:buFont typeface="Arial"/>
              <a:buNone/>
            </a:pPr>
            <a:endParaRPr>
              <a:solidFill>
                <a:srgbClr val="3F3F3F"/>
              </a:solidFill>
              <a:latin typeface="Calibri"/>
              <a:ea typeface="Calibri"/>
              <a:cs typeface="Calibri"/>
              <a:sym typeface="Calibri"/>
              <a:rtl val="0"/>
            </a:endParaRPr>
          </a:p>
        </p:txBody>
      </p:sp>
      <p:pic>
        <p:nvPicPr>
          <p:cNvPr id="33" name="Shape 33"/>
          <p:cNvPicPr preferRelativeResize="0"/>
          <p:nvPr/>
        </p:nvPicPr>
        <p:blipFill rotWithShape="1">
          <a:blip r:embed="rId2">
            <a:alphaModFix/>
          </a:blip>
          <a:srcRect/>
          <a:stretch/>
        </p:blipFill>
        <p:spPr>
          <a:xfrm>
            <a:off x="7366002" y="6283327"/>
            <a:ext cx="1662113" cy="366713"/>
          </a:xfrm>
          <a:prstGeom prst="rect">
            <a:avLst/>
          </a:prstGeom>
          <a:noFill/>
          <a:ln>
            <a:noFill/>
          </a:ln>
        </p:spPr>
      </p:pic>
      <p:grpSp>
        <p:nvGrpSpPr>
          <p:cNvPr id="34" name="Shape 34"/>
          <p:cNvGrpSpPr/>
          <p:nvPr/>
        </p:nvGrpSpPr>
        <p:grpSpPr>
          <a:xfrm>
            <a:off x="7805737" y="290514"/>
            <a:ext cx="1190624" cy="1641475"/>
            <a:chOff x="7670799" y="222250"/>
            <a:chExt cx="1275196" cy="1758442"/>
          </a:xfrm>
        </p:grpSpPr>
        <p:sp>
          <p:nvSpPr>
            <p:cNvPr id="35" name="Shape 35"/>
            <p:cNvSpPr/>
            <p:nvPr/>
          </p:nvSpPr>
          <p:spPr>
            <a:xfrm>
              <a:off x="7670800" y="1181400"/>
              <a:ext cx="664801" cy="367334"/>
            </a:xfrm>
            <a:prstGeom prst="round2DiagRect">
              <a:avLst>
                <a:gd name="adj1" fmla="val 36964"/>
                <a:gd name="adj2" fmla="val 0"/>
              </a:avLst>
            </a:prstGeom>
            <a:solidFill>
              <a:srgbClr val="5BBBB7"/>
            </a:solidFill>
            <a:ln>
              <a:noFill/>
            </a:ln>
          </p:spPr>
          <p:txBody>
            <a:bodyPr lIns="91425" tIns="45700" rIns="91425" bIns="45700" anchor="ctr" anchorCtr="0">
              <a:noAutofit/>
            </a:bodyPr>
            <a:lstStyle/>
            <a:p>
              <a:pPr algn="ctr">
                <a:buClr>
                  <a:srgbClr val="000000"/>
                </a:buClr>
                <a:buFont typeface="Arial"/>
                <a:buNone/>
              </a:pPr>
              <a:endParaRPr>
                <a:solidFill>
                  <a:srgbClr val="00A7B8"/>
                </a:solidFill>
                <a:latin typeface="Calibri"/>
                <a:ea typeface="Calibri"/>
                <a:cs typeface="Calibri"/>
                <a:sym typeface="Calibri"/>
                <a:rtl val="0"/>
              </a:endParaRPr>
            </a:p>
          </p:txBody>
        </p:sp>
        <p:sp>
          <p:nvSpPr>
            <p:cNvPr id="36" name="Shape 36"/>
            <p:cNvSpPr/>
            <p:nvPr/>
          </p:nvSpPr>
          <p:spPr>
            <a:xfrm flipH="1">
              <a:off x="7670799" y="222250"/>
              <a:ext cx="1275196" cy="896225"/>
            </a:xfrm>
            <a:prstGeom prst="round2DiagRect">
              <a:avLst>
                <a:gd name="adj1" fmla="val 0"/>
                <a:gd name="adj2" fmla="val 23562"/>
              </a:avLst>
            </a:prstGeom>
            <a:blipFill rotWithShape="1">
              <a:blip r:embed="rId3">
                <a:alphaModFix/>
              </a:blip>
              <a:stretch>
                <a:fillRect/>
              </a:stretch>
            </a:blipFill>
            <a:ln>
              <a:noFill/>
            </a:ln>
          </p:spPr>
          <p:txBody>
            <a:bodyPr lIns="91425" tIns="45700" rIns="91425" bIns="45700" anchor="ctr" anchorCtr="0">
              <a:noAutofit/>
            </a:bodyPr>
            <a:lstStyle/>
            <a:p>
              <a:pPr algn="ctr">
                <a:buClr>
                  <a:srgbClr val="000000"/>
                </a:buClr>
                <a:buFont typeface="Arial"/>
                <a:buNone/>
              </a:pPr>
              <a:endParaRPr>
                <a:solidFill>
                  <a:prstClr val="white"/>
                </a:solidFill>
                <a:latin typeface="Calibri"/>
                <a:ea typeface="Calibri"/>
                <a:cs typeface="Calibri"/>
                <a:sym typeface="Calibri"/>
                <a:rtl val="0"/>
              </a:endParaRPr>
            </a:p>
          </p:txBody>
        </p:sp>
        <p:sp>
          <p:nvSpPr>
            <p:cNvPr id="37" name="Shape 37"/>
            <p:cNvSpPr/>
            <p:nvPr/>
          </p:nvSpPr>
          <p:spPr>
            <a:xfrm flipH="1">
              <a:off x="8408714" y="1181400"/>
              <a:ext cx="537282" cy="799292"/>
            </a:xfrm>
            <a:prstGeom prst="round2DiagRect">
              <a:avLst>
                <a:gd name="adj1" fmla="val 33155"/>
                <a:gd name="adj2" fmla="val 0"/>
              </a:avLst>
            </a:prstGeom>
            <a:solidFill>
              <a:srgbClr val="DD4814"/>
            </a:solidFill>
            <a:ln>
              <a:noFill/>
            </a:ln>
          </p:spPr>
          <p:txBody>
            <a:bodyPr lIns="91425" tIns="45700" rIns="91425" bIns="45700" anchor="ctr" anchorCtr="0">
              <a:noAutofit/>
            </a:bodyPr>
            <a:lstStyle/>
            <a:p>
              <a:pPr algn="ctr">
                <a:buClr>
                  <a:srgbClr val="000000"/>
                </a:buClr>
                <a:buFont typeface="Arial"/>
                <a:buNone/>
              </a:pPr>
              <a:endParaRPr>
                <a:solidFill>
                  <a:srgbClr val="00A7B8"/>
                </a:solidFill>
                <a:latin typeface="Calibri"/>
                <a:ea typeface="Calibri"/>
                <a:cs typeface="Calibri"/>
                <a:sym typeface="Calibri"/>
                <a:rtl val="0"/>
              </a:endParaRPr>
            </a:p>
          </p:txBody>
        </p:sp>
      </p:grpSp>
      <p:sp>
        <p:nvSpPr>
          <p:cNvPr id="38" name="Shape 38"/>
          <p:cNvSpPr txBox="1">
            <a:spLocks noGrp="1"/>
          </p:cNvSpPr>
          <p:nvPr>
            <p:ph type="body" idx="1"/>
          </p:nvPr>
        </p:nvSpPr>
        <p:spPr>
          <a:xfrm>
            <a:off x="406397" y="1562101"/>
            <a:ext cx="8297862" cy="4736629"/>
          </a:xfrm>
          <a:prstGeom prst="rect">
            <a:avLst/>
          </a:prstGeom>
          <a:noFill/>
          <a:ln>
            <a:noFill/>
          </a:ln>
        </p:spPr>
        <p:txBody>
          <a:bodyPr lIns="121897" tIns="121897" rIns="121897" bIns="121897" anchor="t" anchorCtr="0"/>
          <a:lstStyle>
            <a:lvl1pPr marL="228594" indent="63498" rtl="0">
              <a:spcBef>
                <a:spcPts val="0"/>
              </a:spcBef>
              <a:buClr>
                <a:schemeClr val="dk1"/>
              </a:buClr>
              <a:buFont typeface="Calibri"/>
              <a:buChar char="•"/>
              <a:defRPr/>
            </a:lvl1pPr>
            <a:lvl2pPr marL="742932" indent="-19050" rtl="0">
              <a:spcBef>
                <a:spcPts val="0"/>
              </a:spcBef>
              <a:buClr>
                <a:schemeClr val="dk1"/>
              </a:buClr>
              <a:buFont typeface="Merriweather Sans"/>
              <a:buChar char="-"/>
              <a:defRPr/>
            </a:lvl2pPr>
            <a:lvl3pPr marL="1261840" indent="-17272" rtl="0">
              <a:spcBef>
                <a:spcPts val="600"/>
              </a:spcBef>
              <a:buClr>
                <a:schemeClr val="dk1"/>
              </a:buClr>
              <a:buFont typeface="Arial"/>
              <a:buChar char="•"/>
              <a:defRPr/>
            </a:lvl3pPr>
            <a:lvl4pPr marL="1600160" indent="38099" rtl="0">
              <a:spcBef>
                <a:spcPts val="0"/>
              </a:spcBef>
              <a:buClr>
                <a:schemeClr val="dk1"/>
              </a:buClr>
              <a:buFont typeface="Calibri"/>
              <a:buChar char="•"/>
              <a:defRPr/>
            </a:lvl4pPr>
            <a:lvl5pPr marL="2057349" indent="38099" rtl="0">
              <a:spcBef>
                <a:spcPts val="0"/>
              </a:spcBef>
              <a:buClr>
                <a:schemeClr val="dk1"/>
              </a:buClr>
              <a:buFont typeface="Calibri"/>
              <a:buChar char="•"/>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9" name="Shape 39"/>
          <p:cNvSpPr txBox="1">
            <a:spLocks noGrp="1"/>
          </p:cNvSpPr>
          <p:nvPr>
            <p:ph type="title"/>
          </p:nvPr>
        </p:nvSpPr>
        <p:spPr>
          <a:xfrm>
            <a:off x="423335" y="296109"/>
            <a:ext cx="7128933" cy="1138980"/>
          </a:xfrm>
          <a:prstGeom prst="rect">
            <a:avLst/>
          </a:prstGeom>
          <a:noFill/>
          <a:ln>
            <a:noFill/>
          </a:ln>
        </p:spPr>
        <p:txBody>
          <a:bodyPr lIns="121897" tIns="121897" rIns="121897" bIns="121897"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0" name="Shape 40"/>
          <p:cNvSpPr txBox="1">
            <a:spLocks noGrp="1"/>
          </p:cNvSpPr>
          <p:nvPr>
            <p:ph type="sldNum" idx="12"/>
          </p:nvPr>
        </p:nvSpPr>
        <p:spPr>
          <a:xfrm>
            <a:off x="201615" y="6351589"/>
            <a:ext cx="395287" cy="365125"/>
          </a:xfrm>
          <a:prstGeom prst="rect">
            <a:avLst/>
          </a:prstGeom>
          <a:noFill/>
          <a:ln>
            <a:noFill/>
          </a:ln>
        </p:spPr>
        <p:txBody>
          <a:bodyPr lIns="121897" tIns="60932" rIns="121897" bIns="60932" anchor="t" anchorCtr="0">
            <a:noAutofit/>
          </a:bodyPr>
          <a:lstStyle>
            <a:lvl1pPr marL="0" marR="0" indent="0" algn="ctr" rtl="0">
              <a:lnSpc>
                <a:spcPct val="100000"/>
              </a:lnSpc>
              <a:spcBef>
                <a:spcPts val="0"/>
              </a:spcBef>
              <a:spcAft>
                <a:spcPts val="0"/>
              </a:spcAft>
              <a:buNone/>
              <a:defRPr sz="1100" b="1" i="0" u="none" strike="noStrike" cap="none" baseline="0">
                <a:solidFill>
                  <a:srgbClr val="FFFFFF"/>
                </a:solidFill>
                <a:latin typeface="Calibri"/>
                <a:ea typeface="Calibri"/>
                <a:cs typeface="Calibri"/>
                <a:sym typeface="Calibri"/>
                <a:rtl val="0"/>
              </a:defRPr>
            </a:lvl1pPr>
          </a:lstStyle>
          <a:p>
            <a:pPr>
              <a:buClr>
                <a:srgbClr val="FFFFFF"/>
              </a:buClr>
              <a:buSzPct val="25000"/>
            </a:pPr>
            <a:fld id="{00000000-1234-1234-1234-123412341234}" type="slidenum">
              <a:rPr lang="en-US" smtClean="0"/>
              <a:pPr>
                <a:buClr>
                  <a:srgbClr val="FFFFFF"/>
                </a:buClr>
                <a:buSzPct val="25000"/>
              </a:pPr>
              <a:t>‹#›</a:t>
            </a:fld>
            <a:endParaRPr lang="en-US"/>
          </a:p>
        </p:txBody>
      </p:sp>
    </p:spTree>
    <p:extLst>
      <p:ext uri="{BB962C8B-B14F-4D97-AF65-F5344CB8AC3E}">
        <p14:creationId xmlns:p14="http://schemas.microsoft.com/office/powerpoint/2010/main" val="3537659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0B928-E513-4307-BD44-F35192EA56AA}" type="datetimeFigureOut">
              <a:rPr lang="en-US" smtClean="0">
                <a:solidFill>
                  <a:prstClr val="black">
                    <a:tint val="75000"/>
                  </a:prstClr>
                </a:solidFill>
                <a:latin typeface="Calibri"/>
              </a:rPr>
              <a:pPr/>
              <a:t>1/21/16</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5A36189A-FAB3-4FA0-BDB8-FC46D7276D7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40452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5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20B928-E513-4307-BD44-F35192EA56AA}" type="datetimeFigureOut">
              <a:rPr lang="en-US" smtClean="0">
                <a:solidFill>
                  <a:prstClr val="black">
                    <a:tint val="75000"/>
                  </a:prstClr>
                </a:solidFill>
                <a:latin typeface="Calibri"/>
              </a:rPr>
              <a:pPr/>
              <a:t>1/21/16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A36189A-FAB3-4FA0-BDB8-FC46D7276D7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58243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5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20B928-E513-4307-BD44-F35192EA56AA}" type="datetimeFigureOut">
              <a:rPr lang="en-US" smtClean="0">
                <a:solidFill>
                  <a:prstClr val="black">
                    <a:tint val="75000"/>
                  </a:prstClr>
                </a:solidFill>
                <a:latin typeface="Calibri"/>
              </a:rPr>
              <a:pPr/>
              <a:t>1/21/16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A36189A-FAB3-4FA0-BDB8-FC46D7276D7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0853818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theme" Target="../theme/theme6.xml"/><Relationship Id="rId3" Type="http://schemas.openxmlformats.org/officeDocument/2006/relationships/image" Target="../media/image1.jpg"/></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67.xml"/><Relationship Id="rId12" Type="http://schemas.openxmlformats.org/officeDocument/2006/relationships/slideLayout" Target="../slideLayouts/slideLayout68.xml"/><Relationship Id="rId13" Type="http://schemas.openxmlformats.org/officeDocument/2006/relationships/theme" Target="../theme/theme7.xml"/><Relationship Id="rId14" Type="http://schemas.openxmlformats.org/officeDocument/2006/relationships/image" Target="../media/image2.jpg"/><Relationship Id="rId1" Type="http://schemas.openxmlformats.org/officeDocument/2006/relationships/slideLayout" Target="../slideLayouts/slideLayout57.xml"/><Relationship Id="rId2" Type="http://schemas.openxmlformats.org/officeDocument/2006/relationships/slideLayout" Target="../slideLayouts/slideLayout58.xml"/><Relationship Id="rId3" Type="http://schemas.openxmlformats.org/officeDocument/2006/relationships/slideLayout" Target="../slideLayouts/slideLayout59.xml"/><Relationship Id="rId4" Type="http://schemas.openxmlformats.org/officeDocument/2006/relationships/slideLayout" Target="../slideLayouts/slideLayout60.xml"/><Relationship Id="rId5" Type="http://schemas.openxmlformats.org/officeDocument/2006/relationships/slideLayout" Target="../slideLayouts/slideLayout61.xml"/><Relationship Id="rId6" Type="http://schemas.openxmlformats.org/officeDocument/2006/relationships/slideLayout" Target="../slideLayouts/slideLayout62.xml"/><Relationship Id="rId7" Type="http://schemas.openxmlformats.org/officeDocument/2006/relationships/slideLayout" Target="../slideLayouts/slideLayout63.xml"/><Relationship Id="rId8" Type="http://schemas.openxmlformats.org/officeDocument/2006/relationships/slideLayout" Target="../slideLayouts/slideLayout64.xml"/><Relationship Id="rId9" Type="http://schemas.openxmlformats.org/officeDocument/2006/relationships/slideLayout" Target="../slideLayouts/slideLayout65.xml"/><Relationship Id="rId10"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7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220B928-E513-4307-BD44-F35192EA56AA}" type="datetimeFigureOut">
              <a:rPr lang="en-US" smtClean="0">
                <a:solidFill>
                  <a:prstClr val="black">
                    <a:tint val="75000"/>
                  </a:prstClr>
                </a:solidFill>
                <a:latin typeface="Calibri"/>
              </a:rPr>
              <a:pPr defTabSz="914400"/>
              <a:t>1/21/16</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028950" y="6356377"/>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457950" y="635637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5A36189A-FAB3-4FA0-BDB8-FC46D7276D7D}" type="slidenum">
              <a:rPr lang="en-US" smtClean="0">
                <a:solidFill>
                  <a:prstClr val="black">
                    <a:tint val="75000"/>
                  </a:prstClr>
                </a:solidFill>
                <a:latin typeface="Calibri"/>
              </a:rPr>
              <a:pPr defTabSz="914400"/>
              <a:t>‹#›</a:t>
            </a:fld>
            <a:endParaRPr lang="en-US">
              <a:solidFill>
                <a:prstClr val="black">
                  <a:tint val="75000"/>
                </a:prstClr>
              </a:solidFill>
              <a:latin typeface="Calibri"/>
            </a:endParaRPr>
          </a:p>
        </p:txBody>
      </p:sp>
    </p:spTree>
    <p:extLst>
      <p:ext uri="{BB962C8B-B14F-4D97-AF65-F5344CB8AC3E}">
        <p14:creationId xmlns:p14="http://schemas.microsoft.com/office/powerpoint/2010/main" val="34085381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7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220B928-E513-4307-BD44-F35192EA56AA}" type="datetimeFigureOut">
              <a:rPr lang="en-US" smtClean="0">
                <a:solidFill>
                  <a:prstClr val="black">
                    <a:tint val="75000"/>
                  </a:prstClr>
                </a:solidFill>
                <a:latin typeface="Calibri"/>
              </a:rPr>
              <a:pPr defTabSz="914400"/>
              <a:t>1/21/16</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028950" y="635637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457950" y="63563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5A36189A-FAB3-4FA0-BDB8-FC46D7276D7D}" type="slidenum">
              <a:rPr lang="en-US" smtClean="0">
                <a:solidFill>
                  <a:prstClr val="black">
                    <a:tint val="75000"/>
                  </a:prstClr>
                </a:solidFill>
                <a:latin typeface="Calibri"/>
              </a:rPr>
              <a:pPr defTabSz="914400"/>
              <a:t>‹#›</a:t>
            </a:fld>
            <a:endParaRPr lang="en-US">
              <a:solidFill>
                <a:prstClr val="black">
                  <a:tint val="75000"/>
                </a:prstClr>
              </a:solidFill>
              <a:latin typeface="Calibri"/>
            </a:endParaRPr>
          </a:p>
        </p:txBody>
      </p:sp>
    </p:spTree>
    <p:extLst>
      <p:ext uri="{BB962C8B-B14F-4D97-AF65-F5344CB8AC3E}">
        <p14:creationId xmlns:p14="http://schemas.microsoft.com/office/powerpoint/2010/main" val="28732347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7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220B928-E513-4307-BD44-F35192EA56AA}" type="datetimeFigureOut">
              <a:rPr lang="en-US" smtClean="0">
                <a:solidFill>
                  <a:prstClr val="black">
                    <a:tint val="75000"/>
                  </a:prstClr>
                </a:solidFill>
                <a:latin typeface="Calibri"/>
              </a:rPr>
              <a:pPr defTabSz="914400"/>
              <a:t>1/21/16</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028950" y="635637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457950" y="635637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5A36189A-FAB3-4FA0-BDB8-FC46D7276D7D}" type="slidenum">
              <a:rPr lang="en-US" smtClean="0">
                <a:solidFill>
                  <a:prstClr val="black">
                    <a:tint val="75000"/>
                  </a:prstClr>
                </a:solidFill>
                <a:latin typeface="Calibri"/>
              </a:rPr>
              <a:pPr defTabSz="914400"/>
              <a:t>‹#›</a:t>
            </a:fld>
            <a:endParaRPr lang="en-US">
              <a:solidFill>
                <a:prstClr val="black">
                  <a:tint val="75000"/>
                </a:prstClr>
              </a:solidFill>
              <a:latin typeface="Calibri"/>
            </a:endParaRPr>
          </a:p>
        </p:txBody>
      </p:sp>
    </p:spTree>
    <p:extLst>
      <p:ext uri="{BB962C8B-B14F-4D97-AF65-F5344CB8AC3E}">
        <p14:creationId xmlns:p14="http://schemas.microsoft.com/office/powerpoint/2010/main" val="403182608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6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220B928-E513-4307-BD44-F35192EA56AA}" type="datetimeFigureOut">
              <a:rPr lang="en-US" smtClean="0">
                <a:solidFill>
                  <a:prstClr val="black">
                    <a:tint val="75000"/>
                  </a:prstClr>
                </a:solidFill>
                <a:latin typeface="Calibri"/>
              </a:rPr>
              <a:pPr defTabSz="914400"/>
              <a:t>1/21/16</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028950" y="635636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457950" y="635636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5A36189A-FAB3-4FA0-BDB8-FC46D7276D7D}" type="slidenum">
              <a:rPr lang="en-US" smtClean="0">
                <a:solidFill>
                  <a:prstClr val="black">
                    <a:tint val="75000"/>
                  </a:prstClr>
                </a:solidFill>
                <a:latin typeface="Calibri"/>
              </a:rPr>
              <a:pPr defTabSz="914400"/>
              <a:t>‹#›</a:t>
            </a:fld>
            <a:endParaRPr lang="en-US">
              <a:solidFill>
                <a:prstClr val="black">
                  <a:tint val="75000"/>
                </a:prstClr>
              </a:solidFill>
              <a:latin typeface="Calibri"/>
            </a:endParaRPr>
          </a:p>
        </p:txBody>
      </p:sp>
    </p:spTree>
    <p:extLst>
      <p:ext uri="{BB962C8B-B14F-4D97-AF65-F5344CB8AC3E}">
        <p14:creationId xmlns:p14="http://schemas.microsoft.com/office/powerpoint/2010/main" val="198274315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220B928-E513-4307-BD44-F35192EA56AA}" type="datetimeFigureOut">
              <a:rPr lang="en-US" smtClean="0">
                <a:solidFill>
                  <a:prstClr val="black">
                    <a:tint val="75000"/>
                  </a:prstClr>
                </a:solidFill>
                <a:latin typeface="Calibri"/>
              </a:rPr>
              <a:pPr defTabSz="914400"/>
              <a:t>1/21/16</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5A36189A-FAB3-4FA0-BDB8-FC46D7276D7D}" type="slidenum">
              <a:rPr lang="en-US" smtClean="0">
                <a:solidFill>
                  <a:prstClr val="black">
                    <a:tint val="75000"/>
                  </a:prstClr>
                </a:solidFill>
                <a:latin typeface="Calibri"/>
              </a:rPr>
              <a:pPr defTabSz="914400"/>
              <a:t>‹#›</a:t>
            </a:fld>
            <a:endParaRPr lang="en-US">
              <a:solidFill>
                <a:prstClr val="black">
                  <a:tint val="75000"/>
                </a:prstClr>
              </a:solidFill>
              <a:latin typeface="Calibri"/>
            </a:endParaRPr>
          </a:p>
        </p:txBody>
      </p:sp>
    </p:spTree>
    <p:extLst>
      <p:ext uri="{BB962C8B-B14F-4D97-AF65-F5344CB8AC3E}">
        <p14:creationId xmlns:p14="http://schemas.microsoft.com/office/powerpoint/2010/main" val="208483287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227658"/>
      </p:ext>
    </p:extLst>
  </p:cSld>
  <p:clrMap bg1="lt1" tx1="dk1" bg2="lt2" tx2="dk2" accent1="accent1" accent2="accent2" accent3="accent3" accent4="accent4" accent5="accent5" accent6="accent6" hlink="hlink" folHlink="folHlink"/>
  <p:sldLayoutIdLst>
    <p:sldLayoutId id="2147483721" r:id="rId1"/>
  </p:sldLayoutIdLst>
  <p:timing>
    <p:tnLst>
      <p:par>
        <p:cTn id="1" dur="indefinite" restart="never" nodeType="tmRoot"/>
      </p:par>
    </p:tnLst>
  </p:timing>
  <p:hf hdr="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050" name="TextBox 1"/>
          <p:cNvSpPr txBox="1">
            <a:spLocks noChangeArrowheads="1"/>
          </p:cNvSpPr>
          <p:nvPr/>
        </p:nvSpPr>
        <p:spPr bwMode="auto">
          <a:xfrm>
            <a:off x="7288213" y="6400800"/>
            <a:ext cx="13636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fld id="{F5EF66B8-1C3C-9644-9CA1-A32F363EB6D6}" type="slidenum">
              <a:rPr lang="en-US" sz="1200">
                <a:solidFill>
                  <a:srgbClr val="1B3075"/>
                </a:solidFill>
                <a:latin typeface="Goudy Old Style" charset="0"/>
                <a:cs typeface="Goudy Old Style" charset="0"/>
              </a:rPr>
              <a:pPr algn="r"/>
              <a:t>‹#›</a:t>
            </a:fld>
            <a:endParaRPr lang="en-US" sz="1200">
              <a:solidFill>
                <a:srgbClr val="1B3075"/>
              </a:solidFill>
              <a:latin typeface="Goudy Old Style" charset="0"/>
              <a:cs typeface="Goudy Old Style" charset="0"/>
            </a:endParaRPr>
          </a:p>
        </p:txBody>
      </p:sp>
    </p:spTree>
    <p:extLst>
      <p:ext uri="{BB962C8B-B14F-4D97-AF65-F5344CB8AC3E}">
        <p14:creationId xmlns:p14="http://schemas.microsoft.com/office/powerpoint/2010/main" val="3745226351"/>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iming>
    <p:tnLst>
      <p:par>
        <p:cTn id="1" dur="indefinite" restart="never" nodeType="tmRoot"/>
      </p:par>
    </p:tnLst>
  </p:timing>
  <p:hf hdr="0"/>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3.jpg"/><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3.jpg"/><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1" Type="http://schemas.openxmlformats.org/officeDocument/2006/relationships/slideLayout" Target="../slideLayouts/slideLayout13.xml"/><Relationship Id="rId2"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hyperlink" Target="http://www.sierracollege.edu/student-services/hub/faculty-videos/index.php" TargetMode="External"/><Relationship Id="rId1" Type="http://schemas.openxmlformats.org/officeDocument/2006/relationships/slideLayout" Target="../slideLayouts/slideLayout35.xml"/><Relationship Id="rId2" Type="http://schemas.openxmlformats.org/officeDocument/2006/relationships/image" Target="../media/image1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image" Target="../media/image2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png"/><Relationship Id="rId1" Type="http://schemas.openxmlformats.org/officeDocument/2006/relationships/slideLayout" Target="../slideLayouts/slideLayout58.xml"/><Relationship Id="rId2"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hyperlink" Target="http://www.cccedplan.org" TargetMode="External"/><Relationship Id="rId3" Type="http://schemas.openxmlformats.org/officeDocument/2006/relationships/hyperlink" Target="http://www.ccctechnology.info"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hyperlink" Target="http://dostarfish.com/services/IndepthDemo2014_2/IndepthDemo2014_2_player.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3.jpg"/><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51846" y="4813732"/>
            <a:ext cx="5692974" cy="565181"/>
          </a:xfrm>
        </p:spPr>
        <p:txBody>
          <a:bodyPr/>
          <a:lstStyle/>
          <a:p>
            <a:r>
              <a:rPr lang="en-US" sz="1800" dirty="0" smtClean="0"/>
              <a:t>ASCCC Instructional Design and Innovation Institute</a:t>
            </a:r>
            <a:endParaRPr lang="en-US" sz="1800" dirty="0"/>
          </a:p>
        </p:txBody>
      </p:sp>
      <p:sp>
        <p:nvSpPr>
          <p:cNvPr id="3" name="Text Placeholder 2"/>
          <p:cNvSpPr>
            <a:spLocks noGrp="1"/>
          </p:cNvSpPr>
          <p:nvPr>
            <p:ph type="body" sz="quarter" idx="11"/>
          </p:nvPr>
        </p:nvSpPr>
        <p:spPr/>
        <p:txBody>
          <a:bodyPr/>
          <a:lstStyle/>
          <a:p>
            <a:r>
              <a:rPr lang="en-US" dirty="0" smtClean="0"/>
              <a:t>Cynthia Rico, Sabra </a:t>
            </a:r>
            <a:r>
              <a:rPr lang="en-US" dirty="0" err="1" smtClean="0"/>
              <a:t>Sabio</a:t>
            </a:r>
            <a:r>
              <a:rPr lang="en-US" dirty="0" smtClean="0"/>
              <a:t>, Robyn Tornay	</a:t>
            </a:r>
            <a:endParaRPr lang="en-US" dirty="0"/>
          </a:p>
        </p:txBody>
      </p:sp>
      <p:sp>
        <p:nvSpPr>
          <p:cNvPr id="4" name="Text Placeholder 3"/>
          <p:cNvSpPr>
            <a:spLocks noGrp="1"/>
          </p:cNvSpPr>
          <p:nvPr>
            <p:ph type="body" sz="quarter" idx="12"/>
          </p:nvPr>
        </p:nvSpPr>
        <p:spPr/>
        <p:txBody>
          <a:bodyPr/>
          <a:lstStyle/>
          <a:p>
            <a:r>
              <a:rPr lang="en-US" dirty="0" smtClean="0"/>
              <a:t>January 21, 2016</a:t>
            </a:r>
            <a:endParaRPr lang="en-US" dirty="0"/>
          </a:p>
        </p:txBody>
      </p:sp>
      <p:sp>
        <p:nvSpPr>
          <p:cNvPr id="6" name="Text Placeholder 1"/>
          <p:cNvSpPr txBox="1">
            <a:spLocks/>
          </p:cNvSpPr>
          <p:nvPr/>
        </p:nvSpPr>
        <p:spPr>
          <a:xfrm>
            <a:off x="972017" y="921609"/>
            <a:ext cx="6866818" cy="2261413"/>
          </a:xfrm>
          <a:prstGeom prst="rect">
            <a:avLst/>
          </a:prstGeom>
        </p:spPr>
        <p:txBody>
          <a:bodyPr/>
          <a:lstStyle>
            <a:lvl1pPr marL="0" indent="0" algn="l" defTabSz="457200" rtl="0" eaLnBrk="1" fontAlgn="base" hangingPunct="1">
              <a:spcBef>
                <a:spcPct val="20000"/>
              </a:spcBef>
              <a:spcAft>
                <a:spcPct val="0"/>
              </a:spcAft>
              <a:buFont typeface="Arial" charset="0"/>
              <a:buNone/>
              <a:defRPr sz="2400" b="1" i="0" kern="1200">
                <a:solidFill>
                  <a:srgbClr val="C3B69B"/>
                </a:solidFill>
                <a:latin typeface="Montserrat Semi" charset="0"/>
                <a:ea typeface="Montserrat Semi" charset="0"/>
                <a:cs typeface="Montserrat Semi"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t>Student Engagement: </a:t>
            </a:r>
            <a:r>
              <a:rPr lang="en-US" sz="2800" dirty="0" smtClean="0"/>
              <a:t>Early Alert Supports an Engaged Classroom</a:t>
            </a:r>
            <a:endParaRPr lang="en-US" sz="2800" dirty="0"/>
          </a:p>
        </p:txBody>
      </p:sp>
    </p:spTree>
    <p:extLst>
      <p:ext uri="{BB962C8B-B14F-4D97-AF65-F5344CB8AC3E}">
        <p14:creationId xmlns:p14="http://schemas.microsoft.com/office/powerpoint/2010/main" val="37943583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Student Behavior:</a:t>
            </a: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74607"/>
          <a:stretch/>
        </p:blipFill>
        <p:spPr bwMode="auto">
          <a:xfrm>
            <a:off x="8309297" y="534526"/>
            <a:ext cx="507435" cy="815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idx="1"/>
          </p:nvPr>
        </p:nvSpPr>
        <p:spPr/>
        <p:txBody>
          <a:bodyPr/>
          <a:lstStyle/>
          <a:p>
            <a:pPr marL="0" indent="0">
              <a:buNone/>
            </a:pPr>
            <a:endParaRPr lang="en-US" dirty="0" smtClean="0"/>
          </a:p>
          <a:p>
            <a:pPr marL="0" indent="0">
              <a:buNone/>
            </a:pPr>
            <a:endParaRPr lang="en-US" dirty="0"/>
          </a:p>
        </p:txBody>
      </p:sp>
      <p:sp>
        <p:nvSpPr>
          <p:cNvPr id="8" name="Content Placeholder 2"/>
          <p:cNvSpPr txBox="1">
            <a:spLocks/>
          </p:cNvSpPr>
          <p:nvPr/>
        </p:nvSpPr>
        <p:spPr>
          <a:xfrm>
            <a:off x="547601" y="1350280"/>
            <a:ext cx="6447501" cy="46331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smtClean="0">
              <a:solidFill>
                <a:prstClr val="black"/>
              </a:solidFill>
              <a:latin typeface="Calibri"/>
            </a:endParaRPr>
          </a:p>
          <a:p>
            <a:pPr marL="0" indent="0">
              <a:buFont typeface="Arial" panose="020B0604020202020204" pitchFamily="34" charset="0"/>
              <a:buNone/>
            </a:pPr>
            <a:endParaRPr lang="en-US" dirty="0" smtClean="0">
              <a:solidFill>
                <a:prstClr val="black"/>
              </a:solidFill>
              <a:latin typeface="Calibri"/>
            </a:endParaRPr>
          </a:p>
          <a:p>
            <a:pPr marL="0" indent="0">
              <a:buFont typeface="Arial" panose="020B0604020202020204" pitchFamily="34" charset="0"/>
              <a:buNone/>
            </a:pPr>
            <a:endParaRPr lang="en-US" dirty="0">
              <a:solidFill>
                <a:prstClr val="black"/>
              </a:solidFill>
              <a:latin typeface="Calibri"/>
            </a:endParaRPr>
          </a:p>
        </p:txBody>
      </p:sp>
      <p:pic>
        <p:nvPicPr>
          <p:cNvPr id="3" name="Picture 2"/>
          <p:cNvPicPr>
            <a:picLocks noChangeAspect="1"/>
          </p:cNvPicPr>
          <p:nvPr/>
        </p:nvPicPr>
        <p:blipFill>
          <a:blip r:embed="rId4">
            <a:duotone>
              <a:schemeClr val="accent5">
                <a:shade val="45000"/>
                <a:satMod val="135000"/>
              </a:schemeClr>
              <a:prstClr val="white"/>
            </a:duotone>
          </a:blip>
          <a:stretch>
            <a:fillRect/>
          </a:stretch>
        </p:blipFill>
        <p:spPr>
          <a:xfrm>
            <a:off x="655667" y="2909881"/>
            <a:ext cx="7653630" cy="3615241"/>
          </a:xfrm>
          <a:prstGeom prst="rect">
            <a:avLst/>
          </a:prstGeom>
        </p:spPr>
      </p:pic>
      <p:sp>
        <p:nvSpPr>
          <p:cNvPr id="6" name="Rectangle 5"/>
          <p:cNvSpPr/>
          <p:nvPr/>
        </p:nvSpPr>
        <p:spPr>
          <a:xfrm>
            <a:off x="655668" y="1475518"/>
            <a:ext cx="7091332" cy="1200329"/>
          </a:xfrm>
          <a:prstGeom prst="rect">
            <a:avLst/>
          </a:prstGeom>
        </p:spPr>
        <p:txBody>
          <a:bodyPr wrap="square">
            <a:spAutoFit/>
          </a:bodyPr>
          <a:lstStyle/>
          <a:p>
            <a:pPr defTabSz="914400"/>
            <a:r>
              <a:rPr lang="en-US" dirty="0">
                <a:solidFill>
                  <a:prstClr val="black"/>
                </a:solidFill>
                <a:latin typeface="Calibri"/>
              </a:rPr>
              <a:t>The majority of flags raised alerts students to an academic concern the faculty has for this student. </a:t>
            </a:r>
            <a:r>
              <a:rPr lang="en-US" dirty="0" smtClean="0">
                <a:solidFill>
                  <a:prstClr val="black"/>
                </a:solidFill>
                <a:latin typeface="Calibri"/>
              </a:rPr>
              <a:t>Flags like In Danger of Failing result in intervention from Early Alert Counselor. Students responded favorably to this response.</a:t>
            </a:r>
            <a:endParaRPr lang="en-US" dirty="0">
              <a:solidFill>
                <a:prstClr val="black"/>
              </a:solidFill>
              <a:latin typeface="Calibri"/>
            </a:endParaRPr>
          </a:p>
        </p:txBody>
      </p:sp>
    </p:spTree>
    <p:extLst>
      <p:ext uri="{BB962C8B-B14F-4D97-AF65-F5344CB8AC3E}">
        <p14:creationId xmlns:p14="http://schemas.microsoft.com/office/powerpoint/2010/main" val="23011014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Student Behavior:</a:t>
            </a:r>
            <a:endParaRPr lang="en-US" sz="4800" dirty="0"/>
          </a:p>
        </p:txBody>
      </p:sp>
      <p:sp>
        <p:nvSpPr>
          <p:cNvPr id="3" name="Content Placeholder 2"/>
          <p:cNvSpPr>
            <a:spLocks noGrp="1"/>
          </p:cNvSpPr>
          <p:nvPr>
            <p:ph idx="1"/>
          </p:nvPr>
        </p:nvSpPr>
        <p:spPr/>
        <p:txBody>
          <a:bodyPr>
            <a:normAutofit/>
          </a:bodyPr>
          <a:lstStyle/>
          <a:p>
            <a:pPr marL="0" indent="0">
              <a:buNone/>
            </a:pPr>
            <a:endParaRPr lang="en-US" sz="4000" dirty="0" smtClean="0"/>
          </a:p>
          <a:p>
            <a:pPr marL="0" indent="0">
              <a:buNone/>
            </a:pPr>
            <a:endParaRPr lang="en-US" sz="4000"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74607"/>
          <a:stretch/>
        </p:blipFill>
        <p:spPr bwMode="auto">
          <a:xfrm>
            <a:off x="8261632" y="5769086"/>
            <a:ext cx="507435" cy="815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a:xfrm>
            <a:off x="355820" y="1945592"/>
            <a:ext cx="7202135" cy="43982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prstClr val="black"/>
                </a:solidFill>
                <a:latin typeface="Calibri"/>
              </a:rPr>
              <a:t>Flagged students are engaging more with faculty</a:t>
            </a:r>
          </a:p>
          <a:p>
            <a:r>
              <a:rPr lang="en-US" dirty="0" smtClean="0">
                <a:solidFill>
                  <a:prstClr val="black"/>
                </a:solidFill>
                <a:latin typeface="Calibri"/>
              </a:rPr>
              <a:t>Early Alert is changing the way we look at instructor feedback – grades and directive comments</a:t>
            </a:r>
          </a:p>
          <a:p>
            <a:r>
              <a:rPr lang="en-US" dirty="0" smtClean="0">
                <a:solidFill>
                  <a:prstClr val="black"/>
                </a:solidFill>
                <a:latin typeface="Calibri"/>
              </a:rPr>
              <a:t>This term: Tutoring Referral To-Do</a:t>
            </a:r>
          </a:p>
          <a:p>
            <a:endParaRPr lang="en-US" sz="4000" dirty="0">
              <a:solidFill>
                <a:prstClr val="black"/>
              </a:solidFill>
              <a:latin typeface="Calibri"/>
            </a:endParaRPr>
          </a:p>
        </p:txBody>
      </p:sp>
    </p:spTree>
    <p:extLst>
      <p:ext uri="{BB962C8B-B14F-4D97-AF65-F5344CB8AC3E}">
        <p14:creationId xmlns:p14="http://schemas.microsoft.com/office/powerpoint/2010/main" val="21187780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Influence  on Instruction:</a:t>
            </a:r>
            <a:endParaRPr lang="en-US" sz="4800"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74607"/>
          <a:stretch/>
        </p:blipFill>
        <p:spPr bwMode="auto">
          <a:xfrm>
            <a:off x="8218713" y="620029"/>
            <a:ext cx="507435" cy="815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idx="1"/>
          </p:nvPr>
        </p:nvSpPr>
        <p:spPr>
          <a:xfrm>
            <a:off x="557963" y="1435783"/>
            <a:ext cx="8309867" cy="4780658"/>
          </a:xfrm>
        </p:spPr>
        <p:txBody>
          <a:bodyPr/>
          <a:lstStyle/>
          <a:p>
            <a:r>
              <a:rPr lang="en-US" sz="2400" dirty="0" smtClean="0"/>
              <a:t>Surveys timed to meet instructor needs (testing, grading cycles)</a:t>
            </a:r>
          </a:p>
          <a:p>
            <a:r>
              <a:rPr lang="en-US" sz="2400" dirty="0" smtClean="0"/>
              <a:t>Flags &amp; Kudos were designed to allow for specific kinds of feedback at different times</a:t>
            </a:r>
          </a:p>
          <a:p>
            <a:r>
              <a:rPr lang="en-US" sz="2400" dirty="0" smtClean="0"/>
              <a:t>Professors became more directive and clear in their comments to students. This helped students to understand the response/behavior change needed and take action to improve success.</a:t>
            </a:r>
          </a:p>
          <a:p>
            <a:endParaRPr lang="en-US" dirty="0" smtClean="0"/>
          </a:p>
          <a:p>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2318313254"/>
              </p:ext>
            </p:extLst>
          </p:nvPr>
        </p:nvGraphicFramePr>
        <p:xfrm>
          <a:off x="416280" y="4057909"/>
          <a:ext cx="8309868" cy="2158532"/>
        </p:xfrm>
        <a:graphic>
          <a:graphicData uri="http://schemas.openxmlformats.org/drawingml/2006/table">
            <a:tbl>
              <a:tblPr firstRow="1" firstCol="1" bandRow="1">
                <a:tableStyleId>{5C22544A-7EE6-4342-B048-85BDC9FD1C3A}</a:tableStyleId>
              </a:tblPr>
              <a:tblGrid>
                <a:gridCol w="3064158"/>
                <a:gridCol w="1748570"/>
                <a:gridCol w="1748570"/>
                <a:gridCol w="1748570"/>
              </a:tblGrid>
              <a:tr h="527852">
                <a:tc>
                  <a:txBody>
                    <a:bodyPr/>
                    <a:lstStyle/>
                    <a:p>
                      <a:pPr marL="0" marR="0">
                        <a:lnSpc>
                          <a:spcPct val="107000"/>
                        </a:lnSpc>
                        <a:spcBef>
                          <a:spcPts val="0"/>
                        </a:spcBef>
                        <a:spcAft>
                          <a:spcPts val="0"/>
                        </a:spcAft>
                      </a:pPr>
                      <a:r>
                        <a:rPr lang="en-US" sz="2000" dirty="0">
                          <a:effectLst/>
                        </a:rPr>
                        <a:t>KUDOS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endParaRPr lang="en-US" sz="2000" dirty="0" smtClean="0">
                        <a:effectLst/>
                      </a:endParaRPr>
                    </a:p>
                    <a:p>
                      <a:pPr marL="0" marR="0" algn="r">
                        <a:lnSpc>
                          <a:spcPct val="107000"/>
                        </a:lnSpc>
                        <a:spcBef>
                          <a:spcPts val="0"/>
                        </a:spcBef>
                        <a:spcAft>
                          <a:spcPts val="0"/>
                        </a:spcAft>
                      </a:pPr>
                      <a:r>
                        <a:rPr lang="en-US" sz="2000" dirty="0" smtClean="0">
                          <a:effectLst/>
                        </a:rPr>
                        <a:t>8595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2000" dirty="0">
                          <a:effectLst/>
                        </a:rPr>
                        <a:t>1240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2000" dirty="0">
                          <a:effectLst/>
                        </a:rPr>
                        <a:t>7355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tr>
              <a:tr h="263926">
                <a:tc>
                  <a:txBody>
                    <a:bodyPr/>
                    <a:lstStyle/>
                    <a:p>
                      <a:pPr marL="0" marR="0">
                        <a:lnSpc>
                          <a:spcPct val="107000"/>
                        </a:lnSpc>
                        <a:spcBef>
                          <a:spcPts val="0"/>
                        </a:spcBef>
                        <a:spcAft>
                          <a:spcPts val="0"/>
                        </a:spcAft>
                      </a:pPr>
                      <a:r>
                        <a:rPr lang="en-US" sz="2000" dirty="0">
                          <a:effectLst/>
                        </a:rPr>
                        <a:t>Great Job</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2000" dirty="0">
                          <a:effectLst/>
                        </a:rPr>
                        <a:t>463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2000" dirty="0">
                          <a:effectLst/>
                        </a:rPr>
                        <a:t>34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2000" dirty="0">
                          <a:effectLst/>
                        </a:rPr>
                        <a:t>429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tr>
              <a:tr h="263926">
                <a:tc>
                  <a:txBody>
                    <a:bodyPr/>
                    <a:lstStyle/>
                    <a:p>
                      <a:pPr marL="0" marR="0">
                        <a:lnSpc>
                          <a:spcPct val="107000"/>
                        </a:lnSpc>
                        <a:spcBef>
                          <a:spcPts val="0"/>
                        </a:spcBef>
                        <a:spcAft>
                          <a:spcPts val="0"/>
                        </a:spcAft>
                      </a:pPr>
                      <a:r>
                        <a:rPr lang="en-US" sz="2000">
                          <a:effectLst/>
                        </a:rPr>
                        <a:t>Great Start Kudo</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2000" dirty="0">
                          <a:effectLst/>
                        </a:rPr>
                        <a:t>1768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2000" dirty="0">
                          <a:effectLst/>
                        </a:rPr>
                        <a:t>373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2000" dirty="0">
                          <a:effectLst/>
                        </a:rPr>
                        <a:t>1395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tr>
              <a:tr h="527852">
                <a:tc>
                  <a:txBody>
                    <a:bodyPr/>
                    <a:lstStyle/>
                    <a:p>
                      <a:pPr marL="0" marR="0">
                        <a:lnSpc>
                          <a:spcPct val="107000"/>
                        </a:lnSpc>
                        <a:spcBef>
                          <a:spcPts val="0"/>
                        </a:spcBef>
                        <a:spcAft>
                          <a:spcPts val="0"/>
                        </a:spcAft>
                      </a:pPr>
                      <a:r>
                        <a:rPr lang="en-US" sz="2000" dirty="0">
                          <a:effectLst/>
                        </a:rPr>
                        <a:t>Keep Up the Good Work</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2000">
                          <a:effectLst/>
                        </a:rPr>
                        <a:t>6220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2000">
                          <a:effectLst/>
                        </a:rPr>
                        <a:t>759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2000" dirty="0">
                          <a:effectLst/>
                        </a:rPr>
                        <a:t>5461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tr>
              <a:tr h="263926">
                <a:tc>
                  <a:txBody>
                    <a:bodyPr/>
                    <a:lstStyle/>
                    <a:p>
                      <a:pPr marL="0" marR="0">
                        <a:lnSpc>
                          <a:spcPct val="107000"/>
                        </a:lnSpc>
                        <a:spcBef>
                          <a:spcPts val="0"/>
                        </a:spcBef>
                        <a:spcAft>
                          <a:spcPts val="0"/>
                        </a:spcAft>
                      </a:pPr>
                      <a:r>
                        <a:rPr lang="en-US" sz="2000">
                          <a:effectLst/>
                        </a:rPr>
                        <a:t>Tutor Candidate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2000">
                          <a:effectLst/>
                        </a:rPr>
                        <a:t>144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2000">
                          <a:effectLst/>
                        </a:rPr>
                        <a:t>74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2000" dirty="0">
                          <a:effectLst/>
                        </a:rPr>
                        <a:t>70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tr>
            </a:tbl>
          </a:graphicData>
        </a:graphic>
      </p:graphicFrame>
    </p:spTree>
    <p:extLst>
      <p:ext uri="{BB962C8B-B14F-4D97-AF65-F5344CB8AC3E}">
        <p14:creationId xmlns:p14="http://schemas.microsoft.com/office/powerpoint/2010/main" val="13519796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2155438"/>
          </a:xfrm>
        </p:spPr>
        <p:txBody>
          <a:bodyPr>
            <a:normAutofit/>
          </a:bodyPr>
          <a:lstStyle/>
          <a:p>
            <a:r>
              <a:rPr lang="en-US" sz="4800" dirty="0" smtClean="0"/>
              <a:t>Early </a:t>
            </a:r>
            <a:r>
              <a:rPr lang="en-US" sz="4800" dirty="0"/>
              <a:t>Alert Implementation: </a:t>
            </a:r>
            <a:r>
              <a:rPr lang="en-US" sz="4800" dirty="0" smtClean="0"/>
              <a:t/>
            </a:r>
            <a:br>
              <a:rPr lang="en-US" sz="4800" dirty="0" smtClean="0"/>
            </a:br>
            <a:r>
              <a:rPr lang="en-US" sz="4800" dirty="0" smtClean="0"/>
              <a:t>Features</a:t>
            </a:r>
            <a:endParaRPr lang="en-US" sz="4800"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74607"/>
          <a:stretch/>
        </p:blipFill>
        <p:spPr bwMode="auto">
          <a:xfrm>
            <a:off x="8261632" y="5769112"/>
            <a:ext cx="507435" cy="815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628650" y="2393602"/>
            <a:ext cx="7886700" cy="3783387"/>
          </a:xfrm>
        </p:spPr>
        <p:txBody>
          <a:bodyPr/>
          <a:lstStyle/>
          <a:p>
            <a:pPr lvl="0"/>
            <a:r>
              <a:rPr lang="en-US" dirty="0"/>
              <a:t>Creation of flags, Kudos, Help Me (student-raised flags), To-Do’s and Referrals</a:t>
            </a:r>
          </a:p>
          <a:p>
            <a:pPr lvl="0"/>
            <a:r>
              <a:rPr lang="en-US" dirty="0"/>
              <a:t>Design surveys: content &amp; timing</a:t>
            </a:r>
          </a:p>
          <a:p>
            <a:pPr lvl="0"/>
            <a:r>
              <a:rPr lang="en-US" dirty="0"/>
              <a:t>Development of student </a:t>
            </a:r>
            <a:r>
              <a:rPr lang="en-US" dirty="0" smtClean="0"/>
              <a:t>communication</a:t>
            </a:r>
          </a:p>
          <a:p>
            <a:pPr lvl="0"/>
            <a:r>
              <a:rPr lang="en-US" dirty="0" smtClean="0"/>
              <a:t>Design services: Kiosk &amp; remote check-in </a:t>
            </a:r>
            <a:endParaRPr lang="en-US" dirty="0"/>
          </a:p>
          <a:p>
            <a:r>
              <a:rPr lang="en-US" dirty="0"/>
              <a:t>Effective practices: development and evaluation</a:t>
            </a:r>
          </a:p>
          <a:p>
            <a:pPr marL="0"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9885452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2155438"/>
          </a:xfrm>
        </p:spPr>
        <p:txBody>
          <a:bodyPr>
            <a:normAutofit/>
          </a:bodyPr>
          <a:lstStyle/>
          <a:p>
            <a:r>
              <a:rPr lang="en-US" sz="4800" dirty="0" smtClean="0"/>
              <a:t>Early </a:t>
            </a:r>
            <a:r>
              <a:rPr lang="en-US" sz="4800" dirty="0"/>
              <a:t>Alert Implementation: </a:t>
            </a:r>
            <a:r>
              <a:rPr lang="en-US" sz="4800" dirty="0" smtClean="0"/>
              <a:t/>
            </a:r>
            <a:br>
              <a:rPr lang="en-US" sz="4800" dirty="0" smtClean="0"/>
            </a:br>
            <a:r>
              <a:rPr lang="en-US" sz="4800" dirty="0" smtClean="0"/>
              <a:t>Faculty and Students</a:t>
            </a:r>
            <a:endParaRPr lang="en-US" sz="4800"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74607"/>
          <a:stretch/>
        </p:blipFill>
        <p:spPr bwMode="auto">
          <a:xfrm>
            <a:off x="8261632" y="5769112"/>
            <a:ext cx="507435" cy="815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628650" y="2393602"/>
            <a:ext cx="7886700" cy="3783387"/>
          </a:xfrm>
        </p:spPr>
        <p:txBody>
          <a:bodyPr/>
          <a:lstStyle/>
          <a:p>
            <a:pPr lvl="0"/>
            <a:r>
              <a:rPr lang="en-US" dirty="0"/>
              <a:t>Outreach to faculty, staff, and students</a:t>
            </a:r>
          </a:p>
          <a:p>
            <a:pPr lvl="0"/>
            <a:r>
              <a:rPr lang="en-US" dirty="0"/>
              <a:t>Provide faculty, staff, &amp; student training</a:t>
            </a:r>
          </a:p>
          <a:p>
            <a:r>
              <a:rPr lang="en-US" dirty="0"/>
              <a:t>Develop and implement Starfish Advisory Team</a:t>
            </a:r>
          </a:p>
          <a:p>
            <a:pPr lvl="0"/>
            <a:r>
              <a:rPr lang="en-US" dirty="0"/>
              <a:t>Create website resources </a:t>
            </a:r>
          </a:p>
          <a:p>
            <a:pPr lvl="0"/>
            <a:r>
              <a:rPr lang="en-US" dirty="0"/>
              <a:t>Design &amp; evaluate workflow – Faculty, Students, &amp; Early Alert Counselors</a:t>
            </a:r>
          </a:p>
          <a:p>
            <a:pPr marL="0" lvl="0"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13446746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239557"/>
          </a:xfrm>
        </p:spPr>
        <p:txBody>
          <a:bodyPr>
            <a:normAutofit/>
          </a:bodyPr>
          <a:lstStyle/>
          <a:p>
            <a:r>
              <a:rPr lang="en-US" sz="4800" dirty="0" smtClean="0"/>
              <a:t>Acquiring Faculty Buy-In</a:t>
            </a:r>
            <a:endParaRPr lang="en-US" sz="4800"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74607"/>
          <a:stretch/>
        </p:blipFill>
        <p:spPr bwMode="auto">
          <a:xfrm>
            <a:off x="8515350" y="5868929"/>
            <a:ext cx="507435" cy="815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767351" y="1469204"/>
            <a:ext cx="7941220" cy="3670068"/>
          </a:xfrm>
        </p:spPr>
        <p:txBody>
          <a:bodyPr/>
          <a:lstStyle/>
          <a:p>
            <a:r>
              <a:rPr lang="en-US" dirty="0" smtClean="0"/>
              <a:t>Instructor: making the survey easy to access &amp; easy to complete</a:t>
            </a:r>
          </a:p>
          <a:p>
            <a:r>
              <a:rPr lang="en-US" dirty="0" smtClean="0"/>
              <a:t>Academic Senate approval for emails to students</a:t>
            </a:r>
          </a:p>
          <a:p>
            <a:pPr lvl="1"/>
            <a:r>
              <a:rPr lang="en-US" dirty="0" smtClean="0"/>
              <a:t>Make emails accessible to faculty for review</a:t>
            </a:r>
          </a:p>
          <a:p>
            <a:r>
              <a:rPr lang="en-US" dirty="0" smtClean="0"/>
              <a:t>Counselors: make accessing student information easier</a:t>
            </a:r>
          </a:p>
        </p:txBody>
      </p:sp>
      <p:pic>
        <p:nvPicPr>
          <p:cNvPr id="5" name="Picture 4"/>
          <p:cNvPicPr>
            <a:picLocks noChangeAspect="1"/>
          </p:cNvPicPr>
          <p:nvPr/>
        </p:nvPicPr>
        <p:blipFill>
          <a:blip r:embed="rId4"/>
          <a:stretch>
            <a:fillRect/>
          </a:stretch>
        </p:blipFill>
        <p:spPr>
          <a:xfrm>
            <a:off x="358785" y="4448175"/>
            <a:ext cx="2536031" cy="2409825"/>
          </a:xfrm>
          <a:prstGeom prst="rect">
            <a:avLst/>
          </a:prstGeom>
        </p:spPr>
      </p:pic>
      <p:pic>
        <p:nvPicPr>
          <p:cNvPr id="6" name="Content Placeholder 4"/>
          <p:cNvPicPr>
            <a:picLocks noChangeAspect="1"/>
          </p:cNvPicPr>
          <p:nvPr/>
        </p:nvPicPr>
        <p:blipFill>
          <a:blip r:embed="rId5"/>
          <a:stretch>
            <a:fillRect/>
          </a:stretch>
        </p:blipFill>
        <p:spPr>
          <a:xfrm>
            <a:off x="3485183" y="4219575"/>
            <a:ext cx="2264569" cy="2638425"/>
          </a:xfrm>
          <a:prstGeom prst="rect">
            <a:avLst/>
          </a:prstGeom>
        </p:spPr>
      </p:pic>
      <p:pic>
        <p:nvPicPr>
          <p:cNvPr id="7" name="Picture 6"/>
          <p:cNvPicPr>
            <a:picLocks noChangeAspect="1"/>
          </p:cNvPicPr>
          <p:nvPr/>
        </p:nvPicPr>
        <p:blipFill>
          <a:blip r:embed="rId6"/>
          <a:stretch>
            <a:fillRect/>
          </a:stretch>
        </p:blipFill>
        <p:spPr>
          <a:xfrm>
            <a:off x="6123721" y="4448175"/>
            <a:ext cx="2221706" cy="2409825"/>
          </a:xfrm>
          <a:prstGeom prst="rect">
            <a:avLst/>
          </a:prstGeom>
        </p:spPr>
      </p:pic>
    </p:spTree>
    <p:extLst>
      <p:ext uri="{BB962C8B-B14F-4D97-AF65-F5344CB8AC3E}">
        <p14:creationId xmlns:p14="http://schemas.microsoft.com/office/powerpoint/2010/main" val="34840225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239557"/>
          </a:xfrm>
        </p:spPr>
        <p:txBody>
          <a:bodyPr>
            <a:normAutofit/>
          </a:bodyPr>
          <a:lstStyle/>
          <a:p>
            <a:r>
              <a:rPr lang="en-US" sz="4800" dirty="0" smtClean="0"/>
              <a:t>Videos on Using Starfish</a:t>
            </a:r>
            <a:endParaRPr lang="en-US" sz="4800"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74607"/>
          <a:stretch/>
        </p:blipFill>
        <p:spPr bwMode="auto">
          <a:xfrm>
            <a:off x="8515349" y="5913947"/>
            <a:ext cx="507435" cy="815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628650" y="1694329"/>
            <a:ext cx="7886700" cy="4482633"/>
          </a:xfrm>
        </p:spPr>
        <p:txBody>
          <a:bodyPr>
            <a:normAutofit fontScale="85000" lnSpcReduction="20000"/>
          </a:bodyPr>
          <a:lstStyle/>
          <a:p>
            <a:r>
              <a:rPr lang="en-US" sz="3000" dirty="0" smtClean="0"/>
              <a:t>Starfish videos made available on website</a:t>
            </a:r>
          </a:p>
          <a:p>
            <a:r>
              <a:rPr lang="en-US" sz="3000" dirty="0">
                <a:hlinkClick r:id="rId4"/>
              </a:rPr>
              <a:t>http://</a:t>
            </a:r>
            <a:r>
              <a:rPr lang="en-US" sz="3000" dirty="0" smtClean="0">
                <a:hlinkClick r:id="rId4"/>
              </a:rPr>
              <a:t>www.sierracollege.edu/student-services/hub/faculty-videos/index.php</a:t>
            </a:r>
            <a:endParaRPr lang="en-US" sz="3000" dirty="0" smtClean="0"/>
          </a:p>
          <a:p>
            <a:r>
              <a:rPr lang="en-US" sz="3000" dirty="0" smtClean="0"/>
              <a:t>Faculty and Staff training provided</a:t>
            </a:r>
          </a:p>
          <a:p>
            <a:r>
              <a:rPr lang="en-US" sz="3000" dirty="0" smtClean="0"/>
              <a:t>Reference materials provided to staff as needed</a:t>
            </a:r>
          </a:p>
          <a:p>
            <a:r>
              <a:rPr lang="en-US" sz="3000" dirty="0" smtClean="0"/>
              <a:t>Sierra plans to create how-to videos for staff for various features:</a:t>
            </a:r>
          </a:p>
          <a:p>
            <a:pPr lvl="1"/>
            <a:r>
              <a:rPr lang="en-US" sz="3000" dirty="0" smtClean="0"/>
              <a:t>Scheduling Office Hours</a:t>
            </a:r>
          </a:p>
          <a:p>
            <a:pPr lvl="1"/>
            <a:r>
              <a:rPr lang="en-US" sz="3000" dirty="0" smtClean="0"/>
              <a:t>Managing other people’s schedules</a:t>
            </a:r>
          </a:p>
          <a:p>
            <a:pPr lvl="1"/>
            <a:r>
              <a:rPr lang="en-US" sz="3000" dirty="0" smtClean="0"/>
              <a:t>Running the tutor center</a:t>
            </a:r>
          </a:p>
          <a:p>
            <a:pPr lvl="1"/>
            <a:r>
              <a:rPr lang="en-US" sz="3000" dirty="0" smtClean="0"/>
              <a:t>Batch loading existing users to roles</a:t>
            </a:r>
          </a:p>
          <a:p>
            <a:pPr lvl="1"/>
            <a:r>
              <a:rPr lang="en-US" sz="3000" dirty="0" smtClean="0"/>
              <a:t>Managing a Kiosk</a:t>
            </a:r>
          </a:p>
          <a:p>
            <a:endParaRPr lang="en-US" dirty="0"/>
          </a:p>
        </p:txBody>
      </p:sp>
    </p:spTree>
    <p:extLst>
      <p:ext uri="{BB962C8B-B14F-4D97-AF65-F5344CB8AC3E}">
        <p14:creationId xmlns:p14="http://schemas.microsoft.com/office/powerpoint/2010/main" val="32602218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Features of the System</a:t>
            </a:r>
            <a:endParaRPr lang="en-US" dirty="0"/>
          </a:p>
        </p:txBody>
      </p:sp>
      <p:sp>
        <p:nvSpPr>
          <p:cNvPr id="3" name="Subtitle 2"/>
          <p:cNvSpPr>
            <a:spLocks noGrp="1"/>
          </p:cNvSpPr>
          <p:nvPr>
            <p:ph type="subTitle" idx="1"/>
          </p:nvPr>
        </p:nvSpPr>
        <p:spPr/>
        <p:txBody>
          <a:bodyPr numCol="1"/>
          <a:lstStyle/>
          <a:p>
            <a:endParaRPr lang="en-US" dirty="0"/>
          </a:p>
          <a:p>
            <a:r>
              <a:rPr lang="en-US" dirty="0" smtClean="0"/>
              <a:t>Student Success Network</a:t>
            </a:r>
          </a:p>
          <a:p>
            <a:r>
              <a:rPr lang="en-US" dirty="0" smtClean="0"/>
              <a:t>Online Appointment Scheduling</a:t>
            </a:r>
          </a:p>
          <a:p>
            <a:r>
              <a:rPr lang="en-US" dirty="0" smtClean="0"/>
              <a:t>Calendar Manager</a:t>
            </a:r>
          </a:p>
          <a:p>
            <a:r>
              <a:rPr lang="en-US" dirty="0" smtClean="0"/>
              <a:t>Kiosk Screen/Waiting Room</a:t>
            </a:r>
          </a:p>
          <a:p>
            <a:r>
              <a:rPr lang="en-US" dirty="0" smtClean="0"/>
              <a:t>Counselor Management of Appointment</a:t>
            </a:r>
            <a:endParaRPr lang="en-US" dirty="0"/>
          </a:p>
        </p:txBody>
      </p:sp>
    </p:spTree>
    <p:extLst>
      <p:ext uri="{BB962C8B-B14F-4D97-AF65-F5344CB8AC3E}">
        <p14:creationId xmlns:p14="http://schemas.microsoft.com/office/powerpoint/2010/main" val="1205077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76952" y="154402"/>
            <a:ext cx="5411314" cy="6563076"/>
          </a:xfrm>
          <a:prstGeom prst="rect">
            <a:avLst/>
          </a:prstGeom>
        </p:spPr>
      </p:pic>
      <p:sp>
        <p:nvSpPr>
          <p:cNvPr id="3" name="TextBox 2"/>
          <p:cNvSpPr txBox="1"/>
          <p:nvPr/>
        </p:nvSpPr>
        <p:spPr>
          <a:xfrm>
            <a:off x="6595609" y="803082"/>
            <a:ext cx="2236304" cy="1754327"/>
          </a:xfrm>
          <a:prstGeom prst="rect">
            <a:avLst/>
          </a:prstGeom>
          <a:noFill/>
        </p:spPr>
        <p:txBody>
          <a:bodyPr wrap="square" rtlCol="0">
            <a:spAutoFit/>
          </a:bodyPr>
          <a:lstStyle/>
          <a:p>
            <a:pPr defTabSz="914400"/>
            <a:r>
              <a:rPr lang="en-US" sz="3600" dirty="0" smtClean="0">
                <a:solidFill>
                  <a:prstClr val="black"/>
                </a:solidFill>
                <a:latin typeface="Calibri"/>
              </a:rPr>
              <a:t>Student Success Network</a:t>
            </a:r>
            <a:endParaRPr lang="en-US" sz="3600" dirty="0">
              <a:solidFill>
                <a:prstClr val="black"/>
              </a:solidFill>
              <a:latin typeface="Calibri"/>
            </a:endParaRPr>
          </a:p>
        </p:txBody>
      </p:sp>
    </p:spTree>
    <p:extLst>
      <p:ext uri="{BB962C8B-B14F-4D97-AF65-F5344CB8AC3E}">
        <p14:creationId xmlns:p14="http://schemas.microsoft.com/office/powerpoint/2010/main" val="34785953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70136" y="166935"/>
            <a:ext cx="5200000" cy="6333333"/>
          </a:xfrm>
          <a:prstGeom prst="rect">
            <a:avLst/>
          </a:prstGeom>
        </p:spPr>
      </p:pic>
      <p:sp>
        <p:nvSpPr>
          <p:cNvPr id="3" name="TextBox 2"/>
          <p:cNvSpPr txBox="1"/>
          <p:nvPr/>
        </p:nvSpPr>
        <p:spPr>
          <a:xfrm>
            <a:off x="6170144" y="1296063"/>
            <a:ext cx="2973856" cy="1754327"/>
          </a:xfrm>
          <a:prstGeom prst="rect">
            <a:avLst/>
          </a:prstGeom>
          <a:noFill/>
        </p:spPr>
        <p:txBody>
          <a:bodyPr wrap="square" rtlCol="0">
            <a:spAutoFit/>
          </a:bodyPr>
          <a:lstStyle/>
          <a:p>
            <a:pPr defTabSz="914400"/>
            <a:r>
              <a:rPr lang="en-US" sz="3600" dirty="0" smtClean="0">
                <a:solidFill>
                  <a:prstClr val="black"/>
                </a:solidFill>
                <a:latin typeface="Calibri"/>
              </a:rPr>
              <a:t>Select “Schedule Appointment”</a:t>
            </a:r>
            <a:endParaRPr lang="en-US" sz="3600" dirty="0">
              <a:solidFill>
                <a:prstClr val="black"/>
              </a:solidFill>
              <a:latin typeface="Calibri"/>
            </a:endParaRPr>
          </a:p>
        </p:txBody>
      </p:sp>
    </p:spTree>
    <p:extLst>
      <p:ext uri="{BB962C8B-B14F-4D97-AF65-F5344CB8AC3E}">
        <p14:creationId xmlns:p14="http://schemas.microsoft.com/office/powerpoint/2010/main" val="16847640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Summary</a:t>
            </a:r>
            <a:endParaRPr lang="en-US" dirty="0"/>
          </a:p>
        </p:txBody>
      </p:sp>
      <p:sp>
        <p:nvSpPr>
          <p:cNvPr id="3" name="Subtitle 2"/>
          <p:cNvSpPr>
            <a:spLocks noGrp="1"/>
          </p:cNvSpPr>
          <p:nvPr>
            <p:ph type="subTitle" idx="1"/>
          </p:nvPr>
        </p:nvSpPr>
        <p:spPr/>
        <p:txBody>
          <a:bodyPr/>
          <a:lstStyle/>
          <a:p>
            <a:pPr>
              <a:buFont typeface="Wingdings" charset="2"/>
              <a:buChar char="§"/>
            </a:pPr>
            <a:r>
              <a:rPr lang="en-US" dirty="0"/>
              <a:t>CCCTC went out for RFP on an education planning tool in late 2014</a:t>
            </a:r>
          </a:p>
          <a:p>
            <a:pPr>
              <a:buFont typeface="Wingdings" charset="2"/>
              <a:buChar char="§"/>
            </a:pPr>
            <a:r>
              <a:rPr lang="en-US" dirty="0" err="1"/>
              <a:t>Hobsons</a:t>
            </a:r>
            <a:r>
              <a:rPr lang="en-US" dirty="0"/>
              <a:t> acquired Starfish in February 2015</a:t>
            </a:r>
          </a:p>
          <a:p>
            <a:pPr>
              <a:buFont typeface="Wingdings" charset="2"/>
              <a:buChar char="§"/>
            </a:pPr>
            <a:r>
              <a:rPr lang="en-US" dirty="0"/>
              <a:t>CCCTC and </a:t>
            </a:r>
            <a:r>
              <a:rPr lang="en-US" dirty="0" err="1"/>
              <a:t>Hobsons</a:t>
            </a:r>
            <a:r>
              <a:rPr lang="en-US" dirty="0"/>
              <a:t> signed contracts and are implementing the Starfish Enterprise Success Platform in colleges currently throughout the state</a:t>
            </a:r>
          </a:p>
          <a:p>
            <a:pPr>
              <a:buFont typeface="Wingdings" charset="2"/>
              <a:buChar char="§"/>
            </a:pPr>
            <a:r>
              <a:rPr lang="en-US" dirty="0"/>
              <a:t>Three products come with the platform: Degree Planner, Early Alert and Connect</a:t>
            </a:r>
          </a:p>
          <a:p>
            <a:endParaRPr lang="en-US" dirty="0"/>
          </a:p>
        </p:txBody>
      </p:sp>
    </p:spTree>
    <p:extLst>
      <p:ext uri="{BB962C8B-B14F-4D97-AF65-F5344CB8AC3E}">
        <p14:creationId xmlns:p14="http://schemas.microsoft.com/office/powerpoint/2010/main" val="22099589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2577" y="5096786"/>
            <a:ext cx="8599337" cy="1200329"/>
          </a:xfrm>
          <a:prstGeom prst="rect">
            <a:avLst/>
          </a:prstGeom>
          <a:noFill/>
        </p:spPr>
        <p:txBody>
          <a:bodyPr wrap="square" rtlCol="0">
            <a:spAutoFit/>
          </a:bodyPr>
          <a:lstStyle/>
          <a:p>
            <a:pPr defTabSz="914400"/>
            <a:r>
              <a:rPr lang="en-US" sz="3600" dirty="0" smtClean="0">
                <a:solidFill>
                  <a:prstClr val="black"/>
                </a:solidFill>
                <a:latin typeface="Calibri"/>
              </a:rPr>
              <a:t>Next time student logs in, they see their scheduled appointments from the home tab.</a:t>
            </a:r>
            <a:endParaRPr lang="en-US" sz="3600" dirty="0">
              <a:solidFill>
                <a:prstClr val="black"/>
              </a:solidFill>
              <a:latin typeface="Calibri"/>
            </a:endParaRPr>
          </a:p>
        </p:txBody>
      </p:sp>
      <p:pic>
        <p:nvPicPr>
          <p:cNvPr id="2" name="Picture 1"/>
          <p:cNvPicPr>
            <a:picLocks noChangeAspect="1"/>
          </p:cNvPicPr>
          <p:nvPr/>
        </p:nvPicPr>
        <p:blipFill>
          <a:blip r:embed="rId2"/>
          <a:stretch>
            <a:fillRect/>
          </a:stretch>
        </p:blipFill>
        <p:spPr>
          <a:xfrm>
            <a:off x="378678" y="125360"/>
            <a:ext cx="7885715" cy="4971429"/>
          </a:xfrm>
          <a:prstGeom prst="rect">
            <a:avLst/>
          </a:prstGeom>
        </p:spPr>
      </p:pic>
    </p:spTree>
    <p:extLst>
      <p:ext uri="{BB962C8B-B14F-4D97-AF65-F5344CB8AC3E}">
        <p14:creationId xmlns:p14="http://schemas.microsoft.com/office/powerpoint/2010/main" val="13985276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8940" y="116867"/>
            <a:ext cx="6709427" cy="6741133"/>
          </a:xfrm>
          <a:prstGeom prst="rect">
            <a:avLst/>
          </a:prstGeom>
        </p:spPr>
      </p:pic>
      <p:sp>
        <p:nvSpPr>
          <p:cNvPr id="3" name="TextBox 2"/>
          <p:cNvSpPr txBox="1"/>
          <p:nvPr/>
        </p:nvSpPr>
        <p:spPr>
          <a:xfrm>
            <a:off x="5832282" y="2067342"/>
            <a:ext cx="2838616" cy="3416320"/>
          </a:xfrm>
          <a:prstGeom prst="rect">
            <a:avLst/>
          </a:prstGeom>
          <a:noFill/>
        </p:spPr>
        <p:txBody>
          <a:bodyPr wrap="square" rtlCol="0">
            <a:spAutoFit/>
          </a:bodyPr>
          <a:lstStyle/>
          <a:p>
            <a:pPr defTabSz="914400"/>
            <a:r>
              <a:rPr lang="en-US" sz="3600" dirty="0" smtClean="0">
                <a:solidFill>
                  <a:prstClr val="black"/>
                </a:solidFill>
                <a:latin typeface="Calibri"/>
              </a:rPr>
              <a:t>From the Home tab in Starfish, click on Waiting Room for the Service</a:t>
            </a:r>
            <a:endParaRPr lang="en-US" sz="3600" dirty="0">
              <a:solidFill>
                <a:prstClr val="black"/>
              </a:solidFill>
              <a:latin typeface="Calibri"/>
            </a:endParaRPr>
          </a:p>
        </p:txBody>
      </p:sp>
      <p:cxnSp>
        <p:nvCxnSpPr>
          <p:cNvPr id="6" name="Straight Arrow Connector 5"/>
          <p:cNvCxnSpPr/>
          <p:nvPr/>
        </p:nvCxnSpPr>
        <p:spPr>
          <a:xfrm flipH="1">
            <a:off x="2504662" y="2154803"/>
            <a:ext cx="3202388" cy="1494846"/>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172974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58817" y="469128"/>
            <a:ext cx="5164372" cy="3416320"/>
          </a:xfrm>
          <a:prstGeom prst="rect">
            <a:avLst/>
          </a:prstGeom>
          <a:noFill/>
        </p:spPr>
        <p:txBody>
          <a:bodyPr wrap="square" rtlCol="0">
            <a:spAutoFit/>
          </a:bodyPr>
          <a:lstStyle/>
          <a:p>
            <a:pPr defTabSz="914400"/>
            <a:r>
              <a:rPr lang="en-US" sz="3600" dirty="0" smtClean="0">
                <a:solidFill>
                  <a:prstClr val="black"/>
                </a:solidFill>
                <a:latin typeface="Calibri"/>
              </a:rPr>
              <a:t>Those with appointments are visible and can be seen on the screen. The student who is in the waiting room with no appointment is also visible.</a:t>
            </a:r>
            <a:endParaRPr lang="en-US" sz="3600" dirty="0">
              <a:solidFill>
                <a:prstClr val="black"/>
              </a:solidFill>
              <a:latin typeface="Calibri"/>
            </a:endParaRPr>
          </a:p>
        </p:txBody>
      </p:sp>
      <p:pic>
        <p:nvPicPr>
          <p:cNvPr id="4" name="Picture 3"/>
          <p:cNvPicPr>
            <a:picLocks noChangeAspect="1"/>
          </p:cNvPicPr>
          <p:nvPr/>
        </p:nvPicPr>
        <p:blipFill>
          <a:blip r:embed="rId2"/>
          <a:stretch>
            <a:fillRect/>
          </a:stretch>
        </p:blipFill>
        <p:spPr>
          <a:xfrm>
            <a:off x="279946" y="193625"/>
            <a:ext cx="3050000" cy="5761905"/>
          </a:xfrm>
          <a:prstGeom prst="rect">
            <a:avLst/>
          </a:prstGeom>
        </p:spPr>
      </p:pic>
      <p:cxnSp>
        <p:nvCxnSpPr>
          <p:cNvPr id="5" name="Straight Connector 4"/>
          <p:cNvCxnSpPr/>
          <p:nvPr/>
        </p:nvCxnSpPr>
        <p:spPr>
          <a:xfrm flipH="1" flipV="1">
            <a:off x="3048000" y="2449286"/>
            <a:ext cx="568235" cy="822207"/>
          </a:xfrm>
          <a:prstGeom prst="line">
            <a:avLst/>
          </a:prstGeom>
          <a:ln>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H="1">
            <a:off x="2521857" y="1723571"/>
            <a:ext cx="936961" cy="30480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37536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3580" y="286251"/>
            <a:ext cx="6636857" cy="6090699"/>
          </a:xfrm>
          <a:prstGeom prst="rect">
            <a:avLst/>
          </a:prstGeom>
        </p:spPr>
      </p:pic>
      <p:sp>
        <p:nvSpPr>
          <p:cNvPr id="3" name="TextBox 2"/>
          <p:cNvSpPr txBox="1"/>
          <p:nvPr/>
        </p:nvSpPr>
        <p:spPr>
          <a:xfrm>
            <a:off x="4861113" y="2174673"/>
            <a:ext cx="3777572" cy="3416320"/>
          </a:xfrm>
          <a:prstGeom prst="rect">
            <a:avLst/>
          </a:prstGeom>
          <a:noFill/>
        </p:spPr>
        <p:txBody>
          <a:bodyPr wrap="square" rtlCol="0">
            <a:spAutoFit/>
          </a:bodyPr>
          <a:lstStyle/>
          <a:p>
            <a:pPr defTabSz="914400"/>
            <a:r>
              <a:rPr lang="en-US" sz="3600" dirty="0" smtClean="0">
                <a:solidFill>
                  <a:prstClr val="black"/>
                </a:solidFill>
                <a:latin typeface="Calibri"/>
              </a:rPr>
              <a:t>Students appear in the order they arrived.  Staff can see who has appointments, and who “walked in”</a:t>
            </a:r>
            <a:endParaRPr lang="en-US" sz="3600" dirty="0">
              <a:solidFill>
                <a:prstClr val="black"/>
              </a:solidFill>
              <a:latin typeface="Calibri"/>
            </a:endParaRPr>
          </a:p>
        </p:txBody>
      </p:sp>
      <p:cxnSp>
        <p:nvCxnSpPr>
          <p:cNvPr id="7" name="Straight Arrow Connector 6"/>
          <p:cNvCxnSpPr/>
          <p:nvPr/>
        </p:nvCxnSpPr>
        <p:spPr>
          <a:xfrm flipH="1">
            <a:off x="1091317" y="2941982"/>
            <a:ext cx="3202388" cy="1494846"/>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cxnSp>
        <p:nvCxnSpPr>
          <p:cNvPr id="8" name="Straight Arrow Connector 7"/>
          <p:cNvCxnSpPr/>
          <p:nvPr/>
        </p:nvCxnSpPr>
        <p:spPr>
          <a:xfrm flipH="1">
            <a:off x="984969" y="4120100"/>
            <a:ext cx="3202388" cy="1494846"/>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1196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3580" y="286251"/>
            <a:ext cx="6636857" cy="6090699"/>
          </a:xfrm>
          <a:prstGeom prst="rect">
            <a:avLst/>
          </a:prstGeom>
        </p:spPr>
      </p:pic>
      <p:sp>
        <p:nvSpPr>
          <p:cNvPr id="3" name="TextBox 2"/>
          <p:cNvSpPr txBox="1"/>
          <p:nvPr/>
        </p:nvSpPr>
        <p:spPr>
          <a:xfrm>
            <a:off x="5874027" y="1653873"/>
            <a:ext cx="2838616" cy="2308324"/>
          </a:xfrm>
          <a:prstGeom prst="rect">
            <a:avLst/>
          </a:prstGeom>
          <a:noFill/>
        </p:spPr>
        <p:txBody>
          <a:bodyPr wrap="square" rtlCol="0">
            <a:spAutoFit/>
          </a:bodyPr>
          <a:lstStyle/>
          <a:p>
            <a:pPr defTabSz="914400"/>
            <a:r>
              <a:rPr lang="en-US" sz="3600" dirty="0" smtClean="0">
                <a:solidFill>
                  <a:prstClr val="black"/>
                </a:solidFill>
                <a:latin typeface="Calibri"/>
              </a:rPr>
              <a:t>“Start Meeting” to check the student in.</a:t>
            </a:r>
            <a:endParaRPr lang="en-US" sz="3600" dirty="0">
              <a:solidFill>
                <a:prstClr val="black"/>
              </a:solidFill>
              <a:latin typeface="Calibri"/>
            </a:endParaRPr>
          </a:p>
        </p:txBody>
      </p:sp>
      <p:cxnSp>
        <p:nvCxnSpPr>
          <p:cNvPr id="7" name="Straight Arrow Connector 6"/>
          <p:cNvCxnSpPr/>
          <p:nvPr/>
        </p:nvCxnSpPr>
        <p:spPr>
          <a:xfrm flipH="1" flipV="1">
            <a:off x="803402" y="2868707"/>
            <a:ext cx="4820159" cy="1297776"/>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338606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4983" y="5405720"/>
            <a:ext cx="8517660" cy="646331"/>
          </a:xfrm>
          <a:prstGeom prst="rect">
            <a:avLst/>
          </a:prstGeom>
          <a:noFill/>
        </p:spPr>
        <p:txBody>
          <a:bodyPr wrap="square" rtlCol="0">
            <a:spAutoFit/>
          </a:bodyPr>
          <a:lstStyle/>
          <a:p>
            <a:pPr defTabSz="914400"/>
            <a:r>
              <a:rPr lang="en-US" sz="3600" dirty="0" smtClean="0">
                <a:solidFill>
                  <a:prstClr val="black"/>
                </a:solidFill>
                <a:latin typeface="Calibri"/>
              </a:rPr>
              <a:t>Staff member can alter “start time” here.</a:t>
            </a:r>
            <a:endParaRPr lang="en-US" sz="3600" dirty="0">
              <a:solidFill>
                <a:prstClr val="black"/>
              </a:solidFill>
              <a:latin typeface="Calibri"/>
            </a:endParaRPr>
          </a:p>
        </p:txBody>
      </p:sp>
      <p:pic>
        <p:nvPicPr>
          <p:cNvPr id="4" name="Picture 3"/>
          <p:cNvPicPr>
            <a:picLocks noChangeAspect="1"/>
          </p:cNvPicPr>
          <p:nvPr/>
        </p:nvPicPr>
        <p:blipFill>
          <a:blip r:embed="rId2"/>
          <a:stretch>
            <a:fillRect/>
          </a:stretch>
        </p:blipFill>
        <p:spPr>
          <a:xfrm>
            <a:off x="1454535" y="139054"/>
            <a:ext cx="5764286" cy="5266667"/>
          </a:xfrm>
          <a:prstGeom prst="rect">
            <a:avLst/>
          </a:prstGeom>
        </p:spPr>
      </p:pic>
      <p:cxnSp>
        <p:nvCxnSpPr>
          <p:cNvPr id="9" name="Straight Arrow Connector 8"/>
          <p:cNvCxnSpPr/>
          <p:nvPr/>
        </p:nvCxnSpPr>
        <p:spPr>
          <a:xfrm flipH="1" flipV="1">
            <a:off x="3673450" y="2913899"/>
            <a:ext cx="1682323" cy="2801102"/>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318529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4983" y="5405718"/>
            <a:ext cx="8517660" cy="1200329"/>
          </a:xfrm>
          <a:prstGeom prst="rect">
            <a:avLst/>
          </a:prstGeom>
          <a:noFill/>
        </p:spPr>
        <p:txBody>
          <a:bodyPr wrap="square" rtlCol="0">
            <a:spAutoFit/>
          </a:bodyPr>
          <a:lstStyle/>
          <a:p>
            <a:pPr algn="ctr" defTabSz="914400"/>
            <a:r>
              <a:rPr lang="en-US" sz="3600" dirty="0" smtClean="0">
                <a:solidFill>
                  <a:prstClr val="black"/>
                </a:solidFill>
                <a:latin typeface="Calibri"/>
              </a:rPr>
              <a:t>For automatic time entry, </a:t>
            </a:r>
            <a:br>
              <a:rPr lang="en-US" sz="3600" dirty="0" smtClean="0">
                <a:solidFill>
                  <a:prstClr val="black"/>
                </a:solidFill>
                <a:latin typeface="Calibri"/>
              </a:rPr>
            </a:br>
            <a:r>
              <a:rPr lang="en-US" sz="3600" dirty="0" smtClean="0">
                <a:solidFill>
                  <a:prstClr val="black"/>
                </a:solidFill>
                <a:latin typeface="Calibri"/>
              </a:rPr>
              <a:t>click the Outcomes tab</a:t>
            </a:r>
          </a:p>
        </p:txBody>
      </p:sp>
      <p:pic>
        <p:nvPicPr>
          <p:cNvPr id="4" name="Picture 3"/>
          <p:cNvPicPr>
            <a:picLocks noChangeAspect="1"/>
          </p:cNvPicPr>
          <p:nvPr/>
        </p:nvPicPr>
        <p:blipFill>
          <a:blip r:embed="rId2"/>
          <a:stretch>
            <a:fillRect/>
          </a:stretch>
        </p:blipFill>
        <p:spPr>
          <a:xfrm>
            <a:off x="1447810" y="139054"/>
            <a:ext cx="5764286" cy="5266667"/>
          </a:xfrm>
          <a:prstGeom prst="rect">
            <a:avLst/>
          </a:prstGeom>
        </p:spPr>
      </p:pic>
      <p:cxnSp>
        <p:nvCxnSpPr>
          <p:cNvPr id="9" name="Straight Arrow Connector 8"/>
          <p:cNvCxnSpPr/>
          <p:nvPr/>
        </p:nvCxnSpPr>
        <p:spPr>
          <a:xfrm flipH="1" flipV="1">
            <a:off x="2756648" y="1335741"/>
            <a:ext cx="867335" cy="2913530"/>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229700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4983" y="5405718"/>
            <a:ext cx="8517660" cy="1200329"/>
          </a:xfrm>
          <a:prstGeom prst="rect">
            <a:avLst/>
          </a:prstGeom>
          <a:noFill/>
        </p:spPr>
        <p:txBody>
          <a:bodyPr wrap="square" rtlCol="0">
            <a:spAutoFit/>
          </a:bodyPr>
          <a:lstStyle/>
          <a:p>
            <a:pPr algn="ctr" defTabSz="914400"/>
            <a:r>
              <a:rPr lang="en-US" sz="3600" dirty="0" smtClean="0">
                <a:solidFill>
                  <a:prstClr val="black"/>
                </a:solidFill>
                <a:latin typeface="Calibri"/>
              </a:rPr>
              <a:t>Must enter an end time, which </a:t>
            </a:r>
            <a:br>
              <a:rPr lang="en-US" sz="3600" dirty="0" smtClean="0">
                <a:solidFill>
                  <a:prstClr val="black"/>
                </a:solidFill>
                <a:latin typeface="Calibri"/>
              </a:rPr>
            </a:br>
            <a:r>
              <a:rPr lang="en-US" sz="3600" dirty="0" smtClean="0">
                <a:solidFill>
                  <a:prstClr val="black"/>
                </a:solidFill>
                <a:latin typeface="Calibri"/>
              </a:rPr>
              <a:t>can be changed later</a:t>
            </a:r>
          </a:p>
        </p:txBody>
      </p:sp>
      <p:pic>
        <p:nvPicPr>
          <p:cNvPr id="2" name="Picture 1"/>
          <p:cNvPicPr>
            <a:picLocks noChangeAspect="1"/>
          </p:cNvPicPr>
          <p:nvPr/>
        </p:nvPicPr>
        <p:blipFill>
          <a:blip r:embed="rId2"/>
          <a:stretch>
            <a:fillRect/>
          </a:stretch>
        </p:blipFill>
        <p:spPr>
          <a:xfrm>
            <a:off x="1578814" y="148578"/>
            <a:ext cx="5750000" cy="5257143"/>
          </a:xfrm>
          <a:prstGeom prst="rect">
            <a:avLst/>
          </a:prstGeom>
        </p:spPr>
      </p:pic>
      <p:cxnSp>
        <p:nvCxnSpPr>
          <p:cNvPr id="6" name="Straight Arrow Connector 5"/>
          <p:cNvCxnSpPr/>
          <p:nvPr/>
        </p:nvCxnSpPr>
        <p:spPr>
          <a:xfrm flipH="1" flipV="1">
            <a:off x="4057651" y="1839687"/>
            <a:ext cx="1967593" cy="3712027"/>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3821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El Camino College Implementation</a:t>
            </a:r>
            <a:endParaRPr lang="en-US" dirty="0"/>
          </a:p>
        </p:txBody>
      </p:sp>
      <p:sp>
        <p:nvSpPr>
          <p:cNvPr id="3" name="Subtitle 2"/>
          <p:cNvSpPr>
            <a:spLocks noGrp="1"/>
          </p:cNvSpPr>
          <p:nvPr>
            <p:ph type="subTitle" idx="1"/>
          </p:nvPr>
        </p:nvSpPr>
        <p:spPr>
          <a:xfrm>
            <a:off x="457200" y="2130424"/>
            <a:ext cx="8229600" cy="3734904"/>
          </a:xfrm>
        </p:spPr>
        <p:txBody>
          <a:bodyPr numCol="1"/>
          <a:lstStyle/>
          <a:p>
            <a:pPr marL="342900" indent="-342900">
              <a:buFont typeface="Arial"/>
              <a:buChar char="•"/>
            </a:pPr>
            <a:r>
              <a:rPr lang="en-US" b="1" dirty="0" smtClean="0"/>
              <a:t>Pre</a:t>
            </a:r>
            <a:r>
              <a:rPr lang="en-US" b="1" dirty="0"/>
              <a:t>-Planning Meeting – </a:t>
            </a:r>
            <a:r>
              <a:rPr lang="en-US" b="1" dirty="0" smtClean="0"/>
              <a:t>July </a:t>
            </a:r>
            <a:r>
              <a:rPr lang="en-US" b="1" dirty="0"/>
              <a:t>2015</a:t>
            </a:r>
          </a:p>
          <a:p>
            <a:pPr marL="342900" indent="-342900">
              <a:buFont typeface="Arial" panose="020B0604020202020204" pitchFamily="34" charset="0"/>
              <a:buChar char="•"/>
            </a:pPr>
            <a:r>
              <a:rPr lang="en-US" b="1" dirty="0"/>
              <a:t>Discover documents to </a:t>
            </a:r>
            <a:r>
              <a:rPr lang="en-US" b="1" dirty="0" err="1"/>
              <a:t>Hobsons</a:t>
            </a:r>
            <a:r>
              <a:rPr lang="en-US" b="1" dirty="0"/>
              <a:t> – Summer 2015</a:t>
            </a:r>
          </a:p>
          <a:p>
            <a:pPr marL="342900" indent="-342900">
              <a:buFont typeface="Arial" panose="020B0604020202020204" pitchFamily="34" charset="0"/>
              <a:buChar char="•"/>
            </a:pPr>
            <a:r>
              <a:rPr lang="en-US" b="1" dirty="0" smtClean="0"/>
              <a:t>District </a:t>
            </a:r>
            <a:r>
              <a:rPr lang="en-US" b="1" dirty="0"/>
              <a:t>Kick-Off – August 2015</a:t>
            </a:r>
          </a:p>
          <a:p>
            <a:pPr marL="342900" indent="-342900">
              <a:buFont typeface="Arial" panose="020B0604020202020204" pitchFamily="34" charset="0"/>
              <a:buChar char="•"/>
            </a:pPr>
            <a:r>
              <a:rPr lang="en-US" b="1" dirty="0" smtClean="0"/>
              <a:t>Weekly Team </a:t>
            </a:r>
            <a:r>
              <a:rPr lang="en-US" b="1" dirty="0"/>
              <a:t>meetings with </a:t>
            </a:r>
            <a:r>
              <a:rPr lang="en-US" b="1" dirty="0" err="1"/>
              <a:t>Hobsons</a:t>
            </a:r>
            <a:endParaRPr lang="en-US" b="1" dirty="0"/>
          </a:p>
          <a:p>
            <a:pPr marL="342900" indent="-342900">
              <a:buFont typeface="Arial" panose="020B0604020202020204" pitchFamily="34" charset="0"/>
              <a:buChar char="•"/>
            </a:pPr>
            <a:r>
              <a:rPr lang="en-US" b="1" dirty="0" smtClean="0"/>
              <a:t>Bi-weekly technical meetings with Hobson</a:t>
            </a:r>
            <a:endParaRPr lang="en-US" b="1" dirty="0"/>
          </a:p>
        </p:txBody>
      </p:sp>
    </p:spTree>
    <p:extLst>
      <p:ext uri="{BB962C8B-B14F-4D97-AF65-F5344CB8AC3E}">
        <p14:creationId xmlns:p14="http://schemas.microsoft.com/office/powerpoint/2010/main" val="8178376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Team Structure</a:t>
            </a:r>
            <a:endParaRPr lang="en-US" dirty="0"/>
          </a:p>
        </p:txBody>
      </p:sp>
      <p:sp>
        <p:nvSpPr>
          <p:cNvPr id="3" name="Subtitle 2"/>
          <p:cNvSpPr>
            <a:spLocks noGrp="1"/>
          </p:cNvSpPr>
          <p:nvPr>
            <p:ph type="subTitle" idx="1"/>
          </p:nvPr>
        </p:nvSpPr>
        <p:spPr/>
        <p:txBody>
          <a:bodyPr/>
          <a:lstStyle/>
          <a:p>
            <a:pPr marL="342900" indent="-342900">
              <a:buFont typeface="Arial"/>
              <a:buChar char="•"/>
            </a:pPr>
            <a:r>
              <a:rPr lang="en-US" dirty="0" smtClean="0"/>
              <a:t>Team consists of:</a:t>
            </a:r>
          </a:p>
          <a:p>
            <a:pPr marL="342900" indent="-342900">
              <a:buFont typeface="Arial"/>
              <a:buChar char="•"/>
            </a:pPr>
            <a:r>
              <a:rPr lang="en-US" dirty="0" smtClean="0"/>
              <a:t>Executive Sponsor</a:t>
            </a:r>
          </a:p>
          <a:p>
            <a:pPr marL="342900" indent="-342900">
              <a:buFont typeface="Arial"/>
              <a:buChar char="•"/>
            </a:pPr>
            <a:r>
              <a:rPr lang="en-US" dirty="0" smtClean="0"/>
              <a:t>Project Lead</a:t>
            </a:r>
          </a:p>
          <a:p>
            <a:pPr marL="342900" indent="-342900">
              <a:buFont typeface="Arial"/>
              <a:buChar char="•"/>
            </a:pPr>
            <a:r>
              <a:rPr lang="en-US" dirty="0" smtClean="0"/>
              <a:t>Functional Lead (2)</a:t>
            </a:r>
          </a:p>
          <a:p>
            <a:pPr marL="342900" indent="-342900">
              <a:buFont typeface="Arial"/>
              <a:buChar char="•"/>
            </a:pPr>
            <a:r>
              <a:rPr lang="en-US" dirty="0" smtClean="0"/>
              <a:t>Technical Lead (2)</a:t>
            </a:r>
          </a:p>
          <a:p>
            <a:pPr marL="342900" indent="-342900">
              <a:buFont typeface="Arial"/>
              <a:buChar char="•"/>
            </a:pPr>
            <a:r>
              <a:rPr lang="en-US" dirty="0" smtClean="0"/>
              <a:t>Faculty Liaison</a:t>
            </a:r>
          </a:p>
          <a:p>
            <a:pPr marL="342900" indent="-342900">
              <a:buFont typeface="Arial"/>
              <a:buChar char="•"/>
            </a:pPr>
            <a:r>
              <a:rPr lang="en-US" dirty="0" smtClean="0"/>
              <a:t>Project Coordinator</a:t>
            </a:r>
          </a:p>
          <a:p>
            <a:pPr marL="342900" indent="-342900">
              <a:buFont typeface="Arial"/>
              <a:buChar char="•"/>
            </a:pPr>
            <a:r>
              <a:rPr lang="en-US" dirty="0" smtClean="0"/>
              <a:t>Institutional Research and Planning</a:t>
            </a:r>
          </a:p>
          <a:p>
            <a:pPr marL="342900" indent="-342900">
              <a:buFont typeface="Arial"/>
              <a:buChar char="•"/>
            </a:pPr>
            <a:r>
              <a:rPr lang="en-US" dirty="0" smtClean="0"/>
              <a:t>Public Relations and Marketing</a:t>
            </a:r>
          </a:p>
          <a:p>
            <a:pPr marL="342900" indent="-342900">
              <a:buFont typeface="Arial"/>
              <a:buChar char="•"/>
            </a:pPr>
            <a:r>
              <a:rPr lang="en-US" dirty="0" smtClean="0"/>
              <a:t>Scribe</a:t>
            </a:r>
          </a:p>
          <a:p>
            <a:endParaRPr lang="en-US" dirty="0"/>
          </a:p>
        </p:txBody>
      </p:sp>
    </p:spTree>
    <p:extLst>
      <p:ext uri="{BB962C8B-B14F-4D97-AF65-F5344CB8AC3E}">
        <p14:creationId xmlns:p14="http://schemas.microsoft.com/office/powerpoint/2010/main" val="3255016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8 Pilot Districts (13 Colleges)</a:t>
            </a:r>
            <a:endParaRPr lang="en-US" dirty="0"/>
          </a:p>
        </p:txBody>
      </p:sp>
      <p:pic>
        <p:nvPicPr>
          <p:cNvPr id="4" name="Picture 3"/>
          <p:cNvPicPr>
            <a:picLocks noChangeAspect="1"/>
          </p:cNvPicPr>
          <p:nvPr/>
        </p:nvPicPr>
        <p:blipFill>
          <a:blip r:embed="rId2"/>
          <a:stretch>
            <a:fillRect/>
          </a:stretch>
        </p:blipFill>
        <p:spPr>
          <a:xfrm>
            <a:off x="620884" y="2182305"/>
            <a:ext cx="1367347" cy="1367347"/>
          </a:xfrm>
          <a:prstGeom prst="rect">
            <a:avLst/>
          </a:prstGeom>
        </p:spPr>
      </p:pic>
      <p:pic>
        <p:nvPicPr>
          <p:cNvPr id="5" name="Picture 4"/>
          <p:cNvPicPr>
            <a:picLocks noChangeAspect="1"/>
          </p:cNvPicPr>
          <p:nvPr/>
        </p:nvPicPr>
        <p:blipFill>
          <a:blip r:embed="rId3"/>
          <a:stretch>
            <a:fillRect/>
          </a:stretch>
        </p:blipFill>
        <p:spPr>
          <a:xfrm>
            <a:off x="3597574" y="3765217"/>
            <a:ext cx="1485900" cy="1143000"/>
          </a:xfrm>
          <a:prstGeom prst="rect">
            <a:avLst/>
          </a:prstGeom>
        </p:spPr>
      </p:pic>
      <p:pic>
        <p:nvPicPr>
          <p:cNvPr id="6" name="Picture 5"/>
          <p:cNvPicPr>
            <a:picLocks noChangeAspect="1"/>
          </p:cNvPicPr>
          <p:nvPr/>
        </p:nvPicPr>
        <p:blipFill>
          <a:blip r:embed="rId4"/>
          <a:stretch>
            <a:fillRect/>
          </a:stretch>
        </p:blipFill>
        <p:spPr>
          <a:xfrm>
            <a:off x="4340524" y="2270392"/>
            <a:ext cx="1279260" cy="1279260"/>
          </a:xfrm>
          <a:prstGeom prst="rect">
            <a:avLst/>
          </a:prstGeom>
        </p:spPr>
      </p:pic>
      <p:pic>
        <p:nvPicPr>
          <p:cNvPr id="7" name="Picture 6"/>
          <p:cNvPicPr>
            <a:picLocks noChangeAspect="1"/>
          </p:cNvPicPr>
          <p:nvPr/>
        </p:nvPicPr>
        <p:blipFill>
          <a:blip r:embed="rId5"/>
          <a:stretch>
            <a:fillRect/>
          </a:stretch>
        </p:blipFill>
        <p:spPr>
          <a:xfrm>
            <a:off x="6904654" y="2114175"/>
            <a:ext cx="1435477" cy="1435477"/>
          </a:xfrm>
          <a:prstGeom prst="rect">
            <a:avLst/>
          </a:prstGeom>
        </p:spPr>
      </p:pic>
      <p:pic>
        <p:nvPicPr>
          <p:cNvPr id="8" name="Picture 7"/>
          <p:cNvPicPr>
            <a:picLocks noChangeAspect="1"/>
          </p:cNvPicPr>
          <p:nvPr/>
        </p:nvPicPr>
        <p:blipFill>
          <a:blip r:embed="rId6"/>
          <a:stretch>
            <a:fillRect/>
          </a:stretch>
        </p:blipFill>
        <p:spPr>
          <a:xfrm>
            <a:off x="4929966" y="4922077"/>
            <a:ext cx="2938871" cy="1400619"/>
          </a:xfrm>
          <a:prstGeom prst="rect">
            <a:avLst/>
          </a:prstGeom>
        </p:spPr>
      </p:pic>
      <p:pic>
        <p:nvPicPr>
          <p:cNvPr id="9" name="Picture 8"/>
          <p:cNvPicPr>
            <a:picLocks noChangeAspect="1"/>
          </p:cNvPicPr>
          <p:nvPr/>
        </p:nvPicPr>
        <p:blipFill>
          <a:blip r:embed="rId7"/>
          <a:stretch>
            <a:fillRect/>
          </a:stretch>
        </p:blipFill>
        <p:spPr>
          <a:xfrm>
            <a:off x="311524" y="3765217"/>
            <a:ext cx="2390909" cy="996212"/>
          </a:xfrm>
          <a:prstGeom prst="rect">
            <a:avLst/>
          </a:prstGeom>
        </p:spPr>
      </p:pic>
      <p:pic>
        <p:nvPicPr>
          <p:cNvPr id="10" name="Picture 9"/>
          <p:cNvPicPr>
            <a:picLocks noChangeAspect="1"/>
          </p:cNvPicPr>
          <p:nvPr/>
        </p:nvPicPr>
        <p:blipFill>
          <a:blip r:embed="rId8"/>
          <a:stretch>
            <a:fillRect/>
          </a:stretch>
        </p:blipFill>
        <p:spPr>
          <a:xfrm>
            <a:off x="1988231" y="4908217"/>
            <a:ext cx="1414479" cy="1414479"/>
          </a:xfrm>
          <a:prstGeom prst="rect">
            <a:avLst/>
          </a:prstGeom>
        </p:spPr>
      </p:pic>
      <p:pic>
        <p:nvPicPr>
          <p:cNvPr id="11" name="Picture 10"/>
          <p:cNvPicPr>
            <a:picLocks noChangeAspect="1"/>
          </p:cNvPicPr>
          <p:nvPr/>
        </p:nvPicPr>
        <p:blipFill>
          <a:blip r:embed="rId9"/>
          <a:stretch>
            <a:fillRect/>
          </a:stretch>
        </p:blipFill>
        <p:spPr>
          <a:xfrm>
            <a:off x="6166715" y="3618429"/>
            <a:ext cx="2805465" cy="1116342"/>
          </a:xfrm>
          <a:prstGeom prst="rect">
            <a:avLst/>
          </a:prstGeom>
        </p:spPr>
      </p:pic>
    </p:spTree>
    <p:extLst>
      <p:ext uri="{BB962C8B-B14F-4D97-AF65-F5344CB8AC3E}">
        <p14:creationId xmlns:p14="http://schemas.microsoft.com/office/powerpoint/2010/main" val="1174426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Where we are right now</a:t>
            </a:r>
            <a:endParaRPr lang="en-US" dirty="0"/>
          </a:p>
        </p:txBody>
      </p:sp>
      <p:sp>
        <p:nvSpPr>
          <p:cNvPr id="3" name="Subtitle 2"/>
          <p:cNvSpPr>
            <a:spLocks noGrp="1"/>
          </p:cNvSpPr>
          <p:nvPr>
            <p:ph type="subTitle" idx="1"/>
          </p:nvPr>
        </p:nvSpPr>
        <p:spPr/>
        <p:txBody>
          <a:bodyPr/>
          <a:lstStyle/>
          <a:p>
            <a:pPr marL="342900" indent="-342900">
              <a:buFont typeface="Arial"/>
              <a:buChar char="•"/>
            </a:pPr>
            <a:r>
              <a:rPr lang="en-US" dirty="0" smtClean="0"/>
              <a:t>Setting up attributes for the college</a:t>
            </a:r>
          </a:p>
          <a:p>
            <a:pPr marL="342900" indent="-342900">
              <a:buFont typeface="Arial"/>
              <a:buChar char="•"/>
            </a:pPr>
            <a:r>
              <a:rPr lang="en-US" dirty="0" smtClean="0"/>
              <a:t>Establishing roles and relationships</a:t>
            </a:r>
          </a:p>
          <a:p>
            <a:pPr marL="342900" indent="-342900">
              <a:buFont typeface="Arial"/>
              <a:buChar char="•"/>
            </a:pPr>
            <a:r>
              <a:rPr lang="en-US" dirty="0" smtClean="0"/>
              <a:t>Defining permissions</a:t>
            </a:r>
          </a:p>
          <a:p>
            <a:pPr marL="342900" indent="-342900">
              <a:buFont typeface="Arial"/>
              <a:buChar char="•"/>
            </a:pPr>
            <a:r>
              <a:rPr lang="en-US" dirty="0" smtClean="0"/>
              <a:t>Determining flags</a:t>
            </a:r>
          </a:p>
          <a:p>
            <a:pPr marL="342900" indent="-342900">
              <a:buFont typeface="Arial"/>
              <a:buChar char="•"/>
            </a:pPr>
            <a:endParaRPr lang="en-US" dirty="0" smtClean="0"/>
          </a:p>
          <a:p>
            <a:pPr marL="342900" indent="-342900">
              <a:buFont typeface="Arial"/>
              <a:buChar char="•"/>
            </a:pPr>
            <a:endParaRPr lang="en-US" dirty="0"/>
          </a:p>
        </p:txBody>
      </p:sp>
    </p:spTree>
    <p:extLst>
      <p:ext uri="{BB962C8B-B14F-4D97-AF65-F5344CB8AC3E}">
        <p14:creationId xmlns:p14="http://schemas.microsoft.com/office/powerpoint/2010/main" val="37372897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 and Closing</a:t>
            </a:r>
            <a:endParaRPr lang="en-US" dirty="0"/>
          </a:p>
        </p:txBody>
      </p:sp>
      <p:sp>
        <p:nvSpPr>
          <p:cNvPr id="3" name="Subtitle 2"/>
          <p:cNvSpPr>
            <a:spLocks noGrp="1"/>
          </p:cNvSpPr>
          <p:nvPr>
            <p:ph type="subTitle" idx="1"/>
          </p:nvPr>
        </p:nvSpPr>
        <p:spPr/>
        <p:txBody>
          <a:bodyPr numCol="1"/>
          <a:lstStyle/>
          <a:p>
            <a:endParaRPr lang="en-US" dirty="0"/>
          </a:p>
          <a:p>
            <a:r>
              <a:rPr lang="en-US" dirty="0" smtClean="0"/>
              <a:t>Additional information can be found at:</a:t>
            </a:r>
          </a:p>
          <a:p>
            <a:endParaRPr lang="en-US" dirty="0"/>
          </a:p>
          <a:p>
            <a:r>
              <a:rPr lang="en-US" dirty="0" smtClean="0">
                <a:hlinkClick r:id="rId2"/>
              </a:rPr>
              <a:t>www.cccedplan.org</a:t>
            </a:r>
            <a:endParaRPr lang="en-US" dirty="0" smtClean="0"/>
          </a:p>
          <a:p>
            <a:endParaRPr lang="en-US" dirty="0"/>
          </a:p>
          <a:p>
            <a:r>
              <a:rPr lang="en-US" dirty="0" smtClean="0"/>
              <a:t>Additional questions may be asked at:</a:t>
            </a:r>
          </a:p>
          <a:p>
            <a:r>
              <a:rPr lang="en-US" dirty="0" smtClean="0">
                <a:hlinkClick r:id="rId3"/>
              </a:rPr>
              <a:t>www.ccctechnology.info</a:t>
            </a:r>
            <a:endParaRPr lang="en-US" dirty="0" smtClean="0"/>
          </a:p>
          <a:p>
            <a:endParaRPr lang="en-US" dirty="0"/>
          </a:p>
        </p:txBody>
      </p:sp>
    </p:spTree>
    <p:extLst>
      <p:ext uri="{BB962C8B-B14F-4D97-AF65-F5344CB8AC3E}">
        <p14:creationId xmlns:p14="http://schemas.microsoft.com/office/powerpoint/2010/main" val="2171872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Video</a:t>
            </a:r>
            <a:endParaRPr lang="en-US" dirty="0"/>
          </a:p>
        </p:txBody>
      </p:sp>
      <p:sp>
        <p:nvSpPr>
          <p:cNvPr id="3" name="Subtitle 2"/>
          <p:cNvSpPr>
            <a:spLocks noGrp="1"/>
          </p:cNvSpPr>
          <p:nvPr>
            <p:ph type="subTitle" idx="1"/>
          </p:nvPr>
        </p:nvSpPr>
        <p:spPr/>
        <p:txBody>
          <a:bodyPr numCol="1"/>
          <a:lstStyle/>
          <a:p>
            <a:r>
              <a:rPr lang="en-US" b="1" dirty="0" smtClean="0">
                <a:hlinkClick r:id="rId2"/>
              </a:rPr>
              <a:t>Short video highlight</a:t>
            </a:r>
            <a:endParaRPr lang="en-US" b="1" dirty="0" smtClean="0"/>
          </a:p>
          <a:p>
            <a:endParaRPr lang="en-US" dirty="0"/>
          </a:p>
          <a:p>
            <a:endParaRPr lang="en-US" dirty="0"/>
          </a:p>
        </p:txBody>
      </p:sp>
    </p:spTree>
    <p:extLst>
      <p:ext uri="{BB962C8B-B14F-4D97-AF65-F5344CB8AC3E}">
        <p14:creationId xmlns:p14="http://schemas.microsoft.com/office/powerpoint/2010/main" val="3337683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239557"/>
          </a:xfrm>
        </p:spPr>
        <p:txBody>
          <a:bodyPr>
            <a:normAutofit/>
          </a:bodyPr>
          <a:lstStyle/>
          <a:p>
            <a:r>
              <a:rPr lang="en-US" sz="4800" dirty="0" smtClean="0"/>
              <a:t>Before Starfish</a:t>
            </a:r>
            <a:endParaRPr lang="en-US" sz="4800"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74607"/>
          <a:stretch/>
        </p:blipFill>
        <p:spPr bwMode="auto">
          <a:xfrm>
            <a:off x="8261632" y="5941420"/>
            <a:ext cx="507435" cy="815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141557" y="1550895"/>
            <a:ext cx="7980829" cy="4390525"/>
          </a:xfrm>
        </p:spPr>
        <p:txBody>
          <a:bodyPr>
            <a:noAutofit/>
          </a:bodyPr>
          <a:lstStyle/>
          <a:p>
            <a:pPr lvl="1"/>
            <a:r>
              <a:rPr lang="en-US" sz="2800" dirty="0"/>
              <a:t>Need to improve Retention, Success, and Completion </a:t>
            </a:r>
          </a:p>
          <a:p>
            <a:pPr lvl="1"/>
            <a:r>
              <a:rPr lang="en-US" sz="2800" dirty="0"/>
              <a:t>No existing </a:t>
            </a:r>
            <a:r>
              <a:rPr lang="en-US" sz="2800" dirty="0" smtClean="0"/>
              <a:t>all-student Early </a:t>
            </a:r>
            <a:r>
              <a:rPr lang="en-US" sz="2800" dirty="0"/>
              <a:t>Alert/Progress </a:t>
            </a:r>
            <a:r>
              <a:rPr lang="en-US" sz="2800" dirty="0" smtClean="0"/>
              <a:t>Survey; Paper surveys for specific </a:t>
            </a:r>
            <a:r>
              <a:rPr lang="en-US" sz="2800" dirty="0"/>
              <a:t>p</a:t>
            </a:r>
            <a:r>
              <a:rPr lang="en-US" sz="2800" dirty="0" smtClean="0"/>
              <a:t>rograms </a:t>
            </a:r>
            <a:endParaRPr lang="en-US" sz="2800" dirty="0"/>
          </a:p>
          <a:p>
            <a:pPr lvl="1"/>
            <a:r>
              <a:rPr lang="en-US" sz="2800" dirty="0"/>
              <a:t>High student-counselor ratio; No case management in General Population</a:t>
            </a:r>
          </a:p>
          <a:p>
            <a:pPr lvl="1"/>
            <a:r>
              <a:rPr lang="en-US" sz="2800" dirty="0"/>
              <a:t>Decentralized academic support</a:t>
            </a:r>
          </a:p>
          <a:p>
            <a:pPr lvl="1"/>
            <a:r>
              <a:rPr lang="en-US" sz="2800" dirty="0"/>
              <a:t>Student Success and Support Program and Student Equity Goals</a:t>
            </a:r>
          </a:p>
          <a:p>
            <a:pPr lvl="1"/>
            <a:r>
              <a:rPr lang="en-US" sz="2800" dirty="0"/>
              <a:t>Existing systems and processes (Scheduling, Tracking, Reporting</a:t>
            </a:r>
            <a:r>
              <a:rPr lang="en-US" sz="2800" dirty="0" smtClean="0"/>
              <a:t>)</a:t>
            </a:r>
            <a:endParaRPr lang="en-US" sz="2800" dirty="0"/>
          </a:p>
        </p:txBody>
      </p:sp>
    </p:spTree>
    <p:extLst>
      <p:ext uri="{BB962C8B-B14F-4D97-AF65-F5344CB8AC3E}">
        <p14:creationId xmlns:p14="http://schemas.microsoft.com/office/powerpoint/2010/main" val="13330316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54"/>
            <a:ext cx="7886700" cy="851425"/>
          </a:xfrm>
        </p:spPr>
        <p:txBody>
          <a:bodyPr>
            <a:normAutofit/>
          </a:bodyPr>
          <a:lstStyle/>
          <a:p>
            <a:r>
              <a:rPr lang="en-US" sz="4800" dirty="0" smtClean="0"/>
              <a:t>Questions EPTDAS Asked</a:t>
            </a:r>
            <a:endParaRPr lang="en-US" sz="4800" dirty="0"/>
          </a:p>
        </p:txBody>
      </p:sp>
      <p:sp>
        <p:nvSpPr>
          <p:cNvPr id="3" name="Content Placeholder 2"/>
          <p:cNvSpPr>
            <a:spLocks noGrp="1"/>
          </p:cNvSpPr>
          <p:nvPr>
            <p:ph idx="1"/>
          </p:nvPr>
        </p:nvSpPr>
        <p:spPr>
          <a:xfrm>
            <a:off x="628650" y="1359673"/>
            <a:ext cx="7886700" cy="4817290"/>
          </a:xfrm>
        </p:spPr>
        <p:txBody>
          <a:bodyPr>
            <a:normAutofit/>
          </a:bodyPr>
          <a:lstStyle/>
          <a:p>
            <a:r>
              <a:rPr lang="en-US" sz="3000" dirty="0"/>
              <a:t>Data to show changes in retention, persistence, and use of campus support services?</a:t>
            </a:r>
          </a:p>
          <a:p>
            <a:r>
              <a:rPr lang="en-US" sz="3000" dirty="0" smtClean="0"/>
              <a:t>Is Sierra satisfied with the level of reporting Starfish offers?</a:t>
            </a:r>
          </a:p>
          <a:p>
            <a:r>
              <a:rPr lang="en-US" sz="3000" dirty="0" smtClean="0"/>
              <a:t>How did Sierra acquire faculty buy-in?</a:t>
            </a:r>
          </a:p>
          <a:p>
            <a:r>
              <a:rPr lang="en-US" sz="3000" dirty="0" smtClean="0"/>
              <a:t>What system did Sierra use prior to Starfish?</a:t>
            </a:r>
          </a:p>
          <a:p>
            <a:r>
              <a:rPr lang="en-US" sz="3000" dirty="0" smtClean="0"/>
              <a:t>Does Sierra have any videos on how to use Starfish at the college?</a:t>
            </a:r>
          </a:p>
          <a:p>
            <a:endParaRPr lang="en-US" sz="4000"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74607"/>
          <a:stretch/>
        </p:blipFill>
        <p:spPr bwMode="auto">
          <a:xfrm>
            <a:off x="8286126" y="5769086"/>
            <a:ext cx="507435" cy="815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45980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t>Faculty Usage &amp; Student Response:</a:t>
            </a:r>
            <a:endParaRPr lang="en-US" sz="4800" dirty="0"/>
          </a:p>
        </p:txBody>
      </p:sp>
      <p:sp>
        <p:nvSpPr>
          <p:cNvPr id="3" name="Content Placeholder 2"/>
          <p:cNvSpPr>
            <a:spLocks noGrp="1"/>
          </p:cNvSpPr>
          <p:nvPr>
            <p:ph idx="1"/>
          </p:nvPr>
        </p:nvSpPr>
        <p:spPr/>
        <p:txBody>
          <a:bodyPr>
            <a:normAutofit fontScale="70000" lnSpcReduction="20000"/>
          </a:bodyPr>
          <a:lstStyle/>
          <a:p>
            <a:r>
              <a:rPr lang="en-US" sz="4000" dirty="0"/>
              <a:t>68% of faculty (adjunct and full-time) have created profiles in Starfish</a:t>
            </a:r>
          </a:p>
          <a:p>
            <a:r>
              <a:rPr lang="en-US" sz="4000" dirty="0"/>
              <a:t>85% of faculty who opened a survey completed the survey.</a:t>
            </a:r>
          </a:p>
          <a:p>
            <a:r>
              <a:rPr lang="en-US" sz="4000" i="1" dirty="0"/>
              <a:t>Thank you . . . I am struggling this semester. I am a full time high school volleyball coach. The book quizzes are what is killing me. I also wanted to see if I can watch the clips from the film for the campus paper because their is no way I can attend an event. I have a lot of things going on, which isn't an excuse but it's killing me. </a:t>
            </a:r>
            <a:r>
              <a:rPr lang="en-US" sz="4000" b="1" i="1" u="sng" dirty="0"/>
              <a:t>Thank you for your concern, means a lot that an instructor cares. </a:t>
            </a:r>
          </a:p>
          <a:p>
            <a:pPr marL="0" indent="0">
              <a:buNone/>
            </a:pPr>
            <a:endParaRPr lang="en-US" sz="4000" dirty="0" smtClean="0"/>
          </a:p>
          <a:p>
            <a:endParaRPr lang="en-US" sz="4000"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74607"/>
          <a:stretch/>
        </p:blipFill>
        <p:spPr bwMode="auto">
          <a:xfrm>
            <a:off x="8450570" y="5832110"/>
            <a:ext cx="507435" cy="815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11680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Fall 2014- Spring 2015</a:t>
            </a:r>
            <a:endParaRPr lang="en-US" sz="4800"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74607"/>
          <a:stretch/>
        </p:blipFill>
        <p:spPr bwMode="auto">
          <a:xfrm>
            <a:off x="8007915" y="620029"/>
            <a:ext cx="507435" cy="815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idx="1"/>
          </p:nvPr>
        </p:nvSpPr>
        <p:spPr/>
        <p:txBody>
          <a:bodyPr/>
          <a:lstStyle/>
          <a:p>
            <a:pPr marL="0" indent="0">
              <a:buNone/>
            </a:pPr>
            <a:endParaRPr lang="en-US" dirty="0" smtClean="0"/>
          </a:p>
          <a:p>
            <a:endParaRPr lang="en-US" dirty="0"/>
          </a:p>
        </p:txBody>
      </p:sp>
      <p:sp>
        <p:nvSpPr>
          <p:cNvPr id="6" name="Rectangle 5"/>
          <p:cNvSpPr/>
          <p:nvPr/>
        </p:nvSpPr>
        <p:spPr>
          <a:xfrm>
            <a:off x="832104" y="1930414"/>
            <a:ext cx="7896260" cy="385490"/>
          </a:xfrm>
          <a:prstGeom prst="rect">
            <a:avLst/>
          </a:prstGeom>
        </p:spPr>
        <p:txBody>
          <a:bodyPr wrap="square">
            <a:spAutoFit/>
          </a:bodyPr>
          <a:lstStyle/>
          <a:p>
            <a:pPr defTabSz="914400">
              <a:lnSpc>
                <a:spcPct val="107000"/>
              </a:lnSpc>
              <a:spcAft>
                <a:spcPts val="800"/>
              </a:spcAft>
            </a:pPr>
            <a:r>
              <a:rPr lang="en-US"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Total Items		Manually Raised		Survey Raised </a:t>
            </a:r>
            <a:endPar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Content Placeholder 7"/>
          <p:cNvGraphicFramePr>
            <a:graphicFrameLocks/>
          </p:cNvGraphicFramePr>
          <p:nvPr>
            <p:extLst>
              <p:ext uri="{D42A27DB-BD31-4B8C-83A1-F6EECF244321}">
                <p14:modId xmlns:p14="http://schemas.microsoft.com/office/powerpoint/2010/main" val="1127676457"/>
              </p:ext>
            </p:extLst>
          </p:nvPr>
        </p:nvGraphicFramePr>
        <p:xfrm>
          <a:off x="960134" y="2406619"/>
          <a:ext cx="7555215" cy="459633"/>
        </p:xfrm>
        <a:graphic>
          <a:graphicData uri="http://schemas.openxmlformats.org/drawingml/2006/table">
            <a:tbl>
              <a:tblPr firstRow="1" firstCol="1" bandRow="1">
                <a:tableStyleId>{5C22544A-7EE6-4342-B048-85BDC9FD1C3A}</a:tableStyleId>
              </a:tblPr>
              <a:tblGrid>
                <a:gridCol w="2518405"/>
                <a:gridCol w="2518405"/>
                <a:gridCol w="2518405"/>
              </a:tblGrid>
              <a:tr h="459633">
                <a:tc>
                  <a:txBody>
                    <a:bodyPr/>
                    <a:lstStyle/>
                    <a:p>
                      <a:pPr marL="0" marR="0" algn="r">
                        <a:lnSpc>
                          <a:spcPct val="107000"/>
                        </a:lnSpc>
                        <a:spcBef>
                          <a:spcPts val="0"/>
                        </a:spcBef>
                        <a:spcAft>
                          <a:spcPts val="0"/>
                        </a:spcAft>
                      </a:pPr>
                      <a:r>
                        <a:rPr lang="en-US" sz="2800" dirty="0" smtClean="0">
                          <a:effectLst/>
                        </a:rPr>
                        <a:t>14,422</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2800" dirty="0" smtClean="0">
                          <a:effectLst/>
                        </a:rPr>
                        <a:t>2,489</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2800" dirty="0" smtClean="0">
                          <a:effectLst/>
                        </a:rPr>
                        <a:t>11,480</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tr>
            </a:tbl>
          </a:graphicData>
        </a:graphic>
      </p:graphicFrame>
      <p:sp>
        <p:nvSpPr>
          <p:cNvPr id="8" name="Rectangle 7"/>
          <p:cNvSpPr/>
          <p:nvPr/>
        </p:nvSpPr>
        <p:spPr>
          <a:xfrm>
            <a:off x="960134" y="3150790"/>
            <a:ext cx="7555215" cy="978268"/>
          </a:xfrm>
          <a:prstGeom prst="rect">
            <a:avLst/>
          </a:prstGeom>
        </p:spPr>
        <p:txBody>
          <a:bodyPr wrap="square">
            <a:spAutoFit/>
          </a:bodyPr>
          <a:lstStyle/>
          <a:p>
            <a:pPr defTabSz="914400">
              <a:lnSpc>
                <a:spcPct val="107000"/>
              </a:lnSpc>
              <a:spcAft>
                <a:spcPts val="800"/>
              </a:spcAft>
            </a:pPr>
            <a:r>
              <a:rPr lang="en-US"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The total number of flags and Kudos raised during the Fall 2014 – Spring 2015 academic year indicates that faculty are more likely to raise flags as a result of the survey rather than accessing the system and manually raising alerts.</a:t>
            </a:r>
            <a:endPar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755745628"/>
              </p:ext>
            </p:extLst>
          </p:nvPr>
        </p:nvGraphicFramePr>
        <p:xfrm>
          <a:off x="960134" y="4425888"/>
          <a:ext cx="7375684" cy="1572768"/>
        </p:xfrm>
        <a:graphic>
          <a:graphicData uri="http://schemas.openxmlformats.org/drawingml/2006/table">
            <a:tbl>
              <a:tblPr firstRow="1" firstCol="1" bandRow="1">
                <a:tableStyleId>{5C22544A-7EE6-4342-B048-85BDC9FD1C3A}</a:tableStyleId>
              </a:tblPr>
              <a:tblGrid>
                <a:gridCol w="6003464"/>
                <a:gridCol w="1372220"/>
              </a:tblGrid>
              <a:tr h="752836">
                <a:tc>
                  <a:txBody>
                    <a:bodyPr/>
                    <a:lstStyle/>
                    <a:p>
                      <a:pPr marL="0" marR="0">
                        <a:lnSpc>
                          <a:spcPct val="107000"/>
                        </a:lnSpc>
                        <a:spcBef>
                          <a:spcPts val="0"/>
                        </a:spcBef>
                        <a:spcAft>
                          <a:spcPts val="0"/>
                        </a:spcAft>
                      </a:pPr>
                      <a:r>
                        <a:rPr lang="en-US" sz="2000" dirty="0">
                          <a:effectLst/>
                        </a:rPr>
                        <a:t>Total Unique Students With a Flag or Kudos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r">
                        <a:lnSpc>
                          <a:spcPct val="107000"/>
                        </a:lnSpc>
                        <a:spcBef>
                          <a:spcPts val="0"/>
                        </a:spcBef>
                        <a:spcAft>
                          <a:spcPts val="0"/>
                        </a:spcAft>
                      </a:pPr>
                      <a:r>
                        <a:rPr lang="en-US" sz="2000" dirty="0">
                          <a:effectLst/>
                        </a:rPr>
                        <a:t>7392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tr>
              <a:tr h="409966">
                <a:tc>
                  <a:txBody>
                    <a:bodyPr/>
                    <a:lstStyle/>
                    <a:p>
                      <a:pPr marL="0" marR="0">
                        <a:lnSpc>
                          <a:spcPct val="107000"/>
                        </a:lnSpc>
                        <a:spcBef>
                          <a:spcPts val="0"/>
                        </a:spcBef>
                        <a:spcAft>
                          <a:spcPts val="0"/>
                        </a:spcAft>
                      </a:pPr>
                      <a:r>
                        <a:rPr lang="en-US" sz="2000" dirty="0">
                          <a:effectLst/>
                        </a:rPr>
                        <a:t>Average Number of Flags Per Student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r">
                        <a:lnSpc>
                          <a:spcPct val="107000"/>
                        </a:lnSpc>
                        <a:spcBef>
                          <a:spcPts val="0"/>
                        </a:spcBef>
                        <a:spcAft>
                          <a:spcPts val="0"/>
                        </a:spcAft>
                      </a:pPr>
                      <a:r>
                        <a:rPr lang="en-US" sz="2000">
                          <a:effectLst/>
                        </a:rPr>
                        <a:t>1.88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tr>
              <a:tr h="409966">
                <a:tc>
                  <a:txBody>
                    <a:bodyPr/>
                    <a:lstStyle/>
                    <a:p>
                      <a:pPr marL="0" marR="0">
                        <a:lnSpc>
                          <a:spcPct val="107000"/>
                        </a:lnSpc>
                        <a:spcBef>
                          <a:spcPts val="0"/>
                        </a:spcBef>
                        <a:spcAft>
                          <a:spcPts val="0"/>
                        </a:spcAft>
                      </a:pPr>
                      <a:r>
                        <a:rPr lang="en-US" sz="2000" dirty="0">
                          <a:effectLst/>
                        </a:rPr>
                        <a:t>Average Number of Kudos Per Student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r">
                        <a:lnSpc>
                          <a:spcPct val="107000"/>
                        </a:lnSpc>
                        <a:spcBef>
                          <a:spcPts val="0"/>
                        </a:spcBef>
                        <a:spcAft>
                          <a:spcPts val="0"/>
                        </a:spcAft>
                      </a:pPr>
                      <a:r>
                        <a:rPr lang="en-US" sz="2000" dirty="0">
                          <a:effectLst/>
                        </a:rPr>
                        <a:t>1.60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tr>
            </a:tbl>
          </a:graphicData>
        </a:graphic>
      </p:graphicFrame>
    </p:spTree>
    <p:extLst>
      <p:ext uri="{BB962C8B-B14F-4D97-AF65-F5344CB8AC3E}">
        <p14:creationId xmlns:p14="http://schemas.microsoft.com/office/powerpoint/2010/main" val="28171960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Influence on Student </a:t>
            </a:r>
            <a:r>
              <a:rPr lang="en-US" sz="4800" dirty="0"/>
              <a:t>Behavior:</a:t>
            </a: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74607"/>
          <a:stretch/>
        </p:blipFill>
        <p:spPr bwMode="auto">
          <a:xfrm>
            <a:off x="8309297" y="5769086"/>
            <a:ext cx="507435" cy="815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idx="1"/>
          </p:nvPr>
        </p:nvSpPr>
        <p:spPr/>
        <p:txBody>
          <a:bodyPr/>
          <a:lstStyle/>
          <a:p>
            <a:pPr marL="0" indent="0">
              <a:buNone/>
            </a:pPr>
            <a:endParaRPr lang="en-US" dirty="0" smtClean="0"/>
          </a:p>
          <a:p>
            <a:pPr marL="0" indent="0">
              <a:buNone/>
            </a:pPr>
            <a:endParaRPr lang="en-US" dirty="0"/>
          </a:p>
        </p:txBody>
      </p:sp>
      <p:sp>
        <p:nvSpPr>
          <p:cNvPr id="8" name="Content Placeholder 2"/>
          <p:cNvSpPr txBox="1">
            <a:spLocks/>
          </p:cNvSpPr>
          <p:nvPr/>
        </p:nvSpPr>
        <p:spPr>
          <a:xfrm>
            <a:off x="547601" y="1350280"/>
            <a:ext cx="6447501" cy="4633126"/>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000" dirty="0" smtClean="0">
              <a:solidFill>
                <a:prstClr val="black"/>
              </a:solidFill>
              <a:latin typeface="Calibri"/>
            </a:endParaRPr>
          </a:p>
          <a:p>
            <a:r>
              <a:rPr lang="en-US" sz="3000" dirty="0" smtClean="0">
                <a:solidFill>
                  <a:prstClr val="black"/>
                </a:solidFill>
                <a:latin typeface="Calibri"/>
              </a:rPr>
              <a:t>Flags are raised to indicate to students that a response or a change in behavior is needed. </a:t>
            </a:r>
          </a:p>
          <a:p>
            <a:r>
              <a:rPr lang="en-US" sz="3000" dirty="0" smtClean="0">
                <a:solidFill>
                  <a:prstClr val="black"/>
                </a:solidFill>
                <a:latin typeface="Calibri"/>
              </a:rPr>
              <a:t>For example, a faculty may raise an attendance concern for a student. </a:t>
            </a:r>
          </a:p>
          <a:p>
            <a:r>
              <a:rPr lang="en-US" sz="3000" dirty="0" smtClean="0">
                <a:solidFill>
                  <a:prstClr val="black"/>
                </a:solidFill>
                <a:latin typeface="Calibri"/>
              </a:rPr>
              <a:t>This concern is communicated to the student, encouraging students to meet with/talk with his/her faculty to discuss the concern and possible solutions. </a:t>
            </a:r>
          </a:p>
          <a:p>
            <a:r>
              <a:rPr lang="en-US" sz="3000" dirty="0" smtClean="0">
                <a:solidFill>
                  <a:prstClr val="black"/>
                </a:solidFill>
                <a:latin typeface="Calibri"/>
              </a:rPr>
              <a:t>The student may also change their behavior as a result of the flag and begin attending class regularly.</a:t>
            </a:r>
          </a:p>
          <a:p>
            <a:pPr marL="0" indent="0">
              <a:buFont typeface="Arial" panose="020B0604020202020204" pitchFamily="34" charset="0"/>
              <a:buNone/>
            </a:pPr>
            <a:endParaRPr lang="en-US" dirty="0">
              <a:solidFill>
                <a:prstClr val="black"/>
              </a:solidFill>
              <a:latin typeface="Calibri"/>
            </a:endParaRPr>
          </a:p>
        </p:txBody>
      </p:sp>
    </p:spTree>
    <p:extLst>
      <p:ext uri="{BB962C8B-B14F-4D97-AF65-F5344CB8AC3E}">
        <p14:creationId xmlns:p14="http://schemas.microsoft.com/office/powerpoint/2010/main" val="34023365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EPI_PowerPoint_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8" id="{637118A7-20AB-254D-B634-232A4C9474DC}" vid="{67BA8BF1-42FE-2445-B3C2-79CFD1417DE6}"/>
    </a:ext>
  </a:extLst>
</a:theme>
</file>

<file path=ppt/theme/theme7.xml><?xml version="1.0" encoding="utf-8"?>
<a:theme xmlns:a="http://schemas.openxmlformats.org/drawingml/2006/main" name="Education Planning Initiativ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8" id="{637118A7-20AB-254D-B634-232A4C9474DC}" vid="{39AF79CB-CF8D-0249-9FA4-F2348E4807A8}"/>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211</TotalTime>
  <Words>1136</Words>
  <Application>Microsoft Macintosh PowerPoint</Application>
  <PresentationFormat>On-screen Show (4:3)</PresentationFormat>
  <Paragraphs>158</Paragraphs>
  <Slides>31</Slides>
  <Notes>1</Notes>
  <HiddenSlides>0</HiddenSlides>
  <MMClips>0</MMClips>
  <ScaleCrop>false</ScaleCrop>
  <HeadingPairs>
    <vt:vector size="6" baseType="variant">
      <vt:variant>
        <vt:lpstr>Fonts Used</vt:lpstr>
      </vt:variant>
      <vt:variant>
        <vt:i4>14</vt:i4>
      </vt:variant>
      <vt:variant>
        <vt:lpstr>Theme</vt:lpstr>
      </vt:variant>
      <vt:variant>
        <vt:i4>7</vt:i4>
      </vt:variant>
      <vt:variant>
        <vt:lpstr>Slide Titles</vt:lpstr>
      </vt:variant>
      <vt:variant>
        <vt:i4>31</vt:i4>
      </vt:variant>
    </vt:vector>
  </HeadingPairs>
  <TitlesOfParts>
    <vt:vector size="52" baseType="lpstr">
      <vt:lpstr>Calibri</vt:lpstr>
      <vt:lpstr>Calibri Light</vt:lpstr>
      <vt:lpstr>Goudy Old Style</vt:lpstr>
      <vt:lpstr>Merriweather Sans</vt:lpstr>
      <vt:lpstr>Mission Gothic Regular</vt:lpstr>
      <vt:lpstr>Montserrat</vt:lpstr>
      <vt:lpstr>Montserrat Light</vt:lpstr>
      <vt:lpstr>Montserrat Semi</vt:lpstr>
      <vt:lpstr>Montserrat Semi Bold</vt:lpstr>
      <vt:lpstr>ＭＳ Ｐゴシック</vt:lpstr>
      <vt:lpstr>Open Sans Semibold</vt:lpstr>
      <vt:lpstr>Times New Roman</vt:lpstr>
      <vt:lpstr>Wingdings</vt:lpstr>
      <vt:lpstr>Arial</vt:lpstr>
      <vt:lpstr>Office Theme</vt:lpstr>
      <vt:lpstr>1_Office Theme</vt:lpstr>
      <vt:lpstr>2_Office Theme</vt:lpstr>
      <vt:lpstr>3_Office Theme</vt:lpstr>
      <vt:lpstr>4_Office Theme</vt:lpstr>
      <vt:lpstr>EPI_PowerPoint_presentation</vt:lpstr>
      <vt:lpstr>Education Planning Initiative template</vt:lpstr>
      <vt:lpstr>PowerPoint Presentation</vt:lpstr>
      <vt:lpstr>Summary</vt:lpstr>
      <vt:lpstr>8 Pilot Districts (13 Colleges)</vt:lpstr>
      <vt:lpstr>Video</vt:lpstr>
      <vt:lpstr>Before Starfish</vt:lpstr>
      <vt:lpstr>Questions EPTDAS Asked</vt:lpstr>
      <vt:lpstr>Faculty Usage &amp; Student Response:</vt:lpstr>
      <vt:lpstr>Fall 2014- Spring 2015</vt:lpstr>
      <vt:lpstr>Influence on Student Behavior:</vt:lpstr>
      <vt:lpstr>Student Behavior:</vt:lpstr>
      <vt:lpstr>Student Behavior:</vt:lpstr>
      <vt:lpstr>Influence  on Instruction:</vt:lpstr>
      <vt:lpstr>Early Alert Implementation:  Features</vt:lpstr>
      <vt:lpstr>Early Alert Implementation:  Faculty and Students</vt:lpstr>
      <vt:lpstr>Acquiring Faculty Buy-In</vt:lpstr>
      <vt:lpstr>Videos on Using Starfish</vt:lpstr>
      <vt:lpstr>Features of the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 Camino College Implementation</vt:lpstr>
      <vt:lpstr>Team Structure</vt:lpstr>
      <vt:lpstr>Where we are right now</vt:lpstr>
      <vt:lpstr>Questions and Closing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Robyn Tornay</dc:creator>
  <cp:lastModifiedBy>Microsoft Office User</cp:lastModifiedBy>
  <cp:revision>13</cp:revision>
  <dcterms:created xsi:type="dcterms:W3CDTF">2016-01-19T18:15:15Z</dcterms:created>
  <dcterms:modified xsi:type="dcterms:W3CDTF">2016-01-21T16:06:59Z</dcterms:modified>
</cp:coreProperties>
</file>