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86" r:id="rId5"/>
    <p:sldId id="269" r:id="rId6"/>
    <p:sldId id="273" r:id="rId7"/>
    <p:sldId id="274" r:id="rId8"/>
    <p:sldId id="276" r:id="rId9"/>
    <p:sldId id="277" r:id="rId10"/>
    <p:sldId id="283" r:id="rId11"/>
    <p:sldId id="284" r:id="rId12"/>
    <p:sldId id="285" r:id="rId13"/>
    <p:sldId id="275" r:id="rId14"/>
    <p:sldId id="281" r:id="rId15"/>
    <p:sldId id="279" r:id="rId16"/>
    <p:sldId id="280" r:id="rId17"/>
    <p:sldId id="271" r:id="rId18"/>
    <p:sldId id="282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howGuides="1">
      <p:cViewPr varScale="1">
        <p:scale>
          <a:sx n="92" d="100"/>
          <a:sy n="92" d="100"/>
        </p:scale>
        <p:origin x="293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STEM Path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Latino</c:v>
                </c:pt>
                <c:pt idx="2">
                  <c:v>Asian/Pacific Islander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29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2-443A-B74E-5E15A7F6A8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Accelerated Path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Latino</c:v>
                </c:pt>
                <c:pt idx="2">
                  <c:v>Asian/Pacific Islander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42</c:v>
                </c:pt>
                <c:pt idx="2">
                  <c:v>33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2-443A-B74E-5E15A7F6A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560768"/>
        <c:axId val="46562304"/>
      </c:barChart>
      <c:catAx>
        <c:axId val="4656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2304"/>
        <c:crosses val="autoZero"/>
        <c:auto val="1"/>
        <c:lblAlgn val="ctr"/>
        <c:lblOffset val="100"/>
        <c:noMultiLvlLbl val="0"/>
      </c:catAx>
      <c:valAx>
        <c:axId val="46562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5843908327322809"/>
          <c:y val="0.92648906386701657"/>
          <c:w val="0.44376255376405715"/>
          <c:h val="5.684426946631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STEM Path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Latino</c:v>
                </c:pt>
                <c:pt idx="2">
                  <c:v>Asian/Pacific Islander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29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2-443A-B74E-5E15A7F6A8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Completed Accelerated Path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African American</c:v>
                </c:pt>
                <c:pt idx="1">
                  <c:v>Latino</c:v>
                </c:pt>
                <c:pt idx="2">
                  <c:v>Asian/Pacific Islander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42</c:v>
                </c:pt>
                <c:pt idx="2">
                  <c:v>33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2-443A-B74E-5E15A7F6A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591360"/>
        <c:axId val="46498944"/>
      </c:barChart>
      <c:catAx>
        <c:axId val="4659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8944"/>
        <c:crosses val="autoZero"/>
        <c:auto val="1"/>
        <c:lblAlgn val="ctr"/>
        <c:lblOffset val="100"/>
        <c:noMultiLvlLbl val="0"/>
      </c:catAx>
      <c:valAx>
        <c:axId val="46498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185A-2A53-4D8C-8F32-C845F2F70CB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58CBA3A-9936-4C67-965C-A8DD3074879B}">
      <dgm:prSet phldrT="[Text]"/>
      <dgm:spPr/>
      <dgm:t>
        <a:bodyPr/>
        <a:lstStyle/>
        <a:p>
          <a:r>
            <a:rPr lang="en-US" dirty="0"/>
            <a:t>Professional Development</a:t>
          </a:r>
        </a:p>
      </dgm:t>
    </dgm:pt>
    <dgm:pt modelId="{39812E31-9C15-4A6C-B8B9-78CE6FB555B1}" type="parTrans" cxnId="{F717B596-7122-4C3F-9238-14763508386B}">
      <dgm:prSet/>
      <dgm:spPr/>
      <dgm:t>
        <a:bodyPr/>
        <a:lstStyle/>
        <a:p>
          <a:endParaRPr lang="en-US"/>
        </a:p>
      </dgm:t>
    </dgm:pt>
    <dgm:pt modelId="{290E9CBE-1634-47AD-B973-508944073D35}" type="sibTrans" cxnId="{F717B596-7122-4C3F-9238-14763508386B}">
      <dgm:prSet/>
      <dgm:spPr/>
      <dgm:t>
        <a:bodyPr/>
        <a:lstStyle/>
        <a:p>
          <a:endParaRPr lang="en-US"/>
        </a:p>
      </dgm:t>
    </dgm:pt>
    <dgm:pt modelId="{E90264E4-81CE-47E1-80E3-2624D8E5DFEE}">
      <dgm:prSet phldrT="[Text]"/>
      <dgm:spPr/>
      <dgm:t>
        <a:bodyPr/>
        <a:lstStyle/>
        <a:p>
          <a:r>
            <a:rPr lang="en-US" dirty="0"/>
            <a:t>Weekly discussions covering best practices</a:t>
          </a:r>
        </a:p>
      </dgm:t>
    </dgm:pt>
    <dgm:pt modelId="{79881485-DDC4-4A70-AA7E-393B9FD5747B}" type="parTrans" cxnId="{F3B89C52-602F-49F7-B10E-F3B64BCDF706}">
      <dgm:prSet/>
      <dgm:spPr/>
      <dgm:t>
        <a:bodyPr/>
        <a:lstStyle/>
        <a:p>
          <a:endParaRPr lang="en-US"/>
        </a:p>
      </dgm:t>
    </dgm:pt>
    <dgm:pt modelId="{F41EE2E3-AB57-4E33-8FAD-2DCFFB467FDC}" type="sibTrans" cxnId="{F3B89C52-602F-49F7-B10E-F3B64BCDF706}">
      <dgm:prSet/>
      <dgm:spPr/>
      <dgm:t>
        <a:bodyPr/>
        <a:lstStyle/>
        <a:p>
          <a:endParaRPr lang="en-US"/>
        </a:p>
      </dgm:t>
    </dgm:pt>
    <dgm:pt modelId="{B8D53E29-122A-46E1-B481-B57598D97444}">
      <dgm:prSet phldrT="[Text]"/>
      <dgm:spPr/>
      <dgm:t>
        <a:bodyPr/>
        <a:lstStyle/>
        <a:p>
          <a:r>
            <a:rPr lang="en-US" dirty="0"/>
            <a:t>Retreat focused on use of technology</a:t>
          </a:r>
        </a:p>
      </dgm:t>
    </dgm:pt>
    <dgm:pt modelId="{EF8E1F9D-EFFE-4283-A7B6-A44D3292ACA4}" type="parTrans" cxnId="{C5FFCAE6-64D2-4A77-B85B-A376B2EE8E4F}">
      <dgm:prSet/>
      <dgm:spPr/>
      <dgm:t>
        <a:bodyPr/>
        <a:lstStyle/>
        <a:p>
          <a:endParaRPr lang="en-US"/>
        </a:p>
      </dgm:t>
    </dgm:pt>
    <dgm:pt modelId="{99B04B81-08CA-46AC-951C-217069AEF451}" type="sibTrans" cxnId="{C5FFCAE6-64D2-4A77-B85B-A376B2EE8E4F}">
      <dgm:prSet/>
      <dgm:spPr/>
      <dgm:t>
        <a:bodyPr/>
        <a:lstStyle/>
        <a:p>
          <a:endParaRPr lang="en-US"/>
        </a:p>
      </dgm:t>
    </dgm:pt>
    <dgm:pt modelId="{15031D9C-993C-4715-A26F-56D8831933EB}">
      <dgm:prSet phldrT="[Text]"/>
      <dgm:spPr/>
      <dgm:t>
        <a:bodyPr/>
        <a:lstStyle/>
        <a:p>
          <a:r>
            <a:rPr lang="en-US" dirty="0"/>
            <a:t>Reach More  Students</a:t>
          </a:r>
        </a:p>
      </dgm:t>
    </dgm:pt>
    <dgm:pt modelId="{77530735-8AD3-469C-AEC2-B5B17A08AF65}" type="parTrans" cxnId="{C8C2ADA0-316E-46E3-A4D5-49BD4A9A4B0B}">
      <dgm:prSet/>
      <dgm:spPr/>
      <dgm:t>
        <a:bodyPr/>
        <a:lstStyle/>
        <a:p>
          <a:endParaRPr lang="en-US"/>
        </a:p>
      </dgm:t>
    </dgm:pt>
    <dgm:pt modelId="{FB1D36D5-798A-40AA-91C3-3F3E5AF1A86F}" type="sibTrans" cxnId="{C8C2ADA0-316E-46E3-A4D5-49BD4A9A4B0B}">
      <dgm:prSet/>
      <dgm:spPr/>
      <dgm:t>
        <a:bodyPr/>
        <a:lstStyle/>
        <a:p>
          <a:endParaRPr lang="en-US"/>
        </a:p>
      </dgm:t>
    </dgm:pt>
    <dgm:pt modelId="{07B93839-AE15-473C-B47B-27FA5DBEE4E9}">
      <dgm:prSet phldrT="[Text]"/>
      <dgm:spPr/>
      <dgm:t>
        <a:bodyPr/>
        <a:lstStyle/>
        <a:p>
          <a:r>
            <a:rPr lang="en-US" dirty="0"/>
            <a:t>BSSOT Grant goal to increase number of sections </a:t>
          </a:r>
        </a:p>
      </dgm:t>
    </dgm:pt>
    <dgm:pt modelId="{2BEFC288-C4D1-45AF-B679-7A41333941DE}" type="parTrans" cxnId="{4D38D698-DC6D-4926-9520-43A255B536D4}">
      <dgm:prSet/>
      <dgm:spPr/>
      <dgm:t>
        <a:bodyPr/>
        <a:lstStyle/>
        <a:p>
          <a:endParaRPr lang="en-US"/>
        </a:p>
      </dgm:t>
    </dgm:pt>
    <dgm:pt modelId="{0468DBFC-CB2D-4B3A-AAE7-09352D12344E}" type="sibTrans" cxnId="{4D38D698-DC6D-4926-9520-43A255B536D4}">
      <dgm:prSet/>
      <dgm:spPr/>
      <dgm:t>
        <a:bodyPr/>
        <a:lstStyle/>
        <a:p>
          <a:endParaRPr lang="en-US"/>
        </a:p>
      </dgm:t>
    </dgm:pt>
    <dgm:pt modelId="{23C50191-A44D-4110-97C1-1DC6F9FD79CA}">
      <dgm:prSet phldrT="[Text]"/>
      <dgm:spPr/>
      <dgm:t>
        <a:bodyPr/>
        <a:lstStyle/>
        <a:p>
          <a:r>
            <a:rPr lang="en-US" dirty="0"/>
            <a:t>Strengthen communication with counseling dept</a:t>
          </a:r>
        </a:p>
      </dgm:t>
    </dgm:pt>
    <dgm:pt modelId="{E183CF6D-105A-4EAB-A780-A97B120C1182}" type="parTrans" cxnId="{A71F00B0-D098-4236-AD79-95FC48F754F5}">
      <dgm:prSet/>
      <dgm:spPr/>
      <dgm:t>
        <a:bodyPr/>
        <a:lstStyle/>
        <a:p>
          <a:endParaRPr lang="en-US"/>
        </a:p>
      </dgm:t>
    </dgm:pt>
    <dgm:pt modelId="{8625F877-DCE4-4E39-929E-7FA0A761B660}" type="sibTrans" cxnId="{A71F00B0-D098-4236-AD79-95FC48F754F5}">
      <dgm:prSet/>
      <dgm:spPr/>
      <dgm:t>
        <a:bodyPr/>
        <a:lstStyle/>
        <a:p>
          <a:endParaRPr lang="en-US"/>
        </a:p>
      </dgm:t>
    </dgm:pt>
    <dgm:pt modelId="{2936D842-720E-4365-AD39-F6EAEC441633}">
      <dgm:prSet phldrT="[Text]"/>
      <dgm:spPr/>
      <dgm:t>
        <a:bodyPr/>
        <a:lstStyle/>
        <a:p>
          <a:r>
            <a:rPr lang="en-US" dirty="0"/>
            <a:t>Prerequisite Changes</a:t>
          </a:r>
        </a:p>
      </dgm:t>
    </dgm:pt>
    <dgm:pt modelId="{13139645-28B0-41D9-8ED9-DA67D736E51B}" type="parTrans" cxnId="{3A8ECB28-E23B-45B6-8C84-8AF5114507DE}">
      <dgm:prSet/>
      <dgm:spPr/>
      <dgm:t>
        <a:bodyPr/>
        <a:lstStyle/>
        <a:p>
          <a:endParaRPr lang="en-US"/>
        </a:p>
      </dgm:t>
    </dgm:pt>
    <dgm:pt modelId="{96C19FF6-672B-4588-9D93-2A932D4ACF8D}" type="sibTrans" cxnId="{3A8ECB28-E23B-45B6-8C84-8AF5114507DE}">
      <dgm:prSet/>
      <dgm:spPr/>
      <dgm:t>
        <a:bodyPr/>
        <a:lstStyle/>
        <a:p>
          <a:endParaRPr lang="en-US"/>
        </a:p>
      </dgm:t>
    </dgm:pt>
    <dgm:pt modelId="{A05E8D05-15E6-4BEC-B725-D745A48258D3}">
      <dgm:prSet phldrT="[Text]"/>
      <dgm:spPr/>
      <dgm:t>
        <a:bodyPr/>
        <a:lstStyle/>
        <a:p>
          <a:r>
            <a:rPr lang="en-US" dirty="0"/>
            <a:t>Boot Camp for PreAlgebra Skills</a:t>
          </a:r>
        </a:p>
      </dgm:t>
    </dgm:pt>
    <dgm:pt modelId="{29C49A6E-36B2-41D1-83D5-6B58713D5DAF}" type="parTrans" cxnId="{EFE22C42-C667-4B7A-8208-6758BAEC1445}">
      <dgm:prSet/>
      <dgm:spPr/>
      <dgm:t>
        <a:bodyPr/>
        <a:lstStyle/>
        <a:p>
          <a:endParaRPr lang="en-US"/>
        </a:p>
      </dgm:t>
    </dgm:pt>
    <dgm:pt modelId="{EA09E308-F440-47C6-8C86-B63BABC170D9}" type="sibTrans" cxnId="{EFE22C42-C667-4B7A-8208-6758BAEC1445}">
      <dgm:prSet/>
      <dgm:spPr/>
      <dgm:t>
        <a:bodyPr/>
        <a:lstStyle/>
        <a:p>
          <a:endParaRPr lang="en-US"/>
        </a:p>
      </dgm:t>
    </dgm:pt>
    <dgm:pt modelId="{390ACB16-7E75-4077-9350-6827C020F6A3}">
      <dgm:prSet phldrT="[Text]"/>
      <dgm:spPr/>
      <dgm:t>
        <a:bodyPr/>
        <a:lstStyle/>
        <a:p>
          <a:r>
            <a:rPr lang="en-US" dirty="0"/>
            <a:t>Enrichment for equity based teaching methods</a:t>
          </a:r>
        </a:p>
      </dgm:t>
    </dgm:pt>
    <dgm:pt modelId="{FA1C99B8-1480-40F7-8089-016DA8F29E07}" type="parTrans" cxnId="{BA7D70F5-657A-4831-93A1-A2F4D81AE2B5}">
      <dgm:prSet/>
      <dgm:spPr/>
      <dgm:t>
        <a:bodyPr/>
        <a:lstStyle/>
        <a:p>
          <a:endParaRPr lang="en-US"/>
        </a:p>
      </dgm:t>
    </dgm:pt>
    <dgm:pt modelId="{94CDCD2D-0B30-42B9-A26D-97F85EC484A9}" type="sibTrans" cxnId="{BA7D70F5-657A-4831-93A1-A2F4D81AE2B5}">
      <dgm:prSet/>
      <dgm:spPr/>
      <dgm:t>
        <a:bodyPr/>
        <a:lstStyle/>
        <a:p>
          <a:endParaRPr lang="en-US"/>
        </a:p>
      </dgm:t>
    </dgm:pt>
    <dgm:pt modelId="{60B24184-69CD-4916-A949-773B881D4DCD}">
      <dgm:prSet phldrT="[Text]"/>
      <dgm:spPr/>
      <dgm:t>
        <a:bodyPr/>
        <a:lstStyle/>
        <a:p>
          <a:r>
            <a:rPr lang="en-US" dirty="0"/>
            <a:t>Drop the prerequisite completely?</a:t>
          </a:r>
        </a:p>
      </dgm:t>
    </dgm:pt>
    <dgm:pt modelId="{E32ED318-FC3B-4ACD-B8AD-FCAD4E65C922}" type="parTrans" cxnId="{E9E7693B-82D9-442A-8E64-5A3F6FF32644}">
      <dgm:prSet/>
      <dgm:spPr/>
      <dgm:t>
        <a:bodyPr/>
        <a:lstStyle/>
        <a:p>
          <a:endParaRPr lang="en-US"/>
        </a:p>
      </dgm:t>
    </dgm:pt>
    <dgm:pt modelId="{8CFBCD28-9CBB-4EA2-B8C1-6C4E06F5642D}" type="sibTrans" cxnId="{E9E7693B-82D9-442A-8E64-5A3F6FF32644}">
      <dgm:prSet/>
      <dgm:spPr/>
      <dgm:t>
        <a:bodyPr/>
        <a:lstStyle/>
        <a:p>
          <a:endParaRPr lang="en-US"/>
        </a:p>
      </dgm:t>
    </dgm:pt>
    <dgm:pt modelId="{6BF22AA4-9540-4864-9281-F876C89D83A0}">
      <dgm:prSet phldrT="[Text]"/>
      <dgm:spPr/>
      <dgm:t>
        <a:bodyPr/>
        <a:lstStyle/>
        <a:p>
          <a:r>
            <a:rPr lang="en-US" dirty="0"/>
            <a:t>Just in time support to refresh concepts</a:t>
          </a:r>
        </a:p>
      </dgm:t>
    </dgm:pt>
    <dgm:pt modelId="{EEA4A8E6-3E45-4FDA-BFAB-586D3E73954B}" type="parTrans" cxnId="{9E8C49F3-518B-46AB-8D89-DEB374EBB9F0}">
      <dgm:prSet/>
      <dgm:spPr/>
      <dgm:t>
        <a:bodyPr/>
        <a:lstStyle/>
        <a:p>
          <a:endParaRPr lang="en-US"/>
        </a:p>
      </dgm:t>
    </dgm:pt>
    <dgm:pt modelId="{6355C49D-4702-4241-B30F-98E2CC5B7BFA}" type="sibTrans" cxnId="{9E8C49F3-518B-46AB-8D89-DEB374EBB9F0}">
      <dgm:prSet/>
      <dgm:spPr/>
      <dgm:t>
        <a:bodyPr/>
        <a:lstStyle/>
        <a:p>
          <a:endParaRPr lang="en-US"/>
        </a:p>
      </dgm:t>
    </dgm:pt>
    <dgm:pt modelId="{808B084C-C14B-4A9A-ACC1-5F643081C31B}">
      <dgm:prSet phldrT="[Text]"/>
      <dgm:spPr/>
      <dgm:t>
        <a:bodyPr/>
        <a:lstStyle/>
        <a:p>
          <a:r>
            <a:rPr lang="en-US" dirty="0"/>
            <a:t>Demystify who is eligible for accelerated math</a:t>
          </a:r>
        </a:p>
      </dgm:t>
    </dgm:pt>
    <dgm:pt modelId="{4656CC72-AE5B-4FAA-8373-D252DF3AC343}" type="parTrans" cxnId="{9A3954BC-3679-4703-8BB4-D55368538F69}">
      <dgm:prSet/>
      <dgm:spPr/>
      <dgm:t>
        <a:bodyPr/>
        <a:lstStyle/>
        <a:p>
          <a:endParaRPr lang="en-US"/>
        </a:p>
      </dgm:t>
    </dgm:pt>
    <dgm:pt modelId="{76106C96-27B5-4408-B532-6CEF0A5F487D}" type="sibTrans" cxnId="{9A3954BC-3679-4703-8BB4-D55368538F69}">
      <dgm:prSet/>
      <dgm:spPr/>
      <dgm:t>
        <a:bodyPr/>
        <a:lstStyle/>
        <a:p>
          <a:endParaRPr lang="en-US"/>
        </a:p>
      </dgm:t>
    </dgm:pt>
    <dgm:pt modelId="{E80E23AD-ECAE-46D2-92A5-71CA9074EED7}" type="pres">
      <dgm:prSet presAssocID="{3183185A-2A53-4D8C-8F32-C845F2F70CBF}" presName="linearFlow" presStyleCnt="0">
        <dgm:presLayoutVars>
          <dgm:dir/>
          <dgm:animLvl val="lvl"/>
          <dgm:resizeHandles val="exact"/>
        </dgm:presLayoutVars>
      </dgm:prSet>
      <dgm:spPr/>
    </dgm:pt>
    <dgm:pt modelId="{63DDCCD6-3F31-4095-8E42-5BBFC31B83BE}" type="pres">
      <dgm:prSet presAssocID="{758CBA3A-9936-4C67-965C-A8DD3074879B}" presName="composite" presStyleCnt="0"/>
      <dgm:spPr/>
    </dgm:pt>
    <dgm:pt modelId="{C0AF5CB7-6C4F-49BC-8738-E4DE0AC00B72}" type="pres">
      <dgm:prSet presAssocID="{758CBA3A-9936-4C67-965C-A8DD3074879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E09DE89-66C0-478D-8170-8F0BC920F1EB}" type="pres">
      <dgm:prSet presAssocID="{758CBA3A-9936-4C67-965C-A8DD3074879B}" presName="descendantText" presStyleLbl="alignAcc1" presStyleIdx="0" presStyleCnt="3" custLinFactNeighborY="-7371">
        <dgm:presLayoutVars>
          <dgm:bulletEnabled val="1"/>
        </dgm:presLayoutVars>
      </dgm:prSet>
      <dgm:spPr/>
    </dgm:pt>
    <dgm:pt modelId="{52E78D13-8FB5-4AEC-B5C0-881B683FCF22}" type="pres">
      <dgm:prSet presAssocID="{290E9CBE-1634-47AD-B973-508944073D35}" presName="sp" presStyleCnt="0"/>
      <dgm:spPr/>
    </dgm:pt>
    <dgm:pt modelId="{E529DD28-A6C8-4185-BA28-3A73741EACF4}" type="pres">
      <dgm:prSet presAssocID="{15031D9C-993C-4715-A26F-56D8831933EB}" presName="composite" presStyleCnt="0"/>
      <dgm:spPr/>
    </dgm:pt>
    <dgm:pt modelId="{29EA1718-F619-46D8-B505-CF1DDA71B8BF}" type="pres">
      <dgm:prSet presAssocID="{15031D9C-993C-4715-A26F-56D8831933E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96267EA-EF01-411B-8D37-95F44BBB68D3}" type="pres">
      <dgm:prSet presAssocID="{15031D9C-993C-4715-A26F-56D8831933EB}" presName="descendantText" presStyleLbl="alignAcc1" presStyleIdx="1" presStyleCnt="3">
        <dgm:presLayoutVars>
          <dgm:bulletEnabled val="1"/>
        </dgm:presLayoutVars>
      </dgm:prSet>
      <dgm:spPr/>
    </dgm:pt>
    <dgm:pt modelId="{4CCED8E1-297A-4834-9FC1-39D8E59A67B1}" type="pres">
      <dgm:prSet presAssocID="{FB1D36D5-798A-40AA-91C3-3F3E5AF1A86F}" presName="sp" presStyleCnt="0"/>
      <dgm:spPr/>
    </dgm:pt>
    <dgm:pt modelId="{95036E43-6C97-4BF5-8CB3-7871077B6900}" type="pres">
      <dgm:prSet presAssocID="{2936D842-720E-4365-AD39-F6EAEC441633}" presName="composite" presStyleCnt="0"/>
      <dgm:spPr/>
    </dgm:pt>
    <dgm:pt modelId="{E7C44091-B50A-4CB0-98F0-E70A01DD36F4}" type="pres">
      <dgm:prSet presAssocID="{2936D842-720E-4365-AD39-F6EAEC4416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8EF0610-07B4-40C7-AD99-F2285099C2E4}" type="pres">
      <dgm:prSet presAssocID="{2936D842-720E-4365-AD39-F6EAEC44163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1B43602-5819-468F-A340-DA5A96BA033E}" type="presOf" srcId="{758CBA3A-9936-4C67-965C-A8DD3074879B}" destId="{C0AF5CB7-6C4F-49BC-8738-E4DE0AC00B72}" srcOrd="0" destOrd="0" presId="urn:microsoft.com/office/officeart/2005/8/layout/chevron2"/>
    <dgm:cxn modelId="{4684350B-06FE-48D5-B3C1-163A56F1155A}" type="presOf" srcId="{07B93839-AE15-473C-B47B-27FA5DBEE4E9}" destId="{C96267EA-EF01-411B-8D37-95F44BBB68D3}" srcOrd="0" destOrd="0" presId="urn:microsoft.com/office/officeart/2005/8/layout/chevron2"/>
    <dgm:cxn modelId="{295E7E10-42AC-45BA-939C-3CC3A5A75325}" type="presOf" srcId="{390ACB16-7E75-4077-9350-6827C020F6A3}" destId="{0E09DE89-66C0-478D-8170-8F0BC920F1EB}" srcOrd="0" destOrd="1" presId="urn:microsoft.com/office/officeart/2005/8/layout/chevron2"/>
    <dgm:cxn modelId="{B16F9628-8397-4FE5-BC4D-5FC1A248AC83}" type="presOf" srcId="{15031D9C-993C-4715-A26F-56D8831933EB}" destId="{29EA1718-F619-46D8-B505-CF1DDA71B8BF}" srcOrd="0" destOrd="0" presId="urn:microsoft.com/office/officeart/2005/8/layout/chevron2"/>
    <dgm:cxn modelId="{3A8ECB28-E23B-45B6-8C84-8AF5114507DE}" srcId="{3183185A-2A53-4D8C-8F32-C845F2F70CBF}" destId="{2936D842-720E-4365-AD39-F6EAEC441633}" srcOrd="2" destOrd="0" parTransId="{13139645-28B0-41D9-8ED9-DA67D736E51B}" sibTransId="{96C19FF6-672B-4588-9D93-2A932D4ACF8D}"/>
    <dgm:cxn modelId="{CC2F2B2A-04B7-4809-A4A4-4104809974E6}" type="presOf" srcId="{A05E8D05-15E6-4BEC-B725-D745A48258D3}" destId="{68EF0610-07B4-40C7-AD99-F2285099C2E4}" srcOrd="0" destOrd="1" presId="urn:microsoft.com/office/officeart/2005/8/layout/chevron2"/>
    <dgm:cxn modelId="{E9E7693B-82D9-442A-8E64-5A3F6FF32644}" srcId="{2936D842-720E-4365-AD39-F6EAEC441633}" destId="{60B24184-69CD-4916-A949-773B881D4DCD}" srcOrd="0" destOrd="0" parTransId="{E32ED318-FC3B-4ACD-B8AD-FCAD4E65C922}" sibTransId="{8CFBCD28-9CBB-4EA2-B8C1-6C4E06F5642D}"/>
    <dgm:cxn modelId="{EFE22C42-C667-4B7A-8208-6758BAEC1445}" srcId="{2936D842-720E-4365-AD39-F6EAEC441633}" destId="{A05E8D05-15E6-4BEC-B725-D745A48258D3}" srcOrd="1" destOrd="0" parTransId="{29C49A6E-36B2-41D1-83D5-6B58713D5DAF}" sibTransId="{EA09E308-F440-47C6-8C86-B63BABC170D9}"/>
    <dgm:cxn modelId="{46D65943-0A7C-46F6-A9D3-BDC8883577AD}" type="presOf" srcId="{23C50191-A44D-4110-97C1-1DC6F9FD79CA}" destId="{C96267EA-EF01-411B-8D37-95F44BBB68D3}" srcOrd="0" destOrd="1" presId="urn:microsoft.com/office/officeart/2005/8/layout/chevron2"/>
    <dgm:cxn modelId="{B3B75767-F5F8-4491-90D5-5742EB2BC878}" type="presOf" srcId="{E90264E4-81CE-47E1-80E3-2624D8E5DFEE}" destId="{0E09DE89-66C0-478D-8170-8F0BC920F1EB}" srcOrd="0" destOrd="0" presId="urn:microsoft.com/office/officeart/2005/8/layout/chevron2"/>
    <dgm:cxn modelId="{CCB2FC69-48E6-4186-BB69-434FE6081740}" type="presOf" srcId="{B8D53E29-122A-46E1-B481-B57598D97444}" destId="{0E09DE89-66C0-478D-8170-8F0BC920F1EB}" srcOrd="0" destOrd="2" presId="urn:microsoft.com/office/officeart/2005/8/layout/chevron2"/>
    <dgm:cxn modelId="{8E544B72-B9E0-4A94-A8AD-A1283B6E8745}" type="presOf" srcId="{6BF22AA4-9540-4864-9281-F876C89D83A0}" destId="{68EF0610-07B4-40C7-AD99-F2285099C2E4}" srcOrd="0" destOrd="2" presId="urn:microsoft.com/office/officeart/2005/8/layout/chevron2"/>
    <dgm:cxn modelId="{F3B89C52-602F-49F7-B10E-F3B64BCDF706}" srcId="{758CBA3A-9936-4C67-965C-A8DD3074879B}" destId="{E90264E4-81CE-47E1-80E3-2624D8E5DFEE}" srcOrd="0" destOrd="0" parTransId="{79881485-DDC4-4A70-AA7E-393B9FD5747B}" sibTransId="{F41EE2E3-AB57-4E33-8FAD-2DCFFB467FDC}"/>
    <dgm:cxn modelId="{4333FB74-FEDF-4697-9A39-612F6D8B9AB6}" type="presOf" srcId="{2936D842-720E-4365-AD39-F6EAEC441633}" destId="{E7C44091-B50A-4CB0-98F0-E70A01DD36F4}" srcOrd="0" destOrd="0" presId="urn:microsoft.com/office/officeart/2005/8/layout/chevron2"/>
    <dgm:cxn modelId="{5F92077A-D266-43D8-B1E4-282FB69A0EF5}" type="presOf" srcId="{3183185A-2A53-4D8C-8F32-C845F2F70CBF}" destId="{E80E23AD-ECAE-46D2-92A5-71CA9074EED7}" srcOrd="0" destOrd="0" presId="urn:microsoft.com/office/officeart/2005/8/layout/chevron2"/>
    <dgm:cxn modelId="{F717B596-7122-4C3F-9238-14763508386B}" srcId="{3183185A-2A53-4D8C-8F32-C845F2F70CBF}" destId="{758CBA3A-9936-4C67-965C-A8DD3074879B}" srcOrd="0" destOrd="0" parTransId="{39812E31-9C15-4A6C-B8B9-78CE6FB555B1}" sibTransId="{290E9CBE-1634-47AD-B973-508944073D35}"/>
    <dgm:cxn modelId="{4D38D698-DC6D-4926-9520-43A255B536D4}" srcId="{15031D9C-993C-4715-A26F-56D8831933EB}" destId="{07B93839-AE15-473C-B47B-27FA5DBEE4E9}" srcOrd="0" destOrd="0" parTransId="{2BEFC288-C4D1-45AF-B679-7A41333941DE}" sibTransId="{0468DBFC-CB2D-4B3A-AAE7-09352D12344E}"/>
    <dgm:cxn modelId="{C8C2ADA0-316E-46E3-A4D5-49BD4A9A4B0B}" srcId="{3183185A-2A53-4D8C-8F32-C845F2F70CBF}" destId="{15031D9C-993C-4715-A26F-56D8831933EB}" srcOrd="1" destOrd="0" parTransId="{77530735-8AD3-469C-AEC2-B5B17A08AF65}" sibTransId="{FB1D36D5-798A-40AA-91C3-3F3E5AF1A86F}"/>
    <dgm:cxn modelId="{5387F5A7-9D62-42D4-8C15-AC3149A216C7}" type="presOf" srcId="{60B24184-69CD-4916-A949-773B881D4DCD}" destId="{68EF0610-07B4-40C7-AD99-F2285099C2E4}" srcOrd="0" destOrd="0" presId="urn:microsoft.com/office/officeart/2005/8/layout/chevron2"/>
    <dgm:cxn modelId="{A71F00B0-D098-4236-AD79-95FC48F754F5}" srcId="{15031D9C-993C-4715-A26F-56D8831933EB}" destId="{23C50191-A44D-4110-97C1-1DC6F9FD79CA}" srcOrd="1" destOrd="0" parTransId="{E183CF6D-105A-4EAB-A780-A97B120C1182}" sibTransId="{8625F877-DCE4-4E39-929E-7FA0A761B660}"/>
    <dgm:cxn modelId="{E49010B8-0943-48F4-9DAB-56E527E295DC}" type="presOf" srcId="{808B084C-C14B-4A9A-ACC1-5F643081C31B}" destId="{C96267EA-EF01-411B-8D37-95F44BBB68D3}" srcOrd="0" destOrd="2" presId="urn:microsoft.com/office/officeart/2005/8/layout/chevron2"/>
    <dgm:cxn modelId="{9A3954BC-3679-4703-8BB4-D55368538F69}" srcId="{15031D9C-993C-4715-A26F-56D8831933EB}" destId="{808B084C-C14B-4A9A-ACC1-5F643081C31B}" srcOrd="2" destOrd="0" parTransId="{4656CC72-AE5B-4FAA-8373-D252DF3AC343}" sibTransId="{76106C96-27B5-4408-B532-6CEF0A5F487D}"/>
    <dgm:cxn modelId="{C5FFCAE6-64D2-4A77-B85B-A376B2EE8E4F}" srcId="{758CBA3A-9936-4C67-965C-A8DD3074879B}" destId="{B8D53E29-122A-46E1-B481-B57598D97444}" srcOrd="2" destOrd="0" parTransId="{EF8E1F9D-EFFE-4283-A7B6-A44D3292ACA4}" sibTransId="{99B04B81-08CA-46AC-951C-217069AEF451}"/>
    <dgm:cxn modelId="{9E8C49F3-518B-46AB-8D89-DEB374EBB9F0}" srcId="{2936D842-720E-4365-AD39-F6EAEC441633}" destId="{6BF22AA4-9540-4864-9281-F876C89D83A0}" srcOrd="2" destOrd="0" parTransId="{EEA4A8E6-3E45-4FDA-BFAB-586D3E73954B}" sibTransId="{6355C49D-4702-4241-B30F-98E2CC5B7BFA}"/>
    <dgm:cxn modelId="{BA7D70F5-657A-4831-93A1-A2F4D81AE2B5}" srcId="{758CBA3A-9936-4C67-965C-A8DD3074879B}" destId="{390ACB16-7E75-4077-9350-6827C020F6A3}" srcOrd="1" destOrd="0" parTransId="{FA1C99B8-1480-40F7-8089-016DA8F29E07}" sibTransId="{94CDCD2D-0B30-42B9-A26D-97F85EC484A9}"/>
    <dgm:cxn modelId="{135E7873-A46E-4154-8EE3-52AAA60564FD}" type="presParOf" srcId="{E80E23AD-ECAE-46D2-92A5-71CA9074EED7}" destId="{63DDCCD6-3F31-4095-8E42-5BBFC31B83BE}" srcOrd="0" destOrd="0" presId="urn:microsoft.com/office/officeart/2005/8/layout/chevron2"/>
    <dgm:cxn modelId="{A9FAD751-EA16-40A5-97AE-3F69AE5C1837}" type="presParOf" srcId="{63DDCCD6-3F31-4095-8E42-5BBFC31B83BE}" destId="{C0AF5CB7-6C4F-49BC-8738-E4DE0AC00B72}" srcOrd="0" destOrd="0" presId="urn:microsoft.com/office/officeart/2005/8/layout/chevron2"/>
    <dgm:cxn modelId="{D4F1CFD9-FAA1-4448-ABAA-E3FEFCB6CAF1}" type="presParOf" srcId="{63DDCCD6-3F31-4095-8E42-5BBFC31B83BE}" destId="{0E09DE89-66C0-478D-8170-8F0BC920F1EB}" srcOrd="1" destOrd="0" presId="urn:microsoft.com/office/officeart/2005/8/layout/chevron2"/>
    <dgm:cxn modelId="{2E2E534E-4D39-4D42-98E3-8E839879F75B}" type="presParOf" srcId="{E80E23AD-ECAE-46D2-92A5-71CA9074EED7}" destId="{52E78D13-8FB5-4AEC-B5C0-881B683FCF22}" srcOrd="1" destOrd="0" presId="urn:microsoft.com/office/officeart/2005/8/layout/chevron2"/>
    <dgm:cxn modelId="{E68FD358-61E9-4B14-947B-E013AD32E758}" type="presParOf" srcId="{E80E23AD-ECAE-46D2-92A5-71CA9074EED7}" destId="{E529DD28-A6C8-4185-BA28-3A73741EACF4}" srcOrd="2" destOrd="0" presId="urn:microsoft.com/office/officeart/2005/8/layout/chevron2"/>
    <dgm:cxn modelId="{ADDEDC8D-E08F-431C-8144-0F1630B4A0CB}" type="presParOf" srcId="{E529DD28-A6C8-4185-BA28-3A73741EACF4}" destId="{29EA1718-F619-46D8-B505-CF1DDA71B8BF}" srcOrd="0" destOrd="0" presId="urn:microsoft.com/office/officeart/2005/8/layout/chevron2"/>
    <dgm:cxn modelId="{D8DF5C2A-E654-4638-8D6A-DD69C6F02065}" type="presParOf" srcId="{E529DD28-A6C8-4185-BA28-3A73741EACF4}" destId="{C96267EA-EF01-411B-8D37-95F44BBB68D3}" srcOrd="1" destOrd="0" presId="urn:microsoft.com/office/officeart/2005/8/layout/chevron2"/>
    <dgm:cxn modelId="{8CA69AEF-3F6A-4CF3-AA93-E24960786D06}" type="presParOf" srcId="{E80E23AD-ECAE-46D2-92A5-71CA9074EED7}" destId="{4CCED8E1-297A-4834-9FC1-39D8E59A67B1}" srcOrd="3" destOrd="0" presId="urn:microsoft.com/office/officeart/2005/8/layout/chevron2"/>
    <dgm:cxn modelId="{23553970-4502-4F21-A038-1A6EF7082C03}" type="presParOf" srcId="{E80E23AD-ECAE-46D2-92A5-71CA9074EED7}" destId="{95036E43-6C97-4BF5-8CB3-7871077B6900}" srcOrd="4" destOrd="0" presId="urn:microsoft.com/office/officeart/2005/8/layout/chevron2"/>
    <dgm:cxn modelId="{2BCE6584-740F-4DE0-9BB4-2B4E6DC85A9E}" type="presParOf" srcId="{95036E43-6C97-4BF5-8CB3-7871077B6900}" destId="{E7C44091-B50A-4CB0-98F0-E70A01DD36F4}" srcOrd="0" destOrd="0" presId="urn:microsoft.com/office/officeart/2005/8/layout/chevron2"/>
    <dgm:cxn modelId="{EEBB7F6E-84DC-4C03-95AA-EA05A012B25A}" type="presParOf" srcId="{95036E43-6C97-4BF5-8CB3-7871077B6900}" destId="{68EF0610-07B4-40C7-AD99-F2285099C2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5CB7-6C4F-49BC-8738-E4DE0AC00B72}">
      <dsp:nvSpPr>
        <dsp:cNvPr id="0" name=""/>
        <dsp:cNvSpPr/>
      </dsp:nvSpPr>
      <dsp:spPr>
        <a:xfrm rot="5400000">
          <a:off x="-240186" y="242202"/>
          <a:ext cx="1601241" cy="112086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Professional Development</a:t>
          </a:r>
        </a:p>
      </dsp:txBody>
      <dsp:txXfrm rot="-5400000">
        <a:off x="1" y="562451"/>
        <a:ext cx="1120869" cy="480372"/>
      </dsp:txXfrm>
    </dsp:sp>
    <dsp:sp modelId="{0E09DE89-66C0-478D-8170-8F0BC920F1EB}">
      <dsp:nvSpPr>
        <dsp:cNvPr id="0" name=""/>
        <dsp:cNvSpPr/>
      </dsp:nvSpPr>
      <dsp:spPr>
        <a:xfrm rot="5400000">
          <a:off x="3395212" y="-2274342"/>
          <a:ext cx="1040807" cy="5589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Weekly discussions covering best practices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Enrichment for equity based teaching methods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Retreat focused on use of technology</a:t>
          </a:r>
        </a:p>
      </dsp:txBody>
      <dsp:txXfrm rot="-5400000">
        <a:off x="1120870" y="50808"/>
        <a:ext cx="5538684" cy="939191"/>
      </dsp:txXfrm>
    </dsp:sp>
    <dsp:sp modelId="{29EA1718-F619-46D8-B505-CF1DDA71B8BF}">
      <dsp:nvSpPr>
        <dsp:cNvPr id="0" name=""/>
        <dsp:cNvSpPr/>
      </dsp:nvSpPr>
      <dsp:spPr>
        <a:xfrm rot="5400000">
          <a:off x="-240186" y="1649365"/>
          <a:ext cx="1601241" cy="1120869"/>
        </a:xfrm>
        <a:prstGeom prst="chevron">
          <a:avLst/>
        </a:prstGeom>
        <a:solidFill>
          <a:schemeClr val="accent1">
            <a:shade val="80000"/>
            <a:hueOff val="24829"/>
            <a:satOff val="941"/>
            <a:lumOff val="9312"/>
            <a:alphaOff val="0"/>
          </a:schemeClr>
        </a:solidFill>
        <a:ln w="12700" cap="flat" cmpd="sng" algn="ctr">
          <a:solidFill>
            <a:schemeClr val="accent1">
              <a:shade val="80000"/>
              <a:hueOff val="24829"/>
              <a:satOff val="941"/>
              <a:lumOff val="9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Reach More  Students</a:t>
          </a:r>
        </a:p>
      </dsp:txBody>
      <dsp:txXfrm rot="-5400000">
        <a:off x="1" y="1969614"/>
        <a:ext cx="1120869" cy="480372"/>
      </dsp:txXfrm>
    </dsp:sp>
    <dsp:sp modelId="{C96267EA-EF01-411B-8D37-95F44BBB68D3}">
      <dsp:nvSpPr>
        <dsp:cNvPr id="0" name=""/>
        <dsp:cNvSpPr/>
      </dsp:nvSpPr>
      <dsp:spPr>
        <a:xfrm rot="5400000">
          <a:off x="3395212" y="-865163"/>
          <a:ext cx="1040807" cy="5589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4829"/>
              <a:satOff val="941"/>
              <a:lumOff val="9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BSSOT Grant goal to increase number of sections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Strengthen communication with counseling dept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Demystify who is eligible for accelerated math</a:t>
          </a:r>
        </a:p>
      </dsp:txBody>
      <dsp:txXfrm rot="-5400000">
        <a:off x="1120870" y="1459987"/>
        <a:ext cx="5538684" cy="939191"/>
      </dsp:txXfrm>
    </dsp:sp>
    <dsp:sp modelId="{E7C44091-B50A-4CB0-98F0-E70A01DD36F4}">
      <dsp:nvSpPr>
        <dsp:cNvPr id="0" name=""/>
        <dsp:cNvSpPr/>
      </dsp:nvSpPr>
      <dsp:spPr>
        <a:xfrm rot="5400000">
          <a:off x="-240186" y="3056527"/>
          <a:ext cx="1601241" cy="1120869"/>
        </a:xfrm>
        <a:prstGeom prst="chevron">
          <a:avLst/>
        </a:prstGeom>
        <a:solidFill>
          <a:schemeClr val="accent1">
            <a:shade val="80000"/>
            <a:hueOff val="49657"/>
            <a:satOff val="1882"/>
            <a:lumOff val="18624"/>
            <a:alphaOff val="0"/>
          </a:schemeClr>
        </a:solidFill>
        <a:ln w="12700" cap="flat" cmpd="sng" algn="ctr">
          <a:solidFill>
            <a:schemeClr val="accent1">
              <a:shade val="80000"/>
              <a:hueOff val="49657"/>
              <a:satOff val="1882"/>
              <a:lumOff val="186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Prerequisite Changes</a:t>
          </a:r>
        </a:p>
      </dsp:txBody>
      <dsp:txXfrm rot="-5400000">
        <a:off x="1" y="3376776"/>
        <a:ext cx="1120869" cy="480372"/>
      </dsp:txXfrm>
    </dsp:sp>
    <dsp:sp modelId="{68EF0610-07B4-40C7-AD99-F2285099C2E4}">
      <dsp:nvSpPr>
        <dsp:cNvPr id="0" name=""/>
        <dsp:cNvSpPr/>
      </dsp:nvSpPr>
      <dsp:spPr>
        <a:xfrm rot="5400000">
          <a:off x="3395212" y="541998"/>
          <a:ext cx="1040807" cy="5589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9657"/>
              <a:satOff val="1882"/>
              <a:lumOff val="186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Drop the prerequisite completely?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Boot Camp for PreAlgebra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Just in time support to refresh concepts</a:t>
          </a:r>
        </a:p>
      </dsp:txBody>
      <dsp:txXfrm rot="-5400000">
        <a:off x="1120870" y="2867148"/>
        <a:ext cx="5538684" cy="939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358F-1134-4A70-8BC0-B79380FB505F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447799"/>
            <a:ext cx="8329031" cy="1752601"/>
          </a:xfrm>
        </p:spPr>
        <p:txBody>
          <a:bodyPr/>
          <a:lstStyle/>
          <a:p>
            <a:r>
              <a:rPr lang="en-US" sz="4800" dirty="0"/>
              <a:t>Accelerated Time to Completion </a:t>
            </a:r>
            <a:r>
              <a:rPr lang="en-US" sz="4000" dirty="0"/>
              <a:t>A Path to Quantitative Reasoning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038601"/>
            <a:ext cx="7516442" cy="1295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300" dirty="0"/>
              <a:t>Gina Abbiate – Assistant Math Professor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300" dirty="0"/>
              <a:t>Toni Parsons – Math Department Chair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300" dirty="0"/>
              <a:t>San Diego Mesa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62" y="1295400"/>
            <a:ext cx="9848850" cy="4781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Sample: Pizzeria – Analyzing Area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9" name="Rectangle 8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0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1295400"/>
            <a:ext cx="8458200" cy="4836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Sample: Pizzeria – Analyzing Area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8" name="Rectangle 7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2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18893" r="8118" b="15554"/>
          <a:stretch/>
        </p:blipFill>
        <p:spPr>
          <a:xfrm>
            <a:off x="7458392" y="3429000"/>
            <a:ext cx="4122420" cy="2392680"/>
          </a:xfrm>
          <a:prstGeom prst="rect">
            <a:avLst/>
          </a:prstGeom>
          <a:effectLst>
            <a:innerShdw blurRad="114300" dist="12700">
              <a:prstClr val="black"/>
            </a:inn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Implications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600200"/>
            <a:ext cx="9782801" cy="4572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ELM Standards</a:t>
            </a:r>
          </a:p>
          <a:p>
            <a:r>
              <a:rPr lang="en-US" dirty="0">
                <a:solidFill>
                  <a:srgbClr val="0070C0"/>
                </a:solidFill>
              </a:rPr>
              <a:t>Title 5 requirements for meeting AA requirement</a:t>
            </a:r>
          </a:p>
          <a:p>
            <a:r>
              <a:rPr lang="en-US" dirty="0">
                <a:solidFill>
                  <a:srgbClr val="0070C0"/>
                </a:solidFill>
              </a:rPr>
              <a:t>Prerequisite for classes in other disciplines</a:t>
            </a:r>
          </a:p>
          <a:p>
            <a:r>
              <a:rPr lang="en-US" dirty="0">
                <a:solidFill>
                  <a:srgbClr val="0070C0"/>
                </a:solidFill>
              </a:rPr>
              <a:t>Quantitative Reasoning Requirement</a:t>
            </a:r>
          </a:p>
          <a:p>
            <a:r>
              <a:rPr lang="en-US" dirty="0">
                <a:solidFill>
                  <a:srgbClr val="0070C0"/>
                </a:solidFill>
              </a:rPr>
              <a:t>Easy path back to STEM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9" name="Rectangle 8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5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12812" y="6019683"/>
            <a:ext cx="10058400" cy="838317"/>
            <a:chOff x="1217612" y="6019683"/>
            <a:chExt cx="10668000" cy="838317"/>
          </a:xfrm>
        </p:grpSpPr>
        <p:sp>
          <p:nvSpPr>
            <p:cNvPr id="38" name="Rectangle 37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sp>
        <p:nvSpPr>
          <p:cNvPr id="2" name="Right Arrow 1"/>
          <p:cNvSpPr>
            <a:spLocks/>
          </p:cNvSpPr>
          <p:nvPr/>
        </p:nvSpPr>
        <p:spPr>
          <a:xfrm>
            <a:off x="1931759" y="1457584"/>
            <a:ext cx="7515453" cy="2137758"/>
          </a:xfrm>
          <a:prstGeom prst="rightArrow">
            <a:avLst/>
          </a:prstGeom>
          <a:gradFill rotWithShape="0">
            <a:gsLst>
              <a:gs pos="100000">
                <a:schemeClr val="accent1"/>
              </a:gs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64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solidFill>
              <a:srgbClr val="0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555998" y="1908958"/>
            <a:ext cx="2157414" cy="1250150"/>
            <a:chOff x="1777406" y="2338713"/>
            <a:chExt cx="1956593" cy="1250476"/>
          </a:xfrm>
        </p:grpSpPr>
        <p:sp>
          <p:nvSpPr>
            <p:cNvPr id="7" name="Rounded Rectangle 6"/>
            <p:cNvSpPr/>
            <p:nvPr/>
          </p:nvSpPr>
          <p:spPr>
            <a:xfrm>
              <a:off x="1777406" y="2338713"/>
              <a:ext cx="1956593" cy="125047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838448" y="2399756"/>
              <a:ext cx="1834507" cy="112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798" tIns="83798" rIns="83798" bIns="83798" numCol="1" spcCol="1270" anchor="ctr" anchorCtr="0">
              <a:noAutofit/>
            </a:bodyPr>
            <a:lstStyle/>
            <a:p>
              <a:pPr algn="ctr" defTabSz="977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99" dirty="0">
                  <a:solidFill>
                    <a:schemeClr val="tx1"/>
                  </a:solidFill>
                </a:rPr>
                <a:t>31% Completed Basic Skills Math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3329" y="1907855"/>
            <a:ext cx="1956083" cy="1250150"/>
            <a:chOff x="4112914" y="937857"/>
            <a:chExt cx="1956593" cy="1250476"/>
          </a:xfrm>
        </p:grpSpPr>
        <p:sp>
          <p:nvSpPr>
            <p:cNvPr id="13" name="Rounded Rectangle 12"/>
            <p:cNvSpPr/>
            <p:nvPr/>
          </p:nvSpPr>
          <p:spPr>
            <a:xfrm>
              <a:off x="4112914" y="937857"/>
              <a:ext cx="1956593" cy="12504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173957" y="998900"/>
              <a:ext cx="1834507" cy="112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798" tIns="83798" rIns="83798" bIns="83798" numCol="1" spcCol="1270" anchor="ctr" anchorCtr="0">
              <a:noAutofit/>
            </a:bodyPr>
            <a:lstStyle/>
            <a:p>
              <a:pPr algn="ctr" defTabSz="977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99" dirty="0">
                  <a:solidFill>
                    <a:schemeClr val="tx1"/>
                  </a:solidFill>
                </a:rPr>
                <a:t>73% Complete Transfer Level Math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27261" y="6091535"/>
            <a:ext cx="870575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200" i="1" dirty="0">
                <a:latin typeface="Calibri" charset="0"/>
              </a:rPr>
              <a:t>Source: </a:t>
            </a:r>
            <a:r>
              <a:rPr lang="en-US" sz="1200" dirty="0">
                <a:latin typeface="Calibri" charset="0"/>
              </a:rPr>
              <a:t>CCCCO Basic Skills Cohort Tracker, Fall 2013 – Fall 2014 cohorts; </a:t>
            </a:r>
          </a:p>
          <a:p>
            <a:r>
              <a:rPr lang="en-US" sz="1200" dirty="0">
                <a:latin typeface="Calibri" charset="0"/>
              </a:rPr>
              <a:t>Students tracked for 3 terms after their initial course enrollment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75680" y="745300"/>
            <a:ext cx="812643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STEM Path vs. Non-STEM Path Comparison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765" y="2164516"/>
            <a:ext cx="2742486" cy="36923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sz="1799" dirty="0"/>
          </a:p>
        </p:txBody>
      </p:sp>
      <p:sp>
        <p:nvSpPr>
          <p:cNvPr id="27" name="Right Arrow 26"/>
          <p:cNvSpPr>
            <a:spLocks/>
          </p:cNvSpPr>
          <p:nvPr/>
        </p:nvSpPr>
        <p:spPr>
          <a:xfrm>
            <a:off x="1932801" y="3839696"/>
            <a:ext cx="7514411" cy="2137758"/>
          </a:xfrm>
          <a:prstGeom prst="rightArrow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44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  <a:gs pos="64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solidFill>
              <a:srgbClr val="00000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/>
          <p:nvPr/>
        </p:nvGrpSpPr>
        <p:grpSpPr>
          <a:xfrm>
            <a:off x="6119529" y="4301250"/>
            <a:ext cx="1956083" cy="1250150"/>
            <a:chOff x="4112914" y="937857"/>
            <a:chExt cx="1956593" cy="1250476"/>
          </a:xfrm>
        </p:grpSpPr>
        <p:sp>
          <p:nvSpPr>
            <p:cNvPr id="32" name="Rounded Rectangle 31"/>
            <p:cNvSpPr/>
            <p:nvPr/>
          </p:nvSpPr>
          <p:spPr>
            <a:xfrm>
              <a:off x="4112914" y="937857"/>
              <a:ext cx="1956593" cy="12504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173957" y="998900"/>
              <a:ext cx="1834507" cy="112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798" tIns="83798" rIns="83798" bIns="83798" numCol="1" spcCol="1270" anchor="ctr" anchorCtr="0">
              <a:noAutofit/>
            </a:bodyPr>
            <a:lstStyle/>
            <a:p>
              <a:pPr algn="ctr" defTabSz="977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99" dirty="0">
                  <a:solidFill>
                    <a:schemeClr val="tx1"/>
                  </a:solidFill>
                </a:rPr>
                <a:t>70% Complete Transfer Level Math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99406" y="2140276"/>
            <a:ext cx="79940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/>
              <a:t>STEM </a:t>
            </a:r>
          </a:p>
          <a:p>
            <a:r>
              <a:rPr lang="en-US" sz="1999" b="1" dirty="0"/>
              <a:t>PATH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0581" y="4599696"/>
            <a:ext cx="1911631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/>
              <a:t>Accelerated PATH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632198" y="4283499"/>
            <a:ext cx="2157414" cy="1250150"/>
            <a:chOff x="1777406" y="2338713"/>
            <a:chExt cx="1956593" cy="1250476"/>
          </a:xfrm>
        </p:grpSpPr>
        <p:sp>
          <p:nvSpPr>
            <p:cNvPr id="36" name="Rounded Rectangle 35"/>
            <p:cNvSpPr/>
            <p:nvPr/>
          </p:nvSpPr>
          <p:spPr>
            <a:xfrm>
              <a:off x="1777406" y="2338713"/>
              <a:ext cx="1956593" cy="125047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1838448" y="2399756"/>
              <a:ext cx="1834507" cy="1128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798" tIns="83798" rIns="83798" bIns="83798" numCol="1" spcCol="1270" anchor="ctr" anchorCtr="0">
              <a:noAutofit/>
            </a:bodyPr>
            <a:lstStyle/>
            <a:p>
              <a:pPr algn="ctr" defTabSz="977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99" dirty="0">
                  <a:solidFill>
                    <a:schemeClr val="tx1"/>
                  </a:solidFill>
                </a:rPr>
                <a:t>69% Completed Basic Skills Math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20316" y="3384097"/>
            <a:ext cx="2350096" cy="40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9" b="1" dirty="0">
                <a:solidFill>
                  <a:schemeClr val="accent4">
                    <a:lumMod val="75000"/>
                  </a:schemeClr>
                </a:solidFill>
              </a:rPr>
              <a:t>Increased from 17% </a:t>
            </a:r>
            <a:endParaRPr lang="en-US" sz="1999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524619" y="2830227"/>
            <a:ext cx="436193" cy="5716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4" name="Rectangle 13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Percentages by Ethnicity</a:t>
            </a:r>
          </a:p>
        </p:txBody>
      </p:sp>
      <p:graphicFrame>
        <p:nvGraphicFramePr>
          <p:cNvPr id="7" name="Content Placeholder 6" descr="Stacked Bar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98970"/>
              </p:ext>
            </p:extLst>
          </p:nvPr>
        </p:nvGraphicFramePr>
        <p:xfrm>
          <a:off x="1593437" y="1447800"/>
          <a:ext cx="90729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9412" y="4823383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9412" y="291053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9412" y="3886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412" y="2012302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0412" y="6169223"/>
            <a:ext cx="1000105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i="1" dirty="0">
                <a:latin typeface="Calibri" charset="0"/>
              </a:rPr>
              <a:t>Source: </a:t>
            </a:r>
            <a:r>
              <a:rPr lang="en-US" sz="1400" dirty="0">
                <a:latin typeface="Calibri" charset="0"/>
              </a:rPr>
              <a:t>CCCCO Basic Skills Cohort Tracker, Fall 2013 – Fall 2014 cohorts; </a:t>
            </a:r>
          </a:p>
          <a:p>
            <a:r>
              <a:rPr lang="en-US" sz="1400" dirty="0">
                <a:latin typeface="Calibri" charset="0"/>
              </a:rPr>
              <a:t>Students tracked for 3 terms after their initial course enrollment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3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5" name="Rectangle 14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Percentages by Ethnicity</a:t>
            </a:r>
          </a:p>
        </p:txBody>
      </p:sp>
      <p:graphicFrame>
        <p:nvGraphicFramePr>
          <p:cNvPr id="7" name="Content Placeholder 6" descr="Stacked Bar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77356"/>
              </p:ext>
            </p:extLst>
          </p:nvPr>
        </p:nvGraphicFramePr>
        <p:xfrm>
          <a:off x="1593437" y="1447800"/>
          <a:ext cx="90729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9412" y="4823383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9412" y="291053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9412" y="3886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3212" y="3855567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012" y="4800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3212" y="2971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3212" y="2057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412" y="2012302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1412" y="6172200"/>
            <a:ext cx="1000105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i="1" dirty="0">
                <a:latin typeface="Calibri" charset="0"/>
              </a:rPr>
              <a:t>Source: </a:t>
            </a:r>
            <a:r>
              <a:rPr lang="en-US" sz="1400" dirty="0">
                <a:latin typeface="Calibri" charset="0"/>
              </a:rPr>
              <a:t>CCCCO Basic Skills Cohort Tracker, Fall 2013 – Fall 2014 cohorts; </a:t>
            </a:r>
          </a:p>
          <a:p>
            <a:r>
              <a:rPr lang="en-US" sz="1400" dirty="0">
                <a:latin typeface="Calibri" charset="0"/>
              </a:rPr>
              <a:t>Students tracked for 3 terms after their initial course enrollment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1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to the future</a:t>
            </a:r>
          </a:p>
        </p:txBody>
      </p:sp>
      <p:graphicFrame>
        <p:nvGraphicFramePr>
          <p:cNvPr id="6" name="Content Placeholder 5" descr="Vertical Chevron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5607639"/>
              </p:ext>
            </p:extLst>
          </p:nvPr>
        </p:nvGraphicFramePr>
        <p:xfrm>
          <a:off x="1446212" y="1524000"/>
          <a:ext cx="671036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430704" y="990171"/>
            <a:ext cx="3276600" cy="4801029"/>
            <a:chOff x="8430704" y="990171"/>
            <a:chExt cx="3276600" cy="4801029"/>
          </a:xfrm>
        </p:grpSpPr>
        <p:sp>
          <p:nvSpPr>
            <p:cNvPr id="10" name="Rectangle 9"/>
            <p:cNvSpPr/>
            <p:nvPr/>
          </p:nvSpPr>
          <p:spPr>
            <a:xfrm>
              <a:off x="8430704" y="990171"/>
              <a:ext cx="3276600" cy="48010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812" y="3276600"/>
              <a:ext cx="3072384" cy="230428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012" y="1143000"/>
              <a:ext cx="2931160" cy="2022856"/>
            </a:xfrm>
            <a:prstGeom prst="rect">
              <a:avLst/>
            </a:prstGeom>
            <a:effectLst>
              <a:innerShdw blurRad="114300">
                <a:prstClr val="black"/>
              </a:innerShdw>
              <a:softEdge rad="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4" name="Rectangle 13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228600"/>
            <a:ext cx="3496172" cy="533400"/>
          </a:xfrm>
        </p:spPr>
        <p:txBody>
          <a:bodyPr>
            <a:normAutofit/>
          </a:bodyPr>
          <a:lstStyle/>
          <a:p>
            <a:r>
              <a:rPr lang="en-US" dirty="0"/>
              <a:t>Student comments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12" y="990600"/>
            <a:ext cx="3581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 I used to hate math, but now I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like it a little more.” -Edwin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“I wish I could have used 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calculator in my last class.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I think I would have passed.”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                          -Sophie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“I can’t believe I got an A on 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math test for the first time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my life. I gotta call my mom!”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                                     -Dejon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“Now I am feeling confident that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I can get though trig. I 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changing my major to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 kinesiology.”  -Jenna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2854728"/>
            <a:ext cx="3276600" cy="30126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40" y="228600"/>
            <a:ext cx="3288172" cy="2514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0" y="3118320"/>
            <a:ext cx="3106928" cy="28252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29032"/>
            <a:ext cx="2927096" cy="29189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08012" y="6019683"/>
            <a:ext cx="11277600" cy="838317"/>
            <a:chOff x="1217612" y="6019683"/>
            <a:chExt cx="10668000" cy="838317"/>
          </a:xfrm>
        </p:grpSpPr>
        <p:sp>
          <p:nvSpPr>
            <p:cNvPr id="15" name="Rectangle 14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5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small groups (less than 4 people)</a:t>
            </a:r>
          </a:p>
          <a:p>
            <a:r>
              <a:rPr lang="en-US" dirty="0"/>
              <a:t>Find commonalities among all of you within these categories:</a:t>
            </a:r>
          </a:p>
          <a:p>
            <a:pPr lvl="1"/>
            <a:r>
              <a:rPr lang="en-US" dirty="0"/>
              <a:t>Leisure activities</a:t>
            </a:r>
          </a:p>
          <a:p>
            <a:pPr lvl="1"/>
            <a:r>
              <a:rPr lang="en-US" dirty="0"/>
              <a:t>Your life as a student (yes….when YOU were in college)</a:t>
            </a:r>
          </a:p>
          <a:p>
            <a:pPr lvl="1"/>
            <a:r>
              <a:rPr lang="en-US" dirty="0"/>
              <a:t>Your life as a professional</a:t>
            </a:r>
          </a:p>
          <a:p>
            <a:r>
              <a:rPr lang="en-US" dirty="0"/>
              <a:t>Write the three items you have in common on the poster board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4" name="Rectangle 3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the tone</a:t>
            </a:r>
          </a:p>
          <a:p>
            <a:r>
              <a:rPr lang="en-US" dirty="0"/>
              <a:t>Finding common ground</a:t>
            </a:r>
          </a:p>
          <a:p>
            <a:r>
              <a:rPr lang="en-US" dirty="0"/>
              <a:t>Non-traditional structure to class meetings</a:t>
            </a:r>
          </a:p>
          <a:p>
            <a:r>
              <a:rPr lang="en-US" dirty="0"/>
              <a:t>Establish trust early</a:t>
            </a:r>
          </a:p>
          <a:p>
            <a:r>
              <a:rPr lang="en-US" dirty="0"/>
              <a:t>Rethinking “group projects”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8" name="Rectangle 7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were the numbers saying?</a:t>
            </a:r>
          </a:p>
        </p:txBody>
      </p:sp>
      <p:graphicFrame>
        <p:nvGraphicFramePr>
          <p:cNvPr id="11" name="Content Placeholder 10" descr="Sample table with 3 columns, 4 rows" title="Tab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1900182"/>
              </p:ext>
            </p:extLst>
          </p:nvPr>
        </p:nvGraphicFramePr>
        <p:xfrm>
          <a:off x="1674812" y="1600200"/>
          <a:ext cx="7167564" cy="404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594">
                  <a:extLst>
                    <a:ext uri="{9D8B030D-6E8A-4147-A177-3AD203B41FA5}">
                      <a16:colId xmlns:a16="http://schemas.microsoft.com/office/drawing/2014/main" val="980021452"/>
                    </a:ext>
                  </a:extLst>
                </a:gridCol>
                <a:gridCol w="119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594">
                  <a:extLst>
                    <a:ext uri="{9D8B030D-6E8A-4147-A177-3AD203B41FA5}">
                      <a16:colId xmlns:a16="http://schemas.microsoft.com/office/drawing/2014/main" val="3631905354"/>
                    </a:ext>
                  </a:extLst>
                </a:gridCol>
                <a:gridCol w="1194594">
                  <a:extLst>
                    <a:ext uri="{9D8B030D-6E8A-4147-A177-3AD203B41FA5}">
                      <a16:colId xmlns:a16="http://schemas.microsoft.com/office/drawing/2014/main" val="2888641139"/>
                    </a:ext>
                  </a:extLst>
                </a:gridCol>
              </a:tblGrid>
              <a:tr h="55245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 placing into Math classes below Transfer-Level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8063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levels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level below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76%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51%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Filipino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71%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82%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8480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African American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90%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72158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0" name="Rectangle 9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812" y="57150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First-time students with placement levels; 3-cohort average (2011/12, 2012/13, and 2013/14); </a:t>
            </a:r>
            <a:r>
              <a:rPr lang="en-US" sz="1400" i="1" dirty="0">
                <a:solidFill>
                  <a:prstClr val="black"/>
                </a:solidFill>
              </a:rPr>
              <a:t>Source: </a:t>
            </a:r>
            <a:r>
              <a:rPr lang="en-US" sz="1400" dirty="0">
                <a:solidFill>
                  <a:prstClr val="black"/>
                </a:solidFill>
              </a:rPr>
              <a:t>SDCCD Information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Obstacles Require Huge Changes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Unacceptably low success rates</a:t>
            </a:r>
          </a:p>
          <a:p>
            <a:r>
              <a:rPr lang="en-US" dirty="0"/>
              <a:t>High repeat rates in Intermediate Algebra</a:t>
            </a:r>
          </a:p>
          <a:p>
            <a:r>
              <a:rPr lang="en-US" dirty="0"/>
              <a:t>Disproportionate impact on historically underrepresented </a:t>
            </a:r>
          </a:p>
          <a:p>
            <a:r>
              <a:rPr lang="en-US" dirty="0"/>
              <a:t>Response to Statway and California Acceleration Project</a:t>
            </a:r>
          </a:p>
          <a:p>
            <a:r>
              <a:rPr lang="en-US" dirty="0"/>
              <a:t>Committed to algebra skills as a graduation requirement</a:t>
            </a:r>
          </a:p>
          <a:p>
            <a:r>
              <a:rPr lang="en-US" dirty="0"/>
              <a:t>Keep options open for “non-STEM” majors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8" name="Rectangle 7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6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92 - A typical day in class: </a:t>
            </a:r>
            <a:br>
              <a:rPr lang="en-US" dirty="0"/>
            </a:br>
            <a:r>
              <a:rPr lang="en-US" sz="3200" dirty="0">
                <a:cs typeface="Arial" panose="020B0604020202020204" pitchFamily="34" charset="0"/>
              </a:rPr>
              <a:t>Hiding the broccoli in mac n’ cheese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572000"/>
          </a:xfrm>
        </p:spPr>
        <p:txBody>
          <a:bodyPr/>
          <a:lstStyle/>
          <a:p>
            <a:r>
              <a:rPr lang="en-US" dirty="0"/>
              <a:t>Throw them into the pool before giving them “floaties”</a:t>
            </a:r>
          </a:p>
          <a:p>
            <a:r>
              <a:rPr lang="en-US" dirty="0"/>
              <a:t>Focus on collaboration &amp; problem solving</a:t>
            </a:r>
          </a:p>
          <a:p>
            <a:r>
              <a:rPr lang="en-US" dirty="0"/>
              <a:t>4 units course: 3 hours lecture, 3 hours lab </a:t>
            </a:r>
          </a:p>
          <a:p>
            <a:r>
              <a:rPr lang="en-US" dirty="0"/>
              <a:t>Two, three and four day per week options</a:t>
            </a:r>
          </a:p>
          <a:p>
            <a:r>
              <a:rPr lang="en-US" dirty="0"/>
              <a:t>Classroom Tutors with extra office hours</a:t>
            </a:r>
          </a:p>
          <a:p>
            <a:r>
              <a:rPr lang="en-US" dirty="0"/>
              <a:t>Application problems using calculators</a:t>
            </a:r>
          </a:p>
          <a:p>
            <a:r>
              <a:rPr lang="en-US" dirty="0"/>
              <a:t>Math Appreciation </a:t>
            </a:r>
          </a:p>
          <a:p>
            <a:pPr marL="0" indent="0">
              <a:buNone/>
            </a:pPr>
            <a:r>
              <a:rPr lang="en-US" dirty="0"/>
              <a:t>      </a:t>
            </a: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ti36x 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2133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5" name="Rectangle 14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4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Sample: People Proportions</a:t>
            </a:r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828800"/>
            <a:ext cx="2937867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2133600"/>
            <a:ext cx="2419350" cy="3105150"/>
          </a:xfrm>
          <a:prstGeom prst="rect">
            <a:avLst/>
          </a:prstGeom>
        </p:spPr>
      </p:pic>
      <p:pic>
        <p:nvPicPr>
          <p:cNvPr id="1030" name="Picture 6" descr="Image result for mother teresa caric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905000"/>
            <a:ext cx="282632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1" name="Rectangle 10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8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-152400"/>
            <a:ext cx="10520776" cy="1239837"/>
          </a:xfrm>
        </p:spPr>
        <p:txBody>
          <a:bodyPr/>
          <a:lstStyle/>
          <a:p>
            <a:r>
              <a:rPr lang="en-US" dirty="0"/>
              <a:t>Sample: People Proportions </a:t>
            </a:r>
            <a:r>
              <a:rPr lang="en-US" sz="3200" dirty="0"/>
              <a:t>How tall were these people?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83" y="1752600"/>
            <a:ext cx="1206500" cy="22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2" y="1524000"/>
            <a:ext cx="1691640" cy="245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tibia b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1447800"/>
            <a:ext cx="1658938" cy="27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2057400"/>
            <a:ext cx="1472533" cy="21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88956" y="4267200"/>
            <a:ext cx="476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Length 34.8 cm		    Length 24.8 cm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6" name="Rectangle 15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511" y="4809857"/>
            <a:ext cx="9872663" cy="11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70612" y="1646237"/>
            <a:ext cx="4876800" cy="4144963"/>
            <a:chOff x="5942012" y="1417637"/>
            <a:chExt cx="4876800" cy="4144963"/>
          </a:xfrm>
        </p:grpSpPr>
        <p:sp>
          <p:nvSpPr>
            <p:cNvPr id="4" name="Rectangle 3"/>
            <p:cNvSpPr/>
            <p:nvPr/>
          </p:nvSpPr>
          <p:spPr>
            <a:xfrm>
              <a:off x="5942012" y="1417637"/>
              <a:ext cx="4876800" cy="414496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=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412" y="3200400"/>
              <a:ext cx="1541777" cy="2264128"/>
            </a:xfrm>
            <a:prstGeom prst="rect">
              <a:avLst/>
            </a:prstGeom>
          </p:spPr>
        </p:pic>
        <p:pic>
          <p:nvPicPr>
            <p:cNvPr id="2050" name="Picture 2" descr="Phi Fibonacci spiral Yellow Sunflow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2" y="1524000"/>
              <a:ext cx="2008261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9619" y="1327193"/>
              <a:ext cx="1600200" cy="199381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17612" y="6019683"/>
            <a:ext cx="10668000" cy="838317"/>
            <a:chOff x="1217612" y="6019683"/>
            <a:chExt cx="10668000" cy="838317"/>
          </a:xfrm>
        </p:grpSpPr>
        <p:sp>
          <p:nvSpPr>
            <p:cNvPr id="16" name="Rectangle 15"/>
            <p:cNvSpPr/>
            <p:nvPr/>
          </p:nvSpPr>
          <p:spPr>
            <a:xfrm>
              <a:off x="1217612" y="6019683"/>
              <a:ext cx="10668000" cy="838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6019683"/>
              <a:ext cx="2460175" cy="83831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Proportions: Phi (</a:t>
            </a:r>
            <a:r>
              <a:rPr lang="el-GR" dirty="0">
                <a:latin typeface="Georgia" panose="02040502050405020303" pitchFamily="18" charset="0"/>
              </a:rPr>
              <a:t>Φ</a:t>
            </a:r>
            <a:r>
              <a:rPr lang="en-US" dirty="0"/>
              <a:t>), Fi, Fo, FUN!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3436" y="1600200"/>
                <a:ext cx="6253576" cy="1295400"/>
              </a:xfrm>
            </p:spPr>
            <p:txBody>
              <a:bodyPr numCol="2">
                <a:normAutofit/>
              </a:bodyPr>
              <a:lstStyle/>
              <a:p>
                <a:r>
                  <a:rPr lang="en-US" dirty="0"/>
                  <a:t>The Golden Ratio</a:t>
                </a:r>
              </a:p>
              <a:p>
                <a:r>
                  <a:rPr lang="el-GR" dirty="0">
                    <a:latin typeface="Georgia" panose="02040502050405020303" pitchFamily="18" charset="0"/>
                  </a:rPr>
                  <a:t>Φ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1.6180339</m:t>
                    </m:r>
                  </m:oMath>
                </a14:m>
                <a:endParaRPr lang="en-US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3436" y="1600200"/>
                <a:ext cx="6253576" cy="1295400"/>
              </a:xfrm>
              <a:blipFill>
                <a:blip r:embed="rId6"/>
                <a:stretch>
                  <a:fillRect l="-2047" t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golden ratio in n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92" y="3703637"/>
            <a:ext cx="2187820" cy="19959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911" y="2631578"/>
                <a:ext cx="3259501" cy="323582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Art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Architecture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Plants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Solar System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Music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Human Body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Weather</a:t>
                </a:r>
              </a:p>
              <a:p>
                <a:pPr marL="742950" lvl="1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Population growth</a:t>
                </a:r>
              </a:p>
              <a:p>
                <a:pPr lvl="1"/>
                <a:endParaRPr lang="en-US" sz="2000" dirty="0"/>
              </a:p>
              <a:p>
                <a:r>
                  <a:rPr lang="el-GR" sz="2400" dirty="0">
                    <a:latin typeface="Georgia" panose="02040502050405020303" pitchFamily="18" charset="0"/>
                  </a:rPr>
                  <a:t>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∗.5+.5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11" y="2631578"/>
                <a:ext cx="3259501" cy="3235822"/>
              </a:xfrm>
              <a:prstGeom prst="rect">
                <a:avLst/>
              </a:prstGeom>
              <a:blipFill>
                <a:blip r:embed="rId8"/>
                <a:stretch>
                  <a:fillRect l="-2996" t="-1130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678</Words>
  <Application>Microsoft Office PowerPoint</Application>
  <PresentationFormat>Custom</PresentationFormat>
  <Paragraphs>157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Euphemia</vt:lpstr>
      <vt:lpstr>Georgia</vt:lpstr>
      <vt:lpstr>Wingdings</vt:lpstr>
      <vt:lpstr>Math 16x9</vt:lpstr>
      <vt:lpstr>Accelerated Time to Completion A Path to Quantitative Reasoning</vt:lpstr>
      <vt:lpstr>Introductions</vt:lpstr>
      <vt:lpstr>Introductions</vt:lpstr>
      <vt:lpstr>What were the numbers saying?</vt:lpstr>
      <vt:lpstr>Huge Obstacles Require Huge Changes</vt:lpstr>
      <vt:lpstr>Math 92 - A typical day in class:  Hiding the broccoli in mac n’ cheese</vt:lpstr>
      <vt:lpstr>Sample: People Proportions</vt:lpstr>
      <vt:lpstr>Sample: People Proportions How tall were these people?</vt:lpstr>
      <vt:lpstr>People Proportions: Phi (Φ), Fi, Fo, FUN!</vt:lpstr>
      <vt:lpstr>Sample: Pizzeria – Analyzing Area</vt:lpstr>
      <vt:lpstr>Sample: Pizzeria – Analyzing Area</vt:lpstr>
      <vt:lpstr>Curriculum Implications</vt:lpstr>
      <vt:lpstr>PowerPoint Presentation</vt:lpstr>
      <vt:lpstr>Completion Percentages by Ethnicity</vt:lpstr>
      <vt:lpstr>Completion Percentages by Ethnicity</vt:lpstr>
      <vt:lpstr>Looking to the future</vt:lpstr>
      <vt:lpstr>Student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2017-03-13T13:43:00Z</dcterms:created>
  <dcterms:modified xsi:type="dcterms:W3CDTF">2017-03-17T22:08:52Z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  <property fmtid="{D5CDD505-2E9C-101B-9397-08002B2CF9AE}" pid="3" name="_MarkAsFinal">
    <vt:bool>true</vt:bool>
  </property>
</Properties>
</file>