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61" r:id="rId4"/>
    <p:sldId id="262" r:id="rId5"/>
    <p:sldId id="273" r:id="rId6"/>
    <p:sldId id="274" r:id="rId7"/>
    <p:sldId id="280" r:id="rId8"/>
    <p:sldId id="275" r:id="rId9"/>
    <p:sldId id="276" r:id="rId10"/>
    <p:sldId id="279" r:id="rId11"/>
    <p:sldId id="278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1"/>
    <p:restoredTop sz="94168"/>
  </p:normalViewPr>
  <p:slideViewPr>
    <p:cSldViewPr snapToGrid="0" snapToObjects="1">
      <p:cViewPr varScale="1">
        <p:scale>
          <a:sx n="73" d="100"/>
          <a:sy n="73" d="100"/>
        </p:scale>
        <p:origin x="784" y="136"/>
      </p:cViewPr>
      <p:guideLst/>
    </p:cSldViewPr>
  </p:slideViewPr>
  <p:notesTextViewPr>
    <p:cViewPr>
      <p:scale>
        <a:sx n="1" d="1"/>
        <a:sy n="1" d="1"/>
      </p:scale>
      <p:origin x="0" y="-72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CC2A6D0-5D39-664E-AE73-15BB84939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4BB5E9-8DAD-A04E-9691-81BB78297D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ADA93F-E7DF-6F4A-8E56-B48E845A5391}" type="datetimeFigureOut">
              <a:rPr lang="en-US"/>
              <a:pPr>
                <a:defRPr/>
              </a:pPr>
              <a:t>10/6/21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A98972-4EA1-A742-B357-2CF743B923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DBA76E-688F-0F4E-BA30-6790D10ABA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D268D4-1DCC-C64C-A18E-8FC5FEA50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67A6A58-33A5-6B4F-A3A0-194E6FC30B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DC095B-F663-5447-9453-A245D06CE5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264C6E-3E86-7840-8CB1-62BD7FCE4DB1}" type="datetimeFigureOut">
              <a:rPr lang="en-US"/>
              <a:pPr>
                <a:defRPr/>
              </a:pPr>
              <a:t>10/6/21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723C4E8-3F4D-D04A-BAF8-651E54DF1B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70532E2-2D0B-2C42-BFE7-00EA5CF50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E5ACFC-B433-704A-BFA9-4F462171B3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EA6DDD-C8E9-444B-A973-CAFAFDD95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C0C864-278B-374A-A6F0-4CEE3ADE8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 Google link into chat:</a:t>
            </a:r>
            <a:r>
              <a:rPr lang="en-US" baseline="0" dirty="0" smtClean="0"/>
              <a:t> https://</a:t>
            </a:r>
            <a:r>
              <a:rPr lang="en-US" baseline="0" dirty="0" err="1" smtClean="0"/>
              <a:t>docs.google.com</a:t>
            </a:r>
            <a:r>
              <a:rPr lang="en-US" baseline="0" dirty="0" smtClean="0"/>
              <a:t>/document/d/1WsOEWIUp3ne1H2lb0HCgnZakw2UudmIirvesJTnMm_k/</a:t>
            </a:r>
            <a:r>
              <a:rPr lang="en-US" baseline="0" dirty="0" err="1" smtClean="0"/>
              <a:t>edit?usp</a:t>
            </a:r>
            <a:r>
              <a:rPr lang="en-US" baseline="0" smtClean="0"/>
              <a:t>=sharing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ASCCC Academic Academy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0C864-278B-374A-A6F0-4CEE3ADE8FE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44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418058" y="518962"/>
            <a:ext cx="4267199" cy="585216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4F7D80-DBC0-904C-9E65-7A36551C7D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4008438" cy="6923087"/>
          </a:xfrm>
          <a:prstGeom prst="rect">
            <a:avLst/>
          </a:prstGeom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958F44-9432-314D-AE33-ACB262C2D300}"/>
              </a:ext>
            </a:extLst>
          </p:cNvPr>
          <p:cNvSpPr/>
          <p:nvPr userDrawn="1"/>
        </p:nvSpPr>
        <p:spPr>
          <a:xfrm>
            <a:off x="0" y="1133475"/>
            <a:ext cx="4008438" cy="4619625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  <a:effectLst>
            <a:outerShdw blurRad="393700" dir="11400000" sx="1000" sy="1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8B6F3A-AFD0-7641-9CEE-CAB2C0372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863"/>
          <a:stretch/>
        </p:blipFill>
        <p:spPr>
          <a:xfrm>
            <a:off x="11487150" y="-36513"/>
            <a:ext cx="711200" cy="6961188"/>
          </a:xfrm>
          <a:prstGeom prst="rect">
            <a:avLst/>
          </a:prstGeom>
          <a:effectLst>
            <a:outerShdw blurRad="190500" dist="38100" dir="108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307029-25B3-4242-91F6-1E629F750B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8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701" y="1193842"/>
            <a:ext cx="6672648" cy="50917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885" y="2947086"/>
            <a:ext cx="3583461" cy="2575824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2973C2A9-E941-1945-8517-AD68E5C2C4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12EA7-8AF5-6D4A-BB65-EDB273F44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69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C19392-FD29-8D49-8560-1C7E7F1D96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21365F-1657-3C40-90EB-F6DD9D95DB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822325" cy="6858000"/>
          </a:xfrm>
          <a:prstGeom prst="rect">
            <a:avLst/>
          </a:prstGeom>
          <a:effectLst>
            <a:outerShdw blurRad="190500" dist="381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xmlns="" id="{577BBE42-6646-574A-8F8F-061779CCC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4514-134D-334B-9247-30111F82F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53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DC406C7-C891-854D-B11C-9BA3F33D0C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F16640-5BF0-7045-9BD9-F81EB8E61D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822325" cy="6858000"/>
          </a:xfrm>
          <a:prstGeom prst="rect">
            <a:avLst/>
          </a:prstGeom>
          <a:effectLst>
            <a:outerShdw blurRad="190500" dist="381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xmlns="" id="{BF1D28D4-0B63-4F49-885F-3C0F3FF9D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ECD38-FFDC-B946-A4F7-DDE361C58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66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64D85B75-C2A5-1348-BA29-5AC2B5B45E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71E71348-A66C-BF47-901E-578BE3ECBF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CB04-307F-394D-9421-4C7BD16D8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33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A6F429E9-F1BC-924F-A832-CDCEB5407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D87FE5A2-9799-5641-B170-D4D046B04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16EC4CEF-8B82-7242-84B1-FF9D2B43C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8398C44E-10D6-8241-94A7-2F5A39EDC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-id.net/tmc" TargetMode="External"/><Relationship Id="rId4" Type="http://schemas.openxmlformats.org/officeDocument/2006/relationships/hyperlink" Target="https://www.asccc.org/papers/history-c-id-and-tmcs-academic-senate-white-paper-0" TargetMode="External"/><Relationship Id="rId5" Type="http://schemas.openxmlformats.org/officeDocument/2006/relationships/hyperlink" Target="https://www.calstate.edu/apply/transfer/Pages/associate-degree-for-transfer-major-and-campus-search.aspx" TargetMode="External"/><Relationship Id="rId6" Type="http://schemas.openxmlformats.org/officeDocument/2006/relationships/hyperlink" Target="https://admission.universityofcalifornia.edu/admission-requirements/transfer-requirements/uc-transfer-programs/transfer-pathways/" TargetMode="External"/><Relationship Id="rId7" Type="http://schemas.openxmlformats.org/officeDocument/2006/relationships/hyperlink" Target="https://admission.universityofcalifornia.edu/admission-requirements/transfer-requirements/uc-transfer-programs/pathways-plus.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c-id.net/page/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xmlns="" id="{860FC19C-5480-6D43-9AF2-E148516DE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1100" y="503238"/>
            <a:ext cx="4267200" cy="5851525"/>
          </a:xfrm>
        </p:spPr>
        <p:txBody>
          <a:bodyPr/>
          <a:lstStyle/>
          <a:p>
            <a:r>
              <a:rPr lang="en-US" b="1" dirty="0"/>
              <a:t>Transfer Alignment Project</a:t>
            </a:r>
            <a:br>
              <a:rPr lang="en-US" b="1" dirty="0"/>
            </a:br>
            <a:r>
              <a:rPr lang="en-US" b="1" dirty="0"/>
              <a:t>Follow-up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accent2">
                    <a:lumMod val="90000"/>
                  </a:schemeClr>
                </a:solidFill>
              </a:rPr>
              <a:t>Thursday, October 8</a:t>
            </a:r>
            <a:br>
              <a:rPr lang="en-US" sz="2400" dirty="0">
                <a:solidFill>
                  <a:schemeClr val="accent2">
                    <a:lumMod val="9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90000"/>
                  </a:schemeClr>
                </a:solidFill>
              </a:rPr>
              <a:t>3:15-4:30</a:t>
            </a:r>
            <a:endParaRPr lang="en-US" altLang="en-US" sz="2400" dirty="0">
              <a:solidFill>
                <a:schemeClr val="accent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48402-1C1E-0240-8307-C0906186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UCTP and TMC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3F1E7A-D756-5648-93B4-ED917260E4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TMCs are the basis of ADTs.  TMCs require that a GE pattern is completed.</a:t>
            </a:r>
          </a:p>
          <a:p>
            <a:r>
              <a:rPr lang="en-US" dirty="0"/>
              <a:t>UCTPs do not assume GE completion.</a:t>
            </a:r>
          </a:p>
          <a:p>
            <a:r>
              <a:rPr lang="en-US" dirty="0"/>
              <a:t>Transfer admissions requirements to UC and CSU</a:t>
            </a:r>
          </a:p>
          <a:p>
            <a:r>
              <a:rPr lang="en-US" dirty="0"/>
              <a:t>Other questions or challenges:</a:t>
            </a:r>
          </a:p>
          <a:p>
            <a:pPr lvl="1"/>
            <a:r>
              <a:rPr lang="en-US" dirty="0"/>
              <a:t>Google Doc Link</a:t>
            </a:r>
            <a:r>
              <a:rPr lang="en-US" dirty="0"/>
              <a:t>: https://</a:t>
            </a:r>
            <a:r>
              <a:rPr lang="en-US" dirty="0" err="1"/>
              <a:t>docs.google.com</a:t>
            </a:r>
            <a:r>
              <a:rPr lang="en-US" dirty="0"/>
              <a:t>/document/d/1WsOEWIUp3ne1H2lb0HCgnZakw2UudmIirvesJTnMm_k/</a:t>
            </a:r>
            <a:r>
              <a:rPr lang="en-US" dirty="0" err="1"/>
              <a:t>edit?usp</a:t>
            </a:r>
            <a:r>
              <a:rPr lang="en-US" dirty="0"/>
              <a:t>=sharing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76B9ED-303A-9343-AF36-621EABD35E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ECD38-FFDC-B946-A4F7-DDE361C5863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14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C0B00-66D6-5342-B5CF-712E1288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BCB75-0456-DE45-9C4D-BC901E556E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C-ID Policies:  </a:t>
            </a:r>
            <a:r>
              <a:rPr lang="en-US" sz="1800" dirty="0">
                <a:hlinkClick r:id="rId2"/>
              </a:rPr>
              <a:t>https://c-id.net/page/1</a:t>
            </a:r>
            <a:endParaRPr lang="en-US" sz="1800" dirty="0"/>
          </a:p>
          <a:p>
            <a:r>
              <a:rPr lang="en-US" sz="1800" dirty="0"/>
              <a:t>TMCs:  </a:t>
            </a:r>
            <a:r>
              <a:rPr lang="en-US" sz="1800" dirty="0">
                <a:hlinkClick r:id="rId3"/>
              </a:rPr>
              <a:t>https://c-id.net/tmc</a:t>
            </a:r>
            <a:endParaRPr lang="en-US" sz="1800" dirty="0"/>
          </a:p>
          <a:p>
            <a:r>
              <a:rPr lang="en-US" sz="1800" dirty="0"/>
              <a:t>History of C-ID:  </a:t>
            </a:r>
            <a:r>
              <a:rPr lang="en-US" sz="1800" dirty="0">
                <a:hlinkClick r:id="rId4"/>
              </a:rPr>
              <a:t>https://www.asccc.org/papers/history-c-id-and-tmcs-academic-senate-white-paper-0</a:t>
            </a:r>
            <a:endParaRPr lang="en-US" sz="1800" dirty="0"/>
          </a:p>
          <a:p>
            <a:r>
              <a:rPr lang="en-US" sz="1800" dirty="0"/>
              <a:t>CSU determinations of similar:  </a:t>
            </a:r>
            <a:r>
              <a:rPr lang="en-US" sz="1800" dirty="0">
                <a:hlinkClick r:id="rId5"/>
              </a:rPr>
              <a:t>https://www.calstate.edu/apply/transfer/Pages/associate-degree-for-transfer-major-and-campus-search.aspx</a:t>
            </a:r>
            <a:endParaRPr lang="en-US" sz="1800" dirty="0"/>
          </a:p>
          <a:p>
            <a:r>
              <a:rPr lang="en-US" sz="1800" dirty="0"/>
              <a:t>UCTP:  </a:t>
            </a:r>
            <a:r>
              <a:rPr lang="en-US" sz="1800" dirty="0">
                <a:hlinkClick r:id="rId6"/>
              </a:rPr>
              <a:t>https://admission.universityofcalifornia.edu/admission-requirements/transfer-requirements/uc-transfer-programs/transfer-pathways/</a:t>
            </a:r>
            <a:endParaRPr lang="en-US" sz="1800" dirty="0"/>
          </a:p>
          <a:p>
            <a:r>
              <a:rPr lang="en-US" sz="1800" dirty="0"/>
              <a:t>UCTP Pilot (Pathways Plus):  </a:t>
            </a:r>
            <a:r>
              <a:rPr lang="en-US" sz="1800" dirty="0">
                <a:hlinkClick r:id="rId7"/>
              </a:rPr>
              <a:t>https://admission.universityofcalifornia.edu/admission-requirements/transfer-requirements/uc-transfer-programs/pathways-</a:t>
            </a:r>
            <a:r>
              <a:rPr lang="en-US" sz="1800" dirty="0" err="1">
                <a:hlinkClick r:id="rId7"/>
              </a:rPr>
              <a:t>plus</a:t>
            </a:r>
            <a:r>
              <a:rPr lang="en-US" sz="1800" err="1">
                <a:hlinkClick r:id="rId7"/>
              </a:rPr>
              <a:t>.</a:t>
            </a:r>
            <a:r>
              <a:rPr lang="en-US" sz="1800">
                <a:hlinkClick r:id="rId7"/>
              </a:rPr>
              <a:t>html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B2A80F-3987-C441-B789-99C6BA6E5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ECD38-FFDC-B946-A4F7-DDE361C5863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89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AE772-9820-F54D-9B50-93D117BE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1ED14E-3D41-494C-B12E-F6F1BB88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477" y="990642"/>
            <a:ext cx="6672648" cy="5091744"/>
          </a:xfrm>
        </p:spPr>
        <p:txBody>
          <a:bodyPr/>
          <a:lstStyle/>
          <a:p>
            <a:r>
              <a:rPr lang="en-US" dirty="0"/>
              <a:t>Cheryl </a:t>
            </a:r>
            <a:r>
              <a:rPr lang="en-US" dirty="0" err="1"/>
              <a:t>Aschenbach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ASCCC </a:t>
            </a:r>
            <a:r>
              <a:rPr lang="en-US" dirty="0" smtClean="0"/>
              <a:t>Secretary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Transfer Alignment Project</a:t>
            </a:r>
          </a:p>
          <a:p>
            <a:endParaRPr lang="en-US" dirty="0"/>
          </a:p>
          <a:p>
            <a:r>
              <a:rPr lang="en-US" dirty="0"/>
              <a:t>Eric Wada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Curriculum Director, C-ID/ASCCC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Transfer Alignment Project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21A7AF-8D42-7949-A108-164FA12C4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85" y="3536514"/>
            <a:ext cx="3577912" cy="8944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41F54D-3F76-E54E-9C99-7F67F68F00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612EA7-8AF5-6D4A-BB65-EDB273F44EC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01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259A4-306F-DC43-9F88-FFC469AD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1447B0-CC8C-124B-83A1-1EE3E7DED9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Join the C-ID Curriculum Director and members of the Transfer Alignment Project team to learn more about C-ID and the Transfer Alignment Project goals of aligning pathways where feasible, and clearly communicating the benefits of different pathways, where alignment is not feasible. Get your C-ID and Transfer Alignment Project questions answered!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6659E4-DFC4-EC49-BB2D-DEAD671FD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ECD38-FFDC-B946-A4F7-DDE361C5863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01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A21BA7-5822-6241-967C-D5660743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B9B1C8-42B8-474F-881D-46D873C72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1"/>
            <a:ext cx="10372483" cy="3891280"/>
          </a:xfrm>
        </p:spPr>
        <p:txBody>
          <a:bodyPr/>
          <a:lstStyle/>
          <a:p>
            <a:r>
              <a:rPr lang="en-US" dirty="0"/>
              <a:t>C-ID Overview</a:t>
            </a:r>
          </a:p>
          <a:p>
            <a:r>
              <a:rPr lang="en-US" dirty="0"/>
              <a:t>Faculty Discipline Review Groups</a:t>
            </a:r>
          </a:p>
          <a:p>
            <a:r>
              <a:rPr lang="en-US" dirty="0"/>
              <a:t>Transfer Model Curriculum</a:t>
            </a:r>
          </a:p>
          <a:p>
            <a:r>
              <a:rPr lang="en-US" dirty="0"/>
              <a:t>Associate Degree for Transfer</a:t>
            </a:r>
          </a:p>
          <a:p>
            <a:r>
              <a:rPr lang="en-US" dirty="0"/>
              <a:t>UCTP and TMC Alignment</a:t>
            </a:r>
          </a:p>
          <a:p>
            <a:r>
              <a:rPr lang="en-US" dirty="0"/>
              <a:t>Discussion &amp; Sharing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72F195-416A-E84F-BD36-F18AE25CD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4514-134D-334B-9247-30111F82FF6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24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001DA3-F3A6-2C44-9BF2-6870EA66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Role of C-ID – What is C-ID?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C11641-525F-254A-BC65-E0E5EFF97C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Supra-numbering system, started in 2007.</a:t>
            </a:r>
          </a:p>
          <a:p>
            <a:r>
              <a:rPr lang="en-US" dirty="0"/>
              <a:t>CCC course outlines may be submitted for review against descriptors developed by CCC and CSU faculty.</a:t>
            </a:r>
          </a:p>
          <a:p>
            <a:r>
              <a:rPr lang="en-US" dirty="0"/>
              <a:t>C-ID aligned courses can be used to streamline articulation within and between systems.</a:t>
            </a:r>
          </a:p>
          <a:p>
            <a:r>
              <a:rPr lang="en-US" dirty="0"/>
              <a:t>CCC and CSU Senate-appointed faculty serve as:</a:t>
            </a:r>
          </a:p>
          <a:p>
            <a:pPr lvl="1"/>
            <a:r>
              <a:rPr lang="en-US" dirty="0"/>
              <a:t>Course outline of record evaluators (COREs) for C-ID</a:t>
            </a:r>
          </a:p>
          <a:p>
            <a:pPr lvl="1"/>
            <a:r>
              <a:rPr lang="en-US" dirty="0"/>
              <a:t>Faculty Discipline Review Group members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9B205F-94B4-BE48-B954-FBBBA1CF3E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ECD38-FFDC-B946-A4F7-DDE361C5863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61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3206D-BE1E-3A47-99FB-DAFCC06A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FDRG Membership and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C193C-005C-5B41-A1D3-52123F0B0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Membership - FDRG consists of</a:t>
            </a:r>
          </a:p>
          <a:p>
            <a:pPr lvl="1"/>
            <a:r>
              <a:rPr lang="en-US" dirty="0"/>
              <a:t>3 CCC faculty</a:t>
            </a:r>
          </a:p>
          <a:p>
            <a:pPr lvl="1"/>
            <a:r>
              <a:rPr lang="en-US" dirty="0"/>
              <a:t>3 CSU faculty</a:t>
            </a:r>
          </a:p>
          <a:p>
            <a:pPr lvl="1"/>
            <a:r>
              <a:rPr lang="en-US" dirty="0"/>
              <a:t>Articulation officer (AO) from the C-ID AO subgroup</a:t>
            </a:r>
          </a:p>
          <a:p>
            <a:pPr lvl="1"/>
            <a:r>
              <a:rPr lang="en-US" dirty="0"/>
              <a:t>UC faculty are invited to attend in an advisory role</a:t>
            </a:r>
          </a:p>
          <a:p>
            <a:r>
              <a:rPr lang="en-US" dirty="0"/>
              <a:t>Functions - Considering input from CCC and CSU discipline (and related discipline) faculty and AOs: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E91552-4DBB-3045-B758-C354AE94E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ECD38-FFDC-B946-A4F7-DDE361C5863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44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E49AF-7012-5A42-8A56-8FC540F8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FDRG Review: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DE7221-A037-7948-AB93-4F48EB0517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UCTP alignment with TMCs has relied primarily on FDRG input.</a:t>
            </a:r>
          </a:p>
          <a:p>
            <a:r>
              <a:rPr lang="en-US" dirty="0"/>
              <a:t>In disciplines where there isn’t clear alignment, substantial changes to the TMC may be necessary</a:t>
            </a:r>
          </a:p>
          <a:p>
            <a:pPr lvl="1"/>
            <a:r>
              <a:rPr lang="en-US" dirty="0"/>
              <a:t>Iterative review process:</a:t>
            </a:r>
          </a:p>
          <a:p>
            <a:pPr lvl="2"/>
            <a:r>
              <a:rPr lang="en-US" dirty="0"/>
              <a:t>Re-survey the CCCs and CSUs to gauge impact of the change on CCCs and CSUs determinations of similar</a:t>
            </a:r>
          </a:p>
          <a:p>
            <a:r>
              <a:rPr lang="en-US" dirty="0"/>
              <a:t>Narrative document that summarizes the FDRG’s determinations regarding the TMC and responses to survey comments.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D18F43-2273-E04B-AF49-F42753616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ECD38-FFDC-B946-A4F7-DDE361C5863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4BE7FF-585A-694E-AB38-DD25232D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Model Curriculum (TMC)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9467F9-8595-4E4B-8D66-A85CA3A84B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Template upon which an Associate Degree for Transfer (ADT) is developed</a:t>
            </a:r>
          </a:p>
          <a:p>
            <a:pPr lvl="1"/>
            <a:r>
              <a:rPr lang="en-US" dirty="0"/>
              <a:t>41 of these on the C-ID webpage.</a:t>
            </a:r>
          </a:p>
          <a:p>
            <a:pPr lvl="1"/>
            <a:r>
              <a:rPr lang="en-US" dirty="0"/>
              <a:t>Structure differs by discipline.</a:t>
            </a:r>
          </a:p>
          <a:p>
            <a:pPr lvl="2"/>
            <a:r>
              <a:rPr lang="en-US" dirty="0"/>
              <a:t>Core requirements and usually electives</a:t>
            </a:r>
          </a:p>
          <a:p>
            <a:pPr lvl="2"/>
            <a:r>
              <a:rPr lang="en-US" dirty="0"/>
              <a:t>C-ID descriptors are often included for courses that articulate widely to CSU, and are broadly used for a major or related majors.</a:t>
            </a:r>
          </a:p>
          <a:p>
            <a:pPr lvl="2"/>
            <a:r>
              <a:rPr lang="en-US" dirty="0"/>
              <a:t>Electives, where appropriate, allow local flexibility for CCCs to serve their students.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80A098-97AA-D347-A689-1A4FD65776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ECD38-FFDC-B946-A4F7-DDE361C5863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74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392E0-6A6E-7441-B04A-0180B9F3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 Degree for Transfer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D41393-5E00-9F4A-A5A0-6808E7065A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ADT Requirements:</a:t>
            </a:r>
          </a:p>
          <a:p>
            <a:pPr lvl="1"/>
            <a:r>
              <a:rPr lang="en-US" dirty="0"/>
              <a:t>Minimum 18 units in a major</a:t>
            </a:r>
          </a:p>
          <a:p>
            <a:pPr lvl="1"/>
            <a:r>
              <a:rPr lang="en-US" dirty="0"/>
              <a:t>A General Education pattern (CSU-GE Breadth, IGETC, or IGETC for STEM in some disciplines)</a:t>
            </a:r>
          </a:p>
          <a:p>
            <a:pPr lvl="1"/>
            <a:r>
              <a:rPr lang="en-US" dirty="0"/>
              <a:t>A 60 unit pathway to complete the degree at a CCC, but students may choose to take more.</a:t>
            </a:r>
          </a:p>
          <a:p>
            <a:pPr lvl="1"/>
            <a:r>
              <a:rPr lang="en-US" dirty="0"/>
              <a:t>2.0 GPA</a:t>
            </a:r>
          </a:p>
          <a:p>
            <a:r>
              <a:rPr lang="en-US" dirty="0"/>
              <a:t>ADT Benefits:</a:t>
            </a:r>
          </a:p>
          <a:p>
            <a:pPr lvl="1"/>
            <a:r>
              <a:rPr lang="en-US" dirty="0"/>
              <a:t>Guaranteed admission to the CSU system (not to a specific college or major) if the TMC is determined to be similar.</a:t>
            </a:r>
          </a:p>
          <a:p>
            <a:pPr lvl="1"/>
            <a:r>
              <a:rPr lang="en-US" dirty="0"/>
              <a:t>A pathway at CSU that allows students to complete the BA/BS in 60 units, but students may choose to take more.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4E11A4-3C33-2C45-BC49-2936DF2F13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ECD38-FFDC-B946-A4F7-DDE361C5863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200509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AA 2021 B">
      <a:dk1>
        <a:srgbClr val="003366"/>
      </a:dk1>
      <a:lt1>
        <a:srgbClr val="FFFFFF"/>
      </a:lt1>
      <a:dk2>
        <a:srgbClr val="3871C7"/>
      </a:dk2>
      <a:lt2>
        <a:srgbClr val="D8E9F0"/>
      </a:lt2>
      <a:accent1>
        <a:srgbClr val="FF59AB"/>
      </a:accent1>
      <a:accent2>
        <a:srgbClr val="E7B0F5"/>
      </a:accent2>
      <a:accent3>
        <a:srgbClr val="6EAFF2"/>
      </a:accent3>
      <a:accent4>
        <a:srgbClr val="3970EC"/>
      </a:accent4>
      <a:accent5>
        <a:srgbClr val="7FC3FF"/>
      </a:accent5>
      <a:accent6>
        <a:srgbClr val="B1DAF4"/>
      </a:accent6>
      <a:hlink>
        <a:srgbClr val="005B95"/>
      </a:hlink>
      <a:folHlink>
        <a:srgbClr val="3970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AA 2021 ppt template 2" id="{C03A53BA-4106-024E-9D07-CD5A51549CEF}" vid="{28BAD5EB-9025-6348-9A9E-E7DD8B48A5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Curriculum Inst</Template>
  <TotalTime>2169</TotalTime>
  <Words>581</Words>
  <Application>Microsoft Macintosh PowerPoint</Application>
  <PresentationFormat>Widescreen</PresentationFormat>
  <Paragraphs>81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</vt:lpstr>
      <vt:lpstr>Palatino</vt:lpstr>
      <vt:lpstr>ASCCC Curriculum Inst. 2020 Theme</vt:lpstr>
      <vt:lpstr>Transfer Alignment Project Follow-up   Thursday, October 8 3:15-4:30</vt:lpstr>
      <vt:lpstr>Presenters</vt:lpstr>
      <vt:lpstr>Description</vt:lpstr>
      <vt:lpstr>Overview</vt:lpstr>
      <vt:lpstr>Role of C-ID – What is C-ID?</vt:lpstr>
      <vt:lpstr>FDRG Membership and Functions</vt:lpstr>
      <vt:lpstr>FDRG Review:</vt:lpstr>
      <vt:lpstr>Transfer Model Curriculum (TMC)</vt:lpstr>
      <vt:lpstr>Associate Degree for Transfer (ADT)</vt:lpstr>
      <vt:lpstr>UCTP and TMC Alignment</vt:lpstr>
      <vt:lpstr>Resources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Microsoft Office User</cp:lastModifiedBy>
  <cp:revision>31</cp:revision>
  <cp:lastPrinted>2020-11-24T19:39:26Z</cp:lastPrinted>
  <dcterms:created xsi:type="dcterms:W3CDTF">2021-09-29T23:31:47Z</dcterms:created>
  <dcterms:modified xsi:type="dcterms:W3CDTF">2021-10-06T23:36:06Z</dcterms:modified>
</cp:coreProperties>
</file>