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1704638" cy="658336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957">
          <p15:clr>
            <a:srgbClr val="A4A3A4"/>
          </p15:clr>
        </p15:guide>
        <p15:guide id="2" pos="2237">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v4pee9DNyDnV1QTWjH7hTHgxV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72" y="84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77737" cy="469424"/>
          </a:xfrm>
          <a:prstGeom prst="rect">
            <a:avLst/>
          </a:prstGeom>
          <a:noFill/>
          <a:ln>
            <a:noFill/>
          </a:ln>
        </p:spPr>
        <p:txBody>
          <a:bodyPr spcFirstLastPara="1" wrap="square" lIns="94175" tIns="94175" rIns="94175" bIns="941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7" cy="469424"/>
          </a:xfrm>
          <a:prstGeom prst="rect">
            <a:avLst/>
          </a:prstGeom>
          <a:noFill/>
          <a:ln>
            <a:noFill/>
          </a:ln>
        </p:spPr>
        <p:txBody>
          <a:bodyPr spcFirstLastPara="1" wrap="square" lIns="94175" tIns="94175" rIns="94175" bIns="941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lvl1pPr marL="457200" marR="0" lvl="0"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152"/>
              <a:buFont typeface="Calibri"/>
              <a:buNone/>
              <a:defRPr sz="115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917422"/>
            <a:ext cx="3077737" cy="469424"/>
          </a:xfrm>
          <a:prstGeom prst="rect">
            <a:avLst/>
          </a:prstGeom>
          <a:noFill/>
          <a:ln>
            <a:noFill/>
          </a:ln>
        </p:spPr>
        <p:txBody>
          <a:bodyPr spcFirstLastPara="1" wrap="square" lIns="94175" tIns="94175" rIns="94175" bIns="941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d7639b499_0_6: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SzPts val="1100"/>
              <a:buNone/>
            </a:pPr>
            <a:r>
              <a:rPr lang="en-US"/>
              <a:t>Darla</a:t>
            </a:r>
            <a:endParaRPr/>
          </a:p>
          <a:p>
            <a:pPr marL="0" lvl="0" indent="0" algn="l" rtl="0">
              <a:lnSpc>
                <a:spcPct val="100000"/>
              </a:lnSpc>
              <a:spcBef>
                <a:spcPts val="0"/>
              </a:spcBef>
              <a:spcAft>
                <a:spcPts val="0"/>
              </a:spcAft>
              <a:buSzPts val="1152"/>
              <a:buNone/>
            </a:pPr>
            <a:endParaRPr/>
          </a:p>
        </p:txBody>
      </p:sp>
      <p:sp>
        <p:nvSpPr>
          <p:cNvPr id="85" name="Google Shape;85;ged7639b499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177" name="Google Shape;177;p6:notes"/>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dcc6a33c4_0_6: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ddcc6a33c4_0_6: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185" name="Google Shape;185;gddcc6a33c4_0_6: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b8495257d_0_152: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eb8495257d_0_152: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193" name="Google Shape;193;geb8495257d_0_152: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p7: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In spring 2021,  we surveyed nearly 8,000</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“high-leverage” students who had completed at least 45</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transferable units as of fall 2020</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at a CCC — those who were close to transfer but had not yet made it to university — exploring the near-</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term impact of the COVID-19 pandemic on their transfer experience </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Our research examined:</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COVID-19’s effect on students’ transfer plans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Issues faced by transfer students during the pandemic</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Student awareness and use of relaxed requirements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made by California’s higher education segments,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designed to support their transfer success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Influence of key factors on students’ transfer capacity</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(identified by our original Through the Gate transfer</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study1) during the pandemic and in the coming year</a:t>
            </a: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p:txBody>
      </p:sp>
      <p:sp>
        <p:nvSpPr>
          <p:cNvPr id="201" name="Google Shape;201;p7:notes"/>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Many students surveyed indicated that the pandemic negatively affected their transfer plans — despite their considerable progress toward a bachelor’s degree. </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52"/>
              <a:buFont typeface="Calibri"/>
              <a:buNone/>
            </a:pPr>
            <a:r>
              <a:rPr lang="en-US" sz="1200"/>
              <a:t>Impacts varied from changing pathways to delaying plans to cancelling transfer plans all together.</a:t>
            </a:r>
            <a:endParaRPr/>
          </a:p>
          <a:p>
            <a:pPr marL="457200" lvl="0" indent="-228600" algn="l" rtl="0">
              <a:lnSpc>
                <a:spcPct val="100000"/>
              </a:lnSpc>
              <a:spcBef>
                <a:spcPts val="0"/>
              </a:spcBef>
              <a:spcAft>
                <a:spcPts val="0"/>
              </a:spcAft>
              <a:buClr>
                <a:schemeClr val="dk1"/>
              </a:buClr>
              <a:buSzPts val="1152"/>
              <a:buFont typeface="Calibri"/>
              <a:buNone/>
            </a:pPr>
            <a:endParaRPr sz="1200"/>
          </a:p>
          <a:p>
            <a:pPr marL="0" lvl="0" indent="0" algn="l" rtl="0">
              <a:lnSpc>
                <a:spcPct val="100000"/>
              </a:lnSpc>
              <a:spcBef>
                <a:spcPts val="0"/>
              </a:spcBef>
              <a:spcAft>
                <a:spcPts val="0"/>
              </a:spcAft>
              <a:buClr>
                <a:schemeClr val="dk1"/>
              </a:buClr>
              <a:buSzPts val="1100"/>
              <a:buFont typeface="Arial"/>
              <a:buNone/>
            </a:pPr>
            <a:r>
              <a:rPr lang="en-US" sz="1200"/>
              <a:t>Many deferrals due to not wanting to pay university tuition online and / or waiting for life to settle back down</a:t>
            </a:r>
            <a:endParaRPr sz="1200"/>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Some students reported that COVID-19 derailed their plans altogether, even after they had been admitted to university.</a:t>
            </a: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a:p>
            <a:pPr marL="457200" lvl="0" indent="-228600" algn="l" rtl="0">
              <a:lnSpc>
                <a:spcPct val="100000"/>
              </a:lnSpc>
              <a:spcBef>
                <a:spcPts val="0"/>
              </a:spcBef>
              <a:spcAft>
                <a:spcPts val="0"/>
              </a:spcAft>
              <a:buClr>
                <a:schemeClr val="dk1"/>
              </a:buClr>
              <a:buSzPts val="1152"/>
              <a:buFont typeface="Calibri"/>
              <a:buNone/>
            </a:pPr>
            <a:endParaRPr b="1">
              <a:solidFill>
                <a:srgbClr val="178C24"/>
              </a:solidFill>
            </a:endParaRPr>
          </a:p>
        </p:txBody>
      </p:sp>
      <p:sp>
        <p:nvSpPr>
          <p:cNvPr id="211" name="Google Shape;211;p10:notes"/>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Many students reported having difficulty accessing transfer-related sources during the pandemic at both the CCC and university</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40% of students found it harder to access counselors and advisors while 33% of students found it difficult to access both</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community college and university transfer</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center staff</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Additionally, when asking about the issues they experienced during the pandemic, FGs shared concerns about their university readiness due to questions about the rigor of their online community college courses.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p:txBody>
      </p:sp>
      <p:sp>
        <p:nvSpPr>
          <p:cNvPr id="218" name="Google Shape;218;p9: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68% of students were unaware of changes made by CCC</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75% of students were unfamiliar with changes made by their prospective university</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Student Groups Least Likely to Know</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about Relaxed Requirements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White</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Native American/Alaska Native</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 Ages 25+</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In focus groups and open-ended survey questions,</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students voiced that while they did not leverage these</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options, the availability of these options served as a sort</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r>
              <a:rPr lang="en-US" b="1">
                <a:solidFill>
                  <a:srgbClr val="178C24"/>
                </a:solidFill>
              </a:rPr>
              <a:t>of safety net.</a:t>
            </a:r>
            <a:endParaRPr b="1">
              <a:solidFill>
                <a:srgbClr val="178C24"/>
              </a:solidFill>
            </a:endParaRPr>
          </a:p>
          <a:p>
            <a:pPr marL="0" lvl="0" indent="0" algn="l" rtl="0">
              <a:lnSpc>
                <a:spcPct val="100000"/>
              </a:lnSpc>
              <a:spcBef>
                <a:spcPts val="0"/>
              </a:spcBef>
              <a:spcAft>
                <a:spcPts val="0"/>
              </a:spcAft>
              <a:buClr>
                <a:schemeClr val="dk1"/>
              </a:buClr>
              <a:buSzPts val="1100"/>
              <a:buFont typeface="Arial"/>
              <a:buNone/>
            </a:pP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p:txBody>
      </p:sp>
      <p:sp>
        <p:nvSpPr>
          <p:cNvPr id="225" name="Google Shape;225;p11: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514dfa67e_2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f514dfa67e_2_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b="1">
              <a:solidFill>
                <a:srgbClr val="178C24"/>
              </a:solidFill>
            </a:endParaRPr>
          </a:p>
          <a:p>
            <a:pPr marL="0" lvl="0" indent="0" algn="l" rtl="0">
              <a:lnSpc>
                <a:spcPct val="100000"/>
              </a:lnSpc>
              <a:spcBef>
                <a:spcPts val="0"/>
              </a:spcBef>
              <a:spcAft>
                <a:spcPts val="0"/>
              </a:spcAft>
              <a:buClr>
                <a:srgbClr val="178C24"/>
              </a:buClr>
              <a:buSzPts val="1200"/>
              <a:buFont typeface="Arial"/>
              <a:buNone/>
            </a:pPr>
            <a:endParaRPr b="1">
              <a:solidFill>
                <a:srgbClr val="178C24"/>
              </a:solidFill>
            </a:endParaRPr>
          </a:p>
          <a:p>
            <a:pPr marL="457200" lvl="0" indent="-457200" algn="l" rtl="0">
              <a:lnSpc>
                <a:spcPct val="100000"/>
              </a:lnSpc>
              <a:spcBef>
                <a:spcPts val="0"/>
              </a:spcBef>
              <a:spcAft>
                <a:spcPts val="0"/>
              </a:spcAft>
              <a:buSzPts val="1152"/>
              <a:buFont typeface="Arial"/>
              <a:buChar char="•"/>
            </a:pPr>
            <a:r>
              <a:rPr lang="en-US" sz="1200" b="1"/>
              <a:t>University affordability </a:t>
            </a:r>
            <a:r>
              <a:rPr lang="en-US" sz="1200"/>
              <a:t>most important, most challenging, and saw rise in challenge during pandemic</a:t>
            </a:r>
            <a:endParaRPr/>
          </a:p>
          <a:p>
            <a:pPr marL="457200" lvl="0" indent="-457200" algn="l" rtl="0">
              <a:lnSpc>
                <a:spcPct val="100000"/>
              </a:lnSpc>
              <a:spcBef>
                <a:spcPts val="800"/>
              </a:spcBef>
              <a:spcAft>
                <a:spcPts val="0"/>
              </a:spcAft>
              <a:buSzPts val="1152"/>
              <a:buFont typeface="Arial"/>
              <a:buChar char="•"/>
            </a:pPr>
            <a:r>
              <a:rPr lang="en-US" sz="1200"/>
              <a:t>Concerns about </a:t>
            </a:r>
            <a:r>
              <a:rPr lang="en-US" sz="1200" b="1"/>
              <a:t>school-life balance </a:t>
            </a:r>
            <a:r>
              <a:rPr lang="en-US" sz="1200"/>
              <a:t>greatly intensified during the pandemic (now abating somewhat, but still much higher than pre-pandemic</a:t>
            </a:r>
            <a:endParaRPr/>
          </a:p>
          <a:p>
            <a:pPr marL="457200" lvl="0" indent="-384048" algn="l" rtl="0">
              <a:lnSpc>
                <a:spcPct val="100000"/>
              </a:lnSpc>
              <a:spcBef>
                <a:spcPts val="0"/>
              </a:spcBef>
              <a:spcAft>
                <a:spcPts val="0"/>
              </a:spcAft>
              <a:buClr>
                <a:schemeClr val="dk1"/>
              </a:buClr>
              <a:buSzPts val="1152"/>
              <a:buFont typeface="Arial"/>
              <a:buNone/>
            </a:pPr>
            <a:endParaRPr sz="1200"/>
          </a:p>
          <a:p>
            <a:pPr marL="457200" lvl="0" indent="-457200" algn="l" rtl="0">
              <a:lnSpc>
                <a:spcPct val="100000"/>
              </a:lnSpc>
              <a:spcBef>
                <a:spcPts val="800"/>
              </a:spcBef>
              <a:spcAft>
                <a:spcPts val="0"/>
              </a:spcAft>
              <a:buSzPts val="1152"/>
              <a:buFont typeface="Arial"/>
              <a:buChar char="•"/>
            </a:pPr>
            <a:r>
              <a:rPr lang="en-US" sz="1200"/>
              <a:t>Challenges associated with </a:t>
            </a:r>
            <a:r>
              <a:rPr lang="en-US" sz="1200" b="1"/>
              <a:t>pathway navigation </a:t>
            </a:r>
            <a:r>
              <a:rPr lang="en-US" sz="1200"/>
              <a:t>and </a:t>
            </a:r>
            <a:r>
              <a:rPr lang="en-US" sz="1200" b="1"/>
              <a:t>support network </a:t>
            </a:r>
            <a:r>
              <a:rPr lang="en-US" sz="1200"/>
              <a:t>grew substantially from before to during the pandemic, yet appear to be trending back downwards more quickly than university affordability or school-life balance </a:t>
            </a:r>
            <a:endParaRPr/>
          </a:p>
          <a:p>
            <a:pPr marL="457200" lvl="0" indent="-384048" algn="l" rtl="0">
              <a:lnSpc>
                <a:spcPct val="100000"/>
              </a:lnSpc>
              <a:spcBef>
                <a:spcPts val="0"/>
              </a:spcBef>
              <a:spcAft>
                <a:spcPts val="0"/>
              </a:spcAft>
              <a:buClr>
                <a:schemeClr val="dk1"/>
              </a:buClr>
              <a:buSzPts val="1152"/>
              <a:buFont typeface="Arial"/>
              <a:buNone/>
            </a:pPr>
            <a:endParaRPr sz="1200"/>
          </a:p>
          <a:p>
            <a:pPr marL="457200" lvl="0" indent="-457200" algn="l" rtl="0">
              <a:lnSpc>
                <a:spcPct val="100000"/>
              </a:lnSpc>
              <a:spcBef>
                <a:spcPts val="0"/>
              </a:spcBef>
              <a:spcAft>
                <a:spcPts val="0"/>
              </a:spcAft>
              <a:buSzPts val="1152"/>
              <a:buFont typeface="Arial"/>
              <a:buChar char="•"/>
            </a:pPr>
            <a:r>
              <a:rPr lang="en-US" sz="1200"/>
              <a:t>Issues with both areas centered around communication with both the community college and university. While many of the issues associated with these factors will likely be reduced by the availability of in-person education, these two factors are still substantially higher than they were before the pandemic.</a:t>
            </a:r>
            <a:endParaRPr/>
          </a:p>
          <a:p>
            <a:pPr marL="457200" lvl="0" indent="-457200" algn="l" rtl="0">
              <a:lnSpc>
                <a:spcPct val="100000"/>
              </a:lnSpc>
              <a:spcBef>
                <a:spcPts val="0"/>
              </a:spcBef>
              <a:spcAft>
                <a:spcPts val="0"/>
              </a:spcAft>
              <a:buSzPts val="1152"/>
              <a:buFont typeface="Arial"/>
              <a:buChar char="•"/>
            </a:pPr>
            <a:r>
              <a:rPr lang="en-US" sz="1200"/>
              <a:t/>
            </a:r>
            <a:br>
              <a:rPr lang="en-US" sz="1200"/>
            </a:br>
            <a:endParaRPr b="1">
              <a:solidFill>
                <a:srgbClr val="178C24"/>
              </a:solidFill>
            </a:endParaRPr>
          </a:p>
        </p:txBody>
      </p:sp>
      <p:sp>
        <p:nvSpPr>
          <p:cNvPr id="233" name="Google Shape;233;gf514dfa67e_2_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ddb8920e0_1_12: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eddb8920e0_1_12: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244" name="Google Shape;244;geddb8920e0_1_12: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514dfa67e_2_17: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f514dfa67e_2_17: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a:p>
            <a:pPr marL="0" lvl="0" indent="0" algn="l" rtl="0">
              <a:lnSpc>
                <a:spcPct val="100000"/>
              </a:lnSpc>
              <a:spcBef>
                <a:spcPts val="0"/>
              </a:spcBef>
              <a:spcAft>
                <a:spcPts val="0"/>
              </a:spcAft>
              <a:buSzPts val="1152"/>
              <a:buNone/>
            </a:pPr>
            <a:r>
              <a:rPr lang="en-US"/>
              <a:t>For ASCC Pause to discuss - What can faculty do? How can faculty help? See Faculty Guide / Encourage students to get more info </a:t>
            </a:r>
            <a:endParaRPr/>
          </a:p>
          <a:p>
            <a:pPr marL="0" lvl="0" indent="0" algn="l" rtl="0">
              <a:lnSpc>
                <a:spcPct val="100000"/>
              </a:lnSpc>
              <a:spcBef>
                <a:spcPts val="0"/>
              </a:spcBef>
              <a:spcAft>
                <a:spcPts val="0"/>
              </a:spcAft>
              <a:buClr>
                <a:schemeClr val="dk1"/>
              </a:buClr>
              <a:buSzPts val="1152"/>
              <a:buFont typeface="Arial"/>
              <a:buNone/>
            </a:pPr>
            <a:r>
              <a:rPr lang="en-US"/>
              <a:t>https://rpgroup.org/Portals/0/Documents/Projects/ThroughtheGate/TTG-StudentSupportProfessionalsResource.pdf?ver=2021-09-16-150205-103</a:t>
            </a:r>
            <a:endParaRPr/>
          </a:p>
        </p:txBody>
      </p:sp>
      <p:sp>
        <p:nvSpPr>
          <p:cNvPr id="255" name="Google Shape;255;gf514dfa67e_2_17: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d08c4e1c4_0_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ed08c4e1c4_0_8: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190500" marR="190500" lvl="0" indent="0" algn="l" rtl="0">
              <a:lnSpc>
                <a:spcPct val="150000"/>
              </a:lnSpc>
              <a:spcBef>
                <a:spcPts val="0"/>
              </a:spcBef>
              <a:spcAft>
                <a:spcPts val="0"/>
              </a:spcAft>
              <a:buClr>
                <a:schemeClr val="dk1"/>
              </a:buClr>
              <a:buSzPts val="1100"/>
              <a:buFont typeface="Arial"/>
              <a:buNone/>
            </a:pPr>
            <a:endParaRPr sz="1800">
              <a:solidFill>
                <a:srgbClr val="FFFFFF"/>
              </a:solidFill>
              <a:highlight>
                <a:srgbClr val="0D5257"/>
              </a:highlight>
              <a:latin typeface="Arial"/>
              <a:ea typeface="Arial"/>
              <a:cs typeface="Arial"/>
              <a:sym typeface="Arial"/>
            </a:endParaRPr>
          </a:p>
          <a:p>
            <a:pPr marL="101600" lvl="0" indent="0" algn="l" rtl="0">
              <a:lnSpc>
                <a:spcPct val="180000"/>
              </a:lnSpc>
              <a:spcBef>
                <a:spcPts val="0"/>
              </a:spcBef>
              <a:spcAft>
                <a:spcPts val="0"/>
              </a:spcAft>
              <a:buClr>
                <a:schemeClr val="dk1"/>
              </a:buClr>
              <a:buSzPts val="1100"/>
              <a:buFont typeface="Arial"/>
              <a:buNone/>
            </a:pPr>
            <a:r>
              <a:rPr lang="en-US" sz="1800">
                <a:solidFill>
                  <a:srgbClr val="FFFFFF"/>
                </a:solidFill>
                <a:highlight>
                  <a:srgbClr val="0D5257"/>
                </a:highlight>
                <a:latin typeface="Arial"/>
                <a:ea typeface="Arial"/>
                <a:cs typeface="Arial"/>
                <a:sym typeface="Arial"/>
              </a:rPr>
              <a:t>Our Vision</a:t>
            </a:r>
            <a:endParaRPr sz="1800">
              <a:solidFill>
                <a:srgbClr val="FFFFFF"/>
              </a:solidFill>
              <a:highlight>
                <a:srgbClr val="0D5257"/>
              </a:highlight>
              <a:latin typeface="Arial"/>
              <a:ea typeface="Arial"/>
              <a:cs typeface="Arial"/>
              <a:sym typeface="Arial"/>
            </a:endParaRPr>
          </a:p>
          <a:p>
            <a:pPr marL="190500" marR="190500" lvl="0" indent="0" algn="l" rtl="0">
              <a:lnSpc>
                <a:spcPct val="150000"/>
              </a:lnSpc>
              <a:spcBef>
                <a:spcPts val="0"/>
              </a:spcBef>
              <a:spcAft>
                <a:spcPts val="0"/>
              </a:spcAft>
              <a:buClr>
                <a:schemeClr val="dk1"/>
              </a:buClr>
              <a:buSzPts val="1100"/>
              <a:buFont typeface="Arial"/>
              <a:buNone/>
            </a:pPr>
            <a:r>
              <a:rPr lang="en-US" sz="1200">
                <a:solidFill>
                  <a:srgbClr val="444444"/>
                </a:solidFill>
                <a:highlight>
                  <a:srgbClr val="FAFAFA"/>
                </a:highlight>
                <a:latin typeface="Arial"/>
                <a:ea typeface="Arial"/>
                <a:cs typeface="Arial"/>
                <a:sym typeface="Arial"/>
              </a:rPr>
              <a:t>The RP Group strives to build a community college culture that views planning, evidence-based decision-making, and institutional effectiveness as integral, collaborative strategies that work together to promote student success, increase equitable outcomes, improve college operations, and inform policymakers.</a:t>
            </a:r>
            <a:endParaRPr sz="1200">
              <a:solidFill>
                <a:srgbClr val="444444"/>
              </a:solidFill>
              <a:highlight>
                <a:srgbClr val="FAFAFA"/>
              </a:highlight>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95" name="Google Shape;95;ged08c4e1c4_0_8: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l"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b8495257d_0_169: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eb8495257d_0_169: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265" name="Google Shape;265;geb8495257d_0_169: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14dfa67e_1_1: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f514dfa67e_1_1: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277" name="Google Shape;277;gf514dfa67e_1_1: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b8495257d_0_18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eb8495257d_0_18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a:p>
            <a:pPr marL="0" lvl="0" indent="0" algn="l" rtl="0">
              <a:lnSpc>
                <a:spcPct val="100000"/>
              </a:lnSpc>
              <a:spcBef>
                <a:spcPts val="0"/>
              </a:spcBef>
              <a:spcAft>
                <a:spcPts val="0"/>
              </a:spcAft>
              <a:buSzPts val="1152"/>
              <a:buNone/>
            </a:pPr>
            <a:r>
              <a:rPr lang="en-US"/>
              <a:t>for ASCC pause to discuss</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Clr>
                <a:schemeClr val="dk1"/>
              </a:buClr>
              <a:buSzPts val="1152"/>
              <a:buFont typeface="Arial"/>
              <a:buNone/>
            </a:pPr>
            <a:r>
              <a:rPr lang="en-US"/>
              <a:t>join us tomorrow where we will talk more about what faculty can do individually and within their department to help students in this area</a:t>
            </a:r>
            <a:endParaRPr/>
          </a:p>
          <a:p>
            <a:pPr marL="0" lvl="0" indent="0" algn="l" rtl="0">
              <a:lnSpc>
                <a:spcPct val="100000"/>
              </a:lnSpc>
              <a:spcBef>
                <a:spcPts val="0"/>
              </a:spcBef>
              <a:spcAft>
                <a:spcPts val="0"/>
              </a:spcAft>
              <a:buSzPts val="1152"/>
              <a:buNone/>
            </a:pPr>
            <a:endParaRPr/>
          </a:p>
        </p:txBody>
      </p:sp>
      <p:sp>
        <p:nvSpPr>
          <p:cNvPr id="287" name="Google Shape;287;geb8495257d_0_18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514dfa67e_1_1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f514dfa67e_1_13: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299" name="Google Shape;299;gf514dfa67e_1_13: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b8495257d_0_27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eb8495257d_0_275: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a:p>
            <a:pPr marL="0" lvl="0" indent="0" algn="l" rtl="0">
              <a:lnSpc>
                <a:spcPct val="100000"/>
              </a:lnSpc>
              <a:spcBef>
                <a:spcPts val="0"/>
              </a:spcBef>
              <a:spcAft>
                <a:spcPts val="0"/>
              </a:spcAft>
              <a:buSzPts val="1152"/>
              <a:buNone/>
            </a:pPr>
            <a:r>
              <a:rPr lang="en-US"/>
              <a:t>For ASCC Pause to discuss - even though it’s going back down, the gap is widening/wider than before - join us tomorrow where we will talk more about what faculty can do individually and within their department to help students in this area</a:t>
            </a:r>
            <a:endParaRPr/>
          </a:p>
        </p:txBody>
      </p:sp>
      <p:sp>
        <p:nvSpPr>
          <p:cNvPr id="309" name="Google Shape;309;geb8495257d_0_275: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514dfa67e_1_24: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f514dfa67e_1_24: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321" name="Google Shape;321;gf514dfa67e_1_24: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b8495257d_0_28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eb8495257d_0_283: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Font typeface="Arial"/>
              <a:buNone/>
            </a:pPr>
            <a:r>
              <a:rPr lang="en-US" b="1">
                <a:solidFill>
                  <a:srgbClr val="178C24"/>
                </a:solidFill>
              </a:rPr>
              <a:t>Katie</a:t>
            </a:r>
            <a:endParaRPr/>
          </a:p>
        </p:txBody>
      </p:sp>
      <p:sp>
        <p:nvSpPr>
          <p:cNvPr id="331" name="Google Shape;331;geb8495257d_0_283: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f514dfa67e_0_4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f514dfa67e_0_4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SzPts val="1152"/>
              <a:buNone/>
            </a:pPr>
            <a:r>
              <a:rPr lang="en-US"/>
              <a:t>Darla</a:t>
            </a:r>
            <a:endParaRPr/>
          </a:p>
        </p:txBody>
      </p:sp>
      <p:sp>
        <p:nvSpPr>
          <p:cNvPr id="343" name="Google Shape;343;gf514dfa67e_0_4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533602eb9_0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f533602eb9_0_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152"/>
              <a:buFont typeface="Arial"/>
              <a:buNone/>
            </a:pPr>
            <a:r>
              <a:rPr lang="en-US"/>
              <a:t>Darla</a:t>
            </a:r>
            <a:endParaRPr/>
          </a:p>
          <a:p>
            <a:pPr marL="0" lvl="0" indent="0" algn="l" rtl="0">
              <a:lnSpc>
                <a:spcPct val="100000"/>
              </a:lnSpc>
              <a:spcBef>
                <a:spcPts val="0"/>
              </a:spcBef>
              <a:spcAft>
                <a:spcPts val="0"/>
              </a:spcAft>
              <a:buSzPts val="1152"/>
              <a:buNone/>
            </a:pPr>
            <a:endParaRPr/>
          </a:p>
        </p:txBody>
      </p:sp>
      <p:sp>
        <p:nvSpPr>
          <p:cNvPr id="353" name="Google Shape;353;gf533602eb9_0_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b8495257d_0_16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eb8495257d_0_163: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152"/>
              <a:buFont typeface="Arial"/>
              <a:buNone/>
            </a:pPr>
            <a:r>
              <a:rPr lang="en-US"/>
              <a:t>Darla</a:t>
            </a:r>
            <a:endParaRPr/>
          </a:p>
          <a:p>
            <a:pPr marL="0" lvl="0" indent="0" algn="l" rtl="0">
              <a:lnSpc>
                <a:spcPct val="100000"/>
              </a:lnSpc>
              <a:spcBef>
                <a:spcPts val="0"/>
              </a:spcBef>
              <a:spcAft>
                <a:spcPts val="0"/>
              </a:spcAft>
              <a:buSzPts val="1152"/>
              <a:buNone/>
            </a:pPr>
            <a:endParaRPr/>
          </a:p>
        </p:txBody>
      </p:sp>
      <p:sp>
        <p:nvSpPr>
          <p:cNvPr id="360" name="Google Shape;360;geb8495257d_0_163: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0" lvl="0" indent="0" algn="l" rtl="0">
              <a:lnSpc>
                <a:spcPct val="100000"/>
              </a:lnSpc>
              <a:spcBef>
                <a:spcPts val="0"/>
              </a:spcBef>
              <a:spcAft>
                <a:spcPts val="0"/>
              </a:spcAft>
              <a:buSzPts val="1100"/>
              <a:buNone/>
            </a:pPr>
            <a:endParaRPr/>
          </a:p>
        </p:txBody>
      </p:sp>
      <p:sp>
        <p:nvSpPr>
          <p:cNvPr id="104" name="Google Shape;104;p3:notes"/>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514dfa67e_0_2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f514dfa67e_0_2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152"/>
              <a:buFont typeface="Arial"/>
              <a:buNone/>
            </a:pPr>
            <a:r>
              <a:rPr lang="en-US"/>
              <a:t>Darla</a:t>
            </a:r>
            <a:endParaRPr/>
          </a:p>
          <a:p>
            <a:pPr marL="0" lvl="0" indent="0" algn="l" rtl="0">
              <a:lnSpc>
                <a:spcPct val="100000"/>
              </a:lnSpc>
              <a:spcBef>
                <a:spcPts val="0"/>
              </a:spcBef>
              <a:spcAft>
                <a:spcPts val="0"/>
              </a:spcAft>
              <a:buSzPts val="1152"/>
              <a:buNone/>
            </a:pPr>
            <a:endParaRPr/>
          </a:p>
        </p:txBody>
      </p:sp>
      <p:sp>
        <p:nvSpPr>
          <p:cNvPr id="366" name="Google Shape;366;gf514dfa67e_0_2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txBox="1">
            <a:spLocks noGrp="1"/>
          </p:cNvSpPr>
          <p:nvPr>
            <p:ph type="body" idx="1"/>
          </p:nvPr>
        </p:nvSpPr>
        <p:spPr>
          <a:xfrm>
            <a:off x="687128" y="4348923"/>
            <a:ext cx="5496900" cy="4120200"/>
          </a:xfrm>
          <a:prstGeom prst="rect">
            <a:avLst/>
          </a:prstGeom>
          <a:noFill/>
          <a:ln>
            <a:noFill/>
          </a:ln>
        </p:spPr>
        <p:txBody>
          <a:bodyPr spcFirstLastPara="1" wrap="square" lIns="91525" tIns="45725" rIns="91525" bIns="45725" anchor="t" anchorCtr="0">
            <a:noAutofit/>
          </a:bodyPr>
          <a:lstStyle/>
          <a:p>
            <a:pPr marL="0" lvl="0" indent="0" algn="l" rtl="0">
              <a:spcBef>
                <a:spcPts val="0"/>
              </a:spcBef>
              <a:spcAft>
                <a:spcPts val="0"/>
              </a:spcAft>
              <a:buClr>
                <a:schemeClr val="dk1"/>
              </a:buClr>
              <a:buSzPts val="1152"/>
              <a:buFont typeface="Arial"/>
              <a:buNone/>
            </a:pPr>
            <a:r>
              <a:rPr lang="en-US"/>
              <a:t>Darla</a:t>
            </a:r>
            <a:endParaRPr/>
          </a:p>
          <a:p>
            <a:pPr marL="0" lvl="0" indent="0" algn="l" rtl="0">
              <a:lnSpc>
                <a:spcPct val="100000"/>
              </a:lnSpc>
              <a:spcBef>
                <a:spcPts val="0"/>
              </a:spcBef>
              <a:spcAft>
                <a:spcPts val="0"/>
              </a:spcAft>
              <a:buSzPts val="1400"/>
              <a:buNone/>
            </a:pPr>
            <a:endParaRPr/>
          </a:p>
        </p:txBody>
      </p:sp>
      <p:sp>
        <p:nvSpPr>
          <p:cNvPr id="373" name="Google Shape;373;p18:notes"/>
          <p:cNvSpPr>
            <a:spLocks noGrp="1" noRot="1" noChangeAspect="1"/>
          </p:cNvSpPr>
          <p:nvPr>
            <p:ph type="sldImg" idx="2"/>
          </p:nvPr>
        </p:nvSpPr>
        <p:spPr>
          <a:xfrm>
            <a:off x="384175" y="685800"/>
            <a:ext cx="6102350" cy="3433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ddb8920e0_1_28:notes"/>
          <p:cNvSpPr txBox="1">
            <a:spLocks noGrp="1"/>
          </p:cNvSpPr>
          <p:nvPr>
            <p:ph type="body" idx="1"/>
          </p:nvPr>
        </p:nvSpPr>
        <p:spPr>
          <a:xfrm>
            <a:off x="687128" y="4348923"/>
            <a:ext cx="5496900" cy="4120200"/>
          </a:xfrm>
          <a:prstGeom prst="rect">
            <a:avLst/>
          </a:prstGeom>
          <a:noFill/>
          <a:ln>
            <a:noFill/>
          </a:ln>
        </p:spPr>
        <p:txBody>
          <a:bodyPr spcFirstLastPara="1" wrap="square" lIns="91525" tIns="45725" rIns="91525" bIns="45725" anchor="t" anchorCtr="0">
            <a:noAutofit/>
          </a:bodyPr>
          <a:lstStyle/>
          <a:p>
            <a:pPr marL="0" lvl="0" indent="0" algn="l" rtl="0">
              <a:spcBef>
                <a:spcPts val="0"/>
              </a:spcBef>
              <a:spcAft>
                <a:spcPts val="0"/>
              </a:spcAft>
              <a:buClr>
                <a:schemeClr val="dk1"/>
              </a:buClr>
              <a:buSzPts val="1152"/>
              <a:buFont typeface="Arial"/>
              <a:buNone/>
            </a:pPr>
            <a:r>
              <a:rPr lang="en-US"/>
              <a:t>Darla</a:t>
            </a:r>
            <a:endParaRPr/>
          </a:p>
          <a:p>
            <a:pPr marL="0" lvl="0" indent="0" algn="l" rtl="0">
              <a:lnSpc>
                <a:spcPct val="100000"/>
              </a:lnSpc>
              <a:spcBef>
                <a:spcPts val="0"/>
              </a:spcBef>
              <a:spcAft>
                <a:spcPts val="0"/>
              </a:spcAft>
              <a:buSzPts val="1400"/>
              <a:buNone/>
            </a:pPr>
            <a:endParaRPr/>
          </a:p>
        </p:txBody>
      </p:sp>
      <p:sp>
        <p:nvSpPr>
          <p:cNvPr id="381" name="Google Shape;381;geddb8920e0_1_28:notes"/>
          <p:cNvSpPr>
            <a:spLocks noGrp="1" noRot="1" noChangeAspect="1"/>
          </p:cNvSpPr>
          <p:nvPr>
            <p:ph type="sldImg" idx="2"/>
          </p:nvPr>
        </p:nvSpPr>
        <p:spPr>
          <a:xfrm>
            <a:off x="384175" y="685800"/>
            <a:ext cx="6102350" cy="3433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4: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0" lvl="2" indent="0" algn="l" rtl="0">
              <a:lnSpc>
                <a:spcPct val="100000"/>
              </a:lnSpc>
              <a:spcBef>
                <a:spcPts val="0"/>
              </a:spcBef>
              <a:spcAft>
                <a:spcPts val="0"/>
              </a:spcAft>
              <a:buSzPts val="800"/>
              <a:buNone/>
            </a:pPr>
            <a:endParaRPr sz="800"/>
          </a:p>
        </p:txBody>
      </p:sp>
      <p:sp>
        <p:nvSpPr>
          <p:cNvPr id="113" name="Google Shape;113;p4:notes"/>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514dfa67e_0_6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f514dfa67e_0_63:notes"/>
          <p:cNvSpPr txBox="1">
            <a:spLocks noGrp="1"/>
          </p:cNvSpPr>
          <p:nvPr>
            <p:ph type="body" idx="1"/>
          </p:nvPr>
        </p:nvSpPr>
        <p:spPr>
          <a:xfrm>
            <a:off x="710247"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r>
              <a:rPr lang="en-US"/>
              <a:t>Exit without credentials</a:t>
            </a:r>
            <a:endParaRPr/>
          </a:p>
          <a:p>
            <a:pPr marL="0" lvl="0" indent="0" algn="l" rtl="0">
              <a:lnSpc>
                <a:spcPct val="100000"/>
              </a:lnSpc>
              <a:spcBef>
                <a:spcPts val="0"/>
              </a:spcBef>
              <a:spcAft>
                <a:spcPts val="0"/>
              </a:spcAft>
              <a:buSzPts val="1152"/>
              <a:buNone/>
            </a:pPr>
            <a:r>
              <a:rPr lang="en-US"/>
              <a:t>Transfer Achievers: 69%</a:t>
            </a:r>
            <a:endParaRPr/>
          </a:p>
          <a:p>
            <a:pPr marL="0" lvl="0" indent="0" algn="l" rtl="0">
              <a:lnSpc>
                <a:spcPct val="100000"/>
              </a:lnSpc>
              <a:spcBef>
                <a:spcPts val="0"/>
              </a:spcBef>
              <a:spcAft>
                <a:spcPts val="0"/>
              </a:spcAft>
              <a:buSzPts val="1152"/>
              <a:buNone/>
            </a:pPr>
            <a:r>
              <a:rPr lang="en-US"/>
              <a:t>Students At the Gate: 54%</a:t>
            </a:r>
            <a:endParaRPr/>
          </a:p>
          <a:p>
            <a:pPr marL="0" lvl="0" indent="0" algn="l" rtl="0">
              <a:lnSpc>
                <a:spcPct val="100000"/>
              </a:lnSpc>
              <a:spcBef>
                <a:spcPts val="0"/>
              </a:spcBef>
              <a:spcAft>
                <a:spcPts val="0"/>
              </a:spcAft>
              <a:buSzPts val="1152"/>
              <a:buNone/>
            </a:pPr>
            <a:r>
              <a:rPr lang="en-US"/>
              <a:t>Students Near the Gate: 49%</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r>
              <a:rPr lang="en-US"/>
              <a:t>92% of Near the Gate students need to complete math transfer requirement</a:t>
            </a:r>
            <a:endParaRPr/>
          </a:p>
          <a:p>
            <a:pPr marL="0" lvl="0" indent="0" algn="l" rtl="0">
              <a:lnSpc>
                <a:spcPct val="100000"/>
              </a:lnSpc>
              <a:spcBef>
                <a:spcPts val="0"/>
              </a:spcBef>
              <a:spcAft>
                <a:spcPts val="0"/>
              </a:spcAft>
              <a:buSzPts val="1152"/>
              <a:buNone/>
            </a:pPr>
            <a:r>
              <a:rPr lang="en-US"/>
              <a:t>African Americans are least likely to complete transfer-level math</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r>
              <a:rPr lang="en-US"/>
              <a:t>Students who do not transfer within a year of becoming transfer ready (at the gate) are less likely to transfer</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r>
              <a:rPr lang="en-US"/>
              <a:t>75% African-American students who make it near or at the gate ultimately transfer -- highest among any ethnic group</a:t>
            </a:r>
            <a:endParaRPr/>
          </a:p>
          <a:p>
            <a:pPr marL="0" lvl="0" indent="0" algn="l" rtl="0">
              <a:lnSpc>
                <a:spcPct val="100000"/>
              </a:lnSpc>
              <a:spcBef>
                <a:spcPts val="0"/>
              </a:spcBef>
              <a:spcAft>
                <a:spcPts val="0"/>
              </a:spcAft>
              <a:buSzPts val="1152"/>
              <a:buNone/>
            </a:pPr>
            <a:r>
              <a:rPr lang="en-US"/>
              <a:t>Yet, many African Americans do not make it past 30 units in six years</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r>
              <a:rPr lang="en-US"/>
              <a:t>Latino students are 1.41 times more likely to remain at the gate than transfer</a:t>
            </a:r>
            <a:endParaRPr/>
          </a:p>
          <a:p>
            <a:pPr marL="0" lvl="0" indent="0" algn="l" rtl="0">
              <a:lnSpc>
                <a:spcPct val="100000"/>
              </a:lnSpc>
              <a:spcBef>
                <a:spcPts val="0"/>
              </a:spcBef>
              <a:spcAft>
                <a:spcPts val="0"/>
              </a:spcAft>
              <a:buSzPts val="1152"/>
              <a:buNone/>
            </a:pPr>
            <a:r>
              <a:rPr lang="en-US"/>
              <a:t>Latino students are 1.30 times more likely to remain near the gate than transfer</a:t>
            </a:r>
            <a:endParaRPr/>
          </a:p>
          <a:p>
            <a:pPr marL="0" lvl="0" indent="0" algn="l" rtl="0">
              <a:lnSpc>
                <a:spcPct val="100000"/>
              </a:lnSpc>
              <a:spcBef>
                <a:spcPts val="0"/>
              </a:spcBef>
              <a:spcAft>
                <a:spcPts val="0"/>
              </a:spcAft>
              <a:buSzPts val="1152"/>
              <a:buNone/>
            </a:pPr>
            <a:endParaRPr/>
          </a:p>
          <a:p>
            <a:pPr marL="0" lvl="0" indent="0" algn="l" rtl="0">
              <a:lnSpc>
                <a:spcPct val="100000"/>
              </a:lnSpc>
              <a:spcBef>
                <a:spcPts val="0"/>
              </a:spcBef>
              <a:spcAft>
                <a:spcPts val="0"/>
              </a:spcAft>
              <a:buSzPts val="1152"/>
              <a:buNone/>
            </a:pPr>
            <a:endParaRPr/>
          </a:p>
        </p:txBody>
      </p:sp>
      <p:sp>
        <p:nvSpPr>
          <p:cNvPr id="123" name="Google Shape;123;gf514dfa67e_0_63:notes"/>
          <p:cNvSpPr txBox="1">
            <a:spLocks noGrp="1"/>
          </p:cNvSpPr>
          <p:nvPr>
            <p:ph type="sldNum" idx="12"/>
          </p:nvPr>
        </p:nvSpPr>
        <p:spPr>
          <a:xfrm>
            <a:off x="4023092"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 name="Google Shape;131;p5: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0" lvl="2" indent="0" algn="l" rtl="0">
              <a:lnSpc>
                <a:spcPct val="100000"/>
              </a:lnSpc>
              <a:spcBef>
                <a:spcPts val="0"/>
              </a:spcBef>
              <a:spcAft>
                <a:spcPts val="0"/>
              </a:spcAft>
              <a:buSzPts val="800"/>
              <a:buNone/>
            </a:pPr>
            <a:endParaRPr sz="800"/>
          </a:p>
        </p:txBody>
      </p:sp>
      <p:sp>
        <p:nvSpPr>
          <p:cNvPr id="132" name="Google Shape;132;p5:notes"/>
          <p:cNvSpPr txBox="1">
            <a:spLocks noGrp="1"/>
          </p:cNvSpPr>
          <p:nvPr>
            <p:ph type="sldNum" idx="12"/>
          </p:nvPr>
        </p:nvSpPr>
        <p:spPr>
          <a:xfrm>
            <a:off x="4023093" y="8917422"/>
            <a:ext cx="3077737" cy="469424"/>
          </a:xfrm>
          <a:prstGeom prst="rect">
            <a:avLst/>
          </a:prstGeom>
          <a:noFill/>
          <a:ln>
            <a:noFill/>
          </a:ln>
        </p:spPr>
        <p:txBody>
          <a:bodyPr spcFirstLastPara="1" wrap="square" lIns="94175" tIns="47050" rIns="94175" bIns="470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514dfa67e_0_13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gf514dfa67e_0_13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0" lvl="2" indent="0" algn="l" rtl="0">
              <a:lnSpc>
                <a:spcPct val="100000"/>
              </a:lnSpc>
              <a:spcBef>
                <a:spcPts val="0"/>
              </a:spcBef>
              <a:spcAft>
                <a:spcPts val="0"/>
              </a:spcAft>
              <a:buSzPts val="800"/>
              <a:buNone/>
            </a:pPr>
            <a:endParaRPr sz="800"/>
          </a:p>
        </p:txBody>
      </p:sp>
      <p:sp>
        <p:nvSpPr>
          <p:cNvPr id="143" name="Google Shape;143;gf514dfa67e_0_13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514dfa67e_0_14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f514dfa67e_0_141:notes"/>
          <p:cNvSpPr txBox="1">
            <a:spLocks noGrp="1"/>
          </p:cNvSpPr>
          <p:nvPr>
            <p:ph type="body" idx="1"/>
          </p:nvPr>
        </p:nvSpPr>
        <p:spPr>
          <a:xfrm>
            <a:off x="710248" y="4459526"/>
            <a:ext cx="5682000" cy="4224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Darla</a:t>
            </a:r>
            <a:endParaRPr/>
          </a:p>
          <a:p>
            <a:pPr marL="0" lvl="0" indent="0" algn="l" rtl="0">
              <a:lnSpc>
                <a:spcPct val="115000"/>
              </a:lnSpc>
              <a:spcBef>
                <a:spcPts val="618"/>
              </a:spcBef>
              <a:spcAft>
                <a:spcPts val="0"/>
              </a:spcAft>
              <a:buSzPts val="1400"/>
              <a:buNone/>
            </a:pP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None/>
            </a:pPr>
            <a:endParaRPr/>
          </a:p>
          <a:p>
            <a:pPr marL="0" lvl="0" indent="0" algn="l" rtl="0">
              <a:lnSpc>
                <a:spcPct val="100000"/>
              </a:lnSpc>
              <a:spcBef>
                <a:spcPts val="0"/>
              </a:spcBef>
              <a:spcAft>
                <a:spcPts val="0"/>
              </a:spcAft>
              <a:buClr>
                <a:schemeClr val="dk1"/>
              </a:buClr>
              <a:buSzPts val="1100"/>
              <a:buNone/>
            </a:pPr>
            <a:endParaRPr/>
          </a:p>
        </p:txBody>
      </p:sp>
      <p:sp>
        <p:nvSpPr>
          <p:cNvPr id="157" name="Google Shape;157;gf514dfa67e_0_141:notes"/>
          <p:cNvSpPr txBox="1">
            <a:spLocks noGrp="1"/>
          </p:cNvSpPr>
          <p:nvPr>
            <p:ph type="sldNum" idx="12"/>
          </p:nvPr>
        </p:nvSpPr>
        <p:spPr>
          <a:xfrm>
            <a:off x="4023092" y="8917422"/>
            <a:ext cx="3077700" cy="4695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710249" y="4459526"/>
            <a:ext cx="5681979" cy="4224814"/>
          </a:xfrm>
          <a:prstGeom prst="rect">
            <a:avLst/>
          </a:prstGeom>
          <a:noFill/>
          <a:ln>
            <a:noFill/>
          </a:ln>
        </p:spPr>
        <p:txBody>
          <a:bodyPr spcFirstLastPara="1" wrap="square" lIns="94175" tIns="94175" rIns="94175" bIns="94175" anchor="t" anchorCtr="0">
            <a:noAutofit/>
          </a:bodyPr>
          <a:lstStyle/>
          <a:p>
            <a:pPr marL="0" lvl="0" indent="0" algn="l" rtl="0">
              <a:lnSpc>
                <a:spcPct val="100000"/>
              </a:lnSpc>
              <a:spcBef>
                <a:spcPts val="0"/>
              </a:spcBef>
              <a:spcAft>
                <a:spcPts val="0"/>
              </a:spcAft>
              <a:buClr>
                <a:srgbClr val="178C24"/>
              </a:buClr>
              <a:buSzPts val="1200"/>
              <a:buNone/>
            </a:pPr>
            <a:r>
              <a:rPr lang="en-US" b="1">
                <a:solidFill>
                  <a:srgbClr val="178C24"/>
                </a:solidFill>
              </a:rPr>
              <a:t>Katie</a:t>
            </a:r>
            <a:endParaRPr b="1">
              <a:solidFill>
                <a:srgbClr val="178C24"/>
              </a:solidFill>
            </a:endParaRPr>
          </a:p>
          <a:p>
            <a:pPr marL="0" lvl="0" indent="0" algn="l" rtl="0">
              <a:lnSpc>
                <a:spcPct val="100000"/>
              </a:lnSpc>
              <a:spcBef>
                <a:spcPts val="0"/>
              </a:spcBef>
              <a:spcAft>
                <a:spcPts val="0"/>
              </a:spcAft>
              <a:buSzPts val="1100"/>
              <a:buNone/>
            </a:pPr>
            <a:r>
              <a:rPr lang="en-US"/>
              <a:t/>
            </a:r>
            <a:br>
              <a:rPr lang="en-US"/>
            </a:br>
            <a:endParaRPr/>
          </a:p>
          <a:p>
            <a:pPr marL="0" lvl="0" indent="0" algn="l" rtl="0">
              <a:lnSpc>
                <a:spcPct val="100000"/>
              </a:lnSpc>
              <a:spcBef>
                <a:spcPts val="0"/>
              </a:spcBef>
              <a:spcAft>
                <a:spcPts val="0"/>
              </a:spcAft>
              <a:buSzPts val="1152"/>
              <a:buNone/>
            </a:pPr>
            <a:endParaRPr/>
          </a:p>
        </p:txBody>
      </p:sp>
      <p:sp>
        <p:nvSpPr>
          <p:cNvPr id="170" name="Google Shape;170;p1: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geb8495257d_0_77"/>
          <p:cNvSpPr txBox="1">
            <a:spLocks noGrp="1"/>
          </p:cNvSpPr>
          <p:nvPr>
            <p:ph type="ctrTitle"/>
          </p:nvPr>
        </p:nvSpPr>
        <p:spPr>
          <a:xfrm>
            <a:off x="1489682" y="1682415"/>
            <a:ext cx="9044400" cy="1261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F0783B"/>
              </a:buClr>
              <a:buSzPts val="6336"/>
              <a:buFont typeface="Arial"/>
              <a:buNone/>
              <a:defRPr sz="6336"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6" name="Google Shape;16;geb8495257d_0_77"/>
          <p:cNvSpPr txBox="1">
            <a:spLocks noGrp="1"/>
          </p:cNvSpPr>
          <p:nvPr>
            <p:ph type="subTitle" idx="1"/>
          </p:nvPr>
        </p:nvSpPr>
        <p:spPr>
          <a:xfrm>
            <a:off x="1463079" y="3072235"/>
            <a:ext cx="9071100" cy="1682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38"/>
              </a:spcBef>
              <a:spcAft>
                <a:spcPts val="0"/>
              </a:spcAft>
              <a:buClr>
                <a:srgbClr val="858489"/>
              </a:buClr>
              <a:buSzPts val="2664"/>
              <a:buFont typeface="Arial"/>
              <a:buNone/>
              <a:defRPr sz="2688" b="0" i="0" u="none" strike="noStrike" cap="none">
                <a:solidFill>
                  <a:srgbClr val="858489"/>
                </a:solidFill>
                <a:latin typeface="Arial"/>
                <a:ea typeface="Arial"/>
                <a:cs typeface="Arial"/>
                <a:sym typeface="Arial"/>
              </a:defRPr>
            </a:lvl1pPr>
            <a:lvl2pPr marR="0" lvl="1" algn="ctr">
              <a:lnSpc>
                <a:spcPct val="100000"/>
              </a:lnSpc>
              <a:spcBef>
                <a:spcPts val="538"/>
              </a:spcBef>
              <a:spcAft>
                <a:spcPts val="0"/>
              </a:spcAft>
              <a:buClr>
                <a:srgbClr val="888888"/>
              </a:buClr>
              <a:buSzPts val="2676"/>
              <a:buFont typeface="Arial"/>
              <a:buNone/>
              <a:defRPr sz="2688" b="0" i="0" u="none" strike="noStrike" cap="none">
                <a:solidFill>
                  <a:srgbClr val="888888"/>
                </a:solidFill>
                <a:latin typeface="Arial"/>
                <a:ea typeface="Arial"/>
                <a:cs typeface="Arial"/>
                <a:sym typeface="Arial"/>
              </a:defRPr>
            </a:lvl2pPr>
            <a:lvl3pPr marR="0" lvl="2" algn="ctr">
              <a:lnSpc>
                <a:spcPct val="100000"/>
              </a:lnSpc>
              <a:spcBef>
                <a:spcPts val="461"/>
              </a:spcBef>
              <a:spcAft>
                <a:spcPts val="0"/>
              </a:spcAft>
              <a:buClr>
                <a:srgbClr val="888888"/>
              </a:buClr>
              <a:buSzPts val="2308"/>
              <a:buFont typeface="Arial"/>
              <a:buNone/>
              <a:defRPr sz="2304" b="0" i="0" u="none" strike="noStrike" cap="none">
                <a:solidFill>
                  <a:srgbClr val="888888"/>
                </a:solidFill>
                <a:latin typeface="Arial"/>
                <a:ea typeface="Arial"/>
                <a:cs typeface="Arial"/>
                <a:sym typeface="Arial"/>
              </a:defRPr>
            </a:lvl3pPr>
            <a:lvl4pPr marR="0" lvl="3"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4pPr>
            <a:lvl5pPr marR="0" lvl="4"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5pPr>
            <a:lvl6pPr marR="0" lvl="5"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6pPr>
            <a:lvl7pPr marR="0" lvl="6"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7pPr>
            <a:lvl8pPr marR="0" lvl="7"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8pPr>
            <a:lvl9pPr marR="0" lvl="8"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eb8495257d_0_109"/>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geb8495257d_0_111"/>
          <p:cNvSpPr txBox="1">
            <a:spLocks noGrp="1"/>
          </p:cNvSpPr>
          <p:nvPr>
            <p:ph type="title"/>
          </p:nvPr>
        </p:nvSpPr>
        <p:spPr>
          <a:xfrm>
            <a:off x="585233" y="262117"/>
            <a:ext cx="3850800" cy="1008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0783B"/>
              </a:buClr>
              <a:buSzPts val="1920"/>
              <a:buFont typeface="Arial"/>
              <a:buNone/>
              <a:defRPr sz="1920" b="1"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6" name="Google Shape;56;geb8495257d_0_111"/>
          <p:cNvSpPr txBox="1">
            <a:spLocks noGrp="1"/>
          </p:cNvSpPr>
          <p:nvPr>
            <p:ph type="body" idx="1"/>
          </p:nvPr>
        </p:nvSpPr>
        <p:spPr>
          <a:xfrm>
            <a:off x="4576189" y="262116"/>
            <a:ext cx="6543300" cy="5077800"/>
          </a:xfrm>
          <a:prstGeom prst="rect">
            <a:avLst/>
          </a:prstGeom>
          <a:noFill/>
          <a:ln>
            <a:noFill/>
          </a:ln>
        </p:spPr>
        <p:txBody>
          <a:bodyPr spcFirstLastPara="1" wrap="square" lIns="91425" tIns="91425" rIns="91425" bIns="91425" anchor="t" anchorCtr="0">
            <a:noAutofit/>
          </a:bodyPr>
          <a:lstStyle>
            <a:lvl1pPr marL="457200" marR="0" lvl="0" indent="-421894" algn="l">
              <a:lnSpc>
                <a:spcPct val="100000"/>
              </a:lnSpc>
              <a:spcBef>
                <a:spcPts val="614"/>
              </a:spcBef>
              <a:spcAft>
                <a:spcPts val="0"/>
              </a:spcAft>
              <a:buClr>
                <a:srgbClr val="858489"/>
              </a:buClr>
              <a:buSzPts val="3044"/>
              <a:buFont typeface="Arial"/>
              <a:buChar char="•"/>
              <a:defRPr sz="3072" b="0" i="0" u="none" strike="noStrike" cap="none">
                <a:solidFill>
                  <a:srgbClr val="858489"/>
                </a:solidFill>
                <a:latin typeface="Arial"/>
                <a:ea typeface="Arial"/>
                <a:cs typeface="Arial"/>
                <a:sym typeface="Arial"/>
              </a:defRPr>
            </a:lvl1pPr>
            <a:lvl2pPr marL="914400" marR="0" lvl="1"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2pPr>
            <a:lvl3pPr marL="1371600" marR="0" lvl="2"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3pPr>
            <a:lvl4pPr marL="1828800" marR="0" lvl="3"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4pPr>
            <a:lvl5pPr marL="2286000" marR="0" lvl="4"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57" name="Google Shape;57;geb8495257d_0_111"/>
          <p:cNvSpPr txBox="1">
            <a:spLocks noGrp="1"/>
          </p:cNvSpPr>
          <p:nvPr>
            <p:ph type="body" idx="2"/>
          </p:nvPr>
        </p:nvSpPr>
        <p:spPr>
          <a:xfrm>
            <a:off x="585233" y="1377632"/>
            <a:ext cx="3850800" cy="3962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69"/>
              </a:spcBef>
              <a:spcAft>
                <a:spcPts val="0"/>
              </a:spcAft>
              <a:buClr>
                <a:srgbClr val="858489"/>
              </a:buClr>
              <a:buSzPts val="1332"/>
              <a:buFont typeface="Arial"/>
              <a:buNone/>
              <a:defRPr sz="1344" b="0" i="0" u="none" strike="noStrike" cap="none">
                <a:solidFill>
                  <a:srgbClr val="858489"/>
                </a:solidFill>
                <a:latin typeface="Arial"/>
                <a:ea typeface="Arial"/>
                <a:cs typeface="Arial"/>
                <a:sym typeface="Arial"/>
              </a:defRPr>
            </a:lvl1pPr>
            <a:lvl2pPr marL="914400" marR="0" lvl="1" indent="-228600" algn="l">
              <a:lnSpc>
                <a:spcPct val="100000"/>
              </a:lnSpc>
              <a:spcBef>
                <a:spcPts val="230"/>
              </a:spcBef>
              <a:spcAft>
                <a:spcPts val="0"/>
              </a:spcAft>
              <a:buClr>
                <a:srgbClr val="858489"/>
              </a:buClr>
              <a:buSzPts val="1147"/>
              <a:buFont typeface="Arial"/>
              <a:buNone/>
              <a:defRPr sz="1152" b="0" i="0" u="none" strike="noStrike" cap="none">
                <a:solidFill>
                  <a:srgbClr val="858489"/>
                </a:solidFill>
                <a:latin typeface="Arial"/>
                <a:ea typeface="Arial"/>
                <a:cs typeface="Arial"/>
                <a:sym typeface="Arial"/>
              </a:defRPr>
            </a:lvl2pPr>
            <a:lvl3pPr marL="1371600" marR="0" lvl="2" indent="-228600" algn="l">
              <a:lnSpc>
                <a:spcPct val="100000"/>
              </a:lnSpc>
              <a:spcBef>
                <a:spcPts val="192"/>
              </a:spcBef>
              <a:spcAft>
                <a:spcPts val="0"/>
              </a:spcAft>
              <a:buClr>
                <a:srgbClr val="858489"/>
              </a:buClr>
              <a:buSzPts val="962"/>
              <a:buFont typeface="Arial"/>
              <a:buNone/>
              <a:defRPr sz="960" b="0" i="0" u="none" strike="noStrike" cap="none">
                <a:solidFill>
                  <a:srgbClr val="858489"/>
                </a:solidFill>
                <a:latin typeface="Arial"/>
                <a:ea typeface="Arial"/>
                <a:cs typeface="Arial"/>
                <a:sym typeface="Arial"/>
              </a:defRPr>
            </a:lvl3pPr>
            <a:lvl4pPr marL="1828800" marR="0" lvl="3" indent="-228600" algn="l">
              <a:lnSpc>
                <a:spcPct val="100000"/>
              </a:lnSpc>
              <a:spcBef>
                <a:spcPts val="173"/>
              </a:spcBef>
              <a:spcAft>
                <a:spcPts val="0"/>
              </a:spcAft>
              <a:buClr>
                <a:srgbClr val="858489"/>
              </a:buClr>
              <a:buSzPts val="873"/>
              <a:buFont typeface="Arial"/>
              <a:buNone/>
              <a:defRPr sz="864" b="0" i="0" u="none" strike="noStrike" cap="none">
                <a:solidFill>
                  <a:srgbClr val="858489"/>
                </a:solidFill>
                <a:latin typeface="Arial"/>
                <a:ea typeface="Arial"/>
                <a:cs typeface="Arial"/>
                <a:sym typeface="Arial"/>
              </a:defRPr>
            </a:lvl4pPr>
            <a:lvl5pPr marL="2286000" marR="0" lvl="4" indent="-228600" algn="l">
              <a:lnSpc>
                <a:spcPct val="100000"/>
              </a:lnSpc>
              <a:spcBef>
                <a:spcPts val="173"/>
              </a:spcBef>
              <a:spcAft>
                <a:spcPts val="0"/>
              </a:spcAft>
              <a:buClr>
                <a:srgbClr val="858489"/>
              </a:buClr>
              <a:buSzPts val="873"/>
              <a:buFont typeface="Arial"/>
              <a:buNone/>
              <a:defRPr sz="864" b="0" i="0" u="none" strike="noStrike" cap="none">
                <a:solidFill>
                  <a:srgbClr val="858489"/>
                </a:solidFill>
                <a:latin typeface="Arial"/>
                <a:ea typeface="Arial"/>
                <a:cs typeface="Arial"/>
                <a:sym typeface="Arial"/>
              </a:defRPr>
            </a:lvl5pPr>
            <a:lvl6pPr marL="2743200" marR="0" lvl="5"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9pPr>
          </a:lstStyle>
          <a:p>
            <a:endParaRPr/>
          </a:p>
        </p:txBody>
      </p:sp>
      <p:sp>
        <p:nvSpPr>
          <p:cNvPr id="58" name="Google Shape;58;geb8495257d_0_111"/>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geb8495257d_0_116"/>
          <p:cNvSpPr txBox="1">
            <a:spLocks noGrp="1"/>
          </p:cNvSpPr>
          <p:nvPr>
            <p:ph type="title"/>
          </p:nvPr>
        </p:nvSpPr>
        <p:spPr>
          <a:xfrm>
            <a:off x="2294191" y="4186919"/>
            <a:ext cx="7022700" cy="494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0783B"/>
              </a:buClr>
              <a:buSzPts val="1920"/>
              <a:buFont typeface="Arial"/>
              <a:buNone/>
              <a:defRPr sz="1920" b="1"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1" name="Google Shape;61;geb8495257d_0_116"/>
          <p:cNvSpPr>
            <a:spLocks noGrp="1"/>
          </p:cNvSpPr>
          <p:nvPr>
            <p:ph type="pic" idx="2"/>
          </p:nvPr>
        </p:nvSpPr>
        <p:spPr>
          <a:xfrm>
            <a:off x="2294191" y="505391"/>
            <a:ext cx="7022700" cy="3591000"/>
          </a:xfrm>
          <a:prstGeom prst="rect">
            <a:avLst/>
          </a:prstGeom>
          <a:noFill/>
          <a:ln>
            <a:noFill/>
          </a:ln>
        </p:spPr>
      </p:sp>
      <p:sp>
        <p:nvSpPr>
          <p:cNvPr id="62" name="Google Shape;62;geb8495257d_0_116"/>
          <p:cNvSpPr txBox="1">
            <a:spLocks noGrp="1"/>
          </p:cNvSpPr>
          <p:nvPr>
            <p:ph type="body" idx="1"/>
          </p:nvPr>
        </p:nvSpPr>
        <p:spPr>
          <a:xfrm>
            <a:off x="2294191" y="4754653"/>
            <a:ext cx="7022700" cy="7023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69"/>
              </a:spcBef>
              <a:spcAft>
                <a:spcPts val="0"/>
              </a:spcAft>
              <a:buClr>
                <a:srgbClr val="858489"/>
              </a:buClr>
              <a:buSzPts val="1332"/>
              <a:buFont typeface="Arial"/>
              <a:buNone/>
              <a:defRPr sz="1344" b="0" i="0" u="none" strike="noStrike" cap="none">
                <a:solidFill>
                  <a:srgbClr val="858489"/>
                </a:solidFill>
                <a:latin typeface="Arial"/>
                <a:ea typeface="Arial"/>
                <a:cs typeface="Arial"/>
                <a:sym typeface="Arial"/>
              </a:defRPr>
            </a:lvl1pPr>
            <a:lvl2pPr marL="914400" marR="0" lvl="1" indent="-228600" algn="l">
              <a:lnSpc>
                <a:spcPct val="100000"/>
              </a:lnSpc>
              <a:spcBef>
                <a:spcPts val="230"/>
              </a:spcBef>
              <a:spcAft>
                <a:spcPts val="0"/>
              </a:spcAft>
              <a:buClr>
                <a:srgbClr val="858489"/>
              </a:buClr>
              <a:buSzPts val="1147"/>
              <a:buFont typeface="Arial"/>
              <a:buNone/>
              <a:defRPr sz="1152" b="0" i="0" u="none" strike="noStrike" cap="none">
                <a:solidFill>
                  <a:srgbClr val="858489"/>
                </a:solidFill>
                <a:latin typeface="Arial"/>
                <a:ea typeface="Arial"/>
                <a:cs typeface="Arial"/>
                <a:sym typeface="Arial"/>
              </a:defRPr>
            </a:lvl2pPr>
            <a:lvl3pPr marL="1371600" marR="0" lvl="2" indent="-228600" algn="l">
              <a:lnSpc>
                <a:spcPct val="100000"/>
              </a:lnSpc>
              <a:spcBef>
                <a:spcPts val="192"/>
              </a:spcBef>
              <a:spcAft>
                <a:spcPts val="0"/>
              </a:spcAft>
              <a:buClr>
                <a:srgbClr val="858489"/>
              </a:buClr>
              <a:buSzPts val="962"/>
              <a:buFont typeface="Arial"/>
              <a:buNone/>
              <a:defRPr sz="960" b="0" i="0" u="none" strike="noStrike" cap="none">
                <a:solidFill>
                  <a:srgbClr val="858489"/>
                </a:solidFill>
                <a:latin typeface="Arial"/>
                <a:ea typeface="Arial"/>
                <a:cs typeface="Arial"/>
                <a:sym typeface="Arial"/>
              </a:defRPr>
            </a:lvl3pPr>
            <a:lvl4pPr marL="1828800" marR="0" lvl="3" indent="-228600" algn="l">
              <a:lnSpc>
                <a:spcPct val="100000"/>
              </a:lnSpc>
              <a:spcBef>
                <a:spcPts val="173"/>
              </a:spcBef>
              <a:spcAft>
                <a:spcPts val="0"/>
              </a:spcAft>
              <a:buClr>
                <a:srgbClr val="858489"/>
              </a:buClr>
              <a:buSzPts val="873"/>
              <a:buFont typeface="Arial"/>
              <a:buNone/>
              <a:defRPr sz="864" b="0" i="0" u="none" strike="noStrike" cap="none">
                <a:solidFill>
                  <a:srgbClr val="858489"/>
                </a:solidFill>
                <a:latin typeface="Arial"/>
                <a:ea typeface="Arial"/>
                <a:cs typeface="Arial"/>
                <a:sym typeface="Arial"/>
              </a:defRPr>
            </a:lvl4pPr>
            <a:lvl5pPr marL="2286000" marR="0" lvl="4" indent="-228600" algn="l">
              <a:lnSpc>
                <a:spcPct val="100000"/>
              </a:lnSpc>
              <a:spcBef>
                <a:spcPts val="173"/>
              </a:spcBef>
              <a:spcAft>
                <a:spcPts val="0"/>
              </a:spcAft>
              <a:buClr>
                <a:srgbClr val="858489"/>
              </a:buClr>
              <a:buSzPts val="873"/>
              <a:buFont typeface="Arial"/>
              <a:buNone/>
              <a:defRPr sz="864" b="0" i="0" u="none" strike="noStrike" cap="none">
                <a:solidFill>
                  <a:srgbClr val="858489"/>
                </a:solidFill>
                <a:latin typeface="Arial"/>
                <a:ea typeface="Arial"/>
                <a:cs typeface="Arial"/>
                <a:sym typeface="Arial"/>
              </a:defRPr>
            </a:lvl5pPr>
            <a:lvl6pPr marL="2743200" marR="0" lvl="5"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73"/>
              </a:spcBef>
              <a:spcAft>
                <a:spcPts val="0"/>
              </a:spcAft>
              <a:buClr>
                <a:schemeClr val="dk1"/>
              </a:buClr>
              <a:buSzPts val="873"/>
              <a:buFont typeface="Arial"/>
              <a:buNone/>
              <a:defRPr sz="864" b="0" i="0" u="none" strike="noStrike" cap="none">
                <a:solidFill>
                  <a:schemeClr val="dk1"/>
                </a:solidFill>
                <a:latin typeface="Calibri"/>
                <a:ea typeface="Calibri"/>
                <a:cs typeface="Calibri"/>
                <a:sym typeface="Calibri"/>
              </a:defRPr>
            </a:lvl9pPr>
          </a:lstStyle>
          <a:p>
            <a:endParaRPr/>
          </a:p>
        </p:txBody>
      </p:sp>
      <p:sp>
        <p:nvSpPr>
          <p:cNvPr id="63" name="Google Shape;63;geb8495257d_0_116"/>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4"/>
        <p:cNvGrpSpPr/>
        <p:nvPr/>
      </p:nvGrpSpPr>
      <p:grpSpPr>
        <a:xfrm>
          <a:off x="0" y="0"/>
          <a:ext cx="0" cy="0"/>
          <a:chOff x="0" y="0"/>
          <a:chExt cx="0" cy="0"/>
        </a:xfrm>
      </p:grpSpPr>
      <p:sp>
        <p:nvSpPr>
          <p:cNvPr id="65" name="Google Shape;65;geb8495257d_0_121"/>
          <p:cNvSpPr txBox="1">
            <a:spLocks noGrp="1"/>
          </p:cNvSpPr>
          <p:nvPr>
            <p:ph type="body" idx="1"/>
          </p:nvPr>
        </p:nvSpPr>
        <p:spPr>
          <a:xfrm>
            <a:off x="1268001" y="1536119"/>
            <a:ext cx="9753900" cy="3803700"/>
          </a:xfrm>
          <a:prstGeom prst="rect">
            <a:avLst/>
          </a:prstGeom>
          <a:noFill/>
          <a:ln>
            <a:noFill/>
          </a:ln>
        </p:spPr>
        <p:txBody>
          <a:bodyPr spcFirstLastPara="1" wrap="square" lIns="91425" tIns="91425" rIns="91425" bIns="91425" anchor="t" anchorCtr="0">
            <a:noAutofit/>
          </a:bodyPr>
          <a:lstStyle>
            <a:lvl1pPr marL="457200" marR="0" lvl="0" indent="-328485" algn="l">
              <a:lnSpc>
                <a:spcPct val="100000"/>
              </a:lnSpc>
              <a:spcBef>
                <a:spcPts val="1152"/>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1pPr>
            <a:lvl2pPr marL="914400" marR="0" lvl="1" indent="-328485" algn="l">
              <a:lnSpc>
                <a:spcPct val="100000"/>
              </a:lnSpc>
              <a:spcBef>
                <a:spcPts val="1152"/>
              </a:spcBef>
              <a:spcAft>
                <a:spcPts val="0"/>
              </a:spcAft>
              <a:buClr>
                <a:srgbClr val="858489"/>
              </a:buClr>
              <a:buSzPts val="1573"/>
              <a:buFont typeface="Noto Sans Symbols"/>
              <a:buChar char="▪"/>
              <a:defRPr sz="1536" b="0" i="0" u="none" strike="noStrike" cap="none">
                <a:solidFill>
                  <a:srgbClr val="858489"/>
                </a:solidFill>
                <a:latin typeface="Arial"/>
                <a:ea typeface="Arial"/>
                <a:cs typeface="Arial"/>
                <a:sym typeface="Arial"/>
              </a:defRPr>
            </a:lvl2pPr>
            <a:lvl3pPr marL="1371600" marR="0" lvl="2" indent="-328485" algn="l">
              <a:lnSpc>
                <a:spcPct val="100000"/>
              </a:lnSpc>
              <a:spcBef>
                <a:spcPts val="1152"/>
              </a:spcBef>
              <a:spcAft>
                <a:spcPts val="0"/>
              </a:spcAft>
              <a:buClr>
                <a:srgbClr val="858489"/>
              </a:buClr>
              <a:buSzPts val="1573"/>
              <a:buFont typeface="Courier New"/>
              <a:buChar char="o"/>
              <a:defRPr sz="1536" b="0" i="0" u="none" strike="noStrike" cap="none">
                <a:solidFill>
                  <a:srgbClr val="858489"/>
                </a:solidFill>
                <a:latin typeface="Arial"/>
                <a:ea typeface="Arial"/>
                <a:cs typeface="Arial"/>
                <a:sym typeface="Arial"/>
              </a:defRPr>
            </a:lvl3pPr>
            <a:lvl4pPr marL="1828800" marR="0" lvl="3"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4pPr>
            <a:lvl5pPr marL="2286000" marR="0" lvl="4"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66" name="Google Shape;66;geb8495257d_0_121"/>
          <p:cNvSpPr txBox="1">
            <a:spLocks noGrp="1"/>
          </p:cNvSpPr>
          <p:nvPr>
            <p:ph type="title"/>
          </p:nvPr>
        </p:nvSpPr>
        <p:spPr>
          <a:xfrm>
            <a:off x="1268001" y="668110"/>
            <a:ext cx="9753900" cy="502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0783B"/>
              </a:buClr>
              <a:buSzPts val="2400"/>
              <a:buFont typeface="Arial"/>
              <a:buNone/>
              <a:defRPr sz="2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7" name="Google Shape;67;geb8495257d_0_121"/>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geb8495257d_0_125"/>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0"/>
        <p:cNvGrpSpPr/>
        <p:nvPr/>
      </p:nvGrpSpPr>
      <p:grpSpPr>
        <a:xfrm>
          <a:off x="0" y="0"/>
          <a:ext cx="0" cy="0"/>
          <a:chOff x="0" y="0"/>
          <a:chExt cx="0" cy="0"/>
        </a:xfrm>
      </p:grpSpPr>
      <p:sp>
        <p:nvSpPr>
          <p:cNvPr id="71" name="Google Shape;71;geb8495257d_0_127"/>
          <p:cNvSpPr txBox="1">
            <a:spLocks noGrp="1"/>
          </p:cNvSpPr>
          <p:nvPr>
            <p:ph type="title"/>
          </p:nvPr>
        </p:nvSpPr>
        <p:spPr>
          <a:xfrm>
            <a:off x="585231" y="263640"/>
            <a:ext cx="10534200" cy="1097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2" name="Google Shape;72;geb8495257d_0_127"/>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3"/>
        <p:cNvGrpSpPr/>
        <p:nvPr/>
      </p:nvGrpSpPr>
      <p:grpSpPr>
        <a:xfrm>
          <a:off x="0" y="0"/>
          <a:ext cx="0" cy="0"/>
          <a:chOff x="0" y="0"/>
          <a:chExt cx="0" cy="0"/>
        </a:xfrm>
      </p:grpSpPr>
      <p:sp>
        <p:nvSpPr>
          <p:cNvPr id="74" name="Google Shape;74;geb8495257d_0_130"/>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5"/>
        <p:cNvGrpSpPr/>
        <p:nvPr/>
      </p:nvGrpSpPr>
      <p:grpSpPr>
        <a:xfrm>
          <a:off x="0" y="0"/>
          <a:ext cx="0" cy="0"/>
          <a:chOff x="0" y="0"/>
          <a:chExt cx="0" cy="0"/>
        </a:xfrm>
      </p:grpSpPr>
      <p:sp>
        <p:nvSpPr>
          <p:cNvPr id="76" name="Google Shape;76;geb8495257d_0_132"/>
          <p:cNvSpPr txBox="1">
            <a:spLocks noGrp="1"/>
          </p:cNvSpPr>
          <p:nvPr>
            <p:ph type="body" idx="1"/>
          </p:nvPr>
        </p:nvSpPr>
        <p:spPr>
          <a:xfrm>
            <a:off x="1268001" y="1536119"/>
            <a:ext cx="9753900" cy="3803700"/>
          </a:xfrm>
          <a:prstGeom prst="rect">
            <a:avLst/>
          </a:prstGeom>
          <a:noFill/>
          <a:ln>
            <a:noFill/>
          </a:ln>
        </p:spPr>
        <p:txBody>
          <a:bodyPr spcFirstLastPara="1" wrap="square" lIns="91425" tIns="91425" rIns="91425" bIns="91425" anchor="t" anchorCtr="0">
            <a:noAutofit/>
          </a:bodyPr>
          <a:lstStyle>
            <a:lvl1pPr marL="457200" marR="0" lvl="0" indent="-328485" algn="l">
              <a:lnSpc>
                <a:spcPct val="100000"/>
              </a:lnSpc>
              <a:spcBef>
                <a:spcPts val="307"/>
              </a:spcBef>
              <a:spcAft>
                <a:spcPts val="0"/>
              </a:spcAft>
              <a:buClr>
                <a:srgbClr val="858489"/>
              </a:buClr>
              <a:buSzPts val="1573"/>
              <a:buFont typeface="Noto Sans Symbols"/>
              <a:buChar char="▪"/>
              <a:defRPr sz="1536" b="0" i="0" u="none" strike="noStrike" cap="none">
                <a:solidFill>
                  <a:srgbClr val="858489"/>
                </a:solidFill>
                <a:latin typeface="Arial"/>
                <a:ea typeface="Arial"/>
                <a:cs typeface="Arial"/>
                <a:sym typeface="Arial"/>
              </a:defRPr>
            </a:lvl1pPr>
            <a:lvl2pPr marL="914400" marR="0" lvl="1" indent="-328485" algn="l">
              <a:lnSpc>
                <a:spcPct val="100000"/>
              </a:lnSpc>
              <a:spcBef>
                <a:spcPts val="307"/>
              </a:spcBef>
              <a:spcAft>
                <a:spcPts val="0"/>
              </a:spcAft>
              <a:buClr>
                <a:srgbClr val="858489"/>
              </a:buClr>
              <a:buSzPts val="1573"/>
              <a:buFont typeface="Courier New"/>
              <a:buChar char="o"/>
              <a:defRPr sz="1536" b="0" i="0" u="none" strike="noStrike" cap="none">
                <a:solidFill>
                  <a:srgbClr val="858489"/>
                </a:solidFill>
                <a:latin typeface="Arial"/>
                <a:ea typeface="Arial"/>
                <a:cs typeface="Arial"/>
                <a:sym typeface="Arial"/>
              </a:defRPr>
            </a:lvl2pPr>
            <a:lvl3pPr marL="1371600" marR="0" lvl="2"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3pPr>
            <a:lvl4pPr marL="1828800" marR="0" lvl="3"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4pPr>
            <a:lvl5pPr marL="2286000" marR="0" lvl="4"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77" name="Google Shape;77;geb8495257d_0_132"/>
          <p:cNvSpPr txBox="1">
            <a:spLocks noGrp="1"/>
          </p:cNvSpPr>
          <p:nvPr>
            <p:ph type="title"/>
          </p:nvPr>
        </p:nvSpPr>
        <p:spPr>
          <a:xfrm>
            <a:off x="1268001" y="668110"/>
            <a:ext cx="9753900" cy="502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F0783B"/>
              </a:buClr>
              <a:buSzPts val="2400"/>
              <a:buFont typeface="Arial"/>
              <a:buNone/>
              <a:defRPr sz="2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8" name="Google Shape;78;geb8495257d_0_132"/>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9"/>
        <p:cNvGrpSpPr/>
        <p:nvPr/>
      </p:nvGrpSpPr>
      <p:grpSpPr>
        <a:xfrm>
          <a:off x="0" y="0"/>
          <a:ext cx="0" cy="0"/>
          <a:chOff x="0" y="0"/>
          <a:chExt cx="0" cy="0"/>
        </a:xfrm>
      </p:grpSpPr>
      <p:sp>
        <p:nvSpPr>
          <p:cNvPr id="80" name="Google Shape;80;geb8495257d_0_136"/>
          <p:cNvSpPr txBox="1">
            <a:spLocks noGrp="1"/>
          </p:cNvSpPr>
          <p:nvPr>
            <p:ph type="body" idx="1"/>
          </p:nvPr>
        </p:nvSpPr>
        <p:spPr>
          <a:xfrm>
            <a:off x="1268001" y="1536119"/>
            <a:ext cx="9753900" cy="3803700"/>
          </a:xfrm>
          <a:prstGeom prst="rect">
            <a:avLst/>
          </a:prstGeom>
          <a:noFill/>
          <a:ln>
            <a:noFill/>
          </a:ln>
        </p:spPr>
        <p:txBody>
          <a:bodyPr spcFirstLastPara="1" wrap="square" lIns="91425" tIns="91425" rIns="91425" bIns="91425" anchor="t" anchorCtr="0">
            <a:noAutofit/>
          </a:bodyPr>
          <a:lstStyle>
            <a:lvl1pPr marL="457200" marR="0" lvl="0" indent="-328485" algn="l">
              <a:lnSpc>
                <a:spcPct val="100000"/>
              </a:lnSpc>
              <a:spcBef>
                <a:spcPts val="307"/>
              </a:spcBef>
              <a:spcAft>
                <a:spcPts val="0"/>
              </a:spcAft>
              <a:buClr>
                <a:srgbClr val="858489"/>
              </a:buClr>
              <a:buSzPts val="1573"/>
              <a:buFont typeface="Noto Sans Symbols"/>
              <a:buChar char="▪"/>
              <a:defRPr sz="1536" b="0" i="0" u="none" strike="noStrike" cap="none">
                <a:solidFill>
                  <a:srgbClr val="858489"/>
                </a:solidFill>
                <a:latin typeface="Arial"/>
                <a:ea typeface="Arial"/>
                <a:cs typeface="Arial"/>
                <a:sym typeface="Arial"/>
              </a:defRPr>
            </a:lvl1pPr>
            <a:lvl2pPr marL="914400" marR="0" lvl="1" indent="-328485" algn="l">
              <a:lnSpc>
                <a:spcPct val="100000"/>
              </a:lnSpc>
              <a:spcBef>
                <a:spcPts val="307"/>
              </a:spcBef>
              <a:spcAft>
                <a:spcPts val="0"/>
              </a:spcAft>
              <a:buClr>
                <a:srgbClr val="858489"/>
              </a:buClr>
              <a:buSzPts val="1573"/>
              <a:buFont typeface="Courier New"/>
              <a:buChar char="o"/>
              <a:defRPr sz="1536" b="0" i="0" u="none" strike="noStrike" cap="none">
                <a:solidFill>
                  <a:srgbClr val="858489"/>
                </a:solidFill>
                <a:latin typeface="Arial"/>
                <a:ea typeface="Arial"/>
                <a:cs typeface="Arial"/>
                <a:sym typeface="Arial"/>
              </a:defRPr>
            </a:lvl2pPr>
            <a:lvl3pPr marL="1371600" marR="0" lvl="2"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3pPr>
            <a:lvl4pPr marL="1828800" marR="0" lvl="3"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4pPr>
            <a:lvl5pPr marL="2286000" marR="0" lvl="4" indent="-328485" algn="l">
              <a:lnSpc>
                <a:spcPct val="100000"/>
              </a:lnSpc>
              <a:spcBef>
                <a:spcPts val="307"/>
              </a:spcBef>
              <a:spcAft>
                <a:spcPts val="0"/>
              </a:spcAft>
              <a:buClr>
                <a:srgbClr val="858489"/>
              </a:buClr>
              <a:buSzPts val="1573"/>
              <a:buFont typeface="Arial"/>
              <a:buChar char="•"/>
              <a:defRPr sz="1536"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81" name="Google Shape;81;geb8495257d_0_136"/>
          <p:cNvSpPr txBox="1">
            <a:spLocks noGrp="1"/>
          </p:cNvSpPr>
          <p:nvPr>
            <p:ph type="title"/>
          </p:nvPr>
        </p:nvSpPr>
        <p:spPr>
          <a:xfrm>
            <a:off x="1268001" y="668110"/>
            <a:ext cx="9753900" cy="502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F0783B"/>
              </a:buClr>
              <a:buSzPts val="2400"/>
              <a:buFont typeface="Arial"/>
              <a:buNone/>
              <a:defRPr sz="2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82" name="Google Shape;82;geb8495257d_0_136"/>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eb8495257d_0_80"/>
          <p:cNvSpPr txBox="1">
            <a:spLocks noGrp="1"/>
          </p:cNvSpPr>
          <p:nvPr>
            <p:ph type="title"/>
          </p:nvPr>
        </p:nvSpPr>
        <p:spPr>
          <a:xfrm>
            <a:off x="1268001" y="950929"/>
            <a:ext cx="9851400" cy="1097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9" name="Google Shape;19;geb8495257d_0_80"/>
          <p:cNvSpPr txBox="1">
            <a:spLocks noGrp="1"/>
          </p:cNvSpPr>
          <p:nvPr>
            <p:ph type="body" idx="1"/>
          </p:nvPr>
        </p:nvSpPr>
        <p:spPr>
          <a:xfrm>
            <a:off x="1950773" y="2048157"/>
            <a:ext cx="9168600" cy="3291600"/>
          </a:xfrm>
          <a:prstGeom prst="rect">
            <a:avLst/>
          </a:prstGeom>
          <a:noFill/>
          <a:ln>
            <a:noFill/>
          </a:ln>
        </p:spPr>
        <p:txBody>
          <a:bodyPr spcFirstLastPara="1" wrap="square" lIns="91425" tIns="91425" rIns="91425" bIns="91425" anchor="t" anchorCtr="0">
            <a:noAutofit/>
          </a:bodyPr>
          <a:lstStyle>
            <a:lvl1pPr marL="457200" marR="0" lvl="0"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1pPr>
            <a:lvl2pPr marL="914400" marR="0" lvl="1"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2pPr>
            <a:lvl3pPr marL="1371600" marR="0" lvl="2"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3pPr>
            <a:lvl4pPr marL="1828800" marR="0" lvl="3" indent="-340106" algn="l">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4pPr>
            <a:lvl5pPr marL="2286000" marR="0" lvl="4" indent="-340106" algn="l">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20" name="Google Shape;20;geb8495257d_0_80"/>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geb8495257d_0_102"/>
          <p:cNvSpPr txBox="1">
            <a:spLocks noGrp="1"/>
          </p:cNvSpPr>
          <p:nvPr>
            <p:ph type="title"/>
          </p:nvPr>
        </p:nvSpPr>
        <p:spPr>
          <a:xfrm>
            <a:off x="585231" y="263640"/>
            <a:ext cx="10534200" cy="1097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3" name="Google Shape;23;geb8495257d_0_102"/>
          <p:cNvSpPr txBox="1">
            <a:spLocks noGrp="1"/>
          </p:cNvSpPr>
          <p:nvPr>
            <p:ph type="body" idx="1"/>
          </p:nvPr>
        </p:nvSpPr>
        <p:spPr>
          <a:xfrm>
            <a:off x="585231" y="1536119"/>
            <a:ext cx="5169600" cy="3876900"/>
          </a:xfrm>
          <a:prstGeom prst="rect">
            <a:avLst/>
          </a:prstGeom>
          <a:noFill/>
          <a:ln>
            <a:noFill/>
          </a:ln>
        </p:spPr>
        <p:txBody>
          <a:bodyPr spcFirstLastPara="1" wrap="square" lIns="91425" tIns="91425" rIns="91425" bIns="91425" anchor="t" anchorCtr="0">
            <a:noAutofit/>
          </a:bodyPr>
          <a:lstStyle>
            <a:lvl1pPr marL="457200" marR="0" lvl="0"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1pPr>
            <a:lvl2pPr marL="914400" marR="0" lvl="1"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2pPr>
            <a:lvl3pPr marL="1371600" marR="0" lvl="2"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3pPr>
            <a:lvl4pPr marL="1828800" marR="0" lvl="3" indent="-340106" algn="l">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4pPr>
            <a:lvl5pPr marL="2286000" marR="0" lvl="4" indent="-340106" algn="l">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5pPr>
            <a:lvl6pPr marL="2743200" marR="0" lvl="5"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6pPr>
            <a:lvl7pPr marL="3200400" marR="0" lvl="6"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7pPr>
            <a:lvl8pPr marL="3657600" marR="0" lvl="7"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8pPr>
            <a:lvl9pPr marL="4114800" marR="0" lvl="8"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9pPr>
          </a:lstStyle>
          <a:p>
            <a:endParaRPr/>
          </a:p>
        </p:txBody>
      </p:sp>
      <p:sp>
        <p:nvSpPr>
          <p:cNvPr id="24" name="Google Shape;24;geb8495257d_0_102"/>
          <p:cNvSpPr txBox="1">
            <a:spLocks noGrp="1"/>
          </p:cNvSpPr>
          <p:nvPr>
            <p:ph type="body" idx="2"/>
          </p:nvPr>
        </p:nvSpPr>
        <p:spPr>
          <a:xfrm>
            <a:off x="5949857" y="1536119"/>
            <a:ext cx="5169600" cy="3876900"/>
          </a:xfrm>
          <a:prstGeom prst="rect">
            <a:avLst/>
          </a:prstGeom>
          <a:noFill/>
          <a:ln>
            <a:noFill/>
          </a:ln>
        </p:spPr>
        <p:txBody>
          <a:bodyPr spcFirstLastPara="1" wrap="square" lIns="91425" tIns="91425" rIns="91425" bIns="91425" anchor="t" anchorCtr="0">
            <a:noAutofit/>
          </a:bodyPr>
          <a:lstStyle>
            <a:lvl1pPr marL="457200" marR="0" lvl="0"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1pPr>
            <a:lvl2pPr marL="914400" marR="0" lvl="1"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2pPr>
            <a:lvl3pPr marL="1371600" marR="0" lvl="2"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3pPr>
            <a:lvl4pPr marL="1828800" marR="0" lvl="3" indent="-340106" algn="l">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4pPr>
            <a:lvl5pPr marL="2286000" marR="0" lvl="4" indent="-340106" algn="l">
              <a:lnSpc>
                <a:spcPct val="100000"/>
              </a:lnSpc>
              <a:spcBef>
                <a:spcPts val="346"/>
              </a:spcBef>
              <a:spcAft>
                <a:spcPts val="0"/>
              </a:spcAft>
              <a:buClr>
                <a:srgbClr val="858489"/>
              </a:buClr>
              <a:buSzPts val="1756"/>
              <a:buFont typeface="Arial"/>
              <a:buChar char="»"/>
              <a:defRPr sz="1728" b="0" i="0" u="none" strike="noStrike" cap="none">
                <a:solidFill>
                  <a:srgbClr val="858489"/>
                </a:solidFill>
                <a:latin typeface="Arial"/>
                <a:ea typeface="Arial"/>
                <a:cs typeface="Arial"/>
                <a:sym typeface="Arial"/>
              </a:defRPr>
            </a:lvl5pPr>
            <a:lvl6pPr marL="2743200" marR="0" lvl="5"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6pPr>
            <a:lvl7pPr marL="3200400" marR="0" lvl="6"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7pPr>
            <a:lvl8pPr marL="3657600" marR="0" lvl="7"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8pPr>
            <a:lvl9pPr marL="4114800" marR="0" lvl="8" indent="-340106" algn="l">
              <a:lnSpc>
                <a:spcPct val="100000"/>
              </a:lnSpc>
              <a:spcBef>
                <a:spcPts val="346"/>
              </a:spcBef>
              <a:spcAft>
                <a:spcPts val="0"/>
              </a:spcAft>
              <a:buClr>
                <a:schemeClr val="dk1"/>
              </a:buClr>
              <a:buSzPts val="1756"/>
              <a:buFont typeface="Arial"/>
              <a:buChar char="•"/>
              <a:defRPr sz="1728" b="0" i="0" u="none" strike="noStrike" cap="none">
                <a:solidFill>
                  <a:schemeClr val="dk1"/>
                </a:solidFill>
                <a:latin typeface="Calibri"/>
                <a:ea typeface="Calibri"/>
                <a:cs typeface="Calibri"/>
                <a:sym typeface="Calibri"/>
              </a:defRPr>
            </a:lvl9pPr>
          </a:lstStyle>
          <a:p>
            <a:endParaRPr/>
          </a:p>
        </p:txBody>
      </p:sp>
      <p:sp>
        <p:nvSpPr>
          <p:cNvPr id="25" name="Google Shape;25;geb8495257d_0_102"/>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fade">
                                      <p:cBhvr>
                                        <p:cTn id="10" dur="500"/>
                                        <p:tgtEl>
                                          <p:spTgt spid="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fade">
                                      <p:cBhvr>
                                        <p:cTn id="13" dur="500"/>
                                        <p:tgtEl>
                                          <p:spTgt spid="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fade">
                                      <p:cBhvr>
                                        <p:cTn id="16" dur="500"/>
                                        <p:tgtEl>
                                          <p:spTgt spid="2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fade">
                                      <p:cBhvr>
                                        <p:cTn id="19" dur="500"/>
                                        <p:tgtEl>
                                          <p:spTgt spid="2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fade">
                                      <p:cBhvr>
                                        <p:cTn id="22" dur="500"/>
                                        <p:tgtEl>
                                          <p:spTgt spid="2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Effect transition="in" filter="fade">
                                      <p:cBhvr>
                                        <p:cTn id="25" dur="500"/>
                                        <p:tgtEl>
                                          <p:spTgt spid="2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xEl>
                                              <p:pRg st="7" end="7"/>
                                            </p:txEl>
                                          </p:spTgt>
                                        </p:tgtEl>
                                        <p:attrNameLst>
                                          <p:attrName>style.visibility</p:attrName>
                                        </p:attrNameLst>
                                      </p:cBhvr>
                                      <p:to>
                                        <p:strVal val="visible"/>
                                      </p:to>
                                    </p:set>
                                    <p:animEffect transition="in" filter="fade">
                                      <p:cBhvr>
                                        <p:cTn id="28" dur="500"/>
                                        <p:tgtEl>
                                          <p:spTgt spid="2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xEl>
                                              <p:pRg st="8" end="8"/>
                                            </p:txEl>
                                          </p:spTgt>
                                        </p:tgtEl>
                                        <p:attrNameLst>
                                          <p:attrName>style.visibility</p:attrName>
                                        </p:attrNameLst>
                                      </p:cBhvr>
                                      <p:to>
                                        <p:strVal val="visible"/>
                                      </p:to>
                                    </p:set>
                                    <p:animEffect transition="in" filter="fade">
                                      <p:cBhvr>
                                        <p:cTn id="31" dur="500"/>
                                        <p:tgtEl>
                                          <p:spTgt spid="2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Effect transition="in" filter="fade">
                                      <p:cBhvr>
                                        <p:cTn id="35" dur="500"/>
                                        <p:tgtEl>
                                          <p:spTgt spid="2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
                                            <p:txEl>
                                              <p:pRg st="1" end="1"/>
                                            </p:txEl>
                                          </p:spTgt>
                                        </p:tgtEl>
                                        <p:attrNameLst>
                                          <p:attrName>style.visibility</p:attrName>
                                        </p:attrNameLst>
                                      </p:cBhvr>
                                      <p:to>
                                        <p:strVal val="visible"/>
                                      </p:to>
                                    </p:set>
                                    <p:animEffect transition="in" filter="fade">
                                      <p:cBhvr>
                                        <p:cTn id="39" dur="500"/>
                                        <p:tgtEl>
                                          <p:spTgt spid="24">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4">
                                            <p:txEl>
                                              <p:pRg st="2" end="2"/>
                                            </p:txEl>
                                          </p:spTgt>
                                        </p:tgtEl>
                                        <p:attrNameLst>
                                          <p:attrName>style.visibility</p:attrName>
                                        </p:attrNameLst>
                                      </p:cBhvr>
                                      <p:to>
                                        <p:strVal val="visible"/>
                                      </p:to>
                                    </p:set>
                                    <p:animEffect transition="in" filter="fade">
                                      <p:cBhvr>
                                        <p:cTn id="43" dur="500"/>
                                        <p:tgtEl>
                                          <p:spTgt spid="24">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4">
                                            <p:txEl>
                                              <p:pRg st="3" end="3"/>
                                            </p:txEl>
                                          </p:spTgt>
                                        </p:tgtEl>
                                        <p:attrNameLst>
                                          <p:attrName>style.visibility</p:attrName>
                                        </p:attrNameLst>
                                      </p:cBhvr>
                                      <p:to>
                                        <p:strVal val="visible"/>
                                      </p:to>
                                    </p:set>
                                    <p:animEffect transition="in" filter="fade">
                                      <p:cBhvr>
                                        <p:cTn id="47" dur="500"/>
                                        <p:tgtEl>
                                          <p:spTgt spid="24">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4">
                                            <p:txEl>
                                              <p:pRg st="4" end="4"/>
                                            </p:txEl>
                                          </p:spTgt>
                                        </p:tgtEl>
                                        <p:attrNameLst>
                                          <p:attrName>style.visibility</p:attrName>
                                        </p:attrNameLst>
                                      </p:cBhvr>
                                      <p:to>
                                        <p:strVal val="visible"/>
                                      </p:to>
                                    </p:set>
                                    <p:animEffect transition="in" filter="fade">
                                      <p:cBhvr>
                                        <p:cTn id="51" dur="500"/>
                                        <p:tgtEl>
                                          <p:spTgt spid="24">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4">
                                            <p:txEl>
                                              <p:pRg st="5" end="5"/>
                                            </p:txEl>
                                          </p:spTgt>
                                        </p:tgtEl>
                                        <p:attrNameLst>
                                          <p:attrName>style.visibility</p:attrName>
                                        </p:attrNameLst>
                                      </p:cBhvr>
                                      <p:to>
                                        <p:strVal val="visible"/>
                                      </p:to>
                                    </p:set>
                                    <p:animEffect transition="in" filter="fade">
                                      <p:cBhvr>
                                        <p:cTn id="55" dur="500"/>
                                        <p:tgtEl>
                                          <p:spTgt spid="24">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
                                            <p:txEl>
                                              <p:pRg st="6" end="6"/>
                                            </p:txEl>
                                          </p:spTgt>
                                        </p:tgtEl>
                                        <p:attrNameLst>
                                          <p:attrName>style.visibility</p:attrName>
                                        </p:attrNameLst>
                                      </p:cBhvr>
                                      <p:to>
                                        <p:strVal val="visible"/>
                                      </p:to>
                                    </p:set>
                                    <p:animEffect transition="in" filter="fade">
                                      <p:cBhvr>
                                        <p:cTn id="59" dur="500"/>
                                        <p:tgtEl>
                                          <p:spTgt spid="24">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4">
                                            <p:txEl>
                                              <p:pRg st="7" end="7"/>
                                            </p:txEl>
                                          </p:spTgt>
                                        </p:tgtEl>
                                        <p:attrNameLst>
                                          <p:attrName>style.visibility</p:attrName>
                                        </p:attrNameLst>
                                      </p:cBhvr>
                                      <p:to>
                                        <p:strVal val="visible"/>
                                      </p:to>
                                    </p:set>
                                    <p:animEffect transition="in" filter="fade">
                                      <p:cBhvr>
                                        <p:cTn id="63" dur="500"/>
                                        <p:tgtEl>
                                          <p:spTgt spid="24">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4">
                                            <p:txEl>
                                              <p:pRg st="8" end="8"/>
                                            </p:txEl>
                                          </p:spTgt>
                                        </p:tgtEl>
                                        <p:attrNameLst>
                                          <p:attrName>style.visibility</p:attrName>
                                        </p:attrNameLst>
                                      </p:cBhvr>
                                      <p:to>
                                        <p:strVal val="visible"/>
                                      </p:to>
                                    </p:set>
                                    <p:animEffect transition="in" filter="fade">
                                      <p:cBhvr>
                                        <p:cTn id="67"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_1">
    <p:spTree>
      <p:nvGrpSpPr>
        <p:cNvPr id="1" name="Shape 26"/>
        <p:cNvGrpSpPr/>
        <p:nvPr/>
      </p:nvGrpSpPr>
      <p:grpSpPr>
        <a:xfrm>
          <a:off x="0" y="0"/>
          <a:ext cx="0" cy="0"/>
          <a:chOff x="0" y="0"/>
          <a:chExt cx="0" cy="0"/>
        </a:xfrm>
      </p:grpSpPr>
      <p:sp>
        <p:nvSpPr>
          <p:cNvPr id="27" name="Google Shape;27;gf514dfa67e_0_125"/>
          <p:cNvSpPr txBox="1">
            <a:spLocks noGrp="1"/>
          </p:cNvSpPr>
          <p:nvPr>
            <p:ph type="title"/>
          </p:nvPr>
        </p:nvSpPr>
        <p:spPr>
          <a:xfrm>
            <a:off x="585232" y="263641"/>
            <a:ext cx="10534200" cy="1097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gf514dfa67e_0_125"/>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Title Only_2">
    <p:spTree>
      <p:nvGrpSpPr>
        <p:cNvPr id="1" name="Shape 29"/>
        <p:cNvGrpSpPr/>
        <p:nvPr/>
      </p:nvGrpSpPr>
      <p:grpSpPr>
        <a:xfrm>
          <a:off x="0" y="0"/>
          <a:ext cx="0" cy="0"/>
          <a:chOff x="0" y="0"/>
          <a:chExt cx="0" cy="0"/>
        </a:xfrm>
      </p:grpSpPr>
      <p:sp>
        <p:nvSpPr>
          <p:cNvPr id="30" name="Google Shape;30;gf514dfa67e_0_206"/>
          <p:cNvSpPr txBox="1">
            <a:spLocks noGrp="1"/>
          </p:cNvSpPr>
          <p:nvPr>
            <p:ph type="title"/>
          </p:nvPr>
        </p:nvSpPr>
        <p:spPr>
          <a:xfrm>
            <a:off x="585232" y="263641"/>
            <a:ext cx="10534200" cy="1097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gf514dfa67e_0_206"/>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Graphic Background">
  <p:cSld name="Title with Graphic Background">
    <p:spTree>
      <p:nvGrpSpPr>
        <p:cNvPr id="1" name="Shape 32"/>
        <p:cNvGrpSpPr/>
        <p:nvPr/>
      </p:nvGrpSpPr>
      <p:grpSpPr>
        <a:xfrm>
          <a:off x="0" y="0"/>
          <a:ext cx="0" cy="0"/>
          <a:chOff x="0" y="0"/>
          <a:chExt cx="0" cy="0"/>
        </a:xfrm>
      </p:grpSpPr>
      <p:sp>
        <p:nvSpPr>
          <p:cNvPr id="33" name="Google Shape;33;geb8495257d_0_84"/>
          <p:cNvSpPr txBox="1">
            <a:spLocks noGrp="1"/>
          </p:cNvSpPr>
          <p:nvPr>
            <p:ph type="ctrTitle"/>
          </p:nvPr>
        </p:nvSpPr>
        <p:spPr>
          <a:xfrm>
            <a:off x="1489682" y="1389820"/>
            <a:ext cx="9044400" cy="1261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0783B"/>
              </a:buClr>
              <a:buSzPts val="3840"/>
              <a:buFont typeface="Arial"/>
              <a:buNone/>
              <a:defRPr sz="384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4" name="Google Shape;34;geb8495257d_0_84"/>
          <p:cNvSpPr txBox="1">
            <a:spLocks noGrp="1"/>
          </p:cNvSpPr>
          <p:nvPr>
            <p:ph type="subTitle" idx="1"/>
          </p:nvPr>
        </p:nvSpPr>
        <p:spPr>
          <a:xfrm>
            <a:off x="1463079" y="2779641"/>
            <a:ext cx="9071100" cy="731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346"/>
              </a:spcBef>
              <a:spcAft>
                <a:spcPts val="0"/>
              </a:spcAft>
              <a:buClr>
                <a:srgbClr val="858489"/>
              </a:buClr>
              <a:buSzPts val="1712"/>
              <a:buFont typeface="Arial"/>
              <a:buNone/>
              <a:defRPr sz="1728" b="0" i="0" u="none" strike="noStrike" cap="none">
                <a:solidFill>
                  <a:srgbClr val="858489"/>
                </a:solidFill>
                <a:latin typeface="Arial"/>
                <a:ea typeface="Arial"/>
                <a:cs typeface="Arial"/>
                <a:sym typeface="Arial"/>
              </a:defRPr>
            </a:lvl1pPr>
            <a:lvl2pPr marR="0" lvl="1" algn="ctr">
              <a:lnSpc>
                <a:spcPct val="100000"/>
              </a:lnSpc>
              <a:spcBef>
                <a:spcPts val="538"/>
              </a:spcBef>
              <a:spcAft>
                <a:spcPts val="0"/>
              </a:spcAft>
              <a:buClr>
                <a:srgbClr val="888888"/>
              </a:buClr>
              <a:buSzPts val="2676"/>
              <a:buFont typeface="Arial"/>
              <a:buNone/>
              <a:defRPr sz="2688" b="0" i="0" u="none" strike="noStrike" cap="none">
                <a:solidFill>
                  <a:srgbClr val="888888"/>
                </a:solidFill>
                <a:latin typeface="Arial"/>
                <a:ea typeface="Arial"/>
                <a:cs typeface="Arial"/>
                <a:sym typeface="Arial"/>
              </a:defRPr>
            </a:lvl2pPr>
            <a:lvl3pPr marR="0" lvl="2" algn="ctr">
              <a:lnSpc>
                <a:spcPct val="100000"/>
              </a:lnSpc>
              <a:spcBef>
                <a:spcPts val="461"/>
              </a:spcBef>
              <a:spcAft>
                <a:spcPts val="0"/>
              </a:spcAft>
              <a:buClr>
                <a:srgbClr val="888888"/>
              </a:buClr>
              <a:buSzPts val="2308"/>
              <a:buFont typeface="Arial"/>
              <a:buNone/>
              <a:defRPr sz="2304" b="0" i="0" u="none" strike="noStrike" cap="none">
                <a:solidFill>
                  <a:srgbClr val="888888"/>
                </a:solidFill>
                <a:latin typeface="Arial"/>
                <a:ea typeface="Arial"/>
                <a:cs typeface="Arial"/>
                <a:sym typeface="Arial"/>
              </a:defRPr>
            </a:lvl3pPr>
            <a:lvl4pPr marR="0" lvl="3"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4pPr>
            <a:lvl5pPr marR="0" lvl="4"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5pPr>
            <a:lvl6pPr marR="0" lvl="5"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6pPr>
            <a:lvl7pPr marR="0" lvl="6"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7pPr>
            <a:lvl8pPr marR="0" lvl="7"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8pPr>
            <a:lvl9pPr marR="0" lvl="8"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9pPr>
          </a:lstStyle>
          <a:p>
            <a:endParaRPr/>
          </a:p>
        </p:txBody>
      </p:sp>
      <p:sp>
        <p:nvSpPr>
          <p:cNvPr id="35" name="Google Shape;35;geb8495257d_0_84"/>
          <p:cNvSpPr txBox="1">
            <a:spLocks noGrp="1"/>
          </p:cNvSpPr>
          <p:nvPr>
            <p:ph type="body" idx="2"/>
          </p:nvPr>
        </p:nvSpPr>
        <p:spPr>
          <a:xfrm>
            <a:off x="1463079" y="3657423"/>
            <a:ext cx="9071100" cy="365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46"/>
              </a:spcBef>
              <a:spcAft>
                <a:spcPts val="0"/>
              </a:spcAft>
              <a:buClr>
                <a:srgbClr val="858489"/>
              </a:buClr>
              <a:buSzPts val="1712"/>
              <a:buFont typeface="Arial"/>
              <a:buNone/>
              <a:defRPr sz="1728" b="0" i="0" u="none" strike="noStrike" cap="none">
                <a:solidFill>
                  <a:srgbClr val="858489"/>
                </a:solidFill>
                <a:latin typeface="Arial"/>
                <a:ea typeface="Arial"/>
                <a:cs typeface="Arial"/>
                <a:sym typeface="Arial"/>
              </a:defRPr>
            </a:lvl1pPr>
            <a:lvl2pPr marL="914400" marR="0" lvl="1"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2pPr>
            <a:lvl3pPr marL="1371600" marR="0" lvl="2"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3pPr>
            <a:lvl4pPr marL="1828800" marR="0" lvl="3"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4pPr>
            <a:lvl5pPr marL="2286000" marR="0" lvl="4"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36" name="Google Shape;36;geb8495257d_0_84"/>
          <p:cNvSpPr txBox="1">
            <a:spLocks noGrp="1"/>
          </p:cNvSpPr>
          <p:nvPr>
            <p:ph type="body" idx="3"/>
          </p:nvPr>
        </p:nvSpPr>
        <p:spPr>
          <a:xfrm>
            <a:off x="2048310" y="4096314"/>
            <a:ext cx="8485800" cy="1243500"/>
          </a:xfrm>
          <a:prstGeom prst="rect">
            <a:avLst/>
          </a:prstGeom>
          <a:noFill/>
          <a:ln>
            <a:noFill/>
          </a:ln>
        </p:spPr>
        <p:txBody>
          <a:bodyPr spcFirstLastPara="1" wrap="square" lIns="91425" tIns="91425" rIns="91425" bIns="91425" anchor="t" anchorCtr="0">
            <a:noAutofit/>
          </a:bodyPr>
          <a:lstStyle>
            <a:lvl1pPr marL="457200" marR="0" lvl="0" indent="-316801" algn="l">
              <a:lnSpc>
                <a:spcPct val="100000"/>
              </a:lnSpc>
              <a:spcBef>
                <a:spcPts val="269"/>
              </a:spcBef>
              <a:spcAft>
                <a:spcPts val="0"/>
              </a:spcAft>
              <a:buClr>
                <a:srgbClr val="858489"/>
              </a:buClr>
              <a:buSzPts val="1389"/>
              <a:buFont typeface="Arial"/>
              <a:buChar char="•"/>
              <a:defRPr sz="1344" b="0" i="0" u="none" strike="noStrike" cap="none">
                <a:solidFill>
                  <a:srgbClr val="858489"/>
                </a:solidFill>
                <a:latin typeface="Arial"/>
                <a:ea typeface="Arial"/>
                <a:cs typeface="Arial"/>
                <a:sym typeface="Arial"/>
              </a:defRPr>
            </a:lvl1pPr>
            <a:lvl2pPr marL="914400" marR="0" lvl="1" indent="-298831" algn="l">
              <a:lnSpc>
                <a:spcPct val="100000"/>
              </a:lnSpc>
              <a:spcBef>
                <a:spcPts val="230"/>
              </a:spcBef>
              <a:spcAft>
                <a:spcPts val="0"/>
              </a:spcAft>
              <a:buClr>
                <a:srgbClr val="858489"/>
              </a:buClr>
              <a:buSzPts val="1106"/>
              <a:buFont typeface="Arial"/>
              <a:buChar char="–"/>
              <a:defRPr sz="1152" b="0" i="0" u="none" strike="noStrike" cap="none">
                <a:solidFill>
                  <a:srgbClr val="858489"/>
                </a:solidFill>
                <a:latin typeface="Arial"/>
                <a:ea typeface="Arial"/>
                <a:cs typeface="Arial"/>
                <a:sym typeface="Arial"/>
              </a:defRPr>
            </a:lvl2pPr>
            <a:lvl3pPr marL="1371600" marR="0" lvl="2" indent="-292989" algn="l">
              <a:lnSpc>
                <a:spcPct val="100000"/>
              </a:lnSpc>
              <a:spcBef>
                <a:spcPts val="211"/>
              </a:spcBef>
              <a:spcAft>
                <a:spcPts val="0"/>
              </a:spcAft>
              <a:buClr>
                <a:srgbClr val="858489"/>
              </a:buClr>
              <a:buSzPts val="1014"/>
              <a:buFont typeface="Arial"/>
              <a:buChar char="•"/>
              <a:defRPr sz="1056" b="0" i="0" u="none" strike="noStrike" cap="none">
                <a:solidFill>
                  <a:srgbClr val="858489"/>
                </a:solidFill>
                <a:latin typeface="Arial"/>
                <a:ea typeface="Arial"/>
                <a:cs typeface="Arial"/>
                <a:sym typeface="Arial"/>
              </a:defRPr>
            </a:lvl3pPr>
            <a:lvl4pPr marL="1828800" marR="0" lvl="3" indent="-293242" algn="l">
              <a:lnSpc>
                <a:spcPct val="100000"/>
              </a:lnSpc>
              <a:spcBef>
                <a:spcPts val="202"/>
              </a:spcBef>
              <a:spcAft>
                <a:spcPts val="0"/>
              </a:spcAft>
              <a:buClr>
                <a:srgbClr val="858489"/>
              </a:buClr>
              <a:buSzPts val="1018"/>
              <a:buFont typeface="Arial"/>
              <a:buChar char="–"/>
              <a:defRPr sz="1009" b="0" i="0" u="none" strike="noStrike" cap="none">
                <a:solidFill>
                  <a:srgbClr val="858489"/>
                </a:solidFill>
                <a:latin typeface="Arial"/>
                <a:ea typeface="Arial"/>
                <a:cs typeface="Arial"/>
                <a:sym typeface="Arial"/>
              </a:defRPr>
            </a:lvl4pPr>
            <a:lvl5pPr marL="2286000" marR="0" lvl="4" indent="-293242" algn="l">
              <a:lnSpc>
                <a:spcPct val="100000"/>
              </a:lnSpc>
              <a:spcBef>
                <a:spcPts val="202"/>
              </a:spcBef>
              <a:spcAft>
                <a:spcPts val="0"/>
              </a:spcAft>
              <a:buClr>
                <a:srgbClr val="858489"/>
              </a:buClr>
              <a:buSzPts val="1018"/>
              <a:buFont typeface="Arial"/>
              <a:buChar char="»"/>
              <a:defRPr sz="1009"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37" name="Google Shape;37;geb8495257d_0_84"/>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with Graphic Background">
  <p:cSld name="1_Title with Graphic Background">
    <p:spTree>
      <p:nvGrpSpPr>
        <p:cNvPr id="1" name="Shape 38"/>
        <p:cNvGrpSpPr/>
        <p:nvPr/>
      </p:nvGrpSpPr>
      <p:grpSpPr>
        <a:xfrm>
          <a:off x="0" y="0"/>
          <a:ext cx="0" cy="0"/>
          <a:chOff x="0" y="0"/>
          <a:chExt cx="0" cy="0"/>
        </a:xfrm>
      </p:grpSpPr>
      <p:sp>
        <p:nvSpPr>
          <p:cNvPr id="39" name="Google Shape;39;geb8495257d_0_90"/>
          <p:cNvSpPr txBox="1">
            <a:spLocks noGrp="1"/>
          </p:cNvSpPr>
          <p:nvPr>
            <p:ph type="ctrTitle"/>
          </p:nvPr>
        </p:nvSpPr>
        <p:spPr>
          <a:xfrm>
            <a:off x="1489682" y="1389820"/>
            <a:ext cx="9044400" cy="1261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0783B"/>
              </a:buClr>
              <a:buSzPts val="3840"/>
              <a:buFont typeface="Arial"/>
              <a:buNone/>
              <a:defRPr sz="384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0" name="Google Shape;40;geb8495257d_0_90"/>
          <p:cNvSpPr txBox="1">
            <a:spLocks noGrp="1"/>
          </p:cNvSpPr>
          <p:nvPr>
            <p:ph type="subTitle" idx="1"/>
          </p:nvPr>
        </p:nvSpPr>
        <p:spPr>
          <a:xfrm>
            <a:off x="1463079" y="2779641"/>
            <a:ext cx="9071100" cy="731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346"/>
              </a:spcBef>
              <a:spcAft>
                <a:spcPts val="0"/>
              </a:spcAft>
              <a:buClr>
                <a:srgbClr val="858489"/>
              </a:buClr>
              <a:buSzPts val="1712"/>
              <a:buFont typeface="Arial"/>
              <a:buNone/>
              <a:defRPr sz="1728" b="0" i="0" u="none" strike="noStrike" cap="none">
                <a:solidFill>
                  <a:srgbClr val="858489"/>
                </a:solidFill>
                <a:latin typeface="Arial"/>
                <a:ea typeface="Arial"/>
                <a:cs typeface="Arial"/>
                <a:sym typeface="Arial"/>
              </a:defRPr>
            </a:lvl1pPr>
            <a:lvl2pPr marR="0" lvl="1" algn="ctr">
              <a:lnSpc>
                <a:spcPct val="100000"/>
              </a:lnSpc>
              <a:spcBef>
                <a:spcPts val="538"/>
              </a:spcBef>
              <a:spcAft>
                <a:spcPts val="0"/>
              </a:spcAft>
              <a:buClr>
                <a:srgbClr val="888888"/>
              </a:buClr>
              <a:buSzPts val="2676"/>
              <a:buFont typeface="Arial"/>
              <a:buNone/>
              <a:defRPr sz="2688" b="0" i="0" u="none" strike="noStrike" cap="none">
                <a:solidFill>
                  <a:srgbClr val="888888"/>
                </a:solidFill>
                <a:latin typeface="Arial"/>
                <a:ea typeface="Arial"/>
                <a:cs typeface="Arial"/>
                <a:sym typeface="Arial"/>
              </a:defRPr>
            </a:lvl2pPr>
            <a:lvl3pPr marR="0" lvl="2" algn="ctr">
              <a:lnSpc>
                <a:spcPct val="100000"/>
              </a:lnSpc>
              <a:spcBef>
                <a:spcPts val="461"/>
              </a:spcBef>
              <a:spcAft>
                <a:spcPts val="0"/>
              </a:spcAft>
              <a:buClr>
                <a:srgbClr val="888888"/>
              </a:buClr>
              <a:buSzPts val="2308"/>
              <a:buFont typeface="Arial"/>
              <a:buNone/>
              <a:defRPr sz="2304" b="0" i="0" u="none" strike="noStrike" cap="none">
                <a:solidFill>
                  <a:srgbClr val="888888"/>
                </a:solidFill>
                <a:latin typeface="Arial"/>
                <a:ea typeface="Arial"/>
                <a:cs typeface="Arial"/>
                <a:sym typeface="Arial"/>
              </a:defRPr>
            </a:lvl3pPr>
            <a:lvl4pPr marR="0" lvl="3"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4pPr>
            <a:lvl5pPr marR="0" lvl="4"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5pPr>
            <a:lvl6pPr marR="0" lvl="5"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6pPr>
            <a:lvl7pPr marR="0" lvl="6"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7pPr>
            <a:lvl8pPr marR="0" lvl="7"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8pPr>
            <a:lvl9pPr marR="0" lvl="8"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9pPr>
          </a:lstStyle>
          <a:p>
            <a:endParaRPr/>
          </a:p>
        </p:txBody>
      </p:sp>
      <p:sp>
        <p:nvSpPr>
          <p:cNvPr id="41" name="Google Shape;41;geb8495257d_0_90"/>
          <p:cNvSpPr txBox="1">
            <a:spLocks noGrp="1"/>
          </p:cNvSpPr>
          <p:nvPr>
            <p:ph type="body" idx="2"/>
          </p:nvPr>
        </p:nvSpPr>
        <p:spPr>
          <a:xfrm>
            <a:off x="1463079" y="3657423"/>
            <a:ext cx="9071100" cy="365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46"/>
              </a:spcBef>
              <a:spcAft>
                <a:spcPts val="0"/>
              </a:spcAft>
              <a:buClr>
                <a:srgbClr val="858489"/>
              </a:buClr>
              <a:buSzPts val="1712"/>
              <a:buFont typeface="Arial"/>
              <a:buNone/>
              <a:defRPr sz="1728" b="0" i="0" u="none" strike="noStrike" cap="none">
                <a:solidFill>
                  <a:srgbClr val="858489"/>
                </a:solidFill>
                <a:latin typeface="Arial"/>
                <a:ea typeface="Arial"/>
                <a:cs typeface="Arial"/>
                <a:sym typeface="Arial"/>
              </a:defRPr>
            </a:lvl1pPr>
            <a:lvl2pPr marL="914400" marR="0" lvl="1"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2pPr>
            <a:lvl3pPr marL="1371600" marR="0" lvl="2"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3pPr>
            <a:lvl4pPr marL="1828800" marR="0" lvl="3"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4pPr>
            <a:lvl5pPr marL="2286000" marR="0" lvl="4"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42" name="Google Shape;42;geb8495257d_0_90"/>
          <p:cNvSpPr txBox="1">
            <a:spLocks noGrp="1"/>
          </p:cNvSpPr>
          <p:nvPr>
            <p:ph type="body" idx="3"/>
          </p:nvPr>
        </p:nvSpPr>
        <p:spPr>
          <a:xfrm>
            <a:off x="2048310" y="4096314"/>
            <a:ext cx="8485800" cy="1243500"/>
          </a:xfrm>
          <a:prstGeom prst="rect">
            <a:avLst/>
          </a:prstGeom>
          <a:noFill/>
          <a:ln>
            <a:noFill/>
          </a:ln>
        </p:spPr>
        <p:txBody>
          <a:bodyPr spcFirstLastPara="1" wrap="square" lIns="91425" tIns="91425" rIns="91425" bIns="91425" anchor="t" anchorCtr="0">
            <a:noAutofit/>
          </a:bodyPr>
          <a:lstStyle>
            <a:lvl1pPr marL="457200" marR="0" lvl="0" indent="-316801" algn="l">
              <a:lnSpc>
                <a:spcPct val="100000"/>
              </a:lnSpc>
              <a:spcBef>
                <a:spcPts val="269"/>
              </a:spcBef>
              <a:spcAft>
                <a:spcPts val="0"/>
              </a:spcAft>
              <a:buClr>
                <a:srgbClr val="858489"/>
              </a:buClr>
              <a:buSzPts val="1389"/>
              <a:buFont typeface="Arial"/>
              <a:buChar char="•"/>
              <a:defRPr sz="1344" b="0" i="0" u="none" strike="noStrike" cap="none">
                <a:solidFill>
                  <a:srgbClr val="858489"/>
                </a:solidFill>
                <a:latin typeface="Arial"/>
                <a:ea typeface="Arial"/>
                <a:cs typeface="Arial"/>
                <a:sym typeface="Arial"/>
              </a:defRPr>
            </a:lvl1pPr>
            <a:lvl2pPr marL="914400" marR="0" lvl="1" indent="-298831" algn="l">
              <a:lnSpc>
                <a:spcPct val="100000"/>
              </a:lnSpc>
              <a:spcBef>
                <a:spcPts val="230"/>
              </a:spcBef>
              <a:spcAft>
                <a:spcPts val="0"/>
              </a:spcAft>
              <a:buClr>
                <a:srgbClr val="858489"/>
              </a:buClr>
              <a:buSzPts val="1106"/>
              <a:buFont typeface="Arial"/>
              <a:buChar char="–"/>
              <a:defRPr sz="1152" b="0" i="0" u="none" strike="noStrike" cap="none">
                <a:solidFill>
                  <a:srgbClr val="858489"/>
                </a:solidFill>
                <a:latin typeface="Arial"/>
                <a:ea typeface="Arial"/>
                <a:cs typeface="Arial"/>
                <a:sym typeface="Arial"/>
              </a:defRPr>
            </a:lvl2pPr>
            <a:lvl3pPr marL="1371600" marR="0" lvl="2" indent="-292989" algn="l">
              <a:lnSpc>
                <a:spcPct val="100000"/>
              </a:lnSpc>
              <a:spcBef>
                <a:spcPts val="211"/>
              </a:spcBef>
              <a:spcAft>
                <a:spcPts val="0"/>
              </a:spcAft>
              <a:buClr>
                <a:srgbClr val="858489"/>
              </a:buClr>
              <a:buSzPts val="1014"/>
              <a:buFont typeface="Arial"/>
              <a:buChar char="•"/>
              <a:defRPr sz="1056" b="0" i="0" u="none" strike="noStrike" cap="none">
                <a:solidFill>
                  <a:srgbClr val="858489"/>
                </a:solidFill>
                <a:latin typeface="Arial"/>
                <a:ea typeface="Arial"/>
                <a:cs typeface="Arial"/>
                <a:sym typeface="Arial"/>
              </a:defRPr>
            </a:lvl3pPr>
            <a:lvl4pPr marL="1828800" marR="0" lvl="3" indent="-293242" algn="l">
              <a:lnSpc>
                <a:spcPct val="100000"/>
              </a:lnSpc>
              <a:spcBef>
                <a:spcPts val="202"/>
              </a:spcBef>
              <a:spcAft>
                <a:spcPts val="0"/>
              </a:spcAft>
              <a:buClr>
                <a:srgbClr val="858489"/>
              </a:buClr>
              <a:buSzPts val="1018"/>
              <a:buFont typeface="Arial"/>
              <a:buChar char="–"/>
              <a:defRPr sz="1009" b="0" i="0" u="none" strike="noStrike" cap="none">
                <a:solidFill>
                  <a:srgbClr val="858489"/>
                </a:solidFill>
                <a:latin typeface="Arial"/>
                <a:ea typeface="Arial"/>
                <a:cs typeface="Arial"/>
                <a:sym typeface="Arial"/>
              </a:defRPr>
            </a:lvl4pPr>
            <a:lvl5pPr marL="2286000" marR="0" lvl="4" indent="-293242" algn="l">
              <a:lnSpc>
                <a:spcPct val="100000"/>
              </a:lnSpc>
              <a:spcBef>
                <a:spcPts val="202"/>
              </a:spcBef>
              <a:spcAft>
                <a:spcPts val="0"/>
              </a:spcAft>
              <a:buClr>
                <a:srgbClr val="858489"/>
              </a:buClr>
              <a:buSzPts val="1018"/>
              <a:buFont typeface="Arial"/>
              <a:buChar char="»"/>
              <a:defRPr sz="1009"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43" name="Google Shape;43;geb8495257d_0_90"/>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with Graphic Background">
  <p:cSld name="2_Title with Graphic Background">
    <p:spTree>
      <p:nvGrpSpPr>
        <p:cNvPr id="1" name="Shape 44"/>
        <p:cNvGrpSpPr/>
        <p:nvPr/>
      </p:nvGrpSpPr>
      <p:grpSpPr>
        <a:xfrm>
          <a:off x="0" y="0"/>
          <a:ext cx="0" cy="0"/>
          <a:chOff x="0" y="0"/>
          <a:chExt cx="0" cy="0"/>
        </a:xfrm>
      </p:grpSpPr>
      <p:sp>
        <p:nvSpPr>
          <p:cNvPr id="45" name="Google Shape;45;geb8495257d_0_96"/>
          <p:cNvSpPr txBox="1">
            <a:spLocks noGrp="1"/>
          </p:cNvSpPr>
          <p:nvPr>
            <p:ph type="ctrTitle"/>
          </p:nvPr>
        </p:nvSpPr>
        <p:spPr>
          <a:xfrm>
            <a:off x="1489682" y="1389820"/>
            <a:ext cx="9044400" cy="1261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0783B"/>
              </a:buClr>
              <a:buSzPts val="3840"/>
              <a:buFont typeface="Arial"/>
              <a:buNone/>
              <a:defRPr sz="384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6" name="Google Shape;46;geb8495257d_0_96"/>
          <p:cNvSpPr txBox="1">
            <a:spLocks noGrp="1"/>
          </p:cNvSpPr>
          <p:nvPr>
            <p:ph type="subTitle" idx="1"/>
          </p:nvPr>
        </p:nvSpPr>
        <p:spPr>
          <a:xfrm>
            <a:off x="1463079" y="2779641"/>
            <a:ext cx="9071100" cy="731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346"/>
              </a:spcBef>
              <a:spcAft>
                <a:spcPts val="0"/>
              </a:spcAft>
              <a:buClr>
                <a:srgbClr val="858489"/>
              </a:buClr>
              <a:buSzPts val="1712"/>
              <a:buFont typeface="Arial"/>
              <a:buNone/>
              <a:defRPr sz="1728" b="0" i="0" u="none" strike="noStrike" cap="none">
                <a:solidFill>
                  <a:srgbClr val="858489"/>
                </a:solidFill>
                <a:latin typeface="Arial"/>
                <a:ea typeface="Arial"/>
                <a:cs typeface="Arial"/>
                <a:sym typeface="Arial"/>
              </a:defRPr>
            </a:lvl1pPr>
            <a:lvl2pPr marR="0" lvl="1" algn="ctr">
              <a:lnSpc>
                <a:spcPct val="100000"/>
              </a:lnSpc>
              <a:spcBef>
                <a:spcPts val="538"/>
              </a:spcBef>
              <a:spcAft>
                <a:spcPts val="0"/>
              </a:spcAft>
              <a:buClr>
                <a:srgbClr val="888888"/>
              </a:buClr>
              <a:buSzPts val="2676"/>
              <a:buFont typeface="Arial"/>
              <a:buNone/>
              <a:defRPr sz="2688" b="0" i="0" u="none" strike="noStrike" cap="none">
                <a:solidFill>
                  <a:srgbClr val="888888"/>
                </a:solidFill>
                <a:latin typeface="Arial"/>
                <a:ea typeface="Arial"/>
                <a:cs typeface="Arial"/>
                <a:sym typeface="Arial"/>
              </a:defRPr>
            </a:lvl2pPr>
            <a:lvl3pPr marR="0" lvl="2" algn="ctr">
              <a:lnSpc>
                <a:spcPct val="100000"/>
              </a:lnSpc>
              <a:spcBef>
                <a:spcPts val="461"/>
              </a:spcBef>
              <a:spcAft>
                <a:spcPts val="0"/>
              </a:spcAft>
              <a:buClr>
                <a:srgbClr val="888888"/>
              </a:buClr>
              <a:buSzPts val="2308"/>
              <a:buFont typeface="Arial"/>
              <a:buNone/>
              <a:defRPr sz="2304" b="0" i="0" u="none" strike="noStrike" cap="none">
                <a:solidFill>
                  <a:srgbClr val="888888"/>
                </a:solidFill>
                <a:latin typeface="Arial"/>
                <a:ea typeface="Arial"/>
                <a:cs typeface="Arial"/>
                <a:sym typeface="Arial"/>
              </a:defRPr>
            </a:lvl3pPr>
            <a:lvl4pPr marR="0" lvl="3"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4pPr>
            <a:lvl5pPr marR="0" lvl="4"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Arial"/>
                <a:ea typeface="Arial"/>
                <a:cs typeface="Arial"/>
                <a:sym typeface="Arial"/>
              </a:defRPr>
            </a:lvl5pPr>
            <a:lvl6pPr marR="0" lvl="5"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6pPr>
            <a:lvl7pPr marR="0" lvl="6"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7pPr>
            <a:lvl8pPr marR="0" lvl="7"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8pPr>
            <a:lvl9pPr marR="0" lvl="8" algn="ctr">
              <a:lnSpc>
                <a:spcPct val="100000"/>
              </a:lnSpc>
              <a:spcBef>
                <a:spcPts val="384"/>
              </a:spcBef>
              <a:spcAft>
                <a:spcPts val="0"/>
              </a:spcAft>
              <a:buClr>
                <a:srgbClr val="888888"/>
              </a:buClr>
              <a:buSzPts val="1940"/>
              <a:buFont typeface="Arial"/>
              <a:buNone/>
              <a:defRPr sz="1920" b="0" i="0" u="none" strike="noStrike" cap="none">
                <a:solidFill>
                  <a:srgbClr val="888888"/>
                </a:solidFill>
                <a:latin typeface="Calibri"/>
                <a:ea typeface="Calibri"/>
                <a:cs typeface="Calibri"/>
                <a:sym typeface="Calibri"/>
              </a:defRPr>
            </a:lvl9pPr>
          </a:lstStyle>
          <a:p>
            <a:endParaRPr/>
          </a:p>
        </p:txBody>
      </p:sp>
      <p:sp>
        <p:nvSpPr>
          <p:cNvPr id="47" name="Google Shape;47;geb8495257d_0_96"/>
          <p:cNvSpPr txBox="1">
            <a:spLocks noGrp="1"/>
          </p:cNvSpPr>
          <p:nvPr>
            <p:ph type="body" idx="2"/>
          </p:nvPr>
        </p:nvSpPr>
        <p:spPr>
          <a:xfrm>
            <a:off x="1463079" y="3657423"/>
            <a:ext cx="9071100" cy="365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46"/>
              </a:spcBef>
              <a:spcAft>
                <a:spcPts val="0"/>
              </a:spcAft>
              <a:buClr>
                <a:srgbClr val="858489"/>
              </a:buClr>
              <a:buSzPts val="1712"/>
              <a:buFont typeface="Arial"/>
              <a:buNone/>
              <a:defRPr sz="1728" b="0" i="0" u="none" strike="noStrike" cap="none">
                <a:solidFill>
                  <a:srgbClr val="858489"/>
                </a:solidFill>
                <a:latin typeface="Arial"/>
                <a:ea typeface="Arial"/>
                <a:cs typeface="Arial"/>
                <a:sym typeface="Arial"/>
              </a:defRPr>
            </a:lvl1pPr>
            <a:lvl2pPr marL="914400" marR="0" lvl="1" indent="-398526" algn="l">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2pPr>
            <a:lvl3pPr marL="1371600" marR="0" lvl="2" indent="-375158" algn="l">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3pPr>
            <a:lvl4pPr marL="1828800" marR="0" lvl="3"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4pPr>
            <a:lvl5pPr marL="2286000" marR="0" lvl="4" indent="-351789" algn="l">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48" name="Google Shape;48;geb8495257d_0_96"/>
          <p:cNvSpPr txBox="1">
            <a:spLocks noGrp="1"/>
          </p:cNvSpPr>
          <p:nvPr>
            <p:ph type="body" idx="3"/>
          </p:nvPr>
        </p:nvSpPr>
        <p:spPr>
          <a:xfrm>
            <a:off x="2048310" y="4096314"/>
            <a:ext cx="8485800" cy="1243500"/>
          </a:xfrm>
          <a:prstGeom prst="rect">
            <a:avLst/>
          </a:prstGeom>
          <a:noFill/>
          <a:ln>
            <a:noFill/>
          </a:ln>
        </p:spPr>
        <p:txBody>
          <a:bodyPr spcFirstLastPara="1" wrap="square" lIns="91425" tIns="91425" rIns="91425" bIns="91425" anchor="t" anchorCtr="0">
            <a:noAutofit/>
          </a:bodyPr>
          <a:lstStyle>
            <a:lvl1pPr marL="457200" marR="0" lvl="0" indent="-316801" algn="l">
              <a:lnSpc>
                <a:spcPct val="100000"/>
              </a:lnSpc>
              <a:spcBef>
                <a:spcPts val="269"/>
              </a:spcBef>
              <a:spcAft>
                <a:spcPts val="0"/>
              </a:spcAft>
              <a:buClr>
                <a:srgbClr val="858489"/>
              </a:buClr>
              <a:buSzPts val="1389"/>
              <a:buFont typeface="Arial"/>
              <a:buChar char="•"/>
              <a:defRPr sz="1344" b="0" i="0" u="none" strike="noStrike" cap="none">
                <a:solidFill>
                  <a:srgbClr val="858489"/>
                </a:solidFill>
                <a:latin typeface="Arial"/>
                <a:ea typeface="Arial"/>
                <a:cs typeface="Arial"/>
                <a:sym typeface="Arial"/>
              </a:defRPr>
            </a:lvl1pPr>
            <a:lvl2pPr marL="914400" marR="0" lvl="1" indent="-298831" algn="l">
              <a:lnSpc>
                <a:spcPct val="100000"/>
              </a:lnSpc>
              <a:spcBef>
                <a:spcPts val="230"/>
              </a:spcBef>
              <a:spcAft>
                <a:spcPts val="0"/>
              </a:spcAft>
              <a:buClr>
                <a:srgbClr val="858489"/>
              </a:buClr>
              <a:buSzPts val="1106"/>
              <a:buFont typeface="Arial"/>
              <a:buChar char="–"/>
              <a:defRPr sz="1152" b="0" i="0" u="none" strike="noStrike" cap="none">
                <a:solidFill>
                  <a:srgbClr val="858489"/>
                </a:solidFill>
                <a:latin typeface="Arial"/>
                <a:ea typeface="Arial"/>
                <a:cs typeface="Arial"/>
                <a:sym typeface="Arial"/>
              </a:defRPr>
            </a:lvl2pPr>
            <a:lvl3pPr marL="1371600" marR="0" lvl="2" indent="-292989" algn="l">
              <a:lnSpc>
                <a:spcPct val="100000"/>
              </a:lnSpc>
              <a:spcBef>
                <a:spcPts val="211"/>
              </a:spcBef>
              <a:spcAft>
                <a:spcPts val="0"/>
              </a:spcAft>
              <a:buClr>
                <a:srgbClr val="858489"/>
              </a:buClr>
              <a:buSzPts val="1014"/>
              <a:buFont typeface="Arial"/>
              <a:buChar char="•"/>
              <a:defRPr sz="1056" b="0" i="0" u="none" strike="noStrike" cap="none">
                <a:solidFill>
                  <a:srgbClr val="858489"/>
                </a:solidFill>
                <a:latin typeface="Arial"/>
                <a:ea typeface="Arial"/>
                <a:cs typeface="Arial"/>
                <a:sym typeface="Arial"/>
              </a:defRPr>
            </a:lvl3pPr>
            <a:lvl4pPr marL="1828800" marR="0" lvl="3" indent="-293242" algn="l">
              <a:lnSpc>
                <a:spcPct val="100000"/>
              </a:lnSpc>
              <a:spcBef>
                <a:spcPts val="202"/>
              </a:spcBef>
              <a:spcAft>
                <a:spcPts val="0"/>
              </a:spcAft>
              <a:buClr>
                <a:srgbClr val="858489"/>
              </a:buClr>
              <a:buSzPts val="1018"/>
              <a:buFont typeface="Arial"/>
              <a:buChar char="–"/>
              <a:defRPr sz="1009" b="0" i="0" u="none" strike="noStrike" cap="none">
                <a:solidFill>
                  <a:srgbClr val="858489"/>
                </a:solidFill>
                <a:latin typeface="Arial"/>
                <a:ea typeface="Arial"/>
                <a:cs typeface="Arial"/>
                <a:sym typeface="Arial"/>
              </a:defRPr>
            </a:lvl4pPr>
            <a:lvl5pPr marL="2286000" marR="0" lvl="4" indent="-293242" algn="l">
              <a:lnSpc>
                <a:spcPct val="100000"/>
              </a:lnSpc>
              <a:spcBef>
                <a:spcPts val="202"/>
              </a:spcBef>
              <a:spcAft>
                <a:spcPts val="0"/>
              </a:spcAft>
              <a:buClr>
                <a:srgbClr val="858489"/>
              </a:buClr>
              <a:buSzPts val="1018"/>
              <a:buFont typeface="Arial"/>
              <a:buChar char="»"/>
              <a:defRPr sz="1009" b="0" i="0" u="none" strike="noStrike" cap="none">
                <a:solidFill>
                  <a:srgbClr val="858489"/>
                </a:solidFill>
                <a:latin typeface="Arial"/>
                <a:ea typeface="Arial"/>
                <a:cs typeface="Arial"/>
                <a:sym typeface="Arial"/>
              </a:defRPr>
            </a:lvl5pPr>
            <a:lvl6pPr marL="2743200" marR="0" lvl="5"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49" name="Google Shape;49;geb8495257d_0_96"/>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geb8495257d_0_107"/>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geb8495257d_0_72"/>
          <p:cNvPicPr preferRelativeResize="0"/>
          <p:nvPr/>
        </p:nvPicPr>
        <p:blipFill rotWithShape="1">
          <a:blip r:embed="rId20">
            <a:alphaModFix/>
          </a:blip>
          <a:srcRect/>
          <a:stretch/>
        </p:blipFill>
        <p:spPr>
          <a:xfrm>
            <a:off x="440" y="0"/>
            <a:ext cx="11703754" cy="6583361"/>
          </a:xfrm>
          <a:prstGeom prst="rect">
            <a:avLst/>
          </a:prstGeom>
          <a:noFill/>
          <a:ln>
            <a:noFill/>
          </a:ln>
        </p:spPr>
      </p:pic>
      <p:sp>
        <p:nvSpPr>
          <p:cNvPr id="11" name="Google Shape;11;geb8495257d_0_72"/>
          <p:cNvSpPr txBox="1">
            <a:spLocks noGrp="1"/>
          </p:cNvSpPr>
          <p:nvPr>
            <p:ph type="title"/>
          </p:nvPr>
        </p:nvSpPr>
        <p:spPr>
          <a:xfrm>
            <a:off x="585231" y="263640"/>
            <a:ext cx="10534200" cy="1097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0783B"/>
              </a:buClr>
              <a:buSzPts val="4224"/>
              <a:buFont typeface="Arial"/>
              <a:buNone/>
              <a:defRPr sz="4224"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eb8495257d_0_72"/>
          <p:cNvSpPr txBox="1">
            <a:spLocks noGrp="1"/>
          </p:cNvSpPr>
          <p:nvPr>
            <p:ph type="body" idx="1"/>
          </p:nvPr>
        </p:nvSpPr>
        <p:spPr>
          <a:xfrm>
            <a:off x="585231" y="1536119"/>
            <a:ext cx="10534200" cy="3876900"/>
          </a:xfrm>
          <a:prstGeom prst="rect">
            <a:avLst/>
          </a:prstGeom>
          <a:noFill/>
          <a:ln>
            <a:noFill/>
          </a:ln>
        </p:spPr>
        <p:txBody>
          <a:bodyPr spcFirstLastPara="1" wrap="square" lIns="91425" tIns="91425" rIns="91425" bIns="91425" anchor="t" anchorCtr="0">
            <a:noAutofit/>
          </a:bodyPr>
          <a:lstStyle>
            <a:lvl1pPr marL="457200" marR="0" lvl="0" indent="-421894" algn="l" rtl="0">
              <a:lnSpc>
                <a:spcPct val="100000"/>
              </a:lnSpc>
              <a:spcBef>
                <a:spcPts val="614"/>
              </a:spcBef>
              <a:spcAft>
                <a:spcPts val="0"/>
              </a:spcAft>
              <a:buClr>
                <a:srgbClr val="858489"/>
              </a:buClr>
              <a:buSzPts val="3044"/>
              <a:buFont typeface="Arial"/>
              <a:buChar char="•"/>
              <a:defRPr sz="3072" b="0" i="0" u="none" strike="noStrike" cap="none">
                <a:solidFill>
                  <a:srgbClr val="858489"/>
                </a:solidFill>
                <a:latin typeface="Arial"/>
                <a:ea typeface="Arial"/>
                <a:cs typeface="Arial"/>
                <a:sym typeface="Arial"/>
              </a:defRPr>
            </a:lvl1pPr>
            <a:lvl2pPr marL="914400" marR="0" lvl="1" indent="-398526" algn="l" rtl="0">
              <a:lnSpc>
                <a:spcPct val="100000"/>
              </a:lnSpc>
              <a:spcBef>
                <a:spcPts val="538"/>
              </a:spcBef>
              <a:spcAft>
                <a:spcPts val="0"/>
              </a:spcAft>
              <a:buClr>
                <a:srgbClr val="858489"/>
              </a:buClr>
              <a:buSzPts val="2676"/>
              <a:buFont typeface="Arial"/>
              <a:buChar char="–"/>
              <a:defRPr sz="2688" b="0" i="0" u="none" strike="noStrike" cap="none">
                <a:solidFill>
                  <a:srgbClr val="858489"/>
                </a:solidFill>
                <a:latin typeface="Arial"/>
                <a:ea typeface="Arial"/>
                <a:cs typeface="Arial"/>
                <a:sym typeface="Arial"/>
              </a:defRPr>
            </a:lvl2pPr>
            <a:lvl3pPr marL="1371600" marR="0" lvl="2" indent="-375158" algn="l" rtl="0">
              <a:lnSpc>
                <a:spcPct val="100000"/>
              </a:lnSpc>
              <a:spcBef>
                <a:spcPts val="461"/>
              </a:spcBef>
              <a:spcAft>
                <a:spcPts val="0"/>
              </a:spcAft>
              <a:buClr>
                <a:srgbClr val="858489"/>
              </a:buClr>
              <a:buSzPts val="2308"/>
              <a:buFont typeface="Arial"/>
              <a:buChar char="•"/>
              <a:defRPr sz="2304" b="0" i="0" u="none" strike="noStrike" cap="none">
                <a:solidFill>
                  <a:srgbClr val="858489"/>
                </a:solidFill>
                <a:latin typeface="Arial"/>
                <a:ea typeface="Arial"/>
                <a:cs typeface="Arial"/>
                <a:sym typeface="Arial"/>
              </a:defRPr>
            </a:lvl3pPr>
            <a:lvl4pPr marL="1828800" marR="0" lvl="3" indent="-351789" algn="l" rtl="0">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4pPr>
            <a:lvl5pPr marL="2286000" marR="0" lvl="4" indent="-351789" algn="l" rtl="0">
              <a:lnSpc>
                <a:spcPct val="100000"/>
              </a:lnSpc>
              <a:spcBef>
                <a:spcPts val="384"/>
              </a:spcBef>
              <a:spcAft>
                <a:spcPts val="0"/>
              </a:spcAft>
              <a:buClr>
                <a:srgbClr val="858489"/>
              </a:buClr>
              <a:buSzPts val="1940"/>
              <a:buFont typeface="Arial"/>
              <a:buChar char="»"/>
              <a:defRPr sz="1920" b="0" i="0" u="none" strike="noStrike" cap="none">
                <a:solidFill>
                  <a:srgbClr val="858489"/>
                </a:solidFill>
                <a:latin typeface="Arial"/>
                <a:ea typeface="Arial"/>
                <a:cs typeface="Arial"/>
                <a:sym typeface="Arial"/>
              </a:defRPr>
            </a:lvl5pPr>
            <a:lvl6pPr marL="2743200" marR="0" lvl="5" indent="-351789" algn="l" rtl="0">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6pPr>
            <a:lvl7pPr marL="3200400" marR="0" lvl="6" indent="-351789" algn="l" rtl="0">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7pPr>
            <a:lvl8pPr marL="3657600" marR="0" lvl="7" indent="-351790" algn="l" rtl="0">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8pPr>
            <a:lvl9pPr marL="4114800" marR="0" lvl="8" indent="-351790" algn="l" rtl="0">
              <a:lnSpc>
                <a:spcPct val="100000"/>
              </a:lnSpc>
              <a:spcBef>
                <a:spcPts val="384"/>
              </a:spcBef>
              <a:spcAft>
                <a:spcPts val="0"/>
              </a:spcAft>
              <a:buClr>
                <a:schemeClr val="dk1"/>
              </a:buClr>
              <a:buSzPts val="194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13" name="Google Shape;13;geb8495257d_0_72"/>
          <p:cNvSpPr txBox="1">
            <a:spLocks noGrp="1"/>
          </p:cNvSpPr>
          <p:nvPr>
            <p:ph type="sldNum" idx="12"/>
          </p:nvPr>
        </p:nvSpPr>
        <p:spPr>
          <a:xfrm>
            <a:off x="10952969" y="6079504"/>
            <a:ext cx="702300" cy="504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5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rpgroup.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ed7639b499_0_6"/>
          <p:cNvSpPr txBox="1"/>
          <p:nvPr/>
        </p:nvSpPr>
        <p:spPr>
          <a:xfrm>
            <a:off x="277300" y="5693125"/>
            <a:ext cx="3228900" cy="6771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Research made possible with generous funding from:</a:t>
            </a:r>
            <a:endParaRPr sz="1600" b="0" i="0" u="none" strike="noStrike" cap="none">
              <a:solidFill>
                <a:srgbClr val="000000"/>
              </a:solidFill>
              <a:latin typeface="Arial"/>
              <a:ea typeface="Arial"/>
              <a:cs typeface="Arial"/>
              <a:sym typeface="Arial"/>
            </a:endParaRPr>
          </a:p>
        </p:txBody>
      </p:sp>
      <p:pic>
        <p:nvPicPr>
          <p:cNvPr id="88" name="Google Shape;88;ged7639b499_0_6" title="College Futures Foundation logo"/>
          <p:cNvPicPr preferRelativeResize="0"/>
          <p:nvPr/>
        </p:nvPicPr>
        <p:blipFill rotWithShape="1">
          <a:blip r:embed="rId3">
            <a:alphaModFix/>
          </a:blip>
          <a:srcRect/>
          <a:stretch/>
        </p:blipFill>
        <p:spPr>
          <a:xfrm>
            <a:off x="3327605" y="5758118"/>
            <a:ext cx="1364785" cy="665350"/>
          </a:xfrm>
          <a:prstGeom prst="rect">
            <a:avLst/>
          </a:prstGeom>
          <a:noFill/>
          <a:ln>
            <a:noFill/>
          </a:ln>
        </p:spPr>
      </p:pic>
      <p:pic>
        <p:nvPicPr>
          <p:cNvPr id="89" name="Google Shape;89;ged7639b499_0_6" title="ECMC Foundation logo"/>
          <p:cNvPicPr preferRelativeResize="0"/>
          <p:nvPr/>
        </p:nvPicPr>
        <p:blipFill rotWithShape="1">
          <a:blip r:embed="rId4">
            <a:alphaModFix/>
          </a:blip>
          <a:srcRect t="8764" b="17521"/>
          <a:stretch/>
        </p:blipFill>
        <p:spPr>
          <a:xfrm>
            <a:off x="4804725" y="5758118"/>
            <a:ext cx="1295225" cy="665350"/>
          </a:xfrm>
          <a:prstGeom prst="rect">
            <a:avLst/>
          </a:prstGeom>
          <a:noFill/>
          <a:ln>
            <a:noFill/>
          </a:ln>
        </p:spPr>
      </p:pic>
      <p:pic>
        <p:nvPicPr>
          <p:cNvPr id="90" name="Google Shape;90;ged7639b499_0_6" title="Student image"/>
          <p:cNvPicPr preferRelativeResize="0"/>
          <p:nvPr/>
        </p:nvPicPr>
        <p:blipFill rotWithShape="1">
          <a:blip r:embed="rId5">
            <a:alphaModFix/>
          </a:blip>
          <a:srcRect/>
          <a:stretch/>
        </p:blipFill>
        <p:spPr>
          <a:xfrm>
            <a:off x="3749963" y="230909"/>
            <a:ext cx="7724764" cy="4968563"/>
          </a:xfrm>
          <a:prstGeom prst="rect">
            <a:avLst/>
          </a:prstGeom>
          <a:noFill/>
          <a:ln>
            <a:noFill/>
          </a:ln>
        </p:spPr>
      </p:pic>
      <p:sp>
        <p:nvSpPr>
          <p:cNvPr id="91" name="Google Shape;91;ged7639b499_0_6"/>
          <p:cNvSpPr txBox="1"/>
          <p:nvPr/>
        </p:nvSpPr>
        <p:spPr>
          <a:xfrm>
            <a:off x="254300" y="2098300"/>
            <a:ext cx="3371700" cy="142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0"/>
              </a:spcAft>
              <a:buClr>
                <a:srgbClr val="000000"/>
              </a:buClr>
              <a:buSzPts val="3500"/>
              <a:buFont typeface="Arial"/>
              <a:buNone/>
            </a:pPr>
            <a:r>
              <a:rPr lang="en-US" sz="3500" b="1">
                <a:solidFill>
                  <a:srgbClr val="F0783B"/>
                </a:solidFill>
              </a:rPr>
              <a:t>What's COVID Got To Do With Students’ Transfer Trajectories?</a:t>
            </a:r>
            <a:endParaRPr sz="3500" b="1" i="0" u="none" strike="noStrike" cap="none">
              <a:solidFill>
                <a:srgbClr val="F0783B"/>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3500"/>
              <a:buFont typeface="Arial"/>
              <a:buNone/>
            </a:pPr>
            <a:endParaRPr sz="3500" b="1" i="0" u="none" strike="noStrike" cap="none">
              <a:solidFill>
                <a:srgbClr val="F0783B"/>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3500"/>
              <a:buFont typeface="Arial"/>
              <a:buNone/>
            </a:pPr>
            <a:endParaRPr sz="3500" b="1" i="0" u="none" strike="noStrike" cap="none">
              <a:solidFill>
                <a:srgbClr val="F0783B"/>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700"/>
              <a:buFont typeface="Arial"/>
              <a:buNone/>
            </a:pPr>
            <a:endParaRPr sz="1700" b="0" i="0" u="none" strike="noStrike" cap="none">
              <a:solidFill>
                <a:srgbClr val="7F7F7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ctrTitle"/>
          </p:nvPr>
        </p:nvSpPr>
        <p:spPr>
          <a:xfrm>
            <a:off x="455825" y="0"/>
            <a:ext cx="9936900" cy="1825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860"/>
              <a:buNone/>
            </a:pPr>
            <a:r>
              <a:rPr lang="en-US" sz="4000" b="1">
                <a:solidFill>
                  <a:srgbClr val="E16A2D"/>
                </a:solidFill>
              </a:rPr>
              <a:t>Long-Term </a:t>
            </a:r>
            <a:endParaRPr sz="4000" b="1">
              <a:solidFill>
                <a:srgbClr val="E16A2D"/>
              </a:solidFill>
            </a:endParaRPr>
          </a:p>
          <a:p>
            <a:pPr marL="0" lvl="0" indent="0" algn="l" rtl="0">
              <a:lnSpc>
                <a:spcPct val="100000"/>
              </a:lnSpc>
              <a:spcBef>
                <a:spcPts val="0"/>
              </a:spcBef>
              <a:spcAft>
                <a:spcPts val="0"/>
              </a:spcAft>
              <a:buSzPts val="4860"/>
              <a:buNone/>
            </a:pPr>
            <a:r>
              <a:rPr lang="en-US" sz="4000" b="1">
                <a:solidFill>
                  <a:srgbClr val="E16A2D"/>
                </a:solidFill>
              </a:rPr>
              <a:t>Questions</a:t>
            </a:r>
            <a:endParaRPr sz="6136">
              <a:solidFill>
                <a:srgbClr val="E16A2D"/>
              </a:solidFill>
            </a:endParaRPr>
          </a:p>
        </p:txBody>
      </p:sp>
      <p:sp>
        <p:nvSpPr>
          <p:cNvPr id="180" name="Google Shape;180;p6"/>
          <p:cNvSpPr txBox="1">
            <a:spLocks noGrp="1"/>
          </p:cNvSpPr>
          <p:nvPr>
            <p:ph type="ctrTitle"/>
          </p:nvPr>
        </p:nvSpPr>
        <p:spPr>
          <a:xfrm>
            <a:off x="304800" y="1596900"/>
            <a:ext cx="5186700" cy="3741300"/>
          </a:xfrm>
          <a:prstGeom prst="rect">
            <a:avLst/>
          </a:prstGeom>
          <a:solidFill>
            <a:schemeClr val="lt1"/>
          </a:solidFill>
          <a:ln>
            <a:noFill/>
          </a:ln>
        </p:spPr>
        <p:txBody>
          <a:bodyPr spcFirstLastPara="1" wrap="square" lIns="91425" tIns="45700" rIns="91425" bIns="45700" anchor="ctr" anchorCtr="0">
            <a:noAutofit/>
          </a:bodyPr>
          <a:lstStyle/>
          <a:p>
            <a:pPr marL="457200" lvl="0" indent="-330200" algn="l" rtl="0">
              <a:lnSpc>
                <a:spcPct val="100000"/>
              </a:lnSpc>
              <a:spcBef>
                <a:spcPts val="1000"/>
              </a:spcBef>
              <a:spcAft>
                <a:spcPts val="0"/>
              </a:spcAft>
              <a:buClr>
                <a:schemeClr val="dk1"/>
              </a:buClr>
              <a:buSzPts val="1800"/>
              <a:buChar char="●"/>
            </a:pPr>
            <a:r>
              <a:rPr lang="en-US" sz="2800">
                <a:solidFill>
                  <a:schemeClr val="dk1"/>
                </a:solidFill>
              </a:rPr>
              <a:t>How will the pandemic impact the educational trajectories of transfer- motivated students? </a:t>
            </a:r>
            <a:endParaRPr sz="2800">
              <a:solidFill>
                <a:schemeClr val="dk1"/>
              </a:solidFill>
            </a:endParaRPr>
          </a:p>
          <a:p>
            <a:pPr marL="457200" lvl="0" indent="-330200" algn="l" rtl="0">
              <a:lnSpc>
                <a:spcPct val="100000"/>
              </a:lnSpc>
              <a:spcBef>
                <a:spcPts val="1000"/>
              </a:spcBef>
              <a:spcAft>
                <a:spcPts val="0"/>
              </a:spcAft>
              <a:buClr>
                <a:schemeClr val="dk1"/>
              </a:buClr>
              <a:buSzPts val="1800"/>
              <a:buChar char="●"/>
            </a:pPr>
            <a:r>
              <a:rPr lang="en-US" sz="2800">
                <a:solidFill>
                  <a:schemeClr val="dk1"/>
                </a:solidFill>
              </a:rPr>
              <a:t>What new or different supports will they need to attain their academic goals?</a:t>
            </a:r>
            <a:endParaRPr sz="3400" b="1">
              <a:solidFill>
                <a:schemeClr val="dk1"/>
              </a:solidFill>
            </a:endParaRPr>
          </a:p>
        </p:txBody>
      </p:sp>
      <p:pic>
        <p:nvPicPr>
          <p:cNvPr id="181" name="Google Shape;181;p6" title="image of students"/>
          <p:cNvPicPr preferRelativeResize="0"/>
          <p:nvPr/>
        </p:nvPicPr>
        <p:blipFill rotWithShape="1">
          <a:blip r:embed="rId3">
            <a:alphaModFix/>
          </a:blip>
          <a:srcRect l="25656"/>
          <a:stretch/>
        </p:blipFill>
        <p:spPr>
          <a:xfrm>
            <a:off x="5491500" y="287382"/>
            <a:ext cx="5934788" cy="48359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ddcc6a33c4_0_6"/>
          <p:cNvSpPr txBox="1">
            <a:spLocks noGrp="1"/>
          </p:cNvSpPr>
          <p:nvPr>
            <p:ph type="ctrTitle"/>
          </p:nvPr>
        </p:nvSpPr>
        <p:spPr>
          <a:xfrm>
            <a:off x="309000" y="1549725"/>
            <a:ext cx="4638000" cy="3771900"/>
          </a:xfrm>
          <a:prstGeom prst="rect">
            <a:avLst/>
          </a:prstGeom>
          <a:solidFill>
            <a:schemeClr val="lt1"/>
          </a:solidFill>
          <a:ln>
            <a:noFill/>
          </a:ln>
        </p:spPr>
        <p:txBody>
          <a:bodyPr spcFirstLastPara="1" wrap="square" lIns="91425" tIns="45700" rIns="91425" bIns="45700" anchor="ctr" anchorCtr="0">
            <a:noAutofit/>
          </a:bodyPr>
          <a:lstStyle/>
          <a:p>
            <a:pPr marL="457200" marR="457200" lvl="0" indent="-342900" algn="l" rtl="0">
              <a:lnSpc>
                <a:spcPct val="100000"/>
              </a:lnSpc>
              <a:spcBef>
                <a:spcPts val="538"/>
              </a:spcBef>
              <a:spcAft>
                <a:spcPts val="0"/>
              </a:spcAft>
              <a:buClr>
                <a:schemeClr val="dk1"/>
              </a:buClr>
              <a:buSzPts val="1800"/>
              <a:buChar char="●"/>
            </a:pPr>
            <a:r>
              <a:rPr lang="en-US" sz="2800">
                <a:solidFill>
                  <a:schemeClr val="dk1"/>
                </a:solidFill>
              </a:rPr>
              <a:t>How were students’ transfer plans affected by the pandemic?</a:t>
            </a:r>
            <a:endParaRPr sz="2800">
              <a:solidFill>
                <a:schemeClr val="dk1"/>
              </a:solidFill>
            </a:endParaRPr>
          </a:p>
          <a:p>
            <a:pPr marL="457200" marR="457200" lvl="0" indent="-342900" algn="l" rtl="0">
              <a:lnSpc>
                <a:spcPct val="100000"/>
              </a:lnSpc>
              <a:spcBef>
                <a:spcPts val="1000"/>
              </a:spcBef>
              <a:spcAft>
                <a:spcPts val="0"/>
              </a:spcAft>
              <a:buClr>
                <a:schemeClr val="dk1"/>
              </a:buClr>
              <a:buSzPts val="1800"/>
              <a:buChar char="●"/>
            </a:pPr>
            <a:r>
              <a:rPr lang="en-US" sz="2800">
                <a:solidFill>
                  <a:schemeClr val="dk1"/>
                </a:solidFill>
              </a:rPr>
              <a:t>What issues did students who were close to transfer face during the pandemic? </a:t>
            </a:r>
            <a:endParaRPr sz="2400" b="1">
              <a:solidFill>
                <a:schemeClr val="dk1"/>
              </a:solidFill>
            </a:endParaRPr>
          </a:p>
        </p:txBody>
      </p:sp>
      <p:sp>
        <p:nvSpPr>
          <p:cNvPr id="188" name="Google Shape;188;gddcc6a33c4_0_6"/>
          <p:cNvSpPr txBox="1">
            <a:spLocks noGrp="1"/>
          </p:cNvSpPr>
          <p:nvPr>
            <p:ph type="ctrTitle"/>
          </p:nvPr>
        </p:nvSpPr>
        <p:spPr>
          <a:xfrm>
            <a:off x="455825" y="0"/>
            <a:ext cx="9936900" cy="1825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860"/>
              <a:buNone/>
            </a:pPr>
            <a:r>
              <a:rPr lang="en-US" sz="4000" b="1">
                <a:solidFill>
                  <a:srgbClr val="E16A2D"/>
                </a:solidFill>
              </a:rPr>
              <a:t>Immediate </a:t>
            </a:r>
            <a:endParaRPr sz="4000" b="1">
              <a:solidFill>
                <a:srgbClr val="E16A2D"/>
              </a:solidFill>
            </a:endParaRPr>
          </a:p>
          <a:p>
            <a:pPr marL="0" lvl="0" indent="0" algn="l" rtl="0">
              <a:lnSpc>
                <a:spcPct val="100000"/>
              </a:lnSpc>
              <a:spcBef>
                <a:spcPts val="0"/>
              </a:spcBef>
              <a:spcAft>
                <a:spcPts val="0"/>
              </a:spcAft>
              <a:buSzPts val="4860"/>
              <a:buNone/>
            </a:pPr>
            <a:r>
              <a:rPr lang="en-US" sz="4000" b="1">
                <a:solidFill>
                  <a:srgbClr val="E16A2D"/>
                </a:solidFill>
              </a:rPr>
              <a:t>Questions</a:t>
            </a:r>
            <a:endParaRPr sz="6136">
              <a:solidFill>
                <a:srgbClr val="E16A2D"/>
              </a:solidFill>
            </a:endParaRPr>
          </a:p>
        </p:txBody>
      </p:sp>
      <p:pic>
        <p:nvPicPr>
          <p:cNvPr id="189" name="Google Shape;189;gddcc6a33c4_0_6" title="image of students"/>
          <p:cNvPicPr preferRelativeResize="0"/>
          <p:nvPr/>
        </p:nvPicPr>
        <p:blipFill rotWithShape="1">
          <a:blip r:embed="rId3">
            <a:alphaModFix/>
          </a:blip>
          <a:srcRect/>
          <a:stretch/>
        </p:blipFill>
        <p:spPr>
          <a:xfrm>
            <a:off x="4415246" y="287383"/>
            <a:ext cx="7123419" cy="44649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eb8495257d_0_152"/>
          <p:cNvSpPr txBox="1">
            <a:spLocks noGrp="1"/>
          </p:cNvSpPr>
          <p:nvPr>
            <p:ph type="ctrTitle"/>
          </p:nvPr>
        </p:nvSpPr>
        <p:spPr>
          <a:xfrm>
            <a:off x="455825" y="1655950"/>
            <a:ext cx="5692800" cy="3773700"/>
          </a:xfrm>
          <a:prstGeom prst="rect">
            <a:avLst/>
          </a:prstGeom>
          <a:solidFill>
            <a:schemeClr val="lt1"/>
          </a:solidFill>
          <a:ln>
            <a:noFill/>
          </a:ln>
        </p:spPr>
        <p:txBody>
          <a:bodyPr spcFirstLastPara="1" wrap="square" lIns="91425" tIns="45700" rIns="91425" bIns="45700" anchor="ctr" anchorCtr="0">
            <a:noAutofit/>
          </a:bodyPr>
          <a:lstStyle/>
          <a:p>
            <a:pPr marL="0" marR="137160" lvl="0" indent="0" algn="l" rtl="0">
              <a:lnSpc>
                <a:spcPct val="100000"/>
              </a:lnSpc>
              <a:spcBef>
                <a:spcPts val="1538"/>
              </a:spcBef>
              <a:spcAft>
                <a:spcPts val="0"/>
              </a:spcAft>
              <a:buClr>
                <a:schemeClr val="dk1"/>
              </a:buClr>
              <a:buSzPts val="1100"/>
              <a:buFont typeface="Arial"/>
              <a:buNone/>
            </a:pPr>
            <a:endParaRPr sz="2400" b="1">
              <a:solidFill>
                <a:schemeClr val="dk1"/>
              </a:solidFill>
            </a:endParaRPr>
          </a:p>
          <a:p>
            <a:pPr marL="457200" marR="137160" lvl="0" indent="-374650" algn="l" rtl="0">
              <a:lnSpc>
                <a:spcPct val="100000"/>
              </a:lnSpc>
              <a:spcBef>
                <a:spcPts val="0"/>
              </a:spcBef>
              <a:spcAft>
                <a:spcPts val="0"/>
              </a:spcAft>
              <a:buClr>
                <a:schemeClr val="dk1"/>
              </a:buClr>
              <a:buSzPts val="2300"/>
              <a:buChar char="●"/>
            </a:pPr>
            <a:r>
              <a:rPr lang="en-US" sz="2300">
                <a:solidFill>
                  <a:schemeClr val="dk1"/>
                </a:solidFill>
              </a:rPr>
              <a:t>What did students know about changes in the CCC and university segments designed to support their transfer journey, and how did they leverage these changes?</a:t>
            </a:r>
            <a:endParaRPr sz="2300">
              <a:solidFill>
                <a:schemeClr val="dk1"/>
              </a:solidFill>
            </a:endParaRPr>
          </a:p>
          <a:p>
            <a:pPr marL="457200" marR="137160" lvl="0" indent="-374650" algn="l" rtl="0">
              <a:lnSpc>
                <a:spcPct val="100000"/>
              </a:lnSpc>
              <a:spcBef>
                <a:spcPts val="1000"/>
              </a:spcBef>
              <a:spcAft>
                <a:spcPts val="0"/>
              </a:spcAft>
              <a:buClr>
                <a:schemeClr val="dk1"/>
              </a:buClr>
              <a:buSzPts val="2300"/>
              <a:buChar char="●"/>
            </a:pPr>
            <a:r>
              <a:rPr lang="en-US" sz="2300">
                <a:solidFill>
                  <a:schemeClr val="dk1"/>
                </a:solidFill>
              </a:rPr>
              <a:t>How are the four factors from the</a:t>
            </a:r>
            <a:r>
              <a:rPr lang="en-US" sz="2300" i="1">
                <a:solidFill>
                  <a:schemeClr val="dk1"/>
                </a:solidFill>
              </a:rPr>
              <a:t> Transfer Capacity-Building Framework </a:t>
            </a:r>
            <a:r>
              <a:rPr lang="en-US" sz="2300">
                <a:solidFill>
                  <a:schemeClr val="dk1"/>
                </a:solidFill>
              </a:rPr>
              <a:t>currently impacting students’ transfer experience? </a:t>
            </a:r>
            <a:endParaRPr sz="2300" b="1">
              <a:solidFill>
                <a:schemeClr val="dk1"/>
              </a:solidFill>
            </a:endParaRPr>
          </a:p>
          <a:p>
            <a:pPr marL="0" marR="137160" lvl="0" indent="0" algn="l" rtl="0">
              <a:lnSpc>
                <a:spcPct val="100000"/>
              </a:lnSpc>
              <a:spcBef>
                <a:spcPts val="1538"/>
              </a:spcBef>
              <a:spcAft>
                <a:spcPts val="0"/>
              </a:spcAft>
              <a:buSzPts val="6336"/>
              <a:buNone/>
            </a:pPr>
            <a:endParaRPr sz="2300" b="1">
              <a:solidFill>
                <a:schemeClr val="dk1"/>
              </a:solidFill>
            </a:endParaRPr>
          </a:p>
        </p:txBody>
      </p:sp>
      <p:sp>
        <p:nvSpPr>
          <p:cNvPr id="196" name="Google Shape;196;geb8495257d_0_152"/>
          <p:cNvSpPr txBox="1">
            <a:spLocks noGrp="1"/>
          </p:cNvSpPr>
          <p:nvPr>
            <p:ph type="ctrTitle"/>
          </p:nvPr>
        </p:nvSpPr>
        <p:spPr>
          <a:xfrm>
            <a:off x="455825" y="0"/>
            <a:ext cx="5104800" cy="1825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860"/>
              <a:buNone/>
            </a:pPr>
            <a:r>
              <a:rPr lang="en-US" sz="4000" b="1">
                <a:solidFill>
                  <a:srgbClr val="E16A2D"/>
                </a:solidFill>
              </a:rPr>
              <a:t>Immediate </a:t>
            </a:r>
            <a:endParaRPr sz="4000" b="1">
              <a:solidFill>
                <a:srgbClr val="E16A2D"/>
              </a:solidFill>
            </a:endParaRPr>
          </a:p>
          <a:p>
            <a:pPr marL="0" lvl="0" indent="0" algn="l" rtl="0">
              <a:lnSpc>
                <a:spcPct val="100000"/>
              </a:lnSpc>
              <a:spcBef>
                <a:spcPts val="0"/>
              </a:spcBef>
              <a:spcAft>
                <a:spcPts val="0"/>
              </a:spcAft>
              <a:buSzPts val="4860"/>
              <a:buNone/>
            </a:pPr>
            <a:r>
              <a:rPr lang="en-US" sz="4000" b="1">
                <a:solidFill>
                  <a:srgbClr val="E16A2D"/>
                </a:solidFill>
              </a:rPr>
              <a:t>Questions</a:t>
            </a:r>
            <a:endParaRPr sz="4000">
              <a:solidFill>
                <a:srgbClr val="E16A2D"/>
              </a:solidFill>
            </a:endParaRPr>
          </a:p>
        </p:txBody>
      </p:sp>
      <p:pic>
        <p:nvPicPr>
          <p:cNvPr id="197" name="Google Shape;197;geb8495257d_0_152" title="image of students"/>
          <p:cNvPicPr preferRelativeResize="0"/>
          <p:nvPr/>
        </p:nvPicPr>
        <p:blipFill rotWithShape="1">
          <a:blip r:embed="rId3">
            <a:alphaModFix/>
          </a:blip>
          <a:srcRect l="25295"/>
          <a:stretch/>
        </p:blipFill>
        <p:spPr>
          <a:xfrm>
            <a:off x="5730612" y="235130"/>
            <a:ext cx="5709199" cy="49358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p:nvPr/>
        </p:nvSpPr>
        <p:spPr>
          <a:xfrm>
            <a:off x="585232" y="5823550"/>
            <a:ext cx="2633662" cy="349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13</a:t>
            </a:fld>
            <a:endParaRPr sz="1200" b="0" i="0" u="none" strike="noStrike" cap="none">
              <a:solidFill>
                <a:srgbClr val="7F7F7F"/>
              </a:solidFill>
              <a:latin typeface="Calibri"/>
              <a:ea typeface="Calibri"/>
              <a:cs typeface="Calibri"/>
              <a:sym typeface="Calibri"/>
            </a:endParaRPr>
          </a:p>
        </p:txBody>
      </p:sp>
      <p:sp>
        <p:nvSpPr>
          <p:cNvPr id="204" name="Google Shape;204;p7"/>
          <p:cNvSpPr txBox="1">
            <a:spLocks noGrp="1"/>
          </p:cNvSpPr>
          <p:nvPr>
            <p:ph type="body" idx="2"/>
          </p:nvPr>
        </p:nvSpPr>
        <p:spPr>
          <a:xfrm>
            <a:off x="625400" y="1542550"/>
            <a:ext cx="5785800" cy="3913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614"/>
              </a:spcBef>
              <a:spcAft>
                <a:spcPts val="0"/>
              </a:spcAft>
              <a:buSzPts val="2676"/>
              <a:buNone/>
            </a:pPr>
            <a:r>
              <a:rPr lang="en-US" sz="2800" b="1">
                <a:solidFill>
                  <a:schemeClr val="dk1"/>
                </a:solidFill>
              </a:rPr>
              <a:t>Study participants:</a:t>
            </a:r>
            <a:r>
              <a:rPr lang="en-US" sz="1800" b="1">
                <a:solidFill>
                  <a:schemeClr val="dk1"/>
                </a:solidFill>
              </a:rPr>
              <a:t>    </a:t>
            </a:r>
            <a:endParaRPr sz="1800" b="1">
              <a:solidFill>
                <a:schemeClr val="dk1"/>
              </a:solidFill>
            </a:endParaRPr>
          </a:p>
          <a:p>
            <a:pPr marL="457200" lvl="0" indent="-381000" algn="l" rtl="0">
              <a:lnSpc>
                <a:spcPct val="80000"/>
              </a:lnSpc>
              <a:spcBef>
                <a:spcPts val="1814"/>
              </a:spcBef>
              <a:spcAft>
                <a:spcPts val="0"/>
              </a:spcAft>
              <a:buClr>
                <a:schemeClr val="dk1"/>
              </a:buClr>
              <a:buSzPts val="2400"/>
              <a:buChar char="•"/>
            </a:pPr>
            <a:r>
              <a:rPr lang="en-US" sz="2400">
                <a:solidFill>
                  <a:schemeClr val="dk1"/>
                </a:solidFill>
              </a:rPr>
              <a:t> 7,894 high-leverage students </a:t>
            </a:r>
            <a:endParaRPr sz="2400">
              <a:solidFill>
                <a:schemeClr val="dk1"/>
              </a:solidFill>
            </a:endParaRPr>
          </a:p>
          <a:p>
            <a:pPr marL="457200" lvl="0" indent="-381000" algn="l" rtl="0">
              <a:lnSpc>
                <a:spcPct val="80000"/>
              </a:lnSpc>
              <a:spcBef>
                <a:spcPts val="1000"/>
              </a:spcBef>
              <a:spcAft>
                <a:spcPts val="0"/>
              </a:spcAft>
              <a:buClr>
                <a:schemeClr val="dk1"/>
              </a:buClr>
              <a:buSzPts val="2400"/>
              <a:buChar char="•"/>
            </a:pPr>
            <a:r>
              <a:rPr lang="en-US" sz="2400">
                <a:solidFill>
                  <a:schemeClr val="dk1"/>
                </a:solidFill>
              </a:rPr>
              <a:t> 67 CCC (58%)</a:t>
            </a:r>
            <a:endParaRPr sz="2888">
              <a:solidFill>
                <a:schemeClr val="dk1"/>
              </a:solidFill>
            </a:endParaRPr>
          </a:p>
          <a:p>
            <a:pPr marL="329175" lvl="0" indent="0" algn="l" rtl="0">
              <a:lnSpc>
                <a:spcPct val="80000"/>
              </a:lnSpc>
              <a:spcBef>
                <a:spcPts val="1000"/>
              </a:spcBef>
              <a:spcAft>
                <a:spcPts val="0"/>
              </a:spcAft>
              <a:buSzPts val="2676"/>
              <a:buNone/>
            </a:pPr>
            <a:endParaRPr sz="2400" b="1">
              <a:solidFill>
                <a:schemeClr val="dk1"/>
              </a:solidFill>
            </a:endParaRPr>
          </a:p>
        </p:txBody>
      </p:sp>
      <p:sp>
        <p:nvSpPr>
          <p:cNvPr id="205" name="Google Shape;205;p7"/>
          <p:cNvSpPr txBox="1">
            <a:spLocks noGrp="1"/>
          </p:cNvSpPr>
          <p:nvPr>
            <p:ph type="body" idx="2"/>
          </p:nvPr>
        </p:nvSpPr>
        <p:spPr>
          <a:xfrm>
            <a:off x="625400" y="3214200"/>
            <a:ext cx="7769700" cy="2242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80000"/>
              </a:lnSpc>
              <a:spcBef>
                <a:spcPts val="614"/>
              </a:spcBef>
              <a:spcAft>
                <a:spcPts val="0"/>
              </a:spcAft>
              <a:buSzPts val="2676"/>
              <a:buNone/>
            </a:pPr>
            <a:r>
              <a:rPr lang="en-US" sz="2800" b="1">
                <a:solidFill>
                  <a:schemeClr val="dk1"/>
                </a:solidFill>
              </a:rPr>
              <a:t>Study activities:</a:t>
            </a:r>
            <a:endParaRPr sz="1800" b="1">
              <a:solidFill>
                <a:schemeClr val="dk1"/>
              </a:solidFill>
            </a:endParaRPr>
          </a:p>
          <a:p>
            <a:pPr marL="457200" lvl="0" indent="-381000" algn="l" rtl="0">
              <a:lnSpc>
                <a:spcPct val="80000"/>
              </a:lnSpc>
              <a:spcBef>
                <a:spcPts val="1400"/>
              </a:spcBef>
              <a:spcAft>
                <a:spcPts val="0"/>
              </a:spcAft>
              <a:buClr>
                <a:schemeClr val="dk1"/>
              </a:buClr>
              <a:buSzPts val="2400"/>
              <a:buChar char="•"/>
            </a:pPr>
            <a:r>
              <a:rPr lang="en-US" sz="2400">
                <a:solidFill>
                  <a:schemeClr val="dk1"/>
                </a:solidFill>
              </a:rPr>
              <a:t> Statewide survey</a:t>
            </a:r>
            <a:endParaRPr sz="2400">
              <a:solidFill>
                <a:schemeClr val="dk1"/>
              </a:solidFill>
            </a:endParaRPr>
          </a:p>
          <a:p>
            <a:pPr marL="457200" lvl="0" indent="-381000" algn="l" rtl="0">
              <a:lnSpc>
                <a:spcPct val="80000"/>
              </a:lnSpc>
              <a:spcBef>
                <a:spcPts val="1000"/>
              </a:spcBef>
              <a:spcAft>
                <a:spcPts val="0"/>
              </a:spcAft>
              <a:buClr>
                <a:schemeClr val="dk1"/>
              </a:buClr>
              <a:buSzPts val="2400"/>
              <a:buChar char="•"/>
            </a:pPr>
            <a:r>
              <a:rPr lang="en-US" sz="2400">
                <a:solidFill>
                  <a:schemeClr val="dk1"/>
                </a:solidFill>
              </a:rPr>
              <a:t> 2 focus groups with students:</a:t>
            </a:r>
            <a:endParaRPr sz="2504">
              <a:solidFill>
                <a:schemeClr val="dk1"/>
              </a:solidFill>
            </a:endParaRPr>
          </a:p>
          <a:p>
            <a:pPr marL="713215" lvl="0" indent="0" algn="l" rtl="0">
              <a:lnSpc>
                <a:spcPct val="80000"/>
              </a:lnSpc>
              <a:spcBef>
                <a:spcPts val="1000"/>
              </a:spcBef>
              <a:spcAft>
                <a:spcPts val="0"/>
              </a:spcAft>
              <a:buSzPts val="2676"/>
              <a:buNone/>
            </a:pPr>
            <a:r>
              <a:rPr lang="en-US" sz="2400">
                <a:solidFill>
                  <a:schemeClr val="dk1"/>
                </a:solidFill>
              </a:rPr>
              <a:t>- experiencing transfer success</a:t>
            </a:r>
            <a:endParaRPr sz="2120">
              <a:solidFill>
                <a:schemeClr val="dk1"/>
              </a:solidFill>
            </a:endParaRPr>
          </a:p>
          <a:p>
            <a:pPr marL="713215" lvl="0" indent="0" algn="l" rtl="0">
              <a:lnSpc>
                <a:spcPct val="80000"/>
              </a:lnSpc>
              <a:spcBef>
                <a:spcPts val="1000"/>
              </a:spcBef>
              <a:spcAft>
                <a:spcPts val="0"/>
              </a:spcAft>
              <a:buSzPts val="2676"/>
              <a:buNone/>
            </a:pPr>
            <a:r>
              <a:rPr lang="en-US" sz="2400">
                <a:solidFill>
                  <a:schemeClr val="dk1"/>
                </a:solidFill>
              </a:rPr>
              <a:t>- with impacted transfer plans </a:t>
            </a:r>
            <a:endParaRPr sz="2400">
              <a:solidFill>
                <a:schemeClr val="dk1"/>
              </a:solidFill>
            </a:endParaRPr>
          </a:p>
          <a:p>
            <a:pPr marL="713215" lvl="0" indent="0" algn="l" rtl="0">
              <a:lnSpc>
                <a:spcPct val="80000"/>
              </a:lnSpc>
              <a:spcBef>
                <a:spcPts val="1000"/>
              </a:spcBef>
              <a:spcAft>
                <a:spcPts val="0"/>
              </a:spcAft>
              <a:buSzPts val="2676"/>
              <a:buNone/>
            </a:pPr>
            <a:endParaRPr sz="2400" b="1">
              <a:solidFill>
                <a:schemeClr val="dk1"/>
              </a:solidFill>
            </a:endParaRPr>
          </a:p>
          <a:p>
            <a:pPr marL="713215" lvl="0" indent="0" algn="l" rtl="0">
              <a:lnSpc>
                <a:spcPct val="80000"/>
              </a:lnSpc>
              <a:spcBef>
                <a:spcPts val="1000"/>
              </a:spcBef>
              <a:spcAft>
                <a:spcPts val="0"/>
              </a:spcAft>
              <a:buSzPts val="2676"/>
              <a:buNone/>
            </a:pPr>
            <a:endParaRPr sz="2400" b="1">
              <a:solidFill>
                <a:schemeClr val="dk1"/>
              </a:solidFill>
            </a:endParaRPr>
          </a:p>
          <a:p>
            <a:pPr marL="713215" lvl="0" indent="0" algn="l" rtl="0">
              <a:lnSpc>
                <a:spcPct val="80000"/>
              </a:lnSpc>
              <a:spcBef>
                <a:spcPts val="1000"/>
              </a:spcBef>
              <a:spcAft>
                <a:spcPts val="0"/>
              </a:spcAft>
              <a:buSzPts val="2676"/>
              <a:buNone/>
            </a:pPr>
            <a:endParaRPr sz="2400" b="1">
              <a:solidFill>
                <a:schemeClr val="dk1"/>
              </a:solidFill>
            </a:endParaRPr>
          </a:p>
        </p:txBody>
      </p:sp>
      <p:pic>
        <p:nvPicPr>
          <p:cNvPr id="206" name="Google Shape;206;p7" title="image of students"/>
          <p:cNvPicPr preferRelativeResize="0"/>
          <p:nvPr/>
        </p:nvPicPr>
        <p:blipFill rotWithShape="1">
          <a:blip r:embed="rId3">
            <a:alphaModFix/>
          </a:blip>
          <a:srcRect l="11511" r="23953"/>
          <a:stretch/>
        </p:blipFill>
        <p:spPr>
          <a:xfrm>
            <a:off x="6714309" y="373576"/>
            <a:ext cx="4810670" cy="4946948"/>
          </a:xfrm>
          <a:prstGeom prst="rect">
            <a:avLst/>
          </a:prstGeom>
          <a:noFill/>
          <a:ln>
            <a:noFill/>
          </a:ln>
        </p:spPr>
      </p:pic>
      <p:sp>
        <p:nvSpPr>
          <p:cNvPr id="207" name="Google Shape;207;p7"/>
          <p:cNvSpPr txBox="1">
            <a:spLocks noGrp="1"/>
          </p:cNvSpPr>
          <p:nvPr>
            <p:ph type="ctrTitle" idx="4294967295"/>
          </p:nvPr>
        </p:nvSpPr>
        <p:spPr>
          <a:xfrm>
            <a:off x="455825" y="0"/>
            <a:ext cx="9936900" cy="182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0783B"/>
              </a:buClr>
              <a:buSzPts val="4860"/>
              <a:buFont typeface="Arial"/>
              <a:buNone/>
            </a:pPr>
            <a:r>
              <a:rPr lang="en-US" sz="4000" b="1" i="0" u="none" strike="noStrike" cap="none">
                <a:solidFill>
                  <a:srgbClr val="E16A2D"/>
                </a:solidFill>
                <a:latin typeface="Arial"/>
                <a:ea typeface="Arial"/>
                <a:cs typeface="Arial"/>
                <a:sym typeface="Arial"/>
              </a:rPr>
              <a:t>Research Overview </a:t>
            </a:r>
            <a:endParaRPr sz="4000" b="0" i="0" u="none" strike="noStrike" cap="none">
              <a:solidFill>
                <a:srgbClr val="E16A2D"/>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10"/>
          <p:cNvSpPr/>
          <p:nvPr/>
        </p:nvSpPr>
        <p:spPr>
          <a:xfrm>
            <a:off x="399100" y="1879875"/>
            <a:ext cx="5600100" cy="3540900"/>
          </a:xfrm>
          <a:prstGeom prst="rect">
            <a:avLst/>
          </a:prstGeom>
          <a:solidFill>
            <a:schemeClr val="lt1"/>
          </a:solidFill>
          <a:ln>
            <a:noFill/>
          </a:ln>
        </p:spPr>
        <p:txBody>
          <a:bodyPr spcFirstLastPara="1" wrap="square" lIns="91425" tIns="45700" rIns="91425" bIns="45700" anchor="t" anchorCtr="0">
            <a:noAutofit/>
          </a:bodyPr>
          <a:lstStyle/>
          <a:p>
            <a:pPr marL="457200" marR="0" lvl="0" indent="-457200" algn="l" rtl="0">
              <a:lnSpc>
                <a:spcPct val="100000"/>
              </a:lnSpc>
              <a:spcBef>
                <a:spcPts val="12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Highest among non-binary, Native American, and Native Hawaiian </a:t>
            </a:r>
            <a:endParaRPr sz="2800" b="0" i="0" u="none" strike="noStrike" cap="none">
              <a:solidFill>
                <a:srgbClr val="000000"/>
              </a:solidFill>
              <a:latin typeface="Arial"/>
              <a:ea typeface="Arial"/>
              <a:cs typeface="Arial"/>
              <a:sym typeface="Arial"/>
            </a:endParaRPr>
          </a:p>
          <a:p>
            <a:pPr marL="457200" marR="0" lvl="0" indent="-457200" algn="l" rtl="0">
              <a:lnSpc>
                <a:spcPct val="100000"/>
              </a:lnSpc>
              <a:spcBef>
                <a:spcPts val="2400"/>
              </a:spcBef>
              <a:spcAft>
                <a:spcPts val="0"/>
              </a:spcAft>
              <a:buClr>
                <a:schemeClr val="dk1"/>
              </a:buClr>
              <a:buSzPts val="2800"/>
              <a:buFont typeface="Arial"/>
              <a:buChar char="•"/>
            </a:pPr>
            <a:r>
              <a:rPr lang="en-US" sz="2800" b="0" i="0" u="none" strike="noStrike" cap="none">
                <a:solidFill>
                  <a:srgbClr val="000000"/>
                </a:solidFill>
                <a:latin typeface="Arial"/>
                <a:ea typeface="Arial"/>
                <a:cs typeface="Arial"/>
                <a:sym typeface="Arial"/>
              </a:rPr>
              <a:t>Even among students who had been accepted for transfer, nearly one in 10 had either deferred or decided not to go</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20"/>
              <a:buFont typeface="Arial"/>
              <a:buNone/>
            </a:pPr>
            <a:r>
              <a:rPr lang="en-US" sz="2520" b="1" i="0" u="none" strike="noStrike" cap="none">
                <a:solidFill>
                  <a:srgbClr val="000000"/>
                </a:solidFill>
                <a:latin typeface="Arial"/>
                <a:ea typeface="Arial"/>
                <a:cs typeface="Arial"/>
                <a:sym typeface="Arial"/>
              </a:rPr>
              <a:t/>
            </a:r>
            <a:br>
              <a:rPr lang="en-US" sz="2520" b="1" i="0" u="none" strike="noStrike" cap="none">
                <a:solidFill>
                  <a:srgbClr val="000000"/>
                </a:solidFill>
                <a:latin typeface="Arial"/>
                <a:ea typeface="Arial"/>
                <a:cs typeface="Arial"/>
                <a:sym typeface="Arial"/>
              </a:rPr>
            </a:br>
            <a:r>
              <a:rPr lang="en-US" sz="1944" b="1" i="0" u="none" strike="noStrike" cap="none">
                <a:solidFill>
                  <a:srgbClr val="000000"/>
                </a:solidFill>
                <a:latin typeface="Arial"/>
                <a:ea typeface="Arial"/>
                <a:cs typeface="Arial"/>
                <a:sym typeface="Arial"/>
              </a:rPr>
              <a:t/>
            </a:r>
            <a:br>
              <a:rPr lang="en-US" sz="1944" b="1" i="0" u="none" strike="noStrike" cap="none">
                <a:solidFill>
                  <a:srgbClr val="000000"/>
                </a:solidFill>
                <a:latin typeface="Arial"/>
                <a:ea typeface="Arial"/>
                <a:cs typeface="Arial"/>
                <a:sym typeface="Arial"/>
              </a:rPr>
            </a:br>
            <a:endParaRPr sz="1944" b="1" i="0" u="none" strike="noStrike" cap="none">
              <a:solidFill>
                <a:srgbClr val="000000"/>
              </a:solidFill>
              <a:latin typeface="Arial"/>
              <a:ea typeface="Arial"/>
              <a:cs typeface="Arial"/>
              <a:sym typeface="Arial"/>
            </a:endParaRPr>
          </a:p>
        </p:txBody>
      </p:sp>
      <p:sp>
        <p:nvSpPr>
          <p:cNvPr id="214" name="Google Shape;214;p10"/>
          <p:cNvSpPr/>
          <p:nvPr/>
        </p:nvSpPr>
        <p:spPr>
          <a:xfrm>
            <a:off x="399100" y="376500"/>
            <a:ext cx="11193000" cy="147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4000" b="1" i="0" u="none" strike="noStrike" cap="none">
                <a:solidFill>
                  <a:srgbClr val="E16A2D"/>
                </a:solidFill>
                <a:latin typeface="Arial"/>
                <a:ea typeface="Arial"/>
                <a:cs typeface="Arial"/>
                <a:sym typeface="Arial"/>
              </a:rPr>
              <a:t>2 out of 5 students’ transfer plans were impacted by the pandemic</a:t>
            </a:r>
            <a:endParaRPr sz="4000" b="1" i="0" u="none" strike="noStrike" cap="none">
              <a:solidFill>
                <a:srgbClr val="E16A2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400"/>
              <a:buFont typeface="Arial"/>
              <a:buNone/>
            </a:pPr>
            <a:endParaRPr sz="4000" b="1" i="0" u="none" strike="noStrike" cap="none">
              <a:solidFill>
                <a:srgbClr val="E16A2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44"/>
              <a:buFont typeface="Arial"/>
              <a:buNone/>
            </a:pPr>
            <a:endParaRPr sz="1344" b="0" i="0" u="none" strike="noStrike" cap="none">
              <a:solidFill>
                <a:srgbClr val="000000"/>
              </a:solidFill>
              <a:latin typeface="Arial"/>
              <a:ea typeface="Arial"/>
              <a:cs typeface="Arial"/>
              <a:sym typeface="Arial"/>
            </a:endParaRPr>
          </a:p>
        </p:txBody>
      </p:sp>
      <p:pic>
        <p:nvPicPr>
          <p:cNvPr id="215" name="Google Shape;215;p10"/>
          <p:cNvPicPr preferRelativeResize="0"/>
          <p:nvPr/>
        </p:nvPicPr>
        <p:blipFill rotWithShape="1">
          <a:blip r:embed="rId3">
            <a:alphaModFix/>
          </a:blip>
          <a:srcRect/>
          <a:stretch/>
        </p:blipFill>
        <p:spPr>
          <a:xfrm>
            <a:off x="5999191" y="1551125"/>
            <a:ext cx="5705585" cy="3869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9" title="image of students"/>
          <p:cNvPicPr preferRelativeResize="0"/>
          <p:nvPr/>
        </p:nvPicPr>
        <p:blipFill rotWithShape="1">
          <a:blip r:embed="rId3">
            <a:alphaModFix/>
          </a:blip>
          <a:srcRect/>
          <a:stretch/>
        </p:blipFill>
        <p:spPr>
          <a:xfrm>
            <a:off x="6644752" y="1637774"/>
            <a:ext cx="4947348" cy="3775751"/>
          </a:xfrm>
          <a:prstGeom prst="rect">
            <a:avLst/>
          </a:prstGeom>
          <a:noFill/>
          <a:ln>
            <a:noFill/>
          </a:ln>
        </p:spPr>
      </p:pic>
      <p:sp>
        <p:nvSpPr>
          <p:cNvPr id="221" name="Google Shape;221;p9"/>
          <p:cNvSpPr/>
          <p:nvPr/>
        </p:nvSpPr>
        <p:spPr>
          <a:xfrm>
            <a:off x="322900" y="1942525"/>
            <a:ext cx="6093000" cy="3471000"/>
          </a:xfrm>
          <a:prstGeom prst="rect">
            <a:avLst/>
          </a:prstGeom>
          <a:solidFill>
            <a:schemeClr val="lt1"/>
          </a:solidFill>
          <a:ln>
            <a:noFill/>
          </a:ln>
        </p:spPr>
        <p:txBody>
          <a:bodyPr spcFirstLastPara="1" wrap="square" lIns="91425" tIns="45700" rIns="91425" bIns="45700" anchor="t" anchorCtr="0">
            <a:noAutofit/>
          </a:bodyPr>
          <a:lstStyle/>
          <a:p>
            <a:pPr marL="457200" marR="0" lvl="0" indent="-406400" algn="l" rtl="0">
              <a:lnSpc>
                <a:spcPct val="100000"/>
              </a:lnSpc>
              <a:spcBef>
                <a:spcPts val="24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In focus groups, students noted </a:t>
            </a:r>
            <a:r>
              <a:rPr lang="en-US" sz="2800" b="0" i="0" u="none" strike="noStrike" cap="none">
                <a:solidFill>
                  <a:srgbClr val="222222"/>
                </a:solidFill>
                <a:latin typeface="Arial"/>
                <a:ea typeface="Arial"/>
                <a:cs typeface="Arial"/>
                <a:sym typeface="Arial"/>
              </a:rPr>
              <a:t>concern that they won’t be prepared for the rigor of university-level work given the leniency of the present year</a:t>
            </a:r>
            <a:endParaRPr sz="2800" b="0" i="0" u="none" strike="noStrike" cap="none">
              <a:solidFill>
                <a:schemeClr val="dk1"/>
              </a:solidFill>
              <a:latin typeface="Arial"/>
              <a:ea typeface="Arial"/>
              <a:cs typeface="Arial"/>
              <a:sym typeface="Arial"/>
            </a:endParaRPr>
          </a:p>
          <a:p>
            <a:pPr marL="457200" marR="0" lvl="0" indent="-406400" algn="l" rtl="0">
              <a:lnSpc>
                <a:spcPct val="100000"/>
              </a:lnSpc>
              <a:spcBef>
                <a:spcPts val="1800"/>
              </a:spcBef>
              <a:spcAft>
                <a:spcPts val="0"/>
              </a:spcAft>
              <a:buClr>
                <a:schemeClr val="dk1"/>
              </a:buClr>
              <a:buSzPts val="2800"/>
              <a:buFont typeface="Arial"/>
              <a:buChar char="•"/>
            </a:pPr>
            <a:r>
              <a:rPr lang="en-US" sz="2800" b="0" i="0" u="none" strike="noStrike" cap="none">
                <a:solidFill>
                  <a:srgbClr val="222222"/>
                </a:solidFill>
                <a:latin typeface="Arial"/>
                <a:ea typeface="Arial"/>
                <a:cs typeface="Arial"/>
                <a:sym typeface="Arial"/>
              </a:rPr>
              <a:t>Especially true of majors involving a lot of hands-on coursework</a:t>
            </a:r>
            <a:r>
              <a:rPr lang="en-US" sz="2520" b="1" i="0" u="none" strike="noStrike" cap="none">
                <a:solidFill>
                  <a:srgbClr val="000000"/>
                </a:solidFill>
                <a:latin typeface="Arial"/>
                <a:ea typeface="Arial"/>
                <a:cs typeface="Arial"/>
                <a:sym typeface="Arial"/>
              </a:rPr>
              <a:t/>
            </a:r>
            <a:br>
              <a:rPr lang="en-US" sz="2520" b="1" i="0" u="none" strike="noStrike" cap="none">
                <a:solidFill>
                  <a:srgbClr val="000000"/>
                </a:solidFill>
                <a:latin typeface="Arial"/>
                <a:ea typeface="Arial"/>
                <a:cs typeface="Arial"/>
                <a:sym typeface="Arial"/>
              </a:rPr>
            </a:br>
            <a:r>
              <a:rPr lang="en-US" sz="1944" b="1" i="0" u="none" strike="noStrike" cap="none">
                <a:solidFill>
                  <a:srgbClr val="000000"/>
                </a:solidFill>
                <a:latin typeface="Arial"/>
                <a:ea typeface="Arial"/>
                <a:cs typeface="Arial"/>
                <a:sym typeface="Arial"/>
              </a:rPr>
              <a:t/>
            </a:r>
            <a:br>
              <a:rPr lang="en-US" sz="1944" b="1" i="0" u="none" strike="noStrike" cap="none">
                <a:solidFill>
                  <a:srgbClr val="000000"/>
                </a:solidFill>
                <a:latin typeface="Arial"/>
                <a:ea typeface="Arial"/>
                <a:cs typeface="Arial"/>
                <a:sym typeface="Arial"/>
              </a:rPr>
            </a:br>
            <a:endParaRPr sz="1944" b="1" i="0" u="none" strike="noStrike" cap="none">
              <a:solidFill>
                <a:srgbClr val="000000"/>
              </a:solidFill>
              <a:latin typeface="Arial"/>
              <a:ea typeface="Arial"/>
              <a:cs typeface="Arial"/>
              <a:sym typeface="Arial"/>
            </a:endParaRPr>
          </a:p>
        </p:txBody>
      </p:sp>
      <p:sp>
        <p:nvSpPr>
          <p:cNvPr id="222" name="Google Shape;222;p9"/>
          <p:cNvSpPr/>
          <p:nvPr/>
        </p:nvSpPr>
        <p:spPr>
          <a:xfrm>
            <a:off x="399100" y="376500"/>
            <a:ext cx="11193000" cy="147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4000" b="1" i="0" u="none" strike="noStrike" cap="none">
                <a:solidFill>
                  <a:srgbClr val="E16A2D"/>
                </a:solidFill>
                <a:latin typeface="Arial"/>
                <a:ea typeface="Arial"/>
                <a:cs typeface="Arial"/>
                <a:sym typeface="Arial"/>
              </a:rPr>
              <a:t>2 out of 5 students found it harder to access counselors/advisors during the pandemic</a:t>
            </a:r>
            <a:endParaRPr sz="4000" b="1" i="0" u="none" strike="noStrike" cap="none">
              <a:solidFill>
                <a:srgbClr val="E16A2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400"/>
              <a:buFont typeface="Arial"/>
              <a:buNone/>
            </a:pPr>
            <a:endParaRPr sz="4000" b="1" i="0" u="none" strike="noStrike" cap="none">
              <a:solidFill>
                <a:srgbClr val="E16A2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44"/>
              <a:buFont typeface="Arial"/>
              <a:buNone/>
            </a:pPr>
            <a:endParaRPr sz="1344"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p:nvPr/>
        </p:nvSpPr>
        <p:spPr>
          <a:xfrm>
            <a:off x="399100" y="2386361"/>
            <a:ext cx="6676200" cy="310906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240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Even among those who did know of these changes, fewer than one in five indicated that the changes improved their transfer experience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000"/>
              </a:spcBef>
              <a:spcAft>
                <a:spcPts val="0"/>
              </a:spcAft>
              <a:buClr>
                <a:srgbClr val="000000"/>
              </a:buClr>
              <a:buSzPts val="2600"/>
              <a:buFont typeface="Arial"/>
              <a:buChar char="•"/>
            </a:pPr>
            <a:r>
              <a:rPr lang="en-US" sz="2600" b="0" i="0" u="none" strike="noStrike" cap="none">
                <a:solidFill>
                  <a:srgbClr val="000000"/>
                </a:solidFill>
                <a:latin typeface="Arial"/>
                <a:ea typeface="Arial"/>
                <a:cs typeface="Arial"/>
                <a:sym typeface="Arial"/>
              </a:rPr>
              <a:t>Nice to know they exist as a safety net even if they don’t use</a:t>
            </a:r>
            <a:endParaRPr sz="1344" b="0" i="0" u="none" strike="noStrike" cap="none">
              <a:solidFill>
                <a:srgbClr val="000000"/>
              </a:solidFill>
              <a:latin typeface="Arial"/>
              <a:ea typeface="Arial"/>
              <a:cs typeface="Arial"/>
              <a:sym typeface="Arial"/>
            </a:endParaRPr>
          </a:p>
        </p:txBody>
      </p:sp>
      <p:sp>
        <p:nvSpPr>
          <p:cNvPr id="228" name="Google Shape;228;p11"/>
          <p:cNvSpPr/>
          <p:nvPr/>
        </p:nvSpPr>
        <p:spPr>
          <a:xfrm>
            <a:off x="399100" y="217350"/>
            <a:ext cx="6676200" cy="1848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3600" b="1" i="0" u="none" strike="noStrike" cap="none">
                <a:solidFill>
                  <a:srgbClr val="E16A2D"/>
                </a:solidFill>
                <a:latin typeface="Arial"/>
                <a:ea typeface="Arial"/>
                <a:cs typeface="Arial"/>
                <a:sym typeface="Arial"/>
              </a:rPr>
              <a:t>More than two-thirds of students not aware of changes to CCC, UC, and CSU transfer requirements</a:t>
            </a:r>
            <a:endParaRPr sz="3600" b="1" i="0" u="none" strike="noStrike" cap="none">
              <a:solidFill>
                <a:srgbClr val="E16A2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44"/>
              <a:buFont typeface="Arial"/>
              <a:buNone/>
            </a:pPr>
            <a:endParaRPr sz="3600" b="0" i="0" u="none" strike="noStrike" cap="none">
              <a:solidFill>
                <a:srgbClr val="000000"/>
              </a:solidFill>
              <a:latin typeface="Arial"/>
              <a:ea typeface="Arial"/>
              <a:cs typeface="Arial"/>
              <a:sym typeface="Arial"/>
            </a:endParaRPr>
          </a:p>
        </p:txBody>
      </p:sp>
      <p:pic>
        <p:nvPicPr>
          <p:cNvPr id="229" name="Google Shape;229;p11" title="image of students"/>
          <p:cNvPicPr preferRelativeResize="0"/>
          <p:nvPr/>
        </p:nvPicPr>
        <p:blipFill rotWithShape="1">
          <a:blip r:embed="rId3">
            <a:alphaModFix/>
          </a:blip>
          <a:srcRect r="42376"/>
          <a:stretch/>
        </p:blipFill>
        <p:spPr>
          <a:xfrm>
            <a:off x="7075300" y="64950"/>
            <a:ext cx="4629350" cy="5346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pic>
        <p:nvPicPr>
          <p:cNvPr id="235" name="Google Shape;235;gf514dfa67e_2_0" title="Points scored"/>
          <p:cNvPicPr preferRelativeResize="0"/>
          <p:nvPr/>
        </p:nvPicPr>
        <p:blipFill rotWithShape="1">
          <a:blip r:embed="rId3">
            <a:alphaModFix/>
          </a:blip>
          <a:srcRect t="3325"/>
          <a:stretch/>
        </p:blipFill>
        <p:spPr>
          <a:xfrm>
            <a:off x="28975" y="1948400"/>
            <a:ext cx="7666526" cy="4576625"/>
          </a:xfrm>
          <a:prstGeom prst="rect">
            <a:avLst/>
          </a:prstGeom>
          <a:noFill/>
          <a:ln w="38100" cap="flat" cmpd="sng">
            <a:solidFill>
              <a:schemeClr val="lt1"/>
            </a:solidFill>
            <a:prstDash val="solid"/>
            <a:round/>
            <a:headEnd type="none" w="sm" len="sm"/>
            <a:tailEnd type="none" w="sm" len="sm"/>
          </a:ln>
        </p:spPr>
      </p:pic>
      <p:sp>
        <p:nvSpPr>
          <p:cNvPr id="236" name="Google Shape;236;gf514dfa67e_2_0"/>
          <p:cNvSpPr/>
          <p:nvPr/>
        </p:nvSpPr>
        <p:spPr>
          <a:xfrm>
            <a:off x="206075" y="267950"/>
            <a:ext cx="10851300" cy="1446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The challenge of each of the four factors is substantially higher than before the pandemic, most notably University Affordability </a:t>
            </a:r>
            <a:endParaRPr sz="3600" b="0" i="0" u="none" strike="noStrike" cap="none">
              <a:solidFill>
                <a:srgbClr val="E16A2D"/>
              </a:solidFill>
              <a:latin typeface="Arial"/>
              <a:ea typeface="Arial"/>
              <a:cs typeface="Arial"/>
              <a:sym typeface="Arial"/>
            </a:endParaRPr>
          </a:p>
        </p:txBody>
      </p:sp>
      <p:sp>
        <p:nvSpPr>
          <p:cNvPr id="237" name="Google Shape;237;gf514dfa67e_2_0"/>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
        <p:nvSpPr>
          <p:cNvPr id="238" name="Google Shape;238;gf514dfa67e_2_0"/>
          <p:cNvSpPr txBox="1"/>
          <p:nvPr/>
        </p:nvSpPr>
        <p:spPr>
          <a:xfrm>
            <a:off x="1690675" y="2863250"/>
            <a:ext cx="1495500" cy="2986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f514dfa67e_2_0"/>
          <p:cNvSpPr txBox="1"/>
          <p:nvPr/>
        </p:nvSpPr>
        <p:spPr>
          <a:xfrm>
            <a:off x="3186175" y="2743625"/>
            <a:ext cx="1853400" cy="2986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f514dfa67e_2_0"/>
          <p:cNvSpPr txBox="1"/>
          <p:nvPr/>
        </p:nvSpPr>
        <p:spPr>
          <a:xfrm>
            <a:off x="7670425" y="5267675"/>
            <a:ext cx="3502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38"/>
                                        </p:tgtEl>
                                      </p:cBhvr>
                                    </p:animEffect>
                                    <p:set>
                                      <p:cBhvr>
                                        <p:cTn id="7" dur="1" fill="hold">
                                          <p:stCondLst>
                                            <p:cond delay="1000"/>
                                          </p:stCondLst>
                                        </p:cTn>
                                        <p:tgtEl>
                                          <p:spTgt spid="2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39"/>
                                        </p:tgtEl>
                                      </p:cBhvr>
                                    </p:animEffect>
                                    <p:set>
                                      <p:cBhvr>
                                        <p:cTn id="12" dur="1" fill="hold">
                                          <p:stCondLst>
                                            <p:cond delay="1000"/>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eddb8920e0_1_12"/>
          <p:cNvSpPr/>
          <p:nvPr/>
        </p:nvSpPr>
        <p:spPr>
          <a:xfrm>
            <a:off x="322900" y="156117"/>
            <a:ext cx="10867200" cy="155843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Changes</a:t>
            </a:r>
            <a:r>
              <a:rPr lang="en-US" sz="3600" b="1" i="0" u="none" strike="noStrike" cap="none">
                <a:solidFill>
                  <a:srgbClr val="E16A2D"/>
                </a:solidFill>
                <a:latin typeface="Arial"/>
                <a:ea typeface="Arial"/>
                <a:cs typeface="Arial"/>
                <a:sym typeface="Arial"/>
              </a:rPr>
              <a:t> in the factors impacting students’ transfer capacity varied among different student groups</a:t>
            </a:r>
            <a:endParaRPr sz="3600" b="0" i="0" u="none" strike="noStrike" cap="none">
              <a:solidFill>
                <a:srgbClr val="E16A2D"/>
              </a:solidFill>
              <a:latin typeface="Arial"/>
              <a:ea typeface="Arial"/>
              <a:cs typeface="Arial"/>
              <a:sym typeface="Arial"/>
            </a:endParaRPr>
          </a:p>
        </p:txBody>
      </p:sp>
      <p:sp>
        <p:nvSpPr>
          <p:cNvPr id="247" name="Google Shape;247;geddb8920e0_1_12"/>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18</a:t>
            </a:fld>
            <a:endParaRPr/>
          </a:p>
        </p:txBody>
      </p:sp>
      <p:pic>
        <p:nvPicPr>
          <p:cNvPr id="248" name="Google Shape;248;geddb8920e0_1_12"/>
          <p:cNvPicPr preferRelativeResize="0"/>
          <p:nvPr/>
        </p:nvPicPr>
        <p:blipFill rotWithShape="1">
          <a:blip r:embed="rId3">
            <a:alphaModFix/>
          </a:blip>
          <a:srcRect/>
          <a:stretch/>
        </p:blipFill>
        <p:spPr>
          <a:xfrm>
            <a:off x="228600" y="1757425"/>
            <a:ext cx="11275775" cy="3896650"/>
          </a:xfrm>
          <a:prstGeom prst="rect">
            <a:avLst/>
          </a:prstGeom>
          <a:noFill/>
          <a:ln>
            <a:noFill/>
          </a:ln>
        </p:spPr>
      </p:pic>
      <p:sp>
        <p:nvSpPr>
          <p:cNvPr id="249" name="Google Shape;249;geddb8920e0_1_12"/>
          <p:cNvSpPr/>
          <p:nvPr/>
        </p:nvSpPr>
        <p:spPr>
          <a:xfrm>
            <a:off x="3121225" y="1771950"/>
            <a:ext cx="2682300" cy="389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eddb8920e0_1_12"/>
          <p:cNvSpPr/>
          <p:nvPr/>
        </p:nvSpPr>
        <p:spPr>
          <a:xfrm>
            <a:off x="5923425" y="1757400"/>
            <a:ext cx="2682300" cy="389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eddb8920e0_1_12"/>
          <p:cNvSpPr/>
          <p:nvPr/>
        </p:nvSpPr>
        <p:spPr>
          <a:xfrm>
            <a:off x="8725625" y="1757400"/>
            <a:ext cx="2682300" cy="389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49"/>
                                        </p:tgtEl>
                                      </p:cBhvr>
                                    </p:animEffect>
                                    <p:set>
                                      <p:cBhvr>
                                        <p:cTn id="7" dur="1" fill="hold">
                                          <p:stCondLst>
                                            <p:cond delay="1000"/>
                                          </p:stCondLst>
                                        </p:cTn>
                                        <p:tgtEl>
                                          <p:spTgt spid="2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50"/>
                                        </p:tgtEl>
                                      </p:cBhvr>
                                    </p:animEffect>
                                    <p:set>
                                      <p:cBhvr>
                                        <p:cTn id="12" dur="1" fill="hold">
                                          <p:stCondLst>
                                            <p:cond delay="1000"/>
                                          </p:stCondLst>
                                        </p:cTn>
                                        <p:tgtEl>
                                          <p:spTgt spid="2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51"/>
                                        </p:tgtEl>
                                      </p:cBhvr>
                                    </p:animEffect>
                                    <p:set>
                                      <p:cBhvr>
                                        <p:cTn id="17" dur="1" fill="hold">
                                          <p:stCondLst>
                                            <p:cond delay="1000"/>
                                          </p:stCondLst>
                                        </p:cTn>
                                        <p:tgtEl>
                                          <p:spTgt spid="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f514dfa67e_2_17"/>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sp>
        <p:nvSpPr>
          <p:cNvPr id="258" name="Google Shape;258;gf514dfa67e_2_17"/>
          <p:cNvSpPr txBox="1">
            <a:spLocks noGrp="1"/>
          </p:cNvSpPr>
          <p:nvPr>
            <p:ph type="body" idx="1"/>
          </p:nvPr>
        </p:nvSpPr>
        <p:spPr>
          <a:xfrm>
            <a:off x="460200" y="1714550"/>
            <a:ext cx="5778000" cy="3424200"/>
          </a:xfrm>
          <a:prstGeom prst="rect">
            <a:avLst/>
          </a:prstGeom>
          <a:solidFill>
            <a:srgbClr val="D9EAD3"/>
          </a:solidFill>
          <a:ln>
            <a:noFill/>
          </a:ln>
        </p:spPr>
        <p:txBody>
          <a:bodyPr spcFirstLastPara="1" wrap="square" lIns="91425" tIns="91425" rIns="91425" bIns="91425" anchor="t" anchorCtr="0">
            <a:noAutofit/>
          </a:bodyPr>
          <a:lstStyle/>
          <a:p>
            <a:pPr marL="182880" marR="182880" lvl="0" indent="0" algn="l" rtl="0">
              <a:lnSpc>
                <a:spcPct val="100000"/>
              </a:lnSpc>
              <a:spcBef>
                <a:spcPts val="1000"/>
              </a:spcBef>
              <a:spcAft>
                <a:spcPts val="0"/>
              </a:spcAft>
              <a:buClr>
                <a:schemeClr val="dk1"/>
              </a:buClr>
              <a:buSzPts val="1100"/>
              <a:buFont typeface="Arial"/>
              <a:buNone/>
            </a:pPr>
            <a:r>
              <a:rPr lang="en-US" sz="2300" i="1">
                <a:solidFill>
                  <a:srgbClr val="222222"/>
                </a:solidFill>
                <a:latin typeface="Calibri"/>
                <a:ea typeface="Calibri"/>
                <a:cs typeface="Calibri"/>
                <a:sym typeface="Calibri"/>
              </a:rPr>
              <a:t>The uncertainty as to how next year will be is what is causing the most stress, I am currently working at a warehouse to afford food and pay bills but I work graveyard shift, not knowing if school will be back in person really stresses me out because I am unsure on whether to find a new job that will fit my future schedule or keep the one I have at the moment.</a:t>
            </a:r>
            <a:endParaRPr sz="2300" i="1">
              <a:solidFill>
                <a:srgbClr val="222222"/>
              </a:solidFill>
              <a:latin typeface="Calibri"/>
              <a:ea typeface="Calibri"/>
              <a:cs typeface="Calibri"/>
              <a:sym typeface="Calibri"/>
            </a:endParaRPr>
          </a:p>
          <a:p>
            <a:pPr marL="182880" marR="182880" lvl="0" indent="0" algn="l" rtl="0">
              <a:lnSpc>
                <a:spcPct val="100000"/>
              </a:lnSpc>
              <a:spcBef>
                <a:spcPts val="600"/>
              </a:spcBef>
              <a:spcAft>
                <a:spcPts val="0"/>
              </a:spcAft>
              <a:buSzPts val="2676"/>
              <a:buNone/>
            </a:pPr>
            <a:endParaRPr sz="2200"/>
          </a:p>
        </p:txBody>
      </p:sp>
      <p:sp>
        <p:nvSpPr>
          <p:cNvPr id="259" name="Google Shape;259;gf514dfa67e_2_17"/>
          <p:cNvSpPr/>
          <p:nvPr/>
        </p:nvSpPr>
        <p:spPr>
          <a:xfrm>
            <a:off x="206075" y="267950"/>
            <a:ext cx="11183700" cy="1446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The challenge of University Affordability is higher than ever before </a:t>
            </a:r>
            <a:endParaRPr sz="3600" b="0" i="0" u="none" strike="noStrike" cap="none">
              <a:solidFill>
                <a:srgbClr val="E16A2D"/>
              </a:solidFill>
              <a:latin typeface="Arial"/>
              <a:ea typeface="Arial"/>
              <a:cs typeface="Arial"/>
              <a:sym typeface="Arial"/>
            </a:endParaRPr>
          </a:p>
        </p:txBody>
      </p:sp>
      <p:pic>
        <p:nvPicPr>
          <p:cNvPr id="260" name="Google Shape;260;gf514dfa67e_2_17" title="Points scored"/>
          <p:cNvPicPr preferRelativeResize="0"/>
          <p:nvPr/>
        </p:nvPicPr>
        <p:blipFill rotWithShape="1">
          <a:blip r:embed="rId3">
            <a:alphaModFix/>
          </a:blip>
          <a:srcRect t="3325"/>
          <a:stretch/>
        </p:blipFill>
        <p:spPr>
          <a:xfrm>
            <a:off x="6401225" y="1901900"/>
            <a:ext cx="5103649" cy="3046700"/>
          </a:xfrm>
          <a:prstGeom prst="rect">
            <a:avLst/>
          </a:prstGeom>
          <a:noFill/>
          <a:ln w="38100" cap="flat" cmpd="sng">
            <a:solidFill>
              <a:schemeClr val="lt1"/>
            </a:solidFill>
            <a:prstDash val="solid"/>
            <a:round/>
            <a:headEnd type="none" w="sm" len="sm"/>
            <a:tailEnd type="none" w="sm" len="sm"/>
          </a:ln>
        </p:spPr>
      </p:pic>
      <p:pic>
        <p:nvPicPr>
          <p:cNvPr id="261" name="Google Shape;261;gf514dfa67e_2_17"/>
          <p:cNvPicPr preferRelativeResize="0"/>
          <p:nvPr/>
        </p:nvPicPr>
        <p:blipFill rotWithShape="1">
          <a:blip r:embed="rId4">
            <a:alphaModFix/>
          </a:blip>
          <a:srcRect/>
          <a:stretch/>
        </p:blipFill>
        <p:spPr>
          <a:xfrm>
            <a:off x="5944875" y="1497875"/>
            <a:ext cx="777550" cy="77755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ed08c4e1c4_0_8"/>
          <p:cNvSpPr txBox="1">
            <a:spLocks noGrp="1"/>
          </p:cNvSpPr>
          <p:nvPr>
            <p:ph type="title"/>
          </p:nvPr>
        </p:nvSpPr>
        <p:spPr>
          <a:xfrm>
            <a:off x="620619" y="932231"/>
            <a:ext cx="9851400" cy="1097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1"/>
              <a:buNone/>
            </a:pPr>
            <a:r>
              <a:rPr lang="en-US" sz="3400" u="sng">
                <a:solidFill>
                  <a:schemeClr val="hlink"/>
                </a:solidFill>
                <a:hlinkClick r:id="rId3"/>
              </a:rPr>
              <a:t>www.rpgroup.org</a:t>
            </a:r>
            <a:r>
              <a:rPr lang="en-US" sz="3400">
                <a:solidFill>
                  <a:srgbClr val="858489"/>
                </a:solidFill>
              </a:rPr>
              <a:t> </a:t>
            </a:r>
            <a:r>
              <a:rPr lang="en-US" sz="3400">
                <a:solidFill>
                  <a:srgbClr val="E36C09"/>
                </a:solidFill>
              </a:rPr>
              <a:t> </a:t>
            </a:r>
            <a:endParaRPr sz="3600">
              <a:solidFill>
                <a:srgbClr val="E36C09"/>
              </a:solidFill>
            </a:endParaRPr>
          </a:p>
        </p:txBody>
      </p:sp>
      <p:sp>
        <p:nvSpPr>
          <p:cNvPr id="98" name="Google Shape;98;ged08c4e1c4_0_8"/>
          <p:cNvSpPr txBox="1">
            <a:spLocks noGrp="1"/>
          </p:cNvSpPr>
          <p:nvPr>
            <p:ph type="body" idx="1"/>
          </p:nvPr>
        </p:nvSpPr>
        <p:spPr>
          <a:xfrm>
            <a:off x="809125" y="1915975"/>
            <a:ext cx="10310400" cy="2979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358"/>
              <a:buNone/>
            </a:pPr>
            <a:r>
              <a:rPr lang="en-US" sz="2388"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Mission</a:t>
            </a:r>
            <a:r>
              <a:rPr lang="en-US" sz="2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2388">
                <a:solidFill>
                  <a:schemeClr val="dk1"/>
                </a:solidFill>
              </a:rPr>
              <a:t>As the representative organization for Institutional Research, Planning, and Effectiveness (IRPE) professionals in the California Community Colleges (CCC) system, the RP Group strengthens the ability of CCC to discover and undertake high-quality research, planning, and assessments that improve evidence-based decision-making, institutional effectiveness, and success for all students.</a:t>
            </a:r>
            <a:endParaRPr sz="2388">
              <a:solidFill>
                <a:schemeClr val="dk1"/>
              </a:solidFill>
            </a:endParaRPr>
          </a:p>
          <a:p>
            <a:pPr marL="0" lvl="0" indent="0" algn="l" rtl="0">
              <a:lnSpc>
                <a:spcPct val="80000"/>
              </a:lnSpc>
              <a:spcBef>
                <a:spcPts val="1800"/>
              </a:spcBef>
              <a:spcAft>
                <a:spcPts val="0"/>
              </a:spcAft>
              <a:buSzPts val="2358"/>
              <a:buNone/>
            </a:pPr>
            <a:r>
              <a:rPr lang="en-US" sz="2388" b="1">
                <a:solidFill>
                  <a:schemeClr val="dk1"/>
                </a:solidFill>
              </a:rPr>
              <a:t>Services</a:t>
            </a:r>
            <a:r>
              <a:rPr lang="en-US" sz="2900">
                <a:solidFill>
                  <a:schemeClr val="dk1"/>
                </a:solidFill>
              </a:rPr>
              <a:t>: </a:t>
            </a:r>
            <a:r>
              <a:rPr lang="en-US" sz="2388">
                <a:solidFill>
                  <a:schemeClr val="dk1"/>
                </a:solidFill>
              </a:rPr>
              <a:t>Research, evaluation, planning, professional development, and technical assistance—designed and conducted by CCC practitioners</a:t>
            </a:r>
            <a:endParaRPr sz="2900">
              <a:solidFill>
                <a:schemeClr val="dk1"/>
              </a:solidFill>
            </a:endParaRPr>
          </a:p>
          <a:p>
            <a:pPr marL="0" lvl="0" indent="0" algn="l" rtl="0">
              <a:lnSpc>
                <a:spcPct val="80000"/>
              </a:lnSpc>
              <a:spcBef>
                <a:spcPts val="1800"/>
              </a:spcBef>
              <a:spcAft>
                <a:spcPts val="600"/>
              </a:spcAft>
              <a:buSzPts val="2358"/>
              <a:buNone/>
            </a:pPr>
            <a:r>
              <a:rPr lang="en-US" sz="2388" b="1">
                <a:solidFill>
                  <a:schemeClr val="dk1"/>
                </a:solidFill>
              </a:rPr>
              <a:t>Organization</a:t>
            </a:r>
            <a:r>
              <a:rPr lang="en-US" sz="2388">
                <a:solidFill>
                  <a:schemeClr val="dk1"/>
                </a:solidFill>
              </a:rPr>
              <a:t>: 501(c)3 with roots as membership organization</a:t>
            </a:r>
            <a:endParaRPr sz="2080">
              <a:solidFill>
                <a:schemeClr val="dk1"/>
              </a:solidFill>
            </a:endParaRPr>
          </a:p>
        </p:txBody>
      </p:sp>
      <p:sp>
        <p:nvSpPr>
          <p:cNvPr id="99" name="Google Shape;99;ged08c4e1c4_0_8"/>
          <p:cNvSpPr txBox="1">
            <a:spLocks noGrp="1"/>
          </p:cNvSpPr>
          <p:nvPr>
            <p:ph type="sldNum" idx="12"/>
          </p:nvPr>
        </p:nvSpPr>
        <p:spPr>
          <a:xfrm>
            <a:off x="10952969" y="6079504"/>
            <a:ext cx="702300" cy="504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a:t>
            </a:fld>
            <a:endParaRPr/>
          </a:p>
        </p:txBody>
      </p:sp>
      <p:sp>
        <p:nvSpPr>
          <p:cNvPr id="100" name="Google Shape;100;ged08c4e1c4_0_8"/>
          <p:cNvSpPr txBox="1"/>
          <p:nvPr/>
        </p:nvSpPr>
        <p:spPr>
          <a:xfrm>
            <a:off x="552573" y="263640"/>
            <a:ext cx="5097000" cy="136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0783B"/>
              </a:buClr>
              <a:buSzPts val="4200"/>
              <a:buFont typeface="Arial"/>
              <a:buNone/>
            </a:pPr>
            <a:r>
              <a:rPr lang="en-US" sz="4400" b="1" i="0" u="none" strike="noStrike" cap="none">
                <a:solidFill>
                  <a:srgbClr val="F0783B"/>
                </a:solidFill>
                <a:latin typeface="Arial"/>
                <a:ea typeface="Arial"/>
                <a:cs typeface="Arial"/>
                <a:sym typeface="Arial"/>
              </a:rPr>
              <a:t>The RP Group</a:t>
            </a:r>
            <a:endParaRPr sz="4400" b="1" i="0" u="none" strike="noStrike" cap="none">
              <a:solidFill>
                <a:srgbClr val="F0783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eb8495257d_0_169"/>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pic>
        <p:nvPicPr>
          <p:cNvPr id="268" name="Google Shape;268;geb8495257d_0_169"/>
          <p:cNvPicPr preferRelativeResize="0"/>
          <p:nvPr/>
        </p:nvPicPr>
        <p:blipFill rotWithShape="1">
          <a:blip r:embed="rId3">
            <a:alphaModFix/>
          </a:blip>
          <a:srcRect/>
          <a:stretch/>
        </p:blipFill>
        <p:spPr>
          <a:xfrm>
            <a:off x="3474024" y="2534500"/>
            <a:ext cx="5017052" cy="3591969"/>
          </a:xfrm>
          <a:prstGeom prst="rect">
            <a:avLst/>
          </a:prstGeom>
          <a:noFill/>
          <a:ln>
            <a:noFill/>
          </a:ln>
        </p:spPr>
      </p:pic>
      <p:sp>
        <p:nvSpPr>
          <p:cNvPr id="269" name="Google Shape;269;geb8495257d_0_169"/>
          <p:cNvSpPr txBox="1"/>
          <p:nvPr/>
        </p:nvSpPr>
        <p:spPr>
          <a:xfrm>
            <a:off x="3847750" y="1598625"/>
            <a:ext cx="4269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Changes in the Challenge of University Affordability by Race/Ethnicity</a:t>
            </a:r>
            <a:endParaRPr sz="1500" b="1" i="0" u="none" strike="noStrike" cap="none">
              <a:solidFill>
                <a:srgbClr val="000000"/>
              </a:solidFill>
              <a:latin typeface="Arial"/>
              <a:ea typeface="Arial"/>
              <a:cs typeface="Arial"/>
              <a:sym typeface="Arial"/>
            </a:endParaRPr>
          </a:p>
        </p:txBody>
      </p:sp>
      <p:pic>
        <p:nvPicPr>
          <p:cNvPr id="270" name="Google Shape;270;geb8495257d_0_169"/>
          <p:cNvPicPr preferRelativeResize="0"/>
          <p:nvPr/>
        </p:nvPicPr>
        <p:blipFill rotWithShape="1">
          <a:blip r:embed="rId4">
            <a:alphaModFix/>
          </a:blip>
          <a:srcRect/>
          <a:stretch/>
        </p:blipFill>
        <p:spPr>
          <a:xfrm>
            <a:off x="1979175" y="3205950"/>
            <a:ext cx="1041300" cy="1041300"/>
          </a:xfrm>
          <a:prstGeom prst="rect">
            <a:avLst/>
          </a:prstGeom>
          <a:noFill/>
          <a:ln>
            <a:noFill/>
          </a:ln>
        </p:spPr>
      </p:pic>
      <p:sp>
        <p:nvSpPr>
          <p:cNvPr id="271" name="Google Shape;271;geb8495257d_0_169"/>
          <p:cNvSpPr/>
          <p:nvPr/>
        </p:nvSpPr>
        <p:spPr>
          <a:xfrm>
            <a:off x="322900" y="267950"/>
            <a:ext cx="11024700" cy="1041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Hispanic/Latina/o/x students  are most likely to indicate the challenge of University Affordability</a:t>
            </a:r>
            <a:endParaRPr sz="3600" b="0" i="0" u="none" strike="noStrike" cap="none">
              <a:solidFill>
                <a:srgbClr val="E16A2D"/>
              </a:solidFill>
              <a:latin typeface="Arial"/>
              <a:ea typeface="Arial"/>
              <a:cs typeface="Arial"/>
              <a:sym typeface="Arial"/>
            </a:endParaRPr>
          </a:p>
        </p:txBody>
      </p:sp>
      <p:sp>
        <p:nvSpPr>
          <p:cNvPr id="272" name="Google Shape;272;geb8495257d_0_169"/>
          <p:cNvSpPr/>
          <p:nvPr/>
        </p:nvSpPr>
        <p:spPr>
          <a:xfrm>
            <a:off x="8424125" y="5368950"/>
            <a:ext cx="32214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eb8495257d_0_169"/>
          <p:cNvSpPr/>
          <p:nvPr/>
        </p:nvSpPr>
        <p:spPr>
          <a:xfrm>
            <a:off x="139625" y="5368950"/>
            <a:ext cx="16371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514dfa67e_1_1"/>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21</a:t>
            </a:fld>
            <a:endParaRPr/>
          </a:p>
        </p:txBody>
      </p:sp>
      <p:sp>
        <p:nvSpPr>
          <p:cNvPr id="280" name="Google Shape;280;gf514dfa67e_1_1"/>
          <p:cNvSpPr/>
          <p:nvPr/>
        </p:nvSpPr>
        <p:spPr>
          <a:xfrm>
            <a:off x="206075" y="267950"/>
            <a:ext cx="11498700" cy="1446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The challenge of School-Life Balance rose substantially during the pandemic </a:t>
            </a:r>
            <a:endParaRPr sz="3600" b="0" i="0" u="none" strike="noStrike" cap="none">
              <a:solidFill>
                <a:srgbClr val="E16A2D"/>
              </a:solidFill>
              <a:latin typeface="Arial"/>
              <a:ea typeface="Arial"/>
              <a:cs typeface="Arial"/>
              <a:sym typeface="Arial"/>
            </a:endParaRPr>
          </a:p>
        </p:txBody>
      </p:sp>
      <p:sp>
        <p:nvSpPr>
          <p:cNvPr id="281" name="Google Shape;281;gf514dfa67e_1_1"/>
          <p:cNvSpPr txBox="1">
            <a:spLocks noGrp="1"/>
          </p:cNvSpPr>
          <p:nvPr>
            <p:ph type="body" idx="1"/>
          </p:nvPr>
        </p:nvSpPr>
        <p:spPr>
          <a:xfrm>
            <a:off x="632400" y="1889200"/>
            <a:ext cx="5260800" cy="2712900"/>
          </a:xfrm>
          <a:prstGeom prst="rect">
            <a:avLst/>
          </a:prstGeom>
          <a:solidFill>
            <a:srgbClr val="DDF9F8"/>
          </a:solidFill>
          <a:ln>
            <a:noFill/>
          </a:ln>
        </p:spPr>
        <p:txBody>
          <a:bodyPr spcFirstLastPara="1" wrap="square" lIns="91425" tIns="91425" rIns="91425" bIns="91425" anchor="t" anchorCtr="0">
            <a:noAutofit/>
          </a:bodyPr>
          <a:lstStyle/>
          <a:p>
            <a:pPr marL="182880" marR="182880" lvl="0" indent="0" algn="l" rtl="0">
              <a:lnSpc>
                <a:spcPct val="100000"/>
              </a:lnSpc>
              <a:spcBef>
                <a:spcPts val="1000"/>
              </a:spcBef>
              <a:spcAft>
                <a:spcPts val="0"/>
              </a:spcAft>
              <a:buSzPts val="2676"/>
              <a:buNone/>
            </a:pPr>
            <a:r>
              <a:rPr lang="en-US" sz="1900" i="1">
                <a:solidFill>
                  <a:srgbClr val="222222"/>
                </a:solidFill>
                <a:latin typeface="Calibri"/>
                <a:ea typeface="Calibri"/>
                <a:cs typeface="Calibri"/>
                <a:sym typeface="Calibri"/>
              </a:rPr>
              <a:t>If everything will be closed my son will not be able to go to school, I will not be able to work and it will affect deeply my financial situation. Also, I will have problems studying because my son (who wants my attention all day long) will be always around me, and I will have to teach him myself when in fact I am not a teacher and don't know how to teach.</a:t>
            </a:r>
            <a:endParaRPr sz="1900" i="1">
              <a:solidFill>
                <a:srgbClr val="222222"/>
              </a:solidFill>
              <a:latin typeface="Calibri"/>
              <a:ea typeface="Calibri"/>
              <a:cs typeface="Calibri"/>
              <a:sym typeface="Calibri"/>
            </a:endParaRPr>
          </a:p>
          <a:p>
            <a:pPr marL="182880" marR="182880" lvl="0" indent="0" algn="l" rtl="0">
              <a:lnSpc>
                <a:spcPct val="100000"/>
              </a:lnSpc>
              <a:spcBef>
                <a:spcPts val="600"/>
              </a:spcBef>
              <a:spcAft>
                <a:spcPts val="0"/>
              </a:spcAft>
              <a:buSzPts val="2676"/>
              <a:buNone/>
            </a:pPr>
            <a:endParaRPr sz="2200"/>
          </a:p>
        </p:txBody>
      </p:sp>
      <p:pic>
        <p:nvPicPr>
          <p:cNvPr id="282" name="Google Shape;282;gf514dfa67e_1_1" title="Points scored"/>
          <p:cNvPicPr preferRelativeResize="0"/>
          <p:nvPr/>
        </p:nvPicPr>
        <p:blipFill rotWithShape="1">
          <a:blip r:embed="rId3">
            <a:alphaModFix/>
          </a:blip>
          <a:srcRect t="3325"/>
          <a:stretch/>
        </p:blipFill>
        <p:spPr>
          <a:xfrm>
            <a:off x="6401225" y="1901900"/>
            <a:ext cx="5103649" cy="3046700"/>
          </a:xfrm>
          <a:prstGeom prst="rect">
            <a:avLst/>
          </a:prstGeom>
          <a:noFill/>
          <a:ln w="38100" cap="flat" cmpd="sng">
            <a:solidFill>
              <a:schemeClr val="lt1"/>
            </a:solidFill>
            <a:prstDash val="solid"/>
            <a:round/>
            <a:headEnd type="none" w="sm" len="sm"/>
            <a:tailEnd type="none" w="sm" len="sm"/>
          </a:ln>
        </p:spPr>
      </p:pic>
      <p:pic>
        <p:nvPicPr>
          <p:cNvPr id="283" name="Google Shape;283;gf514dfa67e_1_1"/>
          <p:cNvPicPr preferRelativeResize="0"/>
          <p:nvPr/>
        </p:nvPicPr>
        <p:blipFill rotWithShape="1">
          <a:blip r:embed="rId4">
            <a:alphaModFix/>
          </a:blip>
          <a:srcRect/>
          <a:stretch/>
        </p:blipFill>
        <p:spPr>
          <a:xfrm>
            <a:off x="5726375" y="1646900"/>
            <a:ext cx="991826" cy="991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eb8495257d_0_180"/>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pic>
        <p:nvPicPr>
          <p:cNvPr id="290" name="Google Shape;290;geb8495257d_0_180"/>
          <p:cNvPicPr preferRelativeResize="0"/>
          <p:nvPr/>
        </p:nvPicPr>
        <p:blipFill rotWithShape="1">
          <a:blip r:embed="rId3">
            <a:alphaModFix/>
          </a:blip>
          <a:srcRect/>
          <a:stretch/>
        </p:blipFill>
        <p:spPr>
          <a:xfrm>
            <a:off x="1524000" y="2243850"/>
            <a:ext cx="6902451" cy="4159900"/>
          </a:xfrm>
          <a:prstGeom prst="rect">
            <a:avLst/>
          </a:prstGeom>
          <a:noFill/>
          <a:ln>
            <a:noFill/>
          </a:ln>
        </p:spPr>
      </p:pic>
      <p:sp>
        <p:nvSpPr>
          <p:cNvPr id="291" name="Google Shape;291;geb8495257d_0_180"/>
          <p:cNvSpPr txBox="1"/>
          <p:nvPr/>
        </p:nvSpPr>
        <p:spPr>
          <a:xfrm>
            <a:off x="4152775" y="1461625"/>
            <a:ext cx="32739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Changes in the Challenge of School-Life Balance </a:t>
            </a:r>
            <a:endParaRPr sz="1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by Age</a:t>
            </a:r>
            <a:endParaRPr sz="1500" b="1" i="0" u="none" strike="noStrike" cap="none">
              <a:solidFill>
                <a:srgbClr val="000000"/>
              </a:solidFill>
              <a:latin typeface="Arial"/>
              <a:ea typeface="Arial"/>
              <a:cs typeface="Arial"/>
              <a:sym typeface="Arial"/>
            </a:endParaRPr>
          </a:p>
        </p:txBody>
      </p:sp>
      <p:pic>
        <p:nvPicPr>
          <p:cNvPr id="292" name="Google Shape;292;geb8495257d_0_180"/>
          <p:cNvPicPr preferRelativeResize="0"/>
          <p:nvPr/>
        </p:nvPicPr>
        <p:blipFill rotWithShape="1">
          <a:blip r:embed="rId4">
            <a:alphaModFix/>
          </a:blip>
          <a:srcRect/>
          <a:stretch/>
        </p:blipFill>
        <p:spPr>
          <a:xfrm>
            <a:off x="1447800" y="3219750"/>
            <a:ext cx="991826" cy="991826"/>
          </a:xfrm>
          <a:prstGeom prst="rect">
            <a:avLst/>
          </a:prstGeom>
          <a:noFill/>
          <a:ln>
            <a:noFill/>
          </a:ln>
        </p:spPr>
      </p:pic>
      <p:sp>
        <p:nvSpPr>
          <p:cNvPr id="293" name="Google Shape;293;geb8495257d_0_180"/>
          <p:cNvSpPr/>
          <p:nvPr/>
        </p:nvSpPr>
        <p:spPr>
          <a:xfrm>
            <a:off x="322900" y="267950"/>
            <a:ext cx="11024700" cy="1041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Students ages 26-49 continue to see an increase in the challenge of School-Life Balance</a:t>
            </a:r>
            <a:endParaRPr sz="3600" b="0" i="0" u="none" strike="noStrike" cap="none">
              <a:solidFill>
                <a:srgbClr val="E16A2D"/>
              </a:solidFill>
              <a:latin typeface="Arial"/>
              <a:ea typeface="Arial"/>
              <a:cs typeface="Arial"/>
              <a:sym typeface="Arial"/>
            </a:endParaRPr>
          </a:p>
        </p:txBody>
      </p:sp>
      <p:sp>
        <p:nvSpPr>
          <p:cNvPr id="294" name="Google Shape;294;geb8495257d_0_180"/>
          <p:cNvSpPr/>
          <p:nvPr/>
        </p:nvSpPr>
        <p:spPr>
          <a:xfrm>
            <a:off x="8424125" y="5368950"/>
            <a:ext cx="32214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eb8495257d_0_180"/>
          <p:cNvSpPr/>
          <p:nvPr/>
        </p:nvSpPr>
        <p:spPr>
          <a:xfrm>
            <a:off x="139625" y="5368950"/>
            <a:ext cx="16371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f514dfa67e_1_13"/>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23</a:t>
            </a:fld>
            <a:endParaRPr/>
          </a:p>
        </p:txBody>
      </p:sp>
      <p:sp>
        <p:nvSpPr>
          <p:cNvPr id="302" name="Google Shape;302;gf514dfa67e_1_13"/>
          <p:cNvSpPr/>
          <p:nvPr/>
        </p:nvSpPr>
        <p:spPr>
          <a:xfrm>
            <a:off x="206075" y="267950"/>
            <a:ext cx="11449200" cy="1446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The challenge of Pathway Navigation rose during the pandemic, but is now trending back downwards</a:t>
            </a:r>
            <a:endParaRPr sz="3600" b="0" i="0" u="none" strike="noStrike" cap="none">
              <a:solidFill>
                <a:srgbClr val="E16A2D"/>
              </a:solidFill>
              <a:latin typeface="Arial"/>
              <a:ea typeface="Arial"/>
              <a:cs typeface="Arial"/>
              <a:sym typeface="Arial"/>
            </a:endParaRPr>
          </a:p>
        </p:txBody>
      </p:sp>
      <p:sp>
        <p:nvSpPr>
          <p:cNvPr id="303" name="Google Shape;303;gf514dfa67e_1_13"/>
          <p:cNvSpPr txBox="1">
            <a:spLocks noGrp="1"/>
          </p:cNvSpPr>
          <p:nvPr>
            <p:ph type="body" idx="1"/>
          </p:nvPr>
        </p:nvSpPr>
        <p:spPr>
          <a:xfrm>
            <a:off x="566600" y="1483650"/>
            <a:ext cx="4968600" cy="3910800"/>
          </a:xfrm>
          <a:prstGeom prst="rect">
            <a:avLst/>
          </a:prstGeom>
          <a:solidFill>
            <a:srgbClr val="F3D5A7"/>
          </a:solidFill>
          <a:ln>
            <a:noFill/>
          </a:ln>
        </p:spPr>
        <p:txBody>
          <a:bodyPr spcFirstLastPara="1" wrap="square" lIns="91425" tIns="91425" rIns="91425" bIns="91425" anchor="t" anchorCtr="0">
            <a:noAutofit/>
          </a:bodyPr>
          <a:lstStyle/>
          <a:p>
            <a:pPr marL="182880" marR="182880" lvl="0" indent="0" algn="l" rtl="0">
              <a:lnSpc>
                <a:spcPct val="100000"/>
              </a:lnSpc>
              <a:spcBef>
                <a:spcPts val="1000"/>
              </a:spcBef>
              <a:spcAft>
                <a:spcPts val="0"/>
              </a:spcAft>
              <a:buSzPts val="2676"/>
              <a:buNone/>
            </a:pPr>
            <a:r>
              <a:rPr lang="en-US" sz="1800" i="1">
                <a:solidFill>
                  <a:srgbClr val="222222"/>
                </a:solidFill>
                <a:latin typeface="Calibri"/>
                <a:ea typeface="Calibri"/>
                <a:cs typeface="Calibri"/>
                <a:sym typeface="Calibri"/>
              </a:rPr>
              <a:t>I was admitted to (a UC) for the Fall of 2020 but (the UC) withdrew my admission on the day of class registration saying I had to complete one more subject. I was communicating with them and had informed them because of COVID.... Office visits were not allowed, phones were off, and could not get a counselor to help me register for the class. I could not take that class. I had explained this scenario to (the UC) and they were okay until the day I needed to register for my classes they had me withdrew my application. My dream was crushed into million pieces...</a:t>
            </a:r>
            <a:endParaRPr sz="1800" i="1">
              <a:solidFill>
                <a:srgbClr val="222222"/>
              </a:solidFill>
              <a:latin typeface="Calibri"/>
              <a:ea typeface="Calibri"/>
              <a:cs typeface="Calibri"/>
              <a:sym typeface="Calibri"/>
            </a:endParaRPr>
          </a:p>
          <a:p>
            <a:pPr marL="182880" marR="182880" lvl="0" indent="0" algn="l" rtl="0">
              <a:lnSpc>
                <a:spcPct val="100000"/>
              </a:lnSpc>
              <a:spcBef>
                <a:spcPts val="600"/>
              </a:spcBef>
              <a:spcAft>
                <a:spcPts val="0"/>
              </a:spcAft>
              <a:buSzPts val="2676"/>
              <a:buNone/>
            </a:pPr>
            <a:endParaRPr sz="2000"/>
          </a:p>
        </p:txBody>
      </p:sp>
      <p:pic>
        <p:nvPicPr>
          <p:cNvPr id="304" name="Google Shape;304;gf514dfa67e_1_13" title="Points scored"/>
          <p:cNvPicPr preferRelativeResize="0"/>
          <p:nvPr/>
        </p:nvPicPr>
        <p:blipFill rotWithShape="1">
          <a:blip r:embed="rId3">
            <a:alphaModFix/>
          </a:blip>
          <a:srcRect t="3325"/>
          <a:stretch/>
        </p:blipFill>
        <p:spPr>
          <a:xfrm>
            <a:off x="6401225" y="1901900"/>
            <a:ext cx="5103649" cy="3046700"/>
          </a:xfrm>
          <a:prstGeom prst="rect">
            <a:avLst/>
          </a:prstGeom>
          <a:noFill/>
          <a:ln w="38100" cap="flat" cmpd="sng">
            <a:solidFill>
              <a:schemeClr val="lt1"/>
            </a:solidFill>
            <a:prstDash val="solid"/>
            <a:round/>
            <a:headEnd type="none" w="sm" len="sm"/>
            <a:tailEnd type="none" w="sm" len="sm"/>
          </a:ln>
        </p:spPr>
      </p:pic>
      <p:pic>
        <p:nvPicPr>
          <p:cNvPr id="305" name="Google Shape;305;gf514dfa67e_1_13"/>
          <p:cNvPicPr preferRelativeResize="0"/>
          <p:nvPr/>
        </p:nvPicPr>
        <p:blipFill rotWithShape="1">
          <a:blip r:embed="rId4">
            <a:alphaModFix/>
          </a:blip>
          <a:srcRect/>
          <a:stretch/>
        </p:blipFill>
        <p:spPr>
          <a:xfrm>
            <a:off x="5318139" y="1714550"/>
            <a:ext cx="1120150" cy="1120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eb8495257d_0_275"/>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pic>
        <p:nvPicPr>
          <p:cNvPr id="312" name="Google Shape;312;geb8495257d_0_275"/>
          <p:cNvPicPr preferRelativeResize="0"/>
          <p:nvPr/>
        </p:nvPicPr>
        <p:blipFill rotWithShape="1">
          <a:blip r:embed="rId3">
            <a:alphaModFix/>
          </a:blip>
          <a:srcRect/>
          <a:stretch/>
        </p:blipFill>
        <p:spPr>
          <a:xfrm>
            <a:off x="2575850" y="2893025"/>
            <a:ext cx="5765225" cy="3474525"/>
          </a:xfrm>
          <a:prstGeom prst="rect">
            <a:avLst/>
          </a:prstGeom>
          <a:noFill/>
          <a:ln>
            <a:noFill/>
          </a:ln>
        </p:spPr>
      </p:pic>
      <p:sp>
        <p:nvSpPr>
          <p:cNvPr id="313" name="Google Shape;313;geb8495257d_0_275"/>
          <p:cNvSpPr txBox="1"/>
          <p:nvPr/>
        </p:nvSpPr>
        <p:spPr>
          <a:xfrm>
            <a:off x="4442025" y="1935600"/>
            <a:ext cx="32739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Changes in the Challenge of Pathway Navigation</a:t>
            </a:r>
            <a:endParaRPr sz="1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by First Generation Status</a:t>
            </a:r>
            <a:endParaRPr sz="1500" b="1" i="0" u="none" strike="noStrike" cap="none">
              <a:solidFill>
                <a:srgbClr val="000000"/>
              </a:solidFill>
              <a:latin typeface="Arial"/>
              <a:ea typeface="Arial"/>
              <a:cs typeface="Arial"/>
              <a:sym typeface="Arial"/>
            </a:endParaRPr>
          </a:p>
        </p:txBody>
      </p:sp>
      <p:pic>
        <p:nvPicPr>
          <p:cNvPr id="314" name="Google Shape;314;geb8495257d_0_275"/>
          <p:cNvPicPr preferRelativeResize="0"/>
          <p:nvPr/>
        </p:nvPicPr>
        <p:blipFill rotWithShape="1">
          <a:blip r:embed="rId4">
            <a:alphaModFix/>
          </a:blip>
          <a:srcRect/>
          <a:stretch/>
        </p:blipFill>
        <p:spPr>
          <a:xfrm>
            <a:off x="2019726" y="3796125"/>
            <a:ext cx="1120151" cy="1120150"/>
          </a:xfrm>
          <a:prstGeom prst="rect">
            <a:avLst/>
          </a:prstGeom>
          <a:noFill/>
          <a:ln>
            <a:noFill/>
          </a:ln>
        </p:spPr>
      </p:pic>
      <p:sp>
        <p:nvSpPr>
          <p:cNvPr id="315" name="Google Shape;315;geb8495257d_0_275"/>
          <p:cNvSpPr/>
          <p:nvPr/>
        </p:nvSpPr>
        <p:spPr>
          <a:xfrm>
            <a:off x="315000" y="267950"/>
            <a:ext cx="11032500" cy="1041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First generations students are more likely to indicate the challenge of Pathway Navigation than Non-First-Generation students</a:t>
            </a:r>
            <a:endParaRPr sz="3600" b="0" i="0" u="none" strike="noStrike" cap="none">
              <a:solidFill>
                <a:srgbClr val="E16A2D"/>
              </a:solidFill>
              <a:latin typeface="Arial"/>
              <a:ea typeface="Arial"/>
              <a:cs typeface="Arial"/>
              <a:sym typeface="Arial"/>
            </a:endParaRPr>
          </a:p>
        </p:txBody>
      </p:sp>
      <p:sp>
        <p:nvSpPr>
          <p:cNvPr id="316" name="Google Shape;316;geb8495257d_0_275"/>
          <p:cNvSpPr/>
          <p:nvPr/>
        </p:nvSpPr>
        <p:spPr>
          <a:xfrm>
            <a:off x="8424125" y="5368950"/>
            <a:ext cx="32214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eb8495257d_0_275"/>
          <p:cNvSpPr/>
          <p:nvPr/>
        </p:nvSpPr>
        <p:spPr>
          <a:xfrm>
            <a:off x="139625" y="5368950"/>
            <a:ext cx="26727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f514dfa67e_1_24"/>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sp>
        <p:nvSpPr>
          <p:cNvPr id="324" name="Google Shape;324;gf514dfa67e_1_24"/>
          <p:cNvSpPr/>
          <p:nvPr/>
        </p:nvSpPr>
        <p:spPr>
          <a:xfrm>
            <a:off x="547100" y="267950"/>
            <a:ext cx="10842600" cy="1446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The challenge of accessing a Support Network rose during the pandemic, but is now trending back downwards</a:t>
            </a:r>
            <a:endParaRPr sz="3600" b="0" i="0" u="none" strike="noStrike" cap="none">
              <a:solidFill>
                <a:srgbClr val="E16A2D"/>
              </a:solidFill>
              <a:latin typeface="Arial"/>
              <a:ea typeface="Arial"/>
              <a:cs typeface="Arial"/>
              <a:sym typeface="Arial"/>
            </a:endParaRPr>
          </a:p>
        </p:txBody>
      </p:sp>
      <p:sp>
        <p:nvSpPr>
          <p:cNvPr id="325" name="Google Shape;325;gf514dfa67e_1_24"/>
          <p:cNvSpPr txBox="1">
            <a:spLocks noGrp="1"/>
          </p:cNvSpPr>
          <p:nvPr>
            <p:ph type="body" idx="1"/>
          </p:nvPr>
        </p:nvSpPr>
        <p:spPr>
          <a:xfrm>
            <a:off x="636550" y="1987825"/>
            <a:ext cx="4924200" cy="2920800"/>
          </a:xfrm>
          <a:prstGeom prst="rect">
            <a:avLst/>
          </a:prstGeom>
          <a:solidFill>
            <a:srgbClr val="F4CCCC"/>
          </a:solidFill>
          <a:ln>
            <a:noFill/>
          </a:ln>
        </p:spPr>
        <p:txBody>
          <a:bodyPr spcFirstLastPara="1" wrap="square" lIns="91425" tIns="91425" rIns="91425" bIns="91425" anchor="t" anchorCtr="0">
            <a:noAutofit/>
          </a:bodyPr>
          <a:lstStyle/>
          <a:p>
            <a:pPr marL="182880" marR="182880" lvl="0" indent="0" algn="l" rtl="0">
              <a:lnSpc>
                <a:spcPct val="100000"/>
              </a:lnSpc>
              <a:spcBef>
                <a:spcPts val="1000"/>
              </a:spcBef>
              <a:spcAft>
                <a:spcPts val="0"/>
              </a:spcAft>
              <a:buSzPts val="2676"/>
              <a:buNone/>
            </a:pPr>
            <a:r>
              <a:rPr lang="en-US" sz="1900" i="1">
                <a:solidFill>
                  <a:srgbClr val="222222"/>
                </a:solidFill>
                <a:latin typeface="Calibri"/>
                <a:ea typeface="Calibri"/>
                <a:cs typeface="Calibri"/>
                <a:sym typeface="Calibri"/>
              </a:rPr>
              <a:t>It has become harder to find support from friends and family to keep going. It seems more reasonable to stop trying to go back to school to pursue my interests and to find reasonable full-time work instead. Especially with myself and everyone having struggled with the pandemic, there is little support for doing something like school when working is so important right now.</a:t>
            </a:r>
            <a:endParaRPr sz="1900" i="1">
              <a:solidFill>
                <a:srgbClr val="222222"/>
              </a:solidFill>
              <a:latin typeface="Calibri"/>
              <a:ea typeface="Calibri"/>
              <a:cs typeface="Calibri"/>
              <a:sym typeface="Calibri"/>
            </a:endParaRPr>
          </a:p>
          <a:p>
            <a:pPr marL="182880" marR="182880" lvl="0" indent="0" algn="l" rtl="0">
              <a:lnSpc>
                <a:spcPct val="100000"/>
              </a:lnSpc>
              <a:spcBef>
                <a:spcPts val="600"/>
              </a:spcBef>
              <a:spcAft>
                <a:spcPts val="0"/>
              </a:spcAft>
              <a:buSzPts val="2676"/>
              <a:buNone/>
            </a:pPr>
            <a:endParaRPr sz="2200"/>
          </a:p>
        </p:txBody>
      </p:sp>
      <p:pic>
        <p:nvPicPr>
          <p:cNvPr id="326" name="Google Shape;326;gf514dfa67e_1_24" title="Points scored"/>
          <p:cNvPicPr preferRelativeResize="0"/>
          <p:nvPr/>
        </p:nvPicPr>
        <p:blipFill rotWithShape="1">
          <a:blip r:embed="rId3">
            <a:alphaModFix/>
          </a:blip>
          <a:srcRect t="3325"/>
          <a:stretch/>
        </p:blipFill>
        <p:spPr>
          <a:xfrm>
            <a:off x="6401225" y="1901900"/>
            <a:ext cx="5103649" cy="3046700"/>
          </a:xfrm>
          <a:prstGeom prst="rect">
            <a:avLst/>
          </a:prstGeom>
          <a:noFill/>
          <a:ln w="38100" cap="flat" cmpd="sng">
            <a:solidFill>
              <a:schemeClr val="lt1"/>
            </a:solidFill>
            <a:prstDash val="solid"/>
            <a:round/>
            <a:headEnd type="none" w="sm" len="sm"/>
            <a:tailEnd type="none" w="sm" len="sm"/>
          </a:ln>
        </p:spPr>
      </p:pic>
      <p:pic>
        <p:nvPicPr>
          <p:cNvPr id="327" name="Google Shape;327;gf514dfa67e_1_24"/>
          <p:cNvPicPr preferRelativeResize="0"/>
          <p:nvPr/>
        </p:nvPicPr>
        <p:blipFill rotWithShape="1">
          <a:blip r:embed="rId4">
            <a:alphaModFix/>
          </a:blip>
          <a:srcRect/>
          <a:stretch/>
        </p:blipFill>
        <p:spPr>
          <a:xfrm>
            <a:off x="5381726" y="2045025"/>
            <a:ext cx="1074325" cy="10743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eb8495257d_0_283"/>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26</a:t>
            </a:fld>
            <a:endParaRPr/>
          </a:p>
        </p:txBody>
      </p:sp>
      <p:pic>
        <p:nvPicPr>
          <p:cNvPr id="334" name="Google Shape;334;geb8495257d_0_283"/>
          <p:cNvPicPr preferRelativeResize="0"/>
          <p:nvPr/>
        </p:nvPicPr>
        <p:blipFill rotWithShape="1">
          <a:blip r:embed="rId3">
            <a:alphaModFix/>
          </a:blip>
          <a:srcRect/>
          <a:stretch/>
        </p:blipFill>
        <p:spPr>
          <a:xfrm>
            <a:off x="1676400" y="2406001"/>
            <a:ext cx="6804951" cy="4101150"/>
          </a:xfrm>
          <a:prstGeom prst="rect">
            <a:avLst/>
          </a:prstGeom>
          <a:noFill/>
          <a:ln>
            <a:noFill/>
          </a:ln>
        </p:spPr>
      </p:pic>
      <p:sp>
        <p:nvSpPr>
          <p:cNvPr id="335" name="Google Shape;335;geb8495257d_0_283"/>
          <p:cNvSpPr txBox="1"/>
          <p:nvPr/>
        </p:nvSpPr>
        <p:spPr>
          <a:xfrm>
            <a:off x="4421950" y="1535175"/>
            <a:ext cx="32739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Changes in the Challenge of Access to Support Network</a:t>
            </a:r>
            <a:endParaRPr sz="1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by Age</a:t>
            </a:r>
            <a:endParaRPr sz="1500" b="1" i="0" u="none" strike="noStrike" cap="none">
              <a:solidFill>
                <a:srgbClr val="000000"/>
              </a:solidFill>
              <a:latin typeface="Arial"/>
              <a:ea typeface="Arial"/>
              <a:cs typeface="Arial"/>
              <a:sym typeface="Arial"/>
            </a:endParaRPr>
          </a:p>
        </p:txBody>
      </p:sp>
      <p:pic>
        <p:nvPicPr>
          <p:cNvPr id="336" name="Google Shape;336;geb8495257d_0_283"/>
          <p:cNvPicPr preferRelativeResize="0"/>
          <p:nvPr/>
        </p:nvPicPr>
        <p:blipFill rotWithShape="1">
          <a:blip r:embed="rId4">
            <a:alphaModFix/>
          </a:blip>
          <a:srcRect/>
          <a:stretch/>
        </p:blipFill>
        <p:spPr>
          <a:xfrm>
            <a:off x="1447801" y="3285000"/>
            <a:ext cx="1074326" cy="1074326"/>
          </a:xfrm>
          <a:prstGeom prst="rect">
            <a:avLst/>
          </a:prstGeom>
          <a:noFill/>
          <a:ln>
            <a:noFill/>
          </a:ln>
        </p:spPr>
      </p:pic>
      <p:sp>
        <p:nvSpPr>
          <p:cNvPr id="337" name="Google Shape;337;geb8495257d_0_283"/>
          <p:cNvSpPr/>
          <p:nvPr/>
        </p:nvSpPr>
        <p:spPr>
          <a:xfrm>
            <a:off x="322900" y="267950"/>
            <a:ext cx="11024700" cy="1041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3600" b="1" i="0" u="none" strike="noStrike" cap="none">
                <a:solidFill>
                  <a:srgbClr val="E16A2D"/>
                </a:solidFill>
                <a:latin typeface="Arial"/>
                <a:ea typeface="Arial"/>
                <a:cs typeface="Arial"/>
                <a:sym typeface="Arial"/>
              </a:rPr>
              <a:t>Students ages 50+ are most likely to indicate the challenge of accessing a Support Network</a:t>
            </a:r>
            <a:endParaRPr sz="3600" b="0" i="0" u="none" strike="noStrike" cap="none">
              <a:solidFill>
                <a:srgbClr val="E16A2D"/>
              </a:solidFill>
              <a:latin typeface="Arial"/>
              <a:ea typeface="Arial"/>
              <a:cs typeface="Arial"/>
              <a:sym typeface="Arial"/>
            </a:endParaRPr>
          </a:p>
        </p:txBody>
      </p:sp>
      <p:sp>
        <p:nvSpPr>
          <p:cNvPr id="338" name="Google Shape;338;geb8495257d_0_283"/>
          <p:cNvSpPr/>
          <p:nvPr/>
        </p:nvSpPr>
        <p:spPr>
          <a:xfrm>
            <a:off x="8424125" y="5368950"/>
            <a:ext cx="32214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eb8495257d_0_283"/>
          <p:cNvSpPr/>
          <p:nvPr/>
        </p:nvSpPr>
        <p:spPr>
          <a:xfrm>
            <a:off x="139625" y="5368950"/>
            <a:ext cx="16371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f514dfa67e_0_40"/>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27</a:t>
            </a:fld>
            <a:endParaRPr/>
          </a:p>
        </p:txBody>
      </p:sp>
      <p:sp>
        <p:nvSpPr>
          <p:cNvPr id="346" name="Google Shape;346;gf514dfa67e_0_40"/>
          <p:cNvSpPr/>
          <p:nvPr/>
        </p:nvSpPr>
        <p:spPr>
          <a:xfrm>
            <a:off x="490169" y="215648"/>
            <a:ext cx="11024700" cy="1041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4400"/>
              <a:buFont typeface="Arial"/>
              <a:buNone/>
            </a:pPr>
            <a:r>
              <a:rPr lang="en-US" sz="4000" b="1" i="0" u="none" strike="noStrike" cap="none">
                <a:solidFill>
                  <a:srgbClr val="E16A2D"/>
                </a:solidFill>
                <a:latin typeface="Arial"/>
                <a:ea typeface="Arial"/>
                <a:cs typeface="Arial"/>
                <a:sym typeface="Arial"/>
              </a:rPr>
              <a:t>Now What?</a:t>
            </a:r>
            <a:endParaRPr sz="4000" b="0" i="0" u="none" strike="noStrike" cap="none">
              <a:solidFill>
                <a:srgbClr val="E16A2D"/>
              </a:solidFill>
              <a:latin typeface="Arial"/>
              <a:ea typeface="Arial"/>
              <a:cs typeface="Arial"/>
              <a:sym typeface="Arial"/>
            </a:endParaRPr>
          </a:p>
        </p:txBody>
      </p:sp>
      <p:sp>
        <p:nvSpPr>
          <p:cNvPr id="347" name="Google Shape;347;gf514dfa67e_0_40"/>
          <p:cNvSpPr/>
          <p:nvPr/>
        </p:nvSpPr>
        <p:spPr>
          <a:xfrm>
            <a:off x="8424125" y="5368950"/>
            <a:ext cx="32214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f514dfa67e_0_40"/>
          <p:cNvSpPr/>
          <p:nvPr/>
        </p:nvSpPr>
        <p:spPr>
          <a:xfrm>
            <a:off x="139625" y="5368950"/>
            <a:ext cx="1637100" cy="19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f514dfa67e_0_40"/>
          <p:cNvSpPr txBox="1"/>
          <p:nvPr/>
        </p:nvSpPr>
        <p:spPr>
          <a:xfrm>
            <a:off x="952150" y="1071925"/>
            <a:ext cx="9400800" cy="4385786"/>
          </a:xfrm>
          <a:prstGeom prst="rect">
            <a:avLst/>
          </a:prstGeom>
          <a:noFill/>
          <a:ln>
            <a:noFill/>
          </a:ln>
        </p:spPr>
        <p:txBody>
          <a:bodyPr spcFirstLastPara="1" wrap="square" lIns="91425" tIns="91425" rIns="91425" bIns="91425" anchor="t" anchorCtr="0">
            <a:spAutoFit/>
          </a:bodyPr>
          <a:lstStyle/>
          <a:p>
            <a:pPr marL="457200" marR="0" lvl="0" indent="-393700" algn="l" rtl="0">
              <a:lnSpc>
                <a:spcPct val="150000"/>
              </a:lnSpc>
              <a:spcBef>
                <a:spcPts val="0"/>
              </a:spcBef>
              <a:spcAft>
                <a:spcPts val="0"/>
              </a:spcAft>
              <a:buClr>
                <a:srgbClr val="000000"/>
              </a:buClr>
              <a:buSzPts val="1560"/>
              <a:buFont typeface="Arial"/>
              <a:buChar char="●"/>
            </a:pPr>
            <a:r>
              <a:rPr lang="en-US" sz="2600" b="0" i="0" u="none" strike="noStrike" cap="none">
                <a:solidFill>
                  <a:srgbClr val="000000"/>
                </a:solidFill>
                <a:latin typeface="Arial"/>
                <a:ea typeface="Arial"/>
                <a:cs typeface="Arial"/>
                <a:sym typeface="Arial"/>
              </a:rPr>
              <a:t>Get students back on their transfer path</a:t>
            </a:r>
            <a:endParaRPr sz="2600" b="0" i="0" u="none" strike="noStrike" cap="none">
              <a:solidFill>
                <a:srgbClr val="000000"/>
              </a:solidFill>
              <a:latin typeface="Arial"/>
              <a:ea typeface="Arial"/>
              <a:cs typeface="Arial"/>
              <a:sym typeface="Arial"/>
            </a:endParaRPr>
          </a:p>
          <a:p>
            <a:pPr marL="457200" marR="0" lvl="0" indent="-393700" algn="l" rtl="0">
              <a:lnSpc>
                <a:spcPct val="150000"/>
              </a:lnSpc>
              <a:spcBef>
                <a:spcPts val="0"/>
              </a:spcBef>
              <a:spcAft>
                <a:spcPts val="0"/>
              </a:spcAft>
              <a:buClr>
                <a:srgbClr val="000000"/>
              </a:buClr>
              <a:buSzPts val="1560"/>
              <a:buFont typeface="Arial"/>
              <a:buChar char="●"/>
            </a:pPr>
            <a:r>
              <a:rPr lang="en-US" sz="2600" b="0" i="0" u="none" strike="noStrike" cap="none">
                <a:solidFill>
                  <a:srgbClr val="000000"/>
                </a:solidFill>
                <a:latin typeface="Arial"/>
                <a:ea typeface="Arial"/>
                <a:cs typeface="Arial"/>
                <a:sym typeface="Arial"/>
              </a:rPr>
              <a:t>Increase access to transfer resources</a:t>
            </a:r>
            <a:endParaRPr sz="2600" b="0" i="0" u="none" strike="noStrike" cap="none">
              <a:solidFill>
                <a:srgbClr val="000000"/>
              </a:solidFill>
              <a:latin typeface="Arial"/>
              <a:ea typeface="Arial"/>
              <a:cs typeface="Arial"/>
              <a:sym typeface="Arial"/>
            </a:endParaRPr>
          </a:p>
          <a:p>
            <a:pPr marL="457200" marR="0" lvl="0" indent="-393700" algn="l" rtl="0">
              <a:lnSpc>
                <a:spcPct val="150000"/>
              </a:lnSpc>
              <a:spcBef>
                <a:spcPts val="0"/>
              </a:spcBef>
              <a:spcAft>
                <a:spcPts val="0"/>
              </a:spcAft>
              <a:buClr>
                <a:srgbClr val="000000"/>
              </a:buClr>
              <a:buSzPts val="1560"/>
              <a:buFont typeface="Arial"/>
              <a:buChar char="●"/>
            </a:pPr>
            <a:r>
              <a:rPr lang="en-US" sz="2600" b="0" i="0" u="none" strike="noStrike" cap="none">
                <a:solidFill>
                  <a:srgbClr val="000000"/>
                </a:solidFill>
                <a:latin typeface="Arial"/>
                <a:ea typeface="Arial"/>
                <a:cs typeface="Arial"/>
                <a:sym typeface="Arial"/>
              </a:rPr>
              <a:t>Track learning outcomes</a:t>
            </a:r>
            <a:endParaRPr sz="2600" b="0" i="0" u="none" strike="noStrike" cap="none">
              <a:solidFill>
                <a:srgbClr val="000000"/>
              </a:solidFill>
              <a:latin typeface="Arial"/>
              <a:ea typeface="Arial"/>
              <a:cs typeface="Arial"/>
              <a:sym typeface="Arial"/>
            </a:endParaRPr>
          </a:p>
          <a:p>
            <a:pPr marL="457200" marR="0" lvl="0" indent="-393700" algn="l" rtl="0">
              <a:lnSpc>
                <a:spcPct val="150000"/>
              </a:lnSpc>
              <a:spcBef>
                <a:spcPts val="0"/>
              </a:spcBef>
              <a:spcAft>
                <a:spcPts val="0"/>
              </a:spcAft>
              <a:buClr>
                <a:srgbClr val="000000"/>
              </a:buClr>
              <a:buSzPts val="1560"/>
              <a:buFont typeface="Arial"/>
              <a:buChar char="●"/>
            </a:pPr>
            <a:r>
              <a:rPr lang="en-US" sz="2600" b="0" i="0" u="none" strike="noStrike" cap="none">
                <a:solidFill>
                  <a:srgbClr val="000000"/>
                </a:solidFill>
                <a:latin typeface="Arial"/>
                <a:ea typeface="Arial"/>
                <a:cs typeface="Arial"/>
                <a:sym typeface="Arial"/>
              </a:rPr>
              <a:t>Maintain student access to and awareness of relaxed transfer requirements</a:t>
            </a:r>
            <a:endParaRPr sz="2600" b="0" i="0" u="none" strike="noStrike" cap="none">
              <a:solidFill>
                <a:srgbClr val="000000"/>
              </a:solidFill>
              <a:latin typeface="Arial"/>
              <a:ea typeface="Arial"/>
              <a:cs typeface="Arial"/>
              <a:sym typeface="Arial"/>
            </a:endParaRPr>
          </a:p>
          <a:p>
            <a:pPr marL="457200" marR="0" lvl="0" indent="-393700" algn="l" rtl="0">
              <a:lnSpc>
                <a:spcPct val="150000"/>
              </a:lnSpc>
              <a:spcBef>
                <a:spcPts val="0"/>
              </a:spcBef>
              <a:spcAft>
                <a:spcPts val="0"/>
              </a:spcAft>
              <a:buClr>
                <a:srgbClr val="000000"/>
              </a:buClr>
              <a:buSzPts val="1560"/>
              <a:buFont typeface="Arial"/>
              <a:buChar char="●"/>
            </a:pPr>
            <a:r>
              <a:rPr lang="en-US" sz="2600" b="0" i="0" u="none" strike="noStrike" cap="none">
                <a:solidFill>
                  <a:srgbClr val="000000"/>
                </a:solidFill>
                <a:latin typeface="Arial"/>
                <a:ea typeface="Arial"/>
                <a:cs typeface="Arial"/>
                <a:sym typeface="Arial"/>
              </a:rPr>
              <a:t>Provide holistic and integrated transfer support across students’ community college journey</a:t>
            </a: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f533602eb9_0_0"/>
          <p:cNvPicPr preferRelativeResize="0"/>
          <p:nvPr/>
        </p:nvPicPr>
        <p:blipFill rotWithShape="1">
          <a:blip r:embed="rId3">
            <a:alphaModFix/>
          </a:blip>
          <a:srcRect/>
          <a:stretch/>
        </p:blipFill>
        <p:spPr>
          <a:xfrm>
            <a:off x="685800" y="1409200"/>
            <a:ext cx="7696525" cy="5087350"/>
          </a:xfrm>
          <a:prstGeom prst="rect">
            <a:avLst/>
          </a:prstGeom>
          <a:noFill/>
          <a:ln>
            <a:noFill/>
          </a:ln>
        </p:spPr>
      </p:pic>
      <p:sp>
        <p:nvSpPr>
          <p:cNvPr id="356" name="Google Shape;356;gf533602eb9_0_0"/>
          <p:cNvSpPr/>
          <p:nvPr/>
        </p:nvSpPr>
        <p:spPr>
          <a:xfrm>
            <a:off x="322900" y="267950"/>
            <a:ext cx="11024700" cy="1041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400"/>
              <a:buFont typeface="Arial"/>
              <a:buNone/>
            </a:pPr>
            <a:r>
              <a:rPr lang="en-US" sz="4000" b="1" i="0" u="none" strike="noStrike" cap="none">
                <a:solidFill>
                  <a:srgbClr val="E16A2D"/>
                </a:solidFill>
                <a:latin typeface="Calibri"/>
                <a:ea typeface="Calibri"/>
                <a:cs typeface="Calibri"/>
                <a:sym typeface="Calibri"/>
              </a:rPr>
              <a:t>What does holistic and integrated transfer support look like?</a:t>
            </a:r>
            <a:endParaRPr sz="4000" b="0" i="0" u="none" strike="noStrike" cap="none">
              <a:solidFill>
                <a:srgbClr val="E16A2D"/>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eb8495257d_0_163"/>
          <p:cNvSpPr txBox="1">
            <a:spLocks noGrp="1"/>
          </p:cNvSpPr>
          <p:nvPr>
            <p:ph type="ctrTitle"/>
          </p:nvPr>
        </p:nvSpPr>
        <p:spPr>
          <a:xfrm>
            <a:off x="961575" y="662225"/>
            <a:ext cx="9595200" cy="4099800"/>
          </a:xfrm>
          <a:prstGeom prst="rect">
            <a:avLst/>
          </a:prstGeom>
          <a:noFill/>
          <a:ln>
            <a:noFill/>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SzPts val="6336"/>
              <a:buNone/>
            </a:pPr>
            <a:r>
              <a:rPr lang="en-US" sz="3000" i="1">
                <a:solidFill>
                  <a:srgbClr val="222222"/>
                </a:solidFill>
                <a:latin typeface="Calibri"/>
                <a:ea typeface="Calibri"/>
                <a:cs typeface="Calibri"/>
                <a:sym typeface="Calibri"/>
              </a:rPr>
              <a:t>There is no precedence for this type of ordeal that we are going through so no one has the authority nor answers on how life will continue or go back to 'normal' after this and because of it, every day will be a continuous unknown and could possibly be another hindrance to progression. </a:t>
            </a:r>
            <a:br>
              <a:rPr lang="en-US" sz="3000" i="1">
                <a:solidFill>
                  <a:srgbClr val="222222"/>
                </a:solidFill>
                <a:latin typeface="Calibri"/>
                <a:ea typeface="Calibri"/>
                <a:cs typeface="Calibri"/>
                <a:sym typeface="Calibri"/>
              </a:rPr>
            </a:br>
            <a:r>
              <a:rPr lang="en-US" sz="3000" i="1">
                <a:solidFill>
                  <a:srgbClr val="222222"/>
                </a:solidFill>
                <a:latin typeface="Calibri"/>
                <a:ea typeface="Calibri"/>
                <a:cs typeface="Calibri"/>
                <a:sym typeface="Calibri"/>
              </a:rPr>
              <a:t/>
            </a:r>
            <a:br>
              <a:rPr lang="en-US" sz="3000" i="1">
                <a:solidFill>
                  <a:srgbClr val="222222"/>
                </a:solidFill>
                <a:latin typeface="Calibri"/>
                <a:ea typeface="Calibri"/>
                <a:cs typeface="Calibri"/>
                <a:sym typeface="Calibri"/>
              </a:rPr>
            </a:br>
            <a:r>
              <a:rPr lang="en-US" sz="3000" i="1">
                <a:solidFill>
                  <a:srgbClr val="222222"/>
                </a:solidFill>
                <a:latin typeface="Calibri"/>
                <a:ea typeface="Calibri"/>
                <a:cs typeface="Calibri"/>
                <a:sym typeface="Calibri"/>
              </a:rPr>
              <a:t>-Student Survey Participant</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mt="34000"/>
          </a:blip>
          <a:srcRect b="23088"/>
          <a:stretch/>
        </p:blipFill>
        <p:spPr>
          <a:xfrm>
            <a:off x="-735825" y="-586725"/>
            <a:ext cx="13186350" cy="7435676"/>
          </a:xfrm>
          <a:prstGeom prst="rect">
            <a:avLst/>
          </a:prstGeom>
          <a:noFill/>
          <a:ln>
            <a:noFill/>
          </a:ln>
        </p:spPr>
      </p:pic>
      <p:sp>
        <p:nvSpPr>
          <p:cNvPr id="107" name="Google Shape;107;p3"/>
          <p:cNvSpPr txBox="1">
            <a:spLocks noGrp="1"/>
          </p:cNvSpPr>
          <p:nvPr>
            <p:ph type="sldNum" idx="4294967295"/>
          </p:nvPr>
        </p:nvSpPr>
        <p:spPr>
          <a:xfrm>
            <a:off x="11002329" y="6249343"/>
            <a:ext cx="702300" cy="5037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sz="1100">
                <a:solidFill>
                  <a:schemeClr val="dk2"/>
                </a:solidFill>
                <a:latin typeface="Arial"/>
                <a:ea typeface="Arial"/>
                <a:cs typeface="Arial"/>
                <a:sym typeface="Arial"/>
              </a:rPr>
              <a:t>3</a:t>
            </a:fld>
            <a:endParaRPr sz="1100">
              <a:solidFill>
                <a:schemeClr val="dk2"/>
              </a:solidFill>
              <a:latin typeface="Arial"/>
              <a:ea typeface="Arial"/>
              <a:cs typeface="Arial"/>
              <a:sym typeface="Arial"/>
            </a:endParaRPr>
          </a:p>
        </p:txBody>
      </p:sp>
      <p:sp>
        <p:nvSpPr>
          <p:cNvPr id="108" name="Google Shape;108;p3"/>
          <p:cNvSpPr txBox="1">
            <a:spLocks noGrp="1"/>
          </p:cNvSpPr>
          <p:nvPr>
            <p:ph type="ctrTitle"/>
          </p:nvPr>
        </p:nvSpPr>
        <p:spPr>
          <a:xfrm>
            <a:off x="93" y="1886925"/>
            <a:ext cx="11704500" cy="1261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60"/>
              <a:buFont typeface="Arial"/>
              <a:buNone/>
            </a:pPr>
            <a:r>
              <a:rPr lang="en-US" sz="5060" b="1">
                <a:solidFill>
                  <a:schemeClr val="dk1"/>
                </a:solidFill>
              </a:rPr>
              <a:t>Through </a:t>
            </a:r>
            <a:endParaRPr sz="5060" b="1">
              <a:solidFill>
                <a:schemeClr val="dk1"/>
              </a:solidFill>
            </a:endParaRPr>
          </a:p>
          <a:p>
            <a:pPr marL="0" lvl="0" indent="0" algn="ctr" rtl="0">
              <a:lnSpc>
                <a:spcPct val="100000"/>
              </a:lnSpc>
              <a:spcBef>
                <a:spcPts val="0"/>
              </a:spcBef>
              <a:spcAft>
                <a:spcPts val="0"/>
              </a:spcAft>
              <a:buClr>
                <a:schemeClr val="lt1"/>
              </a:buClr>
              <a:buSzPts val="4860"/>
              <a:buFont typeface="Arial"/>
              <a:buNone/>
            </a:pPr>
            <a:r>
              <a:rPr lang="en-US" sz="5060" b="1">
                <a:solidFill>
                  <a:schemeClr val="dk1"/>
                </a:solidFill>
              </a:rPr>
              <a:t>the Gate</a:t>
            </a:r>
            <a:endParaRPr sz="6536" b="1">
              <a:solidFill>
                <a:schemeClr val="dk1"/>
              </a:solidFill>
            </a:endParaRPr>
          </a:p>
        </p:txBody>
      </p:sp>
      <p:sp>
        <p:nvSpPr>
          <p:cNvPr id="109" name="Google Shape;109;p3"/>
          <p:cNvSpPr txBox="1">
            <a:spLocks noGrp="1"/>
          </p:cNvSpPr>
          <p:nvPr>
            <p:ph type="subTitle" idx="1"/>
          </p:nvPr>
        </p:nvSpPr>
        <p:spPr>
          <a:xfrm>
            <a:off x="76" y="3246000"/>
            <a:ext cx="11704500" cy="1682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38"/>
              </a:spcBef>
              <a:spcAft>
                <a:spcPts val="0"/>
              </a:spcAft>
              <a:buSzPts val="2688"/>
              <a:buNone/>
            </a:pPr>
            <a:r>
              <a:rPr lang="en-US">
                <a:solidFill>
                  <a:schemeClr val="dk1"/>
                </a:solidFill>
              </a:rPr>
              <a:t>An Overview</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f514dfa67e_0_20"/>
          <p:cNvPicPr preferRelativeResize="0"/>
          <p:nvPr/>
        </p:nvPicPr>
        <p:blipFill rotWithShape="1">
          <a:blip r:embed="rId3">
            <a:alphaModFix/>
          </a:blip>
          <a:srcRect b="3947"/>
          <a:stretch/>
        </p:blipFill>
        <p:spPr>
          <a:xfrm>
            <a:off x="5184250" y="152400"/>
            <a:ext cx="3218424" cy="4011001"/>
          </a:xfrm>
          <a:prstGeom prst="rect">
            <a:avLst/>
          </a:prstGeom>
          <a:noFill/>
          <a:ln w="9525" cap="flat" cmpd="sng">
            <a:solidFill>
              <a:schemeClr val="dk1"/>
            </a:solidFill>
            <a:prstDash val="solid"/>
            <a:round/>
            <a:headEnd type="none" w="sm" len="sm"/>
            <a:tailEnd type="none" w="sm" len="sm"/>
          </a:ln>
        </p:spPr>
      </p:pic>
      <p:pic>
        <p:nvPicPr>
          <p:cNvPr id="369" name="Google Shape;369;gf514dfa67e_0_20"/>
          <p:cNvPicPr preferRelativeResize="0"/>
          <p:nvPr/>
        </p:nvPicPr>
        <p:blipFill rotWithShape="1">
          <a:blip r:embed="rId4">
            <a:alphaModFix/>
          </a:blip>
          <a:srcRect/>
          <a:stretch/>
        </p:blipFill>
        <p:spPr>
          <a:xfrm>
            <a:off x="152400" y="152400"/>
            <a:ext cx="4874026" cy="6278548"/>
          </a:xfrm>
          <a:prstGeom prst="rect">
            <a:avLst/>
          </a:prstGeom>
          <a:noFill/>
          <a:ln w="9525" cap="flat" cmpd="sng">
            <a:solidFill>
              <a:schemeClr val="dk1"/>
            </a:solidFill>
            <a:prstDash val="solid"/>
            <a:round/>
            <a:headEnd type="none" w="sm" len="sm"/>
            <a:tailEnd type="none" w="sm" len="sm"/>
          </a:ln>
        </p:spPr>
      </p:pic>
      <p:pic>
        <p:nvPicPr>
          <p:cNvPr id="370" name="Google Shape;370;gf514dfa67e_0_20"/>
          <p:cNvPicPr preferRelativeResize="0"/>
          <p:nvPr/>
        </p:nvPicPr>
        <p:blipFill rotWithShape="1">
          <a:blip r:embed="rId5">
            <a:alphaModFix/>
          </a:blip>
          <a:srcRect/>
          <a:stretch/>
        </p:blipFill>
        <p:spPr>
          <a:xfrm>
            <a:off x="8479097" y="152400"/>
            <a:ext cx="3172979" cy="4011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a:spLocks noGrp="1"/>
          </p:cNvSpPr>
          <p:nvPr>
            <p:ph type="title"/>
          </p:nvPr>
        </p:nvSpPr>
        <p:spPr>
          <a:xfrm>
            <a:off x="838200" y="196731"/>
            <a:ext cx="8963700" cy="109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0783B"/>
              </a:buClr>
              <a:buSzPts val="4400"/>
              <a:buFont typeface="Arial"/>
              <a:buNone/>
            </a:pPr>
            <a:r>
              <a:rPr lang="en-US" sz="5400" b="1" i="0" u="none" strike="noStrike" cap="none">
                <a:solidFill>
                  <a:srgbClr val="F0783B"/>
                </a:solidFill>
              </a:rPr>
              <a:t>Q &amp; A</a:t>
            </a:r>
            <a:endParaRPr sz="5400" b="1"/>
          </a:p>
        </p:txBody>
      </p:sp>
      <p:sp>
        <p:nvSpPr>
          <p:cNvPr id="376" name="Google Shape;376;p18"/>
          <p:cNvSpPr txBox="1">
            <a:spLocks noGrp="1"/>
          </p:cNvSpPr>
          <p:nvPr>
            <p:ph type="sldNum" idx="12"/>
          </p:nvPr>
        </p:nvSpPr>
        <p:spPr>
          <a:xfrm>
            <a:off x="1902539" y="5823550"/>
            <a:ext cx="1974900" cy="349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300"/>
              <a:buNone/>
            </a:pPr>
            <a:fld id="{00000000-1234-1234-1234-123412341234}" type="slidenum">
              <a:rPr lang="en-US" sz="1300">
                <a:solidFill>
                  <a:srgbClr val="858489"/>
                </a:solidFill>
                <a:latin typeface="Arial"/>
                <a:ea typeface="Arial"/>
                <a:cs typeface="Arial"/>
                <a:sym typeface="Arial"/>
              </a:rPr>
              <a:t>31</a:t>
            </a:fld>
            <a:endParaRPr sz="1300">
              <a:solidFill>
                <a:srgbClr val="858489"/>
              </a:solidFill>
              <a:latin typeface="Arial"/>
              <a:ea typeface="Arial"/>
              <a:cs typeface="Arial"/>
              <a:sym typeface="Arial"/>
            </a:endParaRPr>
          </a:p>
        </p:txBody>
      </p:sp>
      <p:pic>
        <p:nvPicPr>
          <p:cNvPr id="377" name="Google Shape;377;p18"/>
          <p:cNvPicPr preferRelativeResize="0"/>
          <p:nvPr/>
        </p:nvPicPr>
        <p:blipFill rotWithShape="1">
          <a:blip r:embed="rId3">
            <a:alphaModFix/>
          </a:blip>
          <a:srcRect/>
          <a:stretch/>
        </p:blipFill>
        <p:spPr>
          <a:xfrm>
            <a:off x="2580476" y="1215225"/>
            <a:ext cx="6543675" cy="4152900"/>
          </a:xfrm>
          <a:prstGeom prst="rect">
            <a:avLst/>
          </a:prstGeom>
          <a:noFill/>
          <a:ln>
            <a:noFill/>
          </a:ln>
        </p:spPr>
      </p:pic>
      <p:sp>
        <p:nvSpPr>
          <p:cNvPr id="378" name="Google Shape;378;p18"/>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eddb8920e0_1_28"/>
          <p:cNvSpPr txBox="1">
            <a:spLocks noGrp="1"/>
          </p:cNvSpPr>
          <p:nvPr>
            <p:ph type="title"/>
          </p:nvPr>
        </p:nvSpPr>
        <p:spPr>
          <a:xfrm>
            <a:off x="838200" y="730125"/>
            <a:ext cx="9794400" cy="109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0783B"/>
              </a:buClr>
              <a:buSzPts val="4400"/>
              <a:buFont typeface="Arial"/>
              <a:buNone/>
            </a:pPr>
            <a:r>
              <a:rPr lang="en-US" sz="5400" b="1"/>
              <a:t>Thank You and Join Us On October 20th!</a:t>
            </a:r>
            <a:endParaRPr sz="5400" b="1"/>
          </a:p>
        </p:txBody>
      </p:sp>
      <p:sp>
        <p:nvSpPr>
          <p:cNvPr id="384" name="Google Shape;384;geddb8920e0_1_28"/>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32</a:t>
            </a:fld>
            <a:endParaRPr/>
          </a:p>
        </p:txBody>
      </p:sp>
      <p:sp>
        <p:nvSpPr>
          <p:cNvPr id="385" name="Google Shape;385;geddb8920e0_1_28"/>
          <p:cNvSpPr txBox="1"/>
          <p:nvPr/>
        </p:nvSpPr>
        <p:spPr>
          <a:xfrm>
            <a:off x="905600" y="2477350"/>
            <a:ext cx="54582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Arial"/>
                <a:ea typeface="Arial"/>
                <a:cs typeface="Arial"/>
                <a:sym typeface="Arial"/>
              </a:rPr>
              <a:t>Dr. Darla Cooper</a:t>
            </a: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Executive Director</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dcooper@rpgroup.org</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386" name="Google Shape;386;geddb8920e0_1_28"/>
          <p:cNvSpPr txBox="1"/>
          <p:nvPr/>
        </p:nvSpPr>
        <p:spPr>
          <a:xfrm>
            <a:off x="6276100" y="2147950"/>
            <a:ext cx="5267100" cy="210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Arial"/>
                <a:ea typeface="Arial"/>
                <a:cs typeface="Arial"/>
                <a:sym typeface="Arial"/>
              </a:rPr>
              <a:t>Dr. Katie Brohawn</a:t>
            </a:r>
            <a:endParaRPr sz="2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Director of Research, Evaluation, and Development</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kbrohawn@rpgroup.org</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278780" y="492250"/>
            <a:ext cx="4705815" cy="136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4000" b="1"/>
              <a:t>Through the Gate: Phase 1</a:t>
            </a:r>
            <a:endParaRPr sz="4000" b="1"/>
          </a:p>
        </p:txBody>
      </p:sp>
      <p:sp>
        <p:nvSpPr>
          <p:cNvPr id="116" name="Google Shape;116;p4"/>
          <p:cNvSpPr txBox="1"/>
          <p:nvPr/>
        </p:nvSpPr>
        <p:spPr>
          <a:xfrm>
            <a:off x="585232" y="5823550"/>
            <a:ext cx="2633662" cy="349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4</a:t>
            </a:fld>
            <a:endParaRPr sz="1200" b="0" i="0" u="none" strike="noStrike" cap="none">
              <a:solidFill>
                <a:srgbClr val="7F7F7F"/>
              </a:solidFill>
              <a:latin typeface="Calibri"/>
              <a:ea typeface="Calibri"/>
              <a:cs typeface="Calibri"/>
              <a:sym typeface="Calibri"/>
            </a:endParaRPr>
          </a:p>
        </p:txBody>
      </p:sp>
      <p:sp>
        <p:nvSpPr>
          <p:cNvPr id="117" name="Google Shape;117;p4"/>
          <p:cNvSpPr txBox="1"/>
          <p:nvPr/>
        </p:nvSpPr>
        <p:spPr>
          <a:xfrm>
            <a:off x="509025" y="2079175"/>
            <a:ext cx="40032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Mapped California’s transfer landscape, identifying a continuum of milestones for the student transfer journey and  quantifying how many students were “near” or “at” the transfer gate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118" name="Google Shape;118;p4" descr="Image of transfer continuum and different transfer categories: transfer achievers, at the gate, near the gate, momentum, and transfer explorers" title="Through the Gate Transfer continuum"/>
          <p:cNvPicPr preferRelativeResize="0"/>
          <p:nvPr/>
        </p:nvPicPr>
        <p:blipFill rotWithShape="1">
          <a:blip r:embed="rId3">
            <a:alphaModFix/>
          </a:blip>
          <a:srcRect/>
          <a:stretch/>
        </p:blipFill>
        <p:spPr>
          <a:xfrm>
            <a:off x="4627987" y="0"/>
            <a:ext cx="7076651" cy="5358750"/>
          </a:xfrm>
          <a:prstGeom prst="rect">
            <a:avLst/>
          </a:prstGeom>
          <a:noFill/>
          <a:ln>
            <a:noFill/>
          </a:ln>
        </p:spPr>
      </p:pic>
      <p:sp>
        <p:nvSpPr>
          <p:cNvPr id="119" name="Google Shape;119;p4"/>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f514dfa67e_0_63"/>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126" name="Google Shape;126;gf514dfa67e_0_63"/>
          <p:cNvSpPr txBox="1">
            <a:spLocks noGrp="1"/>
          </p:cNvSpPr>
          <p:nvPr>
            <p:ph type="body" idx="4294967295"/>
          </p:nvPr>
        </p:nvSpPr>
        <p:spPr>
          <a:xfrm>
            <a:off x="681125" y="1895200"/>
            <a:ext cx="10407000" cy="40542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200"/>
              </a:spcBef>
              <a:spcAft>
                <a:spcPts val="0"/>
              </a:spcAft>
              <a:buClr>
                <a:schemeClr val="dk1"/>
              </a:buClr>
              <a:buSzPts val="2600"/>
              <a:buChar char="•"/>
            </a:pPr>
            <a:r>
              <a:rPr lang="en-US" sz="2600">
                <a:solidFill>
                  <a:schemeClr val="dk1"/>
                </a:solidFill>
              </a:rPr>
              <a:t>More than half exit without credentials </a:t>
            </a:r>
            <a:endParaRPr sz="2600">
              <a:solidFill>
                <a:schemeClr val="dk1"/>
              </a:solidFill>
            </a:endParaRPr>
          </a:p>
          <a:p>
            <a:pPr marL="457200" lvl="0" indent="-393700" algn="l" rtl="0">
              <a:lnSpc>
                <a:spcPct val="100000"/>
              </a:lnSpc>
              <a:spcBef>
                <a:spcPts val="1200"/>
              </a:spcBef>
              <a:spcAft>
                <a:spcPts val="0"/>
              </a:spcAft>
              <a:buClr>
                <a:schemeClr val="dk1"/>
              </a:buClr>
              <a:buSzPts val="2600"/>
              <a:buChar char="•"/>
            </a:pPr>
            <a:r>
              <a:rPr lang="en-US" sz="2600">
                <a:solidFill>
                  <a:schemeClr val="dk1"/>
                </a:solidFill>
              </a:rPr>
              <a:t>Math is a barrier</a:t>
            </a:r>
            <a:endParaRPr sz="2600">
              <a:solidFill>
                <a:schemeClr val="dk1"/>
              </a:solidFill>
            </a:endParaRPr>
          </a:p>
          <a:p>
            <a:pPr marL="457200" lvl="0" indent="-393700" algn="l" rtl="0">
              <a:lnSpc>
                <a:spcPct val="100000"/>
              </a:lnSpc>
              <a:spcBef>
                <a:spcPts val="1200"/>
              </a:spcBef>
              <a:spcAft>
                <a:spcPts val="0"/>
              </a:spcAft>
              <a:buClr>
                <a:schemeClr val="dk1"/>
              </a:buClr>
              <a:buSzPts val="2600"/>
              <a:buChar char="•"/>
            </a:pPr>
            <a:r>
              <a:rPr lang="en-US" sz="2600">
                <a:solidFill>
                  <a:schemeClr val="dk1"/>
                </a:solidFill>
              </a:rPr>
              <a:t>Time is the enemy</a:t>
            </a:r>
            <a:endParaRPr sz="2600">
              <a:solidFill>
                <a:schemeClr val="dk1"/>
              </a:solidFill>
            </a:endParaRPr>
          </a:p>
          <a:p>
            <a:pPr marL="457200" lvl="0" indent="-393700" algn="l" rtl="0">
              <a:lnSpc>
                <a:spcPct val="100000"/>
              </a:lnSpc>
              <a:spcBef>
                <a:spcPts val="1200"/>
              </a:spcBef>
              <a:spcAft>
                <a:spcPts val="0"/>
              </a:spcAft>
              <a:buClr>
                <a:schemeClr val="dk1"/>
              </a:buClr>
              <a:buSzPts val="2600"/>
              <a:buChar char="•"/>
            </a:pPr>
            <a:r>
              <a:rPr lang="en-US" sz="2600">
                <a:solidFill>
                  <a:schemeClr val="dk1"/>
                </a:solidFill>
              </a:rPr>
              <a:t>Once African Americans reach key milestones, they are most likely to transfer…but too few get this far</a:t>
            </a:r>
            <a:endParaRPr sz="2600">
              <a:solidFill>
                <a:schemeClr val="dk1"/>
              </a:solidFill>
            </a:endParaRPr>
          </a:p>
          <a:p>
            <a:pPr marL="457200" lvl="0" indent="-393700" algn="l" rtl="0">
              <a:lnSpc>
                <a:spcPct val="100000"/>
              </a:lnSpc>
              <a:spcBef>
                <a:spcPts val="1200"/>
              </a:spcBef>
              <a:spcAft>
                <a:spcPts val="0"/>
              </a:spcAft>
              <a:buClr>
                <a:schemeClr val="dk1"/>
              </a:buClr>
              <a:buSzPts val="2600"/>
              <a:buChar char="•"/>
            </a:pPr>
            <a:r>
              <a:rPr lang="en-US" sz="2600">
                <a:solidFill>
                  <a:schemeClr val="dk1"/>
                </a:solidFill>
              </a:rPr>
              <a:t>Latinx students more likely to be At or Near the Gate than to have transferred</a:t>
            </a:r>
            <a:endParaRPr sz="2600">
              <a:solidFill>
                <a:schemeClr val="dk1"/>
              </a:solidFill>
            </a:endParaRPr>
          </a:p>
          <a:p>
            <a:pPr marL="457200" lvl="0" indent="-228600" algn="l" rtl="0">
              <a:lnSpc>
                <a:spcPct val="100000"/>
              </a:lnSpc>
              <a:spcBef>
                <a:spcPts val="1200"/>
              </a:spcBef>
              <a:spcAft>
                <a:spcPts val="0"/>
              </a:spcAft>
              <a:buSzPts val="2800"/>
              <a:buNone/>
            </a:pPr>
            <a:endParaRPr sz="2600">
              <a:solidFill>
                <a:schemeClr val="dk1"/>
              </a:solidFill>
            </a:endParaRPr>
          </a:p>
          <a:p>
            <a:pPr marL="50800" lvl="0" indent="0" algn="l" rtl="0">
              <a:lnSpc>
                <a:spcPct val="100000"/>
              </a:lnSpc>
              <a:spcBef>
                <a:spcPts val="560"/>
              </a:spcBef>
              <a:spcAft>
                <a:spcPts val="0"/>
              </a:spcAft>
              <a:buSzPts val="2800"/>
              <a:buNone/>
            </a:pPr>
            <a:endParaRPr sz="2600">
              <a:solidFill>
                <a:schemeClr val="dk1"/>
              </a:solidFill>
            </a:endParaRPr>
          </a:p>
        </p:txBody>
      </p:sp>
      <p:pic>
        <p:nvPicPr>
          <p:cNvPr id="127" name="Google Shape;127;gf514dfa67e_0_63" title="Transfer continuum image"/>
          <p:cNvPicPr preferRelativeResize="0"/>
          <p:nvPr/>
        </p:nvPicPr>
        <p:blipFill rotWithShape="1">
          <a:blip r:embed="rId3">
            <a:alphaModFix/>
          </a:blip>
          <a:srcRect/>
          <a:stretch/>
        </p:blipFill>
        <p:spPr>
          <a:xfrm>
            <a:off x="8708175" y="171600"/>
            <a:ext cx="2794699" cy="2116275"/>
          </a:xfrm>
          <a:prstGeom prst="rect">
            <a:avLst/>
          </a:prstGeom>
          <a:noFill/>
          <a:ln>
            <a:noFill/>
          </a:ln>
        </p:spPr>
      </p:pic>
      <p:sp>
        <p:nvSpPr>
          <p:cNvPr id="128" name="Google Shape;128;gf514dfa67e_0_63"/>
          <p:cNvSpPr txBox="1">
            <a:spLocks noGrp="1"/>
          </p:cNvSpPr>
          <p:nvPr>
            <p:ph type="title"/>
          </p:nvPr>
        </p:nvSpPr>
        <p:spPr>
          <a:xfrm>
            <a:off x="400175" y="492250"/>
            <a:ext cx="4952410" cy="136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4000" b="1"/>
              <a:t>Through the Gate: Phase 1</a:t>
            </a:r>
            <a:endParaRPr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585232" y="5823550"/>
            <a:ext cx="2633662" cy="349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6</a:t>
            </a:fld>
            <a:endParaRPr sz="1200" b="0" i="0" u="none" strike="noStrike" cap="none">
              <a:solidFill>
                <a:srgbClr val="7F7F7F"/>
              </a:solidFill>
              <a:latin typeface="Calibri"/>
              <a:ea typeface="Calibri"/>
              <a:cs typeface="Calibri"/>
              <a:sym typeface="Calibri"/>
            </a:endParaRPr>
          </a:p>
        </p:txBody>
      </p:sp>
      <p:pic>
        <p:nvPicPr>
          <p:cNvPr id="135" name="Google Shape;135;p5" descr="Image of framework with icons denoting university affordability, support network, school-life balance, and pathway navigation" title="Four factor transfer capacity building framework"/>
          <p:cNvPicPr preferRelativeResize="0"/>
          <p:nvPr/>
        </p:nvPicPr>
        <p:blipFill rotWithShape="1">
          <a:blip r:embed="rId3">
            <a:alphaModFix/>
          </a:blip>
          <a:srcRect/>
          <a:stretch/>
        </p:blipFill>
        <p:spPr>
          <a:xfrm>
            <a:off x="6608375" y="949450"/>
            <a:ext cx="4650276" cy="4345575"/>
          </a:xfrm>
          <a:prstGeom prst="rect">
            <a:avLst/>
          </a:prstGeom>
          <a:noFill/>
          <a:ln>
            <a:noFill/>
          </a:ln>
        </p:spPr>
      </p:pic>
      <p:sp>
        <p:nvSpPr>
          <p:cNvPr id="136" name="Google Shape;136;p5"/>
          <p:cNvSpPr txBox="1"/>
          <p:nvPr/>
        </p:nvSpPr>
        <p:spPr>
          <a:xfrm>
            <a:off x="533400" y="2079175"/>
            <a:ext cx="48609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Developed a framework for building students’ transfer capacity, highlighting four issues community college students grapple with as they work toward their goal of a bachelor’s degree</a:t>
            </a:r>
            <a:endParaRPr sz="1400" b="0" i="0" u="none" strike="noStrike" cap="none">
              <a:solidFill>
                <a:srgbClr val="000000"/>
              </a:solidFill>
              <a:latin typeface="Arial"/>
              <a:ea typeface="Arial"/>
              <a:cs typeface="Arial"/>
              <a:sym typeface="Arial"/>
            </a:endParaRPr>
          </a:p>
        </p:txBody>
      </p:sp>
      <p:sp>
        <p:nvSpPr>
          <p:cNvPr id="137" name="Google Shape;137;p5"/>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138" name="Google Shape;138;p5"/>
          <p:cNvSpPr txBox="1">
            <a:spLocks noGrp="1"/>
          </p:cNvSpPr>
          <p:nvPr>
            <p:ph type="title"/>
          </p:nvPr>
        </p:nvSpPr>
        <p:spPr>
          <a:xfrm>
            <a:off x="400174" y="492250"/>
            <a:ext cx="4994125" cy="136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4000" b="1"/>
              <a:t>Through the Gate: Phase 2</a:t>
            </a:r>
            <a:endParaRPr sz="4000" b="1"/>
          </a:p>
        </p:txBody>
      </p:sp>
      <p:sp>
        <p:nvSpPr>
          <p:cNvPr id="139" name="Google Shape;139;p5"/>
          <p:cNvSpPr txBox="1"/>
          <p:nvPr/>
        </p:nvSpPr>
        <p:spPr>
          <a:xfrm>
            <a:off x="6266688" y="244450"/>
            <a:ext cx="51444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E16A2D"/>
                </a:solidFill>
                <a:latin typeface="Arial"/>
                <a:ea typeface="Arial"/>
                <a:cs typeface="Arial"/>
                <a:sym typeface="Arial"/>
              </a:rPr>
              <a:t>Student Transfer Capacity-Building Framework</a:t>
            </a:r>
            <a:endParaRPr sz="1900" b="1" i="0" u="none" strike="noStrike" cap="none">
              <a:solidFill>
                <a:srgbClr val="E16A2D"/>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f514dfa67e_0_130"/>
          <p:cNvSpPr txBox="1"/>
          <p:nvPr/>
        </p:nvSpPr>
        <p:spPr>
          <a:xfrm>
            <a:off x="585232" y="5823550"/>
            <a:ext cx="2633700" cy="34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7</a:t>
            </a:fld>
            <a:endParaRPr sz="1200" b="0" i="0" u="none" strike="noStrike" cap="none">
              <a:solidFill>
                <a:srgbClr val="7F7F7F"/>
              </a:solidFill>
              <a:latin typeface="Calibri"/>
              <a:ea typeface="Calibri"/>
              <a:cs typeface="Calibri"/>
              <a:sym typeface="Calibri"/>
            </a:endParaRPr>
          </a:p>
        </p:txBody>
      </p:sp>
      <p:sp>
        <p:nvSpPr>
          <p:cNvPr id="146" name="Google Shape;146;gf514dfa67e_0_130"/>
          <p:cNvSpPr txBox="1"/>
          <p:nvPr/>
        </p:nvSpPr>
        <p:spPr>
          <a:xfrm>
            <a:off x="533400" y="2155375"/>
            <a:ext cx="10889400" cy="36186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60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Students say finances are the </a:t>
            </a:r>
            <a:r>
              <a:rPr lang="en-US" sz="2200" b="0" i="1" u="none" strike="noStrike" cap="none">
                <a:solidFill>
                  <a:schemeClr val="dk1"/>
                </a:solidFill>
                <a:latin typeface="Arial"/>
                <a:ea typeface="Arial"/>
                <a:cs typeface="Arial"/>
                <a:sym typeface="Arial"/>
              </a:rPr>
              <a:t>biggest </a:t>
            </a:r>
            <a:r>
              <a:rPr lang="en-US" sz="2200" b="0" i="0" u="none" strike="noStrike" cap="none">
                <a:solidFill>
                  <a:schemeClr val="dk1"/>
                </a:solidFill>
                <a:latin typeface="Arial"/>
                <a:ea typeface="Arial"/>
                <a:cs typeface="Arial"/>
                <a:sym typeface="Arial"/>
              </a:rPr>
              <a:t>hurdle to transfer</a:t>
            </a:r>
            <a:endParaRPr sz="2200" b="0" i="0"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Students are juggling numerous and often competing school, work, and family responsibilities </a:t>
            </a:r>
            <a:endParaRPr sz="2200" b="0" i="1"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Students are missing accurate, timely information about pursuing a baccalaureate throughout their transfer journey—from </a:t>
            </a:r>
            <a:r>
              <a:rPr lang="en-US" sz="2200" b="0" i="1" u="none" strike="noStrike" cap="none">
                <a:solidFill>
                  <a:schemeClr val="dk1"/>
                </a:solidFill>
                <a:latin typeface="Arial"/>
                <a:ea typeface="Arial"/>
                <a:cs typeface="Arial"/>
                <a:sym typeface="Arial"/>
              </a:rPr>
              <a:t>both</a:t>
            </a:r>
            <a:r>
              <a:rPr lang="en-US" sz="2200" b="0" i="0" u="none" strike="noStrike" cap="none">
                <a:solidFill>
                  <a:schemeClr val="dk1"/>
                </a:solidFill>
                <a:latin typeface="Arial"/>
                <a:ea typeface="Arial"/>
                <a:cs typeface="Arial"/>
                <a:sym typeface="Arial"/>
              </a:rPr>
              <a:t> community colleges and universities</a:t>
            </a:r>
            <a:endParaRPr sz="2200" b="0" i="1" u="none" strike="noStrike" cap="none">
              <a:solidFill>
                <a:schemeClr val="dk1"/>
              </a:solidFill>
              <a:latin typeface="Arial"/>
              <a:ea typeface="Arial"/>
              <a:cs typeface="Arial"/>
              <a:sym typeface="Arial"/>
            </a:endParaRPr>
          </a:p>
          <a:p>
            <a:pPr marL="457200" marR="0" lvl="0" indent="0" algn="l" rtl="0">
              <a:lnSpc>
                <a:spcPct val="115000"/>
              </a:lnSpc>
              <a:spcBef>
                <a:spcPts val="100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Students say the absence of social support negatively impacts their transfer decision- making and compromises their capacity for pursuing a bachelor’s degree</a:t>
            </a:r>
            <a:endParaRPr sz="2200" b="0" i="1" u="none" strike="noStrike" cap="none">
              <a:solidFill>
                <a:schemeClr val="dk1"/>
              </a:solidFill>
              <a:latin typeface="Arial"/>
              <a:ea typeface="Arial"/>
              <a:cs typeface="Arial"/>
              <a:sym typeface="Arial"/>
            </a:endParaRPr>
          </a:p>
          <a:p>
            <a:pPr marL="0" marR="0" lvl="0" indent="0" algn="l" rtl="0">
              <a:lnSpc>
                <a:spcPct val="115000"/>
              </a:lnSpc>
              <a:spcBef>
                <a:spcPts val="600"/>
              </a:spcBef>
              <a:spcAft>
                <a:spcPts val="60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147" name="Google Shape;147;gf514dfa67e_0_130"/>
          <p:cNvSpPr txBox="1">
            <a:spLocks noGrp="1"/>
          </p:cNvSpPr>
          <p:nvPr>
            <p:ph type="sldNum" idx="12"/>
          </p:nvPr>
        </p:nvSpPr>
        <p:spPr>
          <a:xfrm>
            <a:off x="10952969" y="6231904"/>
            <a:ext cx="702300" cy="504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148" name="Google Shape;148;gf514dfa67e_0_130"/>
          <p:cNvSpPr txBox="1">
            <a:spLocks noGrp="1"/>
          </p:cNvSpPr>
          <p:nvPr>
            <p:ph type="title"/>
          </p:nvPr>
        </p:nvSpPr>
        <p:spPr>
          <a:xfrm>
            <a:off x="400175" y="492250"/>
            <a:ext cx="5008166" cy="136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4000" b="1"/>
              <a:t>Through the Gate: Phase 2</a:t>
            </a:r>
            <a:endParaRPr sz="4000" b="1"/>
          </a:p>
        </p:txBody>
      </p:sp>
      <p:pic>
        <p:nvPicPr>
          <p:cNvPr id="150" name="Google Shape;150;gf514dfa67e_0_130" descr="Round graphic Pathway navigation"/>
          <p:cNvPicPr preferRelativeResize="0"/>
          <p:nvPr/>
        </p:nvPicPr>
        <p:blipFill rotWithShape="1">
          <a:blip r:embed="rId3">
            <a:alphaModFix/>
          </a:blip>
          <a:srcRect/>
          <a:stretch/>
        </p:blipFill>
        <p:spPr>
          <a:xfrm>
            <a:off x="533396" y="3771788"/>
            <a:ext cx="503975" cy="502920"/>
          </a:xfrm>
          <a:prstGeom prst="rect">
            <a:avLst/>
          </a:prstGeom>
          <a:noFill/>
          <a:ln>
            <a:noFill/>
          </a:ln>
        </p:spPr>
      </p:pic>
      <p:pic>
        <p:nvPicPr>
          <p:cNvPr id="151" name="Google Shape;151;gf514dfa67e_0_130" descr="Round graphic school life balance"/>
          <p:cNvPicPr preferRelativeResize="0"/>
          <p:nvPr/>
        </p:nvPicPr>
        <p:blipFill rotWithShape="1">
          <a:blip r:embed="rId4">
            <a:alphaModFix/>
          </a:blip>
          <a:srcRect/>
          <a:stretch/>
        </p:blipFill>
        <p:spPr>
          <a:xfrm>
            <a:off x="533400" y="2841175"/>
            <a:ext cx="503976" cy="503976"/>
          </a:xfrm>
          <a:prstGeom prst="rect">
            <a:avLst/>
          </a:prstGeom>
          <a:noFill/>
          <a:ln>
            <a:noFill/>
          </a:ln>
        </p:spPr>
      </p:pic>
      <p:pic>
        <p:nvPicPr>
          <p:cNvPr id="152" name="Google Shape;152;gf514dfa67e_0_130"/>
          <p:cNvPicPr preferRelativeResize="0"/>
          <p:nvPr/>
        </p:nvPicPr>
        <p:blipFill rotWithShape="1">
          <a:blip r:embed="rId5">
            <a:alphaModFix/>
          </a:blip>
          <a:srcRect/>
          <a:stretch/>
        </p:blipFill>
        <p:spPr>
          <a:xfrm>
            <a:off x="533400" y="2152862"/>
            <a:ext cx="503985" cy="504000"/>
          </a:xfrm>
          <a:prstGeom prst="rect">
            <a:avLst/>
          </a:prstGeom>
          <a:noFill/>
          <a:ln>
            <a:noFill/>
          </a:ln>
        </p:spPr>
      </p:pic>
      <p:pic>
        <p:nvPicPr>
          <p:cNvPr id="153" name="Google Shape;153;gf514dfa67e_0_130"/>
          <p:cNvPicPr preferRelativeResize="0"/>
          <p:nvPr/>
        </p:nvPicPr>
        <p:blipFill rotWithShape="1">
          <a:blip r:embed="rId6">
            <a:alphaModFix/>
          </a:blip>
          <a:srcRect/>
          <a:stretch/>
        </p:blipFill>
        <p:spPr>
          <a:xfrm>
            <a:off x="552571" y="4624638"/>
            <a:ext cx="503975" cy="503975"/>
          </a:xfrm>
          <a:prstGeom prst="rect">
            <a:avLst/>
          </a:prstGeom>
          <a:noFill/>
          <a:ln>
            <a:noFill/>
          </a:ln>
        </p:spPr>
      </p:pic>
      <p:pic>
        <p:nvPicPr>
          <p:cNvPr id="11" name="Google Shape;135;p5" descr="Image of framework with icons denoting university affordability, support network, school-life balance, and pathway navigation" title="Four factor transfer capacity building framework"/>
          <p:cNvPicPr preferRelativeResize="0"/>
          <p:nvPr/>
        </p:nvPicPr>
        <p:blipFill rotWithShape="1">
          <a:blip r:embed="rId7">
            <a:alphaModFix/>
          </a:blip>
          <a:srcRect/>
          <a:stretch/>
        </p:blipFill>
        <p:spPr>
          <a:xfrm>
            <a:off x="9073018" y="203012"/>
            <a:ext cx="2349782" cy="245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f514dfa67e_0_141"/>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60" name="Google Shape;160;gf514dfa67e_0_141" descr="Round graphic Pathway navigation"/>
          <p:cNvPicPr preferRelativeResize="0"/>
          <p:nvPr/>
        </p:nvPicPr>
        <p:blipFill rotWithShape="1">
          <a:blip r:embed="rId3">
            <a:alphaModFix/>
          </a:blip>
          <a:srcRect/>
          <a:stretch/>
        </p:blipFill>
        <p:spPr>
          <a:xfrm>
            <a:off x="548640" y="4341749"/>
            <a:ext cx="850846" cy="794100"/>
          </a:xfrm>
          <a:prstGeom prst="rect">
            <a:avLst/>
          </a:prstGeom>
          <a:noFill/>
          <a:ln>
            <a:noFill/>
          </a:ln>
        </p:spPr>
      </p:pic>
      <p:pic>
        <p:nvPicPr>
          <p:cNvPr id="161" name="Google Shape;161;gf514dfa67e_0_141" descr="Round graphic school life balance"/>
          <p:cNvPicPr preferRelativeResize="0"/>
          <p:nvPr/>
        </p:nvPicPr>
        <p:blipFill rotWithShape="1">
          <a:blip r:embed="rId4">
            <a:alphaModFix/>
          </a:blip>
          <a:srcRect/>
          <a:stretch/>
        </p:blipFill>
        <p:spPr>
          <a:xfrm>
            <a:off x="622849" y="2333050"/>
            <a:ext cx="850851" cy="850851"/>
          </a:xfrm>
          <a:prstGeom prst="rect">
            <a:avLst/>
          </a:prstGeom>
          <a:noFill/>
          <a:ln>
            <a:noFill/>
          </a:ln>
        </p:spPr>
      </p:pic>
      <p:sp>
        <p:nvSpPr>
          <p:cNvPr id="162" name="Google Shape;162;gf514dfa67e_0_141"/>
          <p:cNvSpPr txBox="1">
            <a:spLocks noGrp="1"/>
          </p:cNvSpPr>
          <p:nvPr>
            <p:ph type="title"/>
          </p:nvPr>
        </p:nvSpPr>
        <p:spPr>
          <a:xfrm>
            <a:off x="400174" y="492250"/>
            <a:ext cx="5253493" cy="1369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200"/>
              <a:buNone/>
            </a:pPr>
            <a:r>
              <a:rPr lang="en-US" sz="4000" b="1"/>
              <a:t>Through the Gate: Phase 2</a:t>
            </a:r>
            <a:endParaRPr sz="4000" b="1"/>
          </a:p>
        </p:txBody>
      </p:sp>
      <p:sp>
        <p:nvSpPr>
          <p:cNvPr id="163" name="Google Shape;163;gf514dfa67e_0_141"/>
          <p:cNvSpPr txBox="1"/>
          <p:nvPr/>
        </p:nvSpPr>
        <p:spPr>
          <a:xfrm>
            <a:off x="3514700" y="1861450"/>
            <a:ext cx="720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f514dfa67e_0_141"/>
          <p:cNvSpPr txBox="1"/>
          <p:nvPr/>
        </p:nvSpPr>
        <p:spPr>
          <a:xfrm>
            <a:off x="3218925" y="2989850"/>
            <a:ext cx="707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f514dfa67e_0_141"/>
          <p:cNvSpPr txBox="1"/>
          <p:nvPr/>
        </p:nvSpPr>
        <p:spPr>
          <a:xfrm>
            <a:off x="1409200" y="2055750"/>
            <a:ext cx="10030200" cy="3093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Hispanic and Latina/o/x students are more likely than Asian and White students to report that having universities they can attend near their home is highly motivating</a:t>
            </a: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100" b="0" i="0" u="none" strike="noStrike" cap="none">
                <a:solidFill>
                  <a:schemeClr val="dk1"/>
                </a:solidFill>
                <a:latin typeface="Arial"/>
                <a:ea typeface="Arial"/>
                <a:cs typeface="Arial"/>
                <a:sym typeface="Arial"/>
              </a:rPr>
              <a:t>Hispanic/Latina/o/x students more likely than Asian and White students to indicate that the cost of university tuition is very challenging when considering transfer</a:t>
            </a: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African-American/Black students more likely than White students to indicate use and helpfulness of a wide variety of transfer-related resources</a:t>
            </a:r>
            <a:endParaRPr sz="2100" b="0" i="0" u="none" strike="noStrike" cap="none">
              <a:solidFill>
                <a:srgbClr val="000000"/>
              </a:solidFill>
              <a:latin typeface="Arial"/>
              <a:ea typeface="Arial"/>
              <a:cs typeface="Arial"/>
              <a:sym typeface="Arial"/>
            </a:endParaRPr>
          </a:p>
        </p:txBody>
      </p:sp>
      <p:pic>
        <p:nvPicPr>
          <p:cNvPr id="166" name="Google Shape;166;gf514dfa67e_0_141"/>
          <p:cNvPicPr preferRelativeResize="0"/>
          <p:nvPr/>
        </p:nvPicPr>
        <p:blipFill rotWithShape="1">
          <a:blip r:embed="rId5">
            <a:alphaModFix/>
          </a:blip>
          <a:srcRect/>
          <a:stretch/>
        </p:blipFill>
        <p:spPr>
          <a:xfrm>
            <a:off x="590450" y="3341926"/>
            <a:ext cx="850850" cy="850872"/>
          </a:xfrm>
          <a:prstGeom prst="rect">
            <a:avLst/>
          </a:prstGeom>
          <a:noFill/>
          <a:ln>
            <a:noFill/>
          </a:ln>
        </p:spPr>
      </p:pic>
      <p:pic>
        <p:nvPicPr>
          <p:cNvPr id="11" name="Google Shape;135;p5" descr="Image of framework with icons denoting university affordability, support network, school-life balance, and pathway navigation" title="Four factor transfer capacity building framework"/>
          <p:cNvPicPr preferRelativeResize="0"/>
          <p:nvPr/>
        </p:nvPicPr>
        <p:blipFill rotWithShape="1">
          <a:blip r:embed="rId6">
            <a:alphaModFix/>
          </a:blip>
          <a:srcRect/>
          <a:stretch/>
        </p:blipFill>
        <p:spPr>
          <a:xfrm>
            <a:off x="8768193" y="77662"/>
            <a:ext cx="2545725" cy="230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
          <p:cNvSpPr txBox="1">
            <a:spLocks noGrp="1"/>
          </p:cNvSpPr>
          <p:nvPr>
            <p:ph type="ctrTitle"/>
          </p:nvPr>
        </p:nvSpPr>
        <p:spPr>
          <a:xfrm>
            <a:off x="280425" y="-557825"/>
            <a:ext cx="3015900" cy="4033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SzPts val="1200"/>
              <a:buNone/>
            </a:pPr>
            <a:r>
              <a:rPr lang="en-US" sz="4300" b="1"/>
              <a:t>The Current Study...</a:t>
            </a:r>
            <a:endParaRPr sz="3100" b="1" i="0" u="none" strike="noStrike" cap="none">
              <a:solidFill>
                <a:srgbClr val="F0783B"/>
              </a:solidFill>
            </a:endParaRPr>
          </a:p>
        </p:txBody>
      </p:sp>
      <p:pic>
        <p:nvPicPr>
          <p:cNvPr id="173" name="Google Shape;173;p1" title="image of students"/>
          <p:cNvPicPr preferRelativeResize="0"/>
          <p:nvPr/>
        </p:nvPicPr>
        <p:blipFill rotWithShape="1">
          <a:blip r:embed="rId3">
            <a:alphaModFix/>
          </a:blip>
          <a:srcRect/>
          <a:stretch/>
        </p:blipFill>
        <p:spPr>
          <a:xfrm>
            <a:off x="3709852" y="156754"/>
            <a:ext cx="7846630" cy="491533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2169</Words>
  <Application>Microsoft Office PowerPoint</Application>
  <PresentationFormat>Custom</PresentationFormat>
  <Paragraphs>294</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Noto Sans Symbols</vt:lpstr>
      <vt:lpstr>Times New Roman</vt:lpstr>
      <vt:lpstr>Office Theme</vt:lpstr>
      <vt:lpstr>PowerPoint Presentation</vt:lpstr>
      <vt:lpstr>www.rpgroup.org  </vt:lpstr>
      <vt:lpstr>Through  the Gate</vt:lpstr>
      <vt:lpstr>Through the Gate: Phase 1</vt:lpstr>
      <vt:lpstr>Through the Gate: Phase 1</vt:lpstr>
      <vt:lpstr>Through the Gate: Phase 2</vt:lpstr>
      <vt:lpstr>Through the Gate: Phase 2</vt:lpstr>
      <vt:lpstr>Through the Gate: Phase 2</vt:lpstr>
      <vt:lpstr>The Current Study...</vt:lpstr>
      <vt:lpstr>Long-Term  Questions</vt:lpstr>
      <vt:lpstr>How were students’ transfer plans affected by the pandemic? What issues did students who were close to transfer face during the pandemic? </vt:lpstr>
      <vt:lpstr> What did students know about changes in the CCC and university segments designed to support their transfer journey, and how did they leverage these changes? How are the four factors from the Transfer Capacity-Building Framework currently impacting students’ transfer experience?  </vt:lpstr>
      <vt:lpstr>Research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no precedence for this type of ordeal that we are going through so no one has the authority nor answers on how life will continue or go back to 'normal' after this and because of it, every day will be a continuous unknown and could possibly be another hindrance to progression.   -Student Survey Participant</vt:lpstr>
      <vt:lpstr>PowerPoint Presentation</vt:lpstr>
      <vt:lpstr>Q &amp; A</vt:lpstr>
      <vt:lpstr>Thank You and Join Us On October 20th!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dcooper</dc:creator>
  <cp:lastModifiedBy>Alyssa Nguyen</cp:lastModifiedBy>
  <cp:revision>1</cp:revision>
  <dcterms:modified xsi:type="dcterms:W3CDTF">2021-10-06T14:17:41Z</dcterms:modified>
</cp:coreProperties>
</file>