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Lst>
  <p:sldSz cx="11704638" cy="6583363"/>
  <p:notesSz cx="7102475" cy="9388475"/>
  <p:embeddedFontLst>
    <p:embeddedFont>
      <p:font typeface="Calibri" panose="020F0502020204030204" pitchFamily="34" charset="0"/>
      <p:regular r:id="rId28"/>
      <p:bold r:id="rId29"/>
      <p:italic r:id="rId30"/>
      <p:boldItalic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74">
          <p15:clr>
            <a:srgbClr val="A4A3A4"/>
          </p15:clr>
        </p15:guide>
        <p15:guide id="2" pos="3687">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61" autoAdjust="0"/>
  </p:normalViewPr>
  <p:slideViewPr>
    <p:cSldViewPr snapToGrid="0">
      <p:cViewPr varScale="1">
        <p:scale>
          <a:sx n="62" d="100"/>
          <a:sy n="62" d="100"/>
        </p:scale>
        <p:origin x="112" y="56"/>
      </p:cViewPr>
      <p:guideLst>
        <p:guide orient="horz" pos="2074"/>
        <p:guide pos="3687"/>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69424"/>
          </a:xfrm>
          <a:prstGeom prst="rect">
            <a:avLst/>
          </a:prstGeom>
          <a:noFill/>
          <a:ln>
            <a:noFill/>
          </a:ln>
        </p:spPr>
        <p:txBody>
          <a:bodyPr spcFirstLastPara="1" wrap="square" lIns="94225" tIns="47100" rIns="94225" bIns="471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69424"/>
          </a:xfrm>
          <a:prstGeom prst="rect">
            <a:avLst/>
          </a:prstGeom>
          <a:noFill/>
          <a:ln>
            <a:noFill/>
          </a:ln>
        </p:spPr>
        <p:txBody>
          <a:bodyPr spcFirstLastPara="1" wrap="square" lIns="94225" tIns="47100" rIns="94225" bIns="471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69424"/>
          </a:xfrm>
          <a:prstGeom prst="rect">
            <a:avLst/>
          </a:prstGeom>
          <a:noFill/>
          <a:ln>
            <a:noFill/>
          </a:ln>
        </p:spPr>
        <p:txBody>
          <a:bodyPr spcFirstLastPara="1" wrap="square" lIns="94225" tIns="47100" rIns="94225" bIns="471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sz="1100">
                <a:solidFill>
                  <a:srgbClr val="222222"/>
                </a:solidFill>
                <a:highlight>
                  <a:srgbClr val="FFFFFF"/>
                </a:highlight>
                <a:latin typeface="Arial"/>
                <a:ea typeface="Arial"/>
                <a:cs typeface="Arial"/>
                <a:sym typeface="Arial"/>
              </a:rPr>
              <a:t>Katie</a:t>
            </a:r>
            <a:endParaRPr sz="1100">
              <a:solidFill>
                <a:srgbClr val="222222"/>
              </a:solidFill>
              <a:highlight>
                <a:srgbClr val="FFFFFF"/>
              </a:highlight>
              <a:latin typeface="Arial"/>
              <a:ea typeface="Arial"/>
              <a:cs typeface="Arial"/>
              <a:sym typeface="Arial"/>
            </a:endParaRPr>
          </a:p>
        </p:txBody>
      </p:sp>
      <p:sp>
        <p:nvSpPr>
          <p:cNvPr id="67" name="Google Shape;67;p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dd3f11ba1_0_2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edd3f11ba1_0_23:notes"/>
          <p:cNvSpPr txBox="1">
            <a:spLocks noGrp="1"/>
          </p:cNvSpPr>
          <p:nvPr>
            <p:ph type="body" idx="1"/>
          </p:nvPr>
        </p:nvSpPr>
        <p:spPr>
          <a:xfrm>
            <a:off x="710248" y="4459526"/>
            <a:ext cx="5682000" cy="4224900"/>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618"/>
              </a:spcBef>
              <a:spcAft>
                <a:spcPts val="0"/>
              </a:spcAft>
              <a:buSzPts val="1400"/>
              <a:buNone/>
            </a:pPr>
            <a:r>
              <a:rPr lang="en-US" sz="1200"/>
              <a:t>Darla</a:t>
            </a:r>
            <a:endParaRPr sz="1200">
              <a:latin typeface="Times New Roman"/>
              <a:ea typeface="Times New Roman"/>
              <a:cs typeface="Times New Roman"/>
              <a:sym typeface="Times New Roman"/>
            </a:endParaRPr>
          </a:p>
          <a:p>
            <a:pPr marL="0" lvl="0" indent="0" algn="l" rtl="0">
              <a:lnSpc>
                <a:spcPct val="115000"/>
              </a:lnSpc>
              <a:spcBef>
                <a:spcPts val="600"/>
              </a:spcBef>
              <a:spcAft>
                <a:spcPts val="0"/>
              </a:spcAft>
              <a:buSzPts val="1400"/>
              <a:buNone/>
            </a:pPr>
            <a:endParaRPr sz="1200">
              <a:latin typeface="Times New Roman"/>
              <a:ea typeface="Times New Roman"/>
              <a:cs typeface="Times New Roman"/>
              <a:sym typeface="Times New Roman"/>
            </a:endParaRPr>
          </a:p>
          <a:p>
            <a:pPr marL="0" lvl="0" indent="0" algn="l" rtl="0">
              <a:lnSpc>
                <a:spcPct val="115000"/>
              </a:lnSpc>
              <a:spcBef>
                <a:spcPts val="600"/>
              </a:spcBef>
              <a:spcAft>
                <a:spcPts val="0"/>
              </a:spcAft>
              <a:buSzPts val="1400"/>
              <a:buNone/>
            </a:pPr>
            <a:r>
              <a:rPr lang="en-US" sz="1200">
                <a:latin typeface="Times New Roman"/>
                <a:ea typeface="Times New Roman"/>
                <a:cs typeface="Times New Roman"/>
                <a:sym typeface="Times New Roman"/>
              </a:rPr>
              <a:t>Students are juggling numerous and often competing school, work, and family responsibilities in an effort to address financial hurdles.</a:t>
            </a:r>
            <a:endParaRPr sz="1200">
              <a:latin typeface="Times New Roman"/>
              <a:ea typeface="Times New Roman"/>
              <a:cs typeface="Times New Roman"/>
              <a:sym typeface="Times New Roman"/>
            </a:endParaRPr>
          </a:p>
          <a:p>
            <a:pPr marL="0" lvl="0" indent="0" algn="l" rtl="0">
              <a:lnSpc>
                <a:spcPct val="115000"/>
              </a:lnSpc>
              <a:spcBef>
                <a:spcPts val="600"/>
              </a:spcBef>
              <a:spcAft>
                <a:spcPts val="0"/>
              </a:spcAft>
              <a:buSzPts val="1400"/>
              <a:buNone/>
            </a:pPr>
            <a:r>
              <a:rPr lang="en-US" sz="1100" b="1">
                <a:latin typeface="Arial"/>
                <a:ea typeface="Arial"/>
                <a:cs typeface="Arial"/>
                <a:sym typeface="Arial"/>
              </a:rPr>
              <a:t>58% find balancing </a:t>
            </a:r>
            <a:r>
              <a:rPr lang="en-US" sz="1100" b="1" u="sng">
                <a:latin typeface="Arial"/>
                <a:ea typeface="Arial"/>
                <a:cs typeface="Arial"/>
                <a:sym typeface="Arial"/>
              </a:rPr>
              <a:t>school and work</a:t>
            </a:r>
            <a:r>
              <a:rPr lang="en-US" sz="1100" b="1">
                <a:latin typeface="Arial"/>
                <a:ea typeface="Arial"/>
                <a:cs typeface="Arial"/>
                <a:sym typeface="Arial"/>
              </a:rPr>
              <a:t> responsibilities “very challenging”</a:t>
            </a:r>
            <a:endParaRPr sz="1100" b="1">
              <a:latin typeface="Arial"/>
              <a:ea typeface="Arial"/>
              <a:cs typeface="Arial"/>
              <a:sym typeface="Arial"/>
            </a:endParaRPr>
          </a:p>
          <a:p>
            <a:pPr marL="0" lvl="0" indent="0" algn="l" rtl="0">
              <a:lnSpc>
                <a:spcPct val="115000"/>
              </a:lnSpc>
              <a:spcBef>
                <a:spcPts val="600"/>
              </a:spcBef>
              <a:spcAft>
                <a:spcPts val="0"/>
              </a:spcAft>
              <a:buSzPts val="1400"/>
              <a:buNone/>
            </a:pPr>
            <a:r>
              <a:rPr lang="en-US" sz="1100" b="1">
                <a:latin typeface="Arial"/>
                <a:ea typeface="Arial"/>
                <a:cs typeface="Arial"/>
                <a:sym typeface="Arial"/>
              </a:rPr>
              <a:t>42% find balancing </a:t>
            </a:r>
            <a:r>
              <a:rPr lang="en-US" sz="1100" b="1" u="sng">
                <a:latin typeface="Arial"/>
                <a:ea typeface="Arial"/>
                <a:cs typeface="Arial"/>
                <a:sym typeface="Arial"/>
              </a:rPr>
              <a:t>school and family</a:t>
            </a:r>
            <a:r>
              <a:rPr lang="en-US" sz="1100" b="1">
                <a:latin typeface="Arial"/>
                <a:ea typeface="Arial"/>
                <a:cs typeface="Arial"/>
                <a:sym typeface="Arial"/>
              </a:rPr>
              <a:t> responsibilities “very challenging” </a:t>
            </a:r>
            <a:endParaRPr sz="1100" b="1">
              <a:latin typeface="Arial"/>
              <a:ea typeface="Arial"/>
              <a:cs typeface="Arial"/>
              <a:sym typeface="Arial"/>
            </a:endParaRPr>
          </a:p>
          <a:p>
            <a:pPr marL="0" lvl="0" indent="0" algn="l" rtl="0">
              <a:lnSpc>
                <a:spcPct val="115000"/>
              </a:lnSpc>
              <a:spcBef>
                <a:spcPts val="600"/>
              </a:spcBef>
              <a:spcAft>
                <a:spcPts val="0"/>
              </a:spcAft>
              <a:buSzPts val="1400"/>
              <a:buNone/>
            </a:pPr>
            <a:r>
              <a:rPr lang="en-US" sz="1200"/>
              <a:t>schools are rarely organized to address many students’ complex realities.</a:t>
            </a:r>
            <a:endParaRPr sz="1200"/>
          </a:p>
          <a:p>
            <a:pPr marL="0" lvl="0" indent="0" algn="l" rtl="0">
              <a:lnSpc>
                <a:spcPct val="115000"/>
              </a:lnSpc>
              <a:spcBef>
                <a:spcPts val="600"/>
              </a:spcBef>
              <a:spcAft>
                <a:spcPts val="0"/>
              </a:spcAft>
              <a:buSzPts val="1400"/>
              <a:buNone/>
            </a:pPr>
            <a:r>
              <a:rPr lang="en-US" sz="1200"/>
              <a:t>Actively recognize the complexity of students’ lives in how educational services and supports are delivered, for example, consider mor student-centered course scheduling and coordinate with university partners to identify options for impacted programs for placebound students</a:t>
            </a:r>
            <a:endParaRPr sz="1200"/>
          </a:p>
          <a:p>
            <a:pPr marL="241300" lvl="0" indent="0" algn="l" rtl="0">
              <a:lnSpc>
                <a:spcPct val="115000"/>
              </a:lnSpc>
              <a:spcBef>
                <a:spcPts val="600"/>
              </a:spcBef>
              <a:spcAft>
                <a:spcPts val="0"/>
              </a:spcAft>
              <a:buSzPts val="1400"/>
              <a:buNone/>
            </a:pPr>
            <a:endParaRPr sz="1100">
              <a:latin typeface="Arial"/>
              <a:ea typeface="Arial"/>
              <a:cs typeface="Arial"/>
              <a:sym typeface="Arial"/>
            </a:endParaRPr>
          </a:p>
          <a:p>
            <a:pPr marL="0" lvl="0" indent="0" algn="l" rtl="0">
              <a:lnSpc>
                <a:spcPct val="100000"/>
              </a:lnSpc>
              <a:spcBef>
                <a:spcPts val="600"/>
              </a:spcBef>
              <a:spcAft>
                <a:spcPts val="0"/>
              </a:spcAft>
              <a:buSzPts val="1400"/>
              <a:buNone/>
            </a:pPr>
            <a:endParaRPr/>
          </a:p>
        </p:txBody>
      </p:sp>
      <p:sp>
        <p:nvSpPr>
          <p:cNvPr id="165" name="Google Shape;165;gedd3f11ba1_0_23:notes"/>
          <p:cNvSpPr txBox="1">
            <a:spLocks noGrp="1"/>
          </p:cNvSpPr>
          <p:nvPr>
            <p:ph type="sldNum" idx="12"/>
          </p:nvPr>
        </p:nvSpPr>
        <p:spPr>
          <a:xfrm>
            <a:off x="4023092" y="8917422"/>
            <a:ext cx="3077700" cy="4695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dd3f11ba1_0_3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edd3f11ba1_0_33:notes"/>
          <p:cNvSpPr txBox="1">
            <a:spLocks noGrp="1"/>
          </p:cNvSpPr>
          <p:nvPr>
            <p:ph type="body" idx="1"/>
          </p:nvPr>
        </p:nvSpPr>
        <p:spPr>
          <a:xfrm>
            <a:off x="710248" y="4459526"/>
            <a:ext cx="5682000" cy="4224900"/>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618"/>
              </a:spcBef>
              <a:spcAft>
                <a:spcPts val="0"/>
              </a:spcAft>
              <a:buClr>
                <a:schemeClr val="dk1"/>
              </a:buClr>
              <a:buSzPts val="1400"/>
              <a:buFont typeface="Arial"/>
              <a:buNone/>
            </a:pPr>
            <a:r>
              <a:rPr lang="en-US" sz="1200"/>
              <a:t>Darla</a:t>
            </a:r>
            <a:endParaRPr sz="1200"/>
          </a:p>
          <a:p>
            <a:pPr marL="0" lvl="0" indent="0" algn="l" rtl="0">
              <a:lnSpc>
                <a:spcPct val="115000"/>
              </a:lnSpc>
              <a:spcBef>
                <a:spcPts val="1000"/>
              </a:spcBef>
              <a:spcAft>
                <a:spcPts val="0"/>
              </a:spcAft>
              <a:buSzPts val="1400"/>
              <a:buNone/>
            </a:pPr>
            <a:endParaRPr sz="1200">
              <a:solidFill>
                <a:srgbClr val="000000"/>
              </a:solidFill>
              <a:latin typeface="Arial"/>
              <a:ea typeface="Arial"/>
              <a:cs typeface="Arial"/>
              <a:sym typeface="Arial"/>
            </a:endParaRPr>
          </a:p>
          <a:p>
            <a:pPr marL="0" lvl="0" indent="0" algn="l" rtl="0">
              <a:lnSpc>
                <a:spcPct val="115000"/>
              </a:lnSpc>
              <a:spcBef>
                <a:spcPts val="1000"/>
              </a:spcBef>
              <a:spcAft>
                <a:spcPts val="0"/>
              </a:spcAft>
              <a:buSzPts val="1400"/>
              <a:buNone/>
            </a:pPr>
            <a:r>
              <a:rPr lang="en-US" sz="1200">
                <a:solidFill>
                  <a:srgbClr val="000000"/>
                </a:solidFill>
                <a:latin typeface="Arial"/>
                <a:ea typeface="Arial"/>
                <a:cs typeface="Arial"/>
                <a:sym typeface="Arial"/>
              </a:rPr>
              <a:t>Students describe challenges getting on the right transfer path from the get-go and knowing what to do along the way</a:t>
            </a:r>
            <a:br>
              <a:rPr lang="en-US" sz="1200">
                <a:solidFill>
                  <a:srgbClr val="000000"/>
                </a:solidFill>
                <a:latin typeface="Arial"/>
                <a:ea typeface="Arial"/>
                <a:cs typeface="Arial"/>
                <a:sym typeface="Arial"/>
              </a:rPr>
            </a:br>
            <a:endParaRPr sz="1200">
              <a:solidFill>
                <a:srgbClr val="000000"/>
              </a:solidFill>
              <a:latin typeface="Arial"/>
              <a:ea typeface="Arial"/>
              <a:cs typeface="Arial"/>
              <a:sym typeface="Arial"/>
            </a:endParaRPr>
          </a:p>
          <a:p>
            <a:pPr marL="469900" lvl="0" indent="-304800" algn="l" rtl="0">
              <a:lnSpc>
                <a:spcPct val="115000"/>
              </a:lnSpc>
              <a:spcBef>
                <a:spcPts val="0"/>
              </a:spcBef>
              <a:spcAft>
                <a:spcPts val="0"/>
              </a:spcAft>
              <a:buSzPts val="1200"/>
              <a:buFont typeface="Arial"/>
              <a:buChar char="●"/>
            </a:pPr>
            <a:r>
              <a:rPr lang="en-US" sz="1200">
                <a:solidFill>
                  <a:srgbClr val="000000"/>
                </a:solidFill>
                <a:latin typeface="Arial"/>
                <a:ea typeface="Arial"/>
                <a:cs typeface="Arial"/>
                <a:sym typeface="Arial"/>
              </a:rPr>
              <a:t>Students generally highlight the significant self-reliance needed to navigate often confusing transfer pathways</a:t>
            </a:r>
            <a:endParaRPr sz="1200">
              <a:solidFill>
                <a:srgbClr val="000000"/>
              </a:solidFill>
              <a:latin typeface="Arial"/>
              <a:ea typeface="Arial"/>
              <a:cs typeface="Arial"/>
              <a:sym typeface="Arial"/>
            </a:endParaRPr>
          </a:p>
          <a:p>
            <a:pPr marL="469900" lvl="0" indent="-304800" algn="l" rtl="0">
              <a:lnSpc>
                <a:spcPct val="115000"/>
              </a:lnSpc>
              <a:spcBef>
                <a:spcPts val="0"/>
              </a:spcBef>
              <a:spcAft>
                <a:spcPts val="0"/>
              </a:spcAft>
              <a:buSzPts val="1200"/>
              <a:buFont typeface="Arial"/>
              <a:buChar char="●"/>
            </a:pPr>
            <a:r>
              <a:rPr lang="en-US" sz="1200">
                <a:solidFill>
                  <a:srgbClr val="000000"/>
                </a:solidFill>
                <a:latin typeface="Arial"/>
                <a:ea typeface="Arial"/>
                <a:cs typeface="Arial"/>
                <a:sym typeface="Arial"/>
              </a:rPr>
              <a:t>Students describe triangulating information from a variety of resources to sus out and verify what to study, what courses to take, where to transfer, what practical steps to take to apply to those destinations and when, </a:t>
            </a:r>
            <a:r>
              <a:rPr lang="en-US" sz="1200">
                <a:solidFill>
                  <a:srgbClr val="000000"/>
                </a:solidFill>
                <a:highlight>
                  <a:srgbClr val="FFFFFF"/>
                </a:highlight>
                <a:latin typeface="Arial"/>
                <a:ea typeface="Arial"/>
                <a:cs typeface="Arial"/>
                <a:sym typeface="Arial"/>
              </a:rPr>
              <a:t>what it might cost, and how to get financial assistance</a:t>
            </a:r>
            <a:r>
              <a:rPr lang="en-US" sz="1200">
                <a:solidFill>
                  <a:srgbClr val="000000"/>
                </a:solidFill>
                <a:latin typeface="Arial"/>
                <a:ea typeface="Arial"/>
                <a:cs typeface="Arial"/>
                <a:sym typeface="Arial"/>
              </a:rPr>
              <a:t>.</a:t>
            </a:r>
            <a:endParaRPr sz="1200">
              <a:solidFill>
                <a:srgbClr val="000000"/>
              </a:solidFill>
              <a:latin typeface="Arial"/>
              <a:ea typeface="Arial"/>
              <a:cs typeface="Arial"/>
              <a:sym typeface="Arial"/>
            </a:endParaRPr>
          </a:p>
          <a:p>
            <a:pPr marL="469900" lvl="0" indent="0" algn="l" rtl="0">
              <a:lnSpc>
                <a:spcPct val="115000"/>
              </a:lnSpc>
              <a:spcBef>
                <a:spcPts val="0"/>
              </a:spcBef>
              <a:spcAft>
                <a:spcPts val="0"/>
              </a:spcAft>
              <a:buSzPts val="1400"/>
              <a:buNone/>
            </a:pPr>
            <a:endParaRPr sz="1200">
              <a:solidFill>
                <a:srgbClr val="000000"/>
              </a:solidFill>
              <a:latin typeface="Arial"/>
              <a:ea typeface="Arial"/>
              <a:cs typeface="Arial"/>
              <a:sym typeface="Arial"/>
            </a:endParaRPr>
          </a:p>
          <a:p>
            <a:pPr marL="0" lvl="0" indent="0" algn="l" rtl="0">
              <a:lnSpc>
                <a:spcPct val="115000"/>
              </a:lnSpc>
              <a:spcBef>
                <a:spcPts val="1000"/>
              </a:spcBef>
              <a:spcAft>
                <a:spcPts val="0"/>
              </a:spcAft>
              <a:buSzPts val="1400"/>
              <a:buNone/>
            </a:pPr>
            <a:r>
              <a:rPr lang="en-US" sz="1200">
                <a:solidFill>
                  <a:srgbClr val="000000"/>
                </a:solidFill>
                <a:latin typeface="Arial"/>
                <a:ea typeface="Arial"/>
                <a:cs typeface="Arial"/>
                <a:sym typeface="Arial"/>
              </a:rPr>
              <a:t>What students need are for colleges and universities to provide clear and accurate information about transfer processes and requirements, strategically conveyed across students’ entire community college journey. Examples of these include Develop technology solutions that help students access updated info and real-time pathway advice and facilitating meetings between college and university faculty by academic department to align expectations for transfer students </a:t>
            </a:r>
            <a:endParaRPr sz="1200">
              <a:solidFill>
                <a:srgbClr val="000000"/>
              </a:solidFill>
              <a:latin typeface="Arial"/>
              <a:ea typeface="Arial"/>
              <a:cs typeface="Arial"/>
              <a:sym typeface="Arial"/>
            </a:endParaRPr>
          </a:p>
          <a:p>
            <a:pPr marL="0" lvl="0" indent="0" algn="l" rtl="0">
              <a:lnSpc>
                <a:spcPct val="115000"/>
              </a:lnSpc>
              <a:spcBef>
                <a:spcPts val="1000"/>
              </a:spcBef>
              <a:spcAft>
                <a:spcPts val="600"/>
              </a:spcAft>
              <a:buSzPts val="1400"/>
              <a:buNone/>
            </a:pPr>
            <a:endParaRPr sz="1200">
              <a:solidFill>
                <a:srgbClr val="7F7F7F"/>
              </a:solidFill>
              <a:latin typeface="Arial"/>
              <a:ea typeface="Arial"/>
              <a:cs typeface="Arial"/>
              <a:sym typeface="Arial"/>
            </a:endParaRPr>
          </a:p>
        </p:txBody>
      </p:sp>
      <p:sp>
        <p:nvSpPr>
          <p:cNvPr id="174" name="Google Shape;174;gedd3f11ba1_0_33:notes"/>
          <p:cNvSpPr txBox="1">
            <a:spLocks noGrp="1"/>
          </p:cNvSpPr>
          <p:nvPr>
            <p:ph type="sldNum" idx="12"/>
          </p:nvPr>
        </p:nvSpPr>
        <p:spPr>
          <a:xfrm>
            <a:off x="4023092" y="8917422"/>
            <a:ext cx="3077700" cy="4695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dd3f11ba1_0_4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edd3f11ba1_0_42:notes"/>
          <p:cNvSpPr txBox="1">
            <a:spLocks noGrp="1"/>
          </p:cNvSpPr>
          <p:nvPr>
            <p:ph type="body" idx="1"/>
          </p:nvPr>
        </p:nvSpPr>
        <p:spPr>
          <a:xfrm>
            <a:off x="710248" y="4459526"/>
            <a:ext cx="5682000" cy="4224900"/>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618"/>
              </a:spcBef>
              <a:spcAft>
                <a:spcPts val="0"/>
              </a:spcAft>
              <a:buClr>
                <a:schemeClr val="dk1"/>
              </a:buClr>
              <a:buSzPts val="1400"/>
              <a:buFont typeface="Arial"/>
              <a:buNone/>
            </a:pPr>
            <a:r>
              <a:rPr lang="en-US" sz="1200"/>
              <a:t>Darla</a:t>
            </a:r>
            <a:endParaRPr sz="1200"/>
          </a:p>
          <a:p>
            <a:pPr marL="0" lvl="0" indent="0" algn="l" rtl="0">
              <a:lnSpc>
                <a:spcPct val="115000"/>
              </a:lnSpc>
              <a:spcBef>
                <a:spcPts val="600"/>
              </a:spcBef>
              <a:spcAft>
                <a:spcPts val="0"/>
              </a:spcAft>
              <a:buSzPts val="1400"/>
              <a:buNone/>
            </a:pPr>
            <a:endParaRPr sz="1200">
              <a:latin typeface="Arial"/>
              <a:ea typeface="Arial"/>
              <a:cs typeface="Arial"/>
              <a:sym typeface="Arial"/>
            </a:endParaRPr>
          </a:p>
          <a:p>
            <a:pPr marL="0" lvl="0" indent="0" algn="l" rtl="0">
              <a:lnSpc>
                <a:spcPct val="115000"/>
              </a:lnSpc>
              <a:spcBef>
                <a:spcPts val="600"/>
              </a:spcBef>
              <a:spcAft>
                <a:spcPts val="0"/>
              </a:spcAft>
              <a:buSzPts val="1400"/>
              <a:buNone/>
            </a:pPr>
            <a:r>
              <a:rPr lang="en-US" sz="1200">
                <a:latin typeface="Arial"/>
                <a:ea typeface="Arial"/>
                <a:cs typeface="Arial"/>
                <a:sym typeface="Arial"/>
              </a:rPr>
              <a:t>Students highlighted the importance that support (both from inside and outside the college) can significantly impact motivation</a:t>
            </a:r>
            <a:endParaRPr sz="1200">
              <a:latin typeface="Arial"/>
              <a:ea typeface="Arial"/>
              <a:cs typeface="Arial"/>
              <a:sym typeface="Arial"/>
            </a:endParaRPr>
          </a:p>
          <a:p>
            <a:pPr marL="0" lvl="0" indent="0" algn="l" rtl="0">
              <a:lnSpc>
                <a:spcPct val="100000"/>
              </a:lnSpc>
              <a:spcBef>
                <a:spcPts val="0"/>
              </a:spcBef>
              <a:spcAft>
                <a:spcPts val="0"/>
              </a:spcAft>
              <a:buSzPts val="1400"/>
              <a:buNone/>
            </a:pPr>
            <a:r>
              <a:rPr lang="en-US" sz="1200">
                <a:latin typeface="Arial"/>
                <a:ea typeface="Arial"/>
                <a:cs typeface="Arial"/>
                <a:sym typeface="Arial"/>
              </a:rPr>
              <a:t>Having a solid support network can be the key to addressing the other three factors impacting their transfer experience—boosting their financial awareness, fostering school-life balance, helping them navigate the transfer path</a:t>
            </a:r>
            <a:endParaRPr sz="1200">
              <a:latin typeface="Arial"/>
              <a:ea typeface="Arial"/>
              <a:cs typeface="Arial"/>
              <a:sym typeface="Arial"/>
            </a:endParaRPr>
          </a:p>
          <a:p>
            <a:pPr marL="0" lvl="0" indent="0" algn="l" rtl="0">
              <a:lnSpc>
                <a:spcPct val="100000"/>
              </a:lnSpc>
              <a:spcBef>
                <a:spcPts val="0"/>
              </a:spcBef>
              <a:spcAft>
                <a:spcPts val="0"/>
              </a:spcAft>
              <a:buSzPts val="1400"/>
              <a:buNone/>
            </a:pPr>
            <a:r>
              <a:rPr lang="en-US" sz="1200">
                <a:latin typeface="Arial"/>
                <a:ea typeface="Arial"/>
                <a:cs typeface="Arial"/>
                <a:sym typeface="Arial"/>
              </a:rPr>
              <a:t>What students shared about this factor underscores that this network is not a “nice to have.” </a:t>
            </a:r>
            <a:endParaRPr sz="1200">
              <a:latin typeface="Arial"/>
              <a:ea typeface="Arial"/>
              <a:cs typeface="Arial"/>
              <a:sym typeface="Arial"/>
            </a:endParaRPr>
          </a:p>
          <a:p>
            <a:pPr marL="0" lvl="0" indent="0" algn="l" rtl="0">
              <a:lnSpc>
                <a:spcPct val="100000"/>
              </a:lnSpc>
              <a:spcBef>
                <a:spcPts val="0"/>
              </a:spcBef>
              <a:spcAft>
                <a:spcPts val="0"/>
              </a:spcAft>
              <a:buSzPts val="1400"/>
              <a:buNone/>
            </a:pPr>
            <a:endParaRPr sz="1200">
              <a:latin typeface="Arial"/>
              <a:ea typeface="Arial"/>
              <a:cs typeface="Arial"/>
              <a:sym typeface="Arial"/>
            </a:endParaRPr>
          </a:p>
          <a:p>
            <a:pPr marL="0" lvl="0" indent="0" algn="l" rtl="0">
              <a:lnSpc>
                <a:spcPct val="100000"/>
              </a:lnSpc>
              <a:spcBef>
                <a:spcPts val="0"/>
              </a:spcBef>
              <a:spcAft>
                <a:spcPts val="0"/>
              </a:spcAft>
              <a:buSzPts val="1400"/>
              <a:buNone/>
            </a:pPr>
            <a:r>
              <a:rPr lang="en-US" sz="1200">
                <a:latin typeface="Arial"/>
                <a:ea typeface="Arial"/>
                <a:cs typeface="Arial"/>
                <a:sym typeface="Arial"/>
              </a:rPr>
              <a:t>Intentionally connect students to a network of supporters who demonstrate an active investment in their transfer success</a:t>
            </a:r>
            <a:endParaRPr sz="1200">
              <a:latin typeface="Arial"/>
              <a:ea typeface="Arial"/>
              <a:cs typeface="Arial"/>
              <a:sym typeface="Arial"/>
            </a:endParaRPr>
          </a:p>
          <a:p>
            <a:pPr marL="0" lvl="0" indent="0" algn="l" rtl="0">
              <a:lnSpc>
                <a:spcPct val="100000"/>
              </a:lnSpc>
              <a:spcBef>
                <a:spcPts val="0"/>
              </a:spcBef>
              <a:spcAft>
                <a:spcPts val="0"/>
              </a:spcAft>
              <a:buSzPts val="1400"/>
              <a:buNone/>
            </a:pPr>
            <a:endParaRPr sz="1200">
              <a:latin typeface="Arial"/>
              <a:ea typeface="Arial"/>
              <a:cs typeface="Arial"/>
              <a:sym typeface="Arial"/>
            </a:endParaRPr>
          </a:p>
          <a:p>
            <a:pPr marL="469900" lvl="0" indent="-304800" algn="l" rtl="0">
              <a:lnSpc>
                <a:spcPct val="100000"/>
              </a:lnSpc>
              <a:spcBef>
                <a:spcPts val="0"/>
              </a:spcBef>
              <a:spcAft>
                <a:spcPts val="0"/>
              </a:spcAft>
              <a:buSzPts val="1200"/>
              <a:buFont typeface="Arial"/>
              <a:buChar char="●"/>
            </a:pPr>
            <a:r>
              <a:rPr lang="en-US" sz="1200">
                <a:latin typeface="Arial"/>
                <a:ea typeface="Arial"/>
                <a:cs typeface="Arial"/>
                <a:sym typeface="Arial"/>
              </a:rPr>
              <a:t>C</a:t>
            </a:r>
            <a:r>
              <a:rPr lang="en-US" sz="1200">
                <a:highlight>
                  <a:srgbClr val="FFFFFF"/>
                </a:highlight>
                <a:latin typeface="Arial"/>
                <a:ea typeface="Arial"/>
                <a:cs typeface="Arial"/>
                <a:sym typeface="Arial"/>
              </a:rPr>
              <a:t>olleges play an essential role in activating this network, especially in the absence of support at home or in students’ off-campus communities</a:t>
            </a:r>
            <a:endParaRPr sz="1200">
              <a:highlight>
                <a:srgbClr val="FFFFFF"/>
              </a:highlight>
              <a:latin typeface="Arial"/>
              <a:ea typeface="Arial"/>
              <a:cs typeface="Arial"/>
              <a:sym typeface="Arial"/>
            </a:endParaRPr>
          </a:p>
          <a:p>
            <a:pPr marL="469900" lvl="0" indent="-304800" algn="l" rtl="0">
              <a:lnSpc>
                <a:spcPct val="100000"/>
              </a:lnSpc>
              <a:spcBef>
                <a:spcPts val="0"/>
              </a:spcBef>
              <a:spcAft>
                <a:spcPts val="0"/>
              </a:spcAft>
              <a:buSzPts val="1200"/>
              <a:buFont typeface="Arial"/>
              <a:buChar char="●"/>
            </a:pPr>
            <a:r>
              <a:rPr lang="en-US" sz="1200">
                <a:highlight>
                  <a:srgbClr val="FFFFFF"/>
                </a:highlight>
                <a:latin typeface="Arial"/>
                <a:ea typeface="Arial"/>
                <a:cs typeface="Arial"/>
                <a:sym typeface="Arial"/>
              </a:rPr>
              <a:t>Students often feel alone </a:t>
            </a:r>
            <a:endParaRPr sz="1200">
              <a:highlight>
                <a:srgbClr val="FFFFFF"/>
              </a:highlight>
              <a:latin typeface="Arial"/>
              <a:ea typeface="Arial"/>
              <a:cs typeface="Arial"/>
              <a:sym typeface="Arial"/>
            </a:endParaRPr>
          </a:p>
          <a:p>
            <a:pPr marL="0" lvl="0" indent="0" algn="l" rtl="0">
              <a:lnSpc>
                <a:spcPct val="100000"/>
              </a:lnSpc>
              <a:spcBef>
                <a:spcPts val="600"/>
              </a:spcBef>
              <a:spcAft>
                <a:spcPts val="0"/>
              </a:spcAft>
              <a:buSzPts val="1400"/>
              <a:buNone/>
            </a:pPr>
            <a:endParaRPr sz="1200">
              <a:highlight>
                <a:srgbClr val="FFFFFF"/>
              </a:highlight>
            </a:endParaRPr>
          </a:p>
        </p:txBody>
      </p:sp>
      <p:sp>
        <p:nvSpPr>
          <p:cNvPr id="183" name="Google Shape;183;gedd3f11ba1_0_42:notes"/>
          <p:cNvSpPr txBox="1">
            <a:spLocks noGrp="1"/>
          </p:cNvSpPr>
          <p:nvPr>
            <p:ph type="sldNum" idx="12"/>
          </p:nvPr>
        </p:nvSpPr>
        <p:spPr>
          <a:xfrm>
            <a:off x="4023092" y="8917422"/>
            <a:ext cx="3077700" cy="4695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dd3f11ba1_0_10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edd3f11ba1_0_106: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200">
                <a:highlight>
                  <a:schemeClr val="lt1"/>
                </a:highlight>
                <a:latin typeface="Arial"/>
                <a:ea typeface="Arial"/>
                <a:cs typeface="Arial"/>
                <a:sym typeface="Arial"/>
              </a:rPr>
              <a:t>Alyssa</a:t>
            </a:r>
            <a:endParaRPr sz="1200">
              <a:highlight>
                <a:schemeClr val="lt1"/>
              </a:highlight>
              <a:latin typeface="Arial"/>
              <a:ea typeface="Arial"/>
              <a:cs typeface="Arial"/>
              <a:sym typeface="Arial"/>
            </a:endParaRPr>
          </a:p>
          <a:p>
            <a:pPr marL="469900" lvl="0" indent="-304800" algn="l" rtl="0">
              <a:lnSpc>
                <a:spcPct val="100000"/>
              </a:lnSpc>
              <a:spcBef>
                <a:spcPts val="0"/>
              </a:spcBef>
              <a:spcAft>
                <a:spcPts val="0"/>
              </a:spcAft>
              <a:buClr>
                <a:schemeClr val="dk1"/>
              </a:buClr>
              <a:buSzPts val="1200"/>
              <a:buChar char="●"/>
            </a:pPr>
            <a:r>
              <a:rPr lang="en-US" sz="1200">
                <a:highlight>
                  <a:schemeClr val="lt1"/>
                </a:highlight>
                <a:latin typeface="Arial"/>
                <a:ea typeface="Arial"/>
                <a:cs typeface="Arial"/>
                <a:sym typeface="Arial"/>
              </a:rPr>
              <a:t>Students turn to classroom faculty to help them feel connected and to get the encouragement and information they need to make it through the gate </a:t>
            </a:r>
            <a:endParaRPr sz="1200">
              <a:highlight>
                <a:schemeClr val="lt1"/>
              </a:highlight>
              <a:latin typeface="Arial"/>
              <a:ea typeface="Arial"/>
              <a:cs typeface="Arial"/>
              <a:sym typeface="Arial"/>
            </a:endParaRPr>
          </a:p>
          <a:p>
            <a:pPr marL="469900" lvl="0" indent="-304800" algn="l" rtl="0">
              <a:lnSpc>
                <a:spcPct val="100000"/>
              </a:lnSpc>
              <a:spcBef>
                <a:spcPts val="0"/>
              </a:spcBef>
              <a:spcAft>
                <a:spcPts val="0"/>
              </a:spcAft>
              <a:buClr>
                <a:schemeClr val="dk1"/>
              </a:buClr>
              <a:buSzPts val="1200"/>
              <a:buChar char="●"/>
            </a:pPr>
            <a:r>
              <a:rPr lang="en-US" sz="1200">
                <a:latin typeface="Arial"/>
                <a:ea typeface="Arial"/>
                <a:cs typeface="Arial"/>
                <a:sym typeface="Arial"/>
              </a:rPr>
              <a:t>Students perspectives underscore the important role academic programs play in structuring support for transfer into the student journey so they can successfully transition to university </a:t>
            </a:r>
            <a:endParaRPr sz="1200">
              <a:highlight>
                <a:schemeClr val="lt1"/>
              </a:highlight>
            </a:endParaRPr>
          </a:p>
          <a:p>
            <a:pPr marL="0" lvl="0" indent="0" algn="l" rtl="0">
              <a:lnSpc>
                <a:spcPct val="100000"/>
              </a:lnSpc>
              <a:spcBef>
                <a:spcPts val="0"/>
              </a:spcBef>
              <a:spcAft>
                <a:spcPts val="0"/>
              </a:spcAft>
              <a:buSzPts val="1400"/>
              <a:buNone/>
            </a:pPr>
            <a:endParaRPr/>
          </a:p>
        </p:txBody>
      </p:sp>
      <p:sp>
        <p:nvSpPr>
          <p:cNvPr id="192" name="Google Shape;192;gedd3f11ba1_0_106:notes"/>
          <p:cNvSpPr txBox="1">
            <a:spLocks noGrp="1"/>
          </p:cNvSpPr>
          <p:nvPr>
            <p:ph type="sldNum" idx="12"/>
          </p:nvPr>
        </p:nvSpPr>
        <p:spPr>
          <a:xfrm>
            <a:off x="4023092" y="8917422"/>
            <a:ext cx="3077700" cy="469500"/>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4: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400"/>
              <a:buFont typeface="Arial"/>
              <a:buNone/>
            </a:pPr>
            <a:r>
              <a:rPr lang="en-US" sz="1200" dirty="0">
                <a:highlight>
                  <a:schemeClr val="lt1"/>
                </a:highlight>
                <a:latin typeface="Arial"/>
                <a:ea typeface="Arial"/>
                <a:cs typeface="Arial"/>
                <a:sym typeface="Arial"/>
              </a:rPr>
              <a:t>Alyssa</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Discuss collaboration between RP Group and ASCCC to develop ideas at the classroom and program levels and articulate opportunities to advocate for students’ transfer success at the system level </a:t>
            </a:r>
            <a:endParaRPr dirty="0"/>
          </a:p>
        </p:txBody>
      </p:sp>
      <p:sp>
        <p:nvSpPr>
          <p:cNvPr id="200" name="Google Shape;200;p4:notes"/>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10477feae_0_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f10477feae_0_1: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400"/>
              <a:buFont typeface="Arial"/>
              <a:buNone/>
            </a:pPr>
            <a:r>
              <a:rPr lang="en-US" sz="1200" dirty="0" smtClean="0">
                <a:highlight>
                  <a:schemeClr val="lt1"/>
                </a:highlight>
                <a:latin typeface="Arial"/>
                <a:ea typeface="Arial"/>
                <a:cs typeface="Arial"/>
                <a:sym typeface="Arial"/>
              </a:rPr>
              <a:t>Alyssa</a:t>
            </a:r>
          </a:p>
          <a:p>
            <a:pPr marL="0" lvl="0" indent="0" algn="l" rtl="0">
              <a:spcBef>
                <a:spcPts val="0"/>
              </a:spcBef>
              <a:spcAft>
                <a:spcPts val="0"/>
              </a:spcAft>
              <a:buClr>
                <a:schemeClr val="dk1"/>
              </a:buClr>
              <a:buSzPts val="1400"/>
              <a:buFont typeface="Arial"/>
              <a:buNone/>
            </a:pPr>
            <a:endParaRPr lang="en-US" sz="1200" dirty="0" smtClean="0">
              <a:highlight>
                <a:schemeClr val="lt1"/>
              </a:highlight>
              <a:latin typeface="Arial"/>
              <a:cs typeface="Arial"/>
              <a:sym typeface="Arial"/>
            </a:endParaRPr>
          </a:p>
          <a:p>
            <a:pPr marL="0" lvl="0" indent="0" algn="l" rtl="0">
              <a:spcBef>
                <a:spcPts val="0"/>
              </a:spcBef>
              <a:spcAft>
                <a:spcPts val="0"/>
              </a:spcAft>
              <a:buClr>
                <a:schemeClr val="dk1"/>
              </a:buClr>
              <a:buSzPts val="1400"/>
              <a:buFont typeface="Arial"/>
              <a:buNone/>
            </a:pPr>
            <a:endParaRPr lang="en-US" dirty="0" smtClean="0"/>
          </a:p>
          <a:p>
            <a:pPr marL="0" lvl="0" indent="0" algn="l" rtl="0">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210" name="Google Shape;210;gf10477feae_0_1:notes"/>
          <p:cNvSpPr txBox="1">
            <a:spLocks noGrp="1"/>
          </p:cNvSpPr>
          <p:nvPr>
            <p:ph type="sldNum" idx="12"/>
          </p:nvPr>
        </p:nvSpPr>
        <p:spPr>
          <a:xfrm>
            <a:off x="4023092" y="8917422"/>
            <a:ext cx="3077700" cy="469500"/>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f10477feae_0_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f10477feae_0_9: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400"/>
              <a:buFont typeface="Arial"/>
              <a:buNone/>
            </a:pPr>
            <a:r>
              <a:rPr lang="en-US" sz="1200" dirty="0" smtClean="0">
                <a:highlight>
                  <a:schemeClr val="lt1"/>
                </a:highlight>
                <a:latin typeface="Arial"/>
                <a:ea typeface="Arial"/>
                <a:cs typeface="Arial"/>
                <a:sym typeface="Arial"/>
              </a:rPr>
              <a:t>Alyssa</a:t>
            </a:r>
          </a:p>
          <a:p>
            <a:pPr marL="0" lvl="0" indent="0" algn="l" rtl="0">
              <a:spcBef>
                <a:spcPts val="0"/>
              </a:spcBef>
              <a:spcAft>
                <a:spcPts val="0"/>
              </a:spcAft>
              <a:buClr>
                <a:schemeClr val="dk1"/>
              </a:buClr>
              <a:buSzPts val="1400"/>
              <a:buFont typeface="Arial"/>
              <a:buNone/>
            </a:pPr>
            <a:endParaRPr lang="en-US" sz="1200" dirty="0" smtClean="0">
              <a:highlight>
                <a:schemeClr val="lt1"/>
              </a:highlight>
              <a:latin typeface="Arial"/>
              <a:cs typeface="Arial"/>
              <a:sym typeface="Arial"/>
            </a:endParaRPr>
          </a:p>
          <a:p>
            <a:pPr marL="0" lvl="0" indent="0" algn="l" rtl="0">
              <a:spcBef>
                <a:spcPts val="0"/>
              </a:spcBef>
              <a:spcAft>
                <a:spcPts val="0"/>
              </a:spcAft>
              <a:buClr>
                <a:schemeClr val="dk1"/>
              </a:buClr>
              <a:buSzPts val="1400"/>
              <a:buFont typeface="Arial"/>
              <a:buNone/>
            </a:pPr>
            <a:r>
              <a:rPr lang="en-US" sz="1200" dirty="0" smtClean="0">
                <a:highlight>
                  <a:schemeClr val="lt1"/>
                </a:highlight>
                <a:latin typeface="Arial"/>
                <a:cs typeface="Arial"/>
                <a:sym typeface="Arial"/>
              </a:rPr>
              <a:t>Pause - -</a:t>
            </a:r>
          </a:p>
          <a:p>
            <a:pPr marL="0" lvl="0" indent="0" algn="l" rtl="0">
              <a:spcBef>
                <a:spcPts val="0"/>
              </a:spcBef>
              <a:spcAft>
                <a:spcPts val="0"/>
              </a:spcAft>
              <a:buClr>
                <a:schemeClr val="dk1"/>
              </a:buClr>
              <a:buSzPts val="1400"/>
              <a:buFont typeface="Arial"/>
              <a:buNone/>
            </a:pPr>
            <a:r>
              <a:rPr lang="en-US" sz="1100" dirty="0" smtClean="0">
                <a:highlight>
                  <a:schemeClr val="lt1"/>
                </a:highlight>
                <a:latin typeface="Arial"/>
                <a:cs typeface="Arial"/>
                <a:sym typeface="Arial"/>
              </a:rPr>
              <a:t>Chatterbox</a:t>
            </a:r>
            <a:r>
              <a:rPr lang="en-US" sz="1100" baseline="0" dirty="0" smtClean="0">
                <a:highlight>
                  <a:schemeClr val="lt1"/>
                </a:highlight>
                <a:latin typeface="Arial"/>
                <a:cs typeface="Arial"/>
                <a:sym typeface="Arial"/>
              </a:rPr>
              <a:t> style – </a:t>
            </a:r>
          </a:p>
          <a:p>
            <a:pPr marL="0" lvl="0" indent="0" algn="l" rtl="0">
              <a:spcBef>
                <a:spcPts val="0"/>
              </a:spcBef>
              <a:spcAft>
                <a:spcPts val="0"/>
              </a:spcAft>
              <a:buClr>
                <a:schemeClr val="dk1"/>
              </a:buClr>
              <a:buSzPts val="1400"/>
              <a:buFont typeface="Arial"/>
              <a:buNone/>
            </a:pPr>
            <a:endParaRPr lang="en-US" sz="1100" baseline="0" dirty="0" smtClean="0">
              <a:highlight>
                <a:schemeClr val="lt1"/>
              </a:highligh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100" dirty="0" smtClean="0">
                <a:solidFill>
                  <a:schemeClr val="dk1"/>
                </a:solidFill>
              </a:rPr>
              <a:t>What formal strategies or informal approaches are you using to foster students’ transfer success - in your classroom and/or as an academic program? </a:t>
            </a:r>
          </a:p>
          <a:p>
            <a:pPr marL="0" lvl="0" indent="0" algn="l" rtl="0">
              <a:spcBef>
                <a:spcPts val="0"/>
              </a:spcBef>
              <a:spcAft>
                <a:spcPts val="0"/>
              </a:spcAft>
              <a:buClr>
                <a:schemeClr val="dk1"/>
              </a:buClr>
              <a:buSzPts val="1400"/>
              <a:buFont typeface="Arial"/>
              <a:buNone/>
            </a:pPr>
            <a:endParaRPr dirty="0"/>
          </a:p>
        </p:txBody>
      </p:sp>
      <p:sp>
        <p:nvSpPr>
          <p:cNvPr id="222" name="Google Shape;222;gf10477feae_0_9:notes"/>
          <p:cNvSpPr txBox="1">
            <a:spLocks noGrp="1"/>
          </p:cNvSpPr>
          <p:nvPr>
            <p:ph type="sldNum" idx="12"/>
          </p:nvPr>
        </p:nvSpPr>
        <p:spPr>
          <a:xfrm>
            <a:off x="4023092" y="8917422"/>
            <a:ext cx="3077700" cy="469500"/>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f10477feae_0_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f10477feae_0_16: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400"/>
              <a:buFont typeface="Arial"/>
              <a:buNone/>
            </a:pPr>
            <a:r>
              <a:rPr lang="en-US" sz="1200" dirty="0">
                <a:highlight>
                  <a:schemeClr val="lt1"/>
                </a:highlight>
                <a:latin typeface="Arial"/>
                <a:ea typeface="Arial"/>
                <a:cs typeface="Arial"/>
                <a:sym typeface="Arial"/>
              </a:rPr>
              <a:t>Alyssa</a:t>
            </a:r>
            <a:endParaRPr dirty="0"/>
          </a:p>
        </p:txBody>
      </p:sp>
      <p:sp>
        <p:nvSpPr>
          <p:cNvPr id="234" name="Google Shape;234;gf10477feae_0_16:notes"/>
          <p:cNvSpPr txBox="1">
            <a:spLocks noGrp="1"/>
          </p:cNvSpPr>
          <p:nvPr>
            <p:ph type="sldNum" idx="12"/>
          </p:nvPr>
        </p:nvSpPr>
        <p:spPr>
          <a:xfrm>
            <a:off x="4023092" y="8917422"/>
            <a:ext cx="3077700" cy="469500"/>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f10477feae_0_3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f10477feae_0_31: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400"/>
              <a:buFont typeface="Arial"/>
              <a:buNone/>
            </a:pPr>
            <a:r>
              <a:rPr lang="en-US" sz="1200" dirty="0" smtClean="0">
                <a:highlight>
                  <a:schemeClr val="lt1"/>
                </a:highlight>
                <a:latin typeface="Arial"/>
                <a:ea typeface="Arial"/>
                <a:cs typeface="Arial"/>
                <a:sym typeface="Arial"/>
              </a:rPr>
              <a:t>Alyssa</a:t>
            </a:r>
          </a:p>
          <a:p>
            <a:pPr marL="0" lvl="0" indent="0" algn="l" rtl="0">
              <a:spcBef>
                <a:spcPts val="0"/>
              </a:spcBef>
              <a:spcAft>
                <a:spcPts val="0"/>
              </a:spcAft>
              <a:buClr>
                <a:schemeClr val="dk1"/>
              </a:buClr>
              <a:buSzPts val="1400"/>
              <a:buFont typeface="Arial"/>
              <a:buNone/>
            </a:pPr>
            <a:endParaRPr lang="en-US" sz="1200" dirty="0" smtClean="0">
              <a:highlight>
                <a:schemeClr val="lt1"/>
              </a:highlight>
              <a:latin typeface="Arial"/>
              <a:cs typeface="Arial"/>
              <a:sym typeface="Arial"/>
            </a:endParaRPr>
          </a:p>
          <a:p>
            <a:pPr marL="0" lvl="0" indent="0" algn="l" rtl="0">
              <a:spcBef>
                <a:spcPts val="0"/>
              </a:spcBef>
              <a:spcAft>
                <a:spcPts val="0"/>
              </a:spcAft>
              <a:buClr>
                <a:schemeClr val="dk1"/>
              </a:buClr>
              <a:buSzPts val="1400"/>
              <a:buFont typeface="Arial"/>
              <a:buNone/>
            </a:pPr>
            <a:r>
              <a:rPr lang="en-US" sz="1100" dirty="0" smtClean="0">
                <a:highlight>
                  <a:schemeClr val="lt1"/>
                </a:highlight>
                <a:latin typeface="Arial"/>
                <a:cs typeface="Arial"/>
                <a:sym typeface="Arial"/>
              </a:rPr>
              <a:t>Chatterbox</a:t>
            </a:r>
            <a:r>
              <a:rPr lang="en-US" sz="1100" baseline="0" dirty="0" smtClean="0">
                <a:highlight>
                  <a:schemeClr val="lt1"/>
                </a:highlight>
                <a:latin typeface="Arial"/>
                <a:cs typeface="Arial"/>
                <a:sym typeface="Arial"/>
              </a:rPr>
              <a:t> style – </a:t>
            </a:r>
          </a:p>
          <a:p>
            <a:pPr marL="0" lvl="0" indent="0" algn="l" rtl="0">
              <a:spcBef>
                <a:spcPts val="0"/>
              </a:spcBef>
              <a:spcAft>
                <a:spcPts val="0"/>
              </a:spcAft>
              <a:buClr>
                <a:schemeClr val="dk1"/>
              </a:buClr>
              <a:buSzPts val="1400"/>
              <a:buFont typeface="Arial"/>
              <a:buNone/>
            </a:pPr>
            <a:endParaRPr lang="en-US" sz="1100" baseline="0" dirty="0" smtClean="0">
              <a:highlight>
                <a:schemeClr val="lt1"/>
              </a:highligh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100" dirty="0" smtClean="0">
                <a:solidFill>
                  <a:schemeClr val="dk1"/>
                </a:solidFill>
              </a:rPr>
              <a:t>What formal strategies or informal approaches are you using to foster students’ transfer success - in your classroom and/or as an academic program? </a:t>
            </a:r>
          </a:p>
          <a:p>
            <a:pPr marL="0" lvl="0" indent="0" algn="l" rtl="0">
              <a:spcBef>
                <a:spcPts val="0"/>
              </a:spcBef>
              <a:spcAft>
                <a:spcPts val="0"/>
              </a:spcAft>
              <a:buClr>
                <a:schemeClr val="dk1"/>
              </a:buClr>
              <a:buSzPts val="1400"/>
              <a:buFont typeface="Arial"/>
              <a:buNone/>
            </a:pPr>
            <a:endParaRPr dirty="0"/>
          </a:p>
        </p:txBody>
      </p:sp>
      <p:sp>
        <p:nvSpPr>
          <p:cNvPr id="245" name="Google Shape;245;gf10477feae_0_31:notes"/>
          <p:cNvSpPr txBox="1">
            <a:spLocks noGrp="1"/>
          </p:cNvSpPr>
          <p:nvPr>
            <p:ph type="sldNum" idx="12"/>
          </p:nvPr>
        </p:nvSpPr>
        <p:spPr>
          <a:xfrm>
            <a:off x="4023092" y="8917422"/>
            <a:ext cx="3077700" cy="469500"/>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f10477feae_0_6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f10477feae_0_65: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400"/>
              <a:buFont typeface="Arial"/>
              <a:buNone/>
            </a:pPr>
            <a:r>
              <a:rPr lang="en-US" sz="1200" dirty="0" smtClean="0">
                <a:highlight>
                  <a:schemeClr val="lt1"/>
                </a:highlight>
                <a:latin typeface="Arial"/>
                <a:ea typeface="Arial"/>
                <a:cs typeface="Arial"/>
                <a:sym typeface="Arial"/>
              </a:rPr>
              <a:t>Alyssa</a:t>
            </a:r>
          </a:p>
          <a:p>
            <a:pPr marL="0" lvl="0" indent="0" algn="l" rtl="0">
              <a:spcBef>
                <a:spcPts val="0"/>
              </a:spcBef>
              <a:spcAft>
                <a:spcPts val="0"/>
              </a:spcAft>
              <a:buClr>
                <a:schemeClr val="dk1"/>
              </a:buClr>
              <a:buSzPts val="1400"/>
              <a:buFont typeface="Arial"/>
              <a:buNone/>
            </a:pPr>
            <a:endParaRPr lang="en-US" sz="1200" dirty="0" smtClean="0">
              <a:highlight>
                <a:schemeClr val="lt1"/>
              </a:highlight>
              <a:latin typeface="Arial"/>
              <a:cs typeface="Arial"/>
              <a:sym typeface="Arial"/>
            </a:endParaRPr>
          </a:p>
          <a:p>
            <a:pPr marL="0" lvl="0" indent="0" algn="l" rtl="0">
              <a:spcBef>
                <a:spcPts val="0"/>
              </a:spcBef>
              <a:spcAft>
                <a:spcPts val="0"/>
              </a:spcAft>
              <a:buClr>
                <a:schemeClr val="dk1"/>
              </a:buClr>
              <a:buSzPts val="1400"/>
              <a:buFont typeface="Arial"/>
              <a:buNone/>
            </a:pPr>
            <a:r>
              <a:rPr lang="en-US" sz="1100" dirty="0" smtClean="0">
                <a:highlight>
                  <a:schemeClr val="lt1"/>
                </a:highlight>
                <a:latin typeface="Arial"/>
                <a:cs typeface="Arial"/>
                <a:sym typeface="Arial"/>
              </a:rPr>
              <a:t>Chatterbox</a:t>
            </a:r>
            <a:r>
              <a:rPr lang="en-US" sz="1100" baseline="0" dirty="0" smtClean="0">
                <a:highlight>
                  <a:schemeClr val="lt1"/>
                </a:highlight>
                <a:latin typeface="Arial"/>
                <a:cs typeface="Arial"/>
                <a:sym typeface="Arial"/>
              </a:rPr>
              <a:t> style – </a:t>
            </a:r>
          </a:p>
          <a:p>
            <a:pPr marL="0" lvl="0" indent="0" algn="l" rtl="0">
              <a:spcBef>
                <a:spcPts val="0"/>
              </a:spcBef>
              <a:spcAft>
                <a:spcPts val="0"/>
              </a:spcAft>
              <a:buClr>
                <a:schemeClr val="dk1"/>
              </a:buClr>
              <a:buSzPts val="1400"/>
              <a:buFont typeface="Arial"/>
              <a:buNone/>
            </a:pPr>
            <a:endParaRPr lang="en-US" sz="1100" baseline="0" dirty="0" smtClean="0">
              <a:highlight>
                <a:schemeClr val="lt1"/>
              </a:highligh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100" dirty="0" smtClean="0">
                <a:solidFill>
                  <a:schemeClr val="dk1"/>
                </a:solidFill>
              </a:rPr>
              <a:t>What formal strategies or informal approaches are you using to foster students’ transfer success - in your classroom and/or as an academic program? </a:t>
            </a:r>
          </a:p>
          <a:p>
            <a:pPr marL="0" lvl="0" indent="0" algn="l" rtl="0">
              <a:spcBef>
                <a:spcPts val="0"/>
              </a:spcBef>
              <a:spcAft>
                <a:spcPts val="0"/>
              </a:spcAft>
              <a:buClr>
                <a:schemeClr val="dk1"/>
              </a:buClr>
              <a:buSzPts val="1400"/>
              <a:buFont typeface="Arial"/>
              <a:buNone/>
            </a:pPr>
            <a:endParaRPr dirty="0"/>
          </a:p>
        </p:txBody>
      </p:sp>
      <p:sp>
        <p:nvSpPr>
          <p:cNvPr id="264" name="Google Shape;264;gf10477feae_0_65:notes"/>
          <p:cNvSpPr txBox="1">
            <a:spLocks noGrp="1"/>
          </p:cNvSpPr>
          <p:nvPr>
            <p:ph type="sldNum" idx="12"/>
          </p:nvPr>
        </p:nvSpPr>
        <p:spPr>
          <a:xfrm>
            <a:off x="4023092" y="8917422"/>
            <a:ext cx="3077700" cy="469500"/>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03f3f165f_1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f03f3f165f_1_0:notes"/>
          <p:cNvSpPr txBox="1">
            <a:spLocks noGrp="1"/>
          </p:cNvSpPr>
          <p:nvPr>
            <p:ph type="body" idx="1"/>
          </p:nvPr>
        </p:nvSpPr>
        <p:spPr>
          <a:xfrm>
            <a:off x="710248" y="4459526"/>
            <a:ext cx="5682000" cy="42249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sz="1200"/>
              <a:t>Katie</a:t>
            </a:r>
            <a:endParaRPr sz="1200"/>
          </a:p>
          <a:p>
            <a:pPr marL="0" lvl="0" indent="0" algn="l" rtl="0">
              <a:lnSpc>
                <a:spcPct val="100000"/>
              </a:lnSpc>
              <a:spcBef>
                <a:spcPts val="0"/>
              </a:spcBef>
              <a:spcAft>
                <a:spcPts val="0"/>
              </a:spcAft>
              <a:buSzPts val="1400"/>
              <a:buNone/>
            </a:pPr>
            <a:endParaRPr sz="1200"/>
          </a:p>
        </p:txBody>
      </p:sp>
      <p:sp>
        <p:nvSpPr>
          <p:cNvPr id="74" name="Google Shape;74;gf03f3f165f_1_0:notes"/>
          <p:cNvSpPr txBox="1">
            <a:spLocks noGrp="1"/>
          </p:cNvSpPr>
          <p:nvPr>
            <p:ph type="sldNum" idx="12"/>
          </p:nvPr>
        </p:nvSpPr>
        <p:spPr>
          <a:xfrm>
            <a:off x="4023092" y="8917422"/>
            <a:ext cx="3077700" cy="4695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10477feae_0_9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f10477feae_0_91: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400"/>
              <a:buFont typeface="Arial"/>
              <a:buNone/>
            </a:pPr>
            <a:r>
              <a:rPr lang="en-US" sz="1200">
                <a:highlight>
                  <a:schemeClr val="lt1"/>
                </a:highlight>
                <a:latin typeface="Arial"/>
                <a:ea typeface="Arial"/>
                <a:cs typeface="Arial"/>
                <a:sym typeface="Arial"/>
              </a:rPr>
              <a:t>Alyssa</a:t>
            </a:r>
            <a:endParaRPr/>
          </a:p>
          <a:p>
            <a:pPr marL="0" lvl="0" indent="0" algn="l" rtl="0">
              <a:lnSpc>
                <a:spcPct val="100000"/>
              </a:lnSpc>
              <a:spcBef>
                <a:spcPts val="0"/>
              </a:spcBef>
              <a:spcAft>
                <a:spcPts val="0"/>
              </a:spcAft>
              <a:buSzPts val="1400"/>
              <a:buNone/>
            </a:pPr>
            <a:r>
              <a:rPr lang="en-US"/>
              <a:t>Reinforce that we can do this work alone!</a:t>
            </a:r>
            <a:br>
              <a:rPr lang="en-US"/>
            </a:br>
            <a:r>
              <a:rPr lang="en-US"/>
              <a:t>We need our university partners to help us with this work.</a:t>
            </a:r>
            <a:endParaRPr/>
          </a:p>
          <a:p>
            <a:pPr marL="0" lvl="0" indent="0" algn="l" rtl="0">
              <a:lnSpc>
                <a:spcPct val="100000"/>
              </a:lnSpc>
              <a:spcBef>
                <a:spcPts val="0"/>
              </a:spcBef>
              <a:spcAft>
                <a:spcPts val="0"/>
              </a:spcAft>
              <a:buSzPts val="1400"/>
              <a:buNone/>
            </a:pPr>
            <a:endParaRPr/>
          </a:p>
        </p:txBody>
      </p:sp>
      <p:sp>
        <p:nvSpPr>
          <p:cNvPr id="272" name="Google Shape;272;gf10477feae_0_91:notes"/>
          <p:cNvSpPr txBox="1">
            <a:spLocks noGrp="1"/>
          </p:cNvSpPr>
          <p:nvPr>
            <p:ph type="sldNum" idx="12"/>
          </p:nvPr>
        </p:nvSpPr>
        <p:spPr>
          <a:xfrm>
            <a:off x="4023092" y="8917422"/>
            <a:ext cx="3077700" cy="469500"/>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f567c5b0c5_0_0: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f567c5b0c5_0_0: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spcBef>
                <a:spcPts val="0"/>
              </a:spcBef>
              <a:spcAft>
                <a:spcPts val="0"/>
              </a:spcAft>
              <a:buClr>
                <a:schemeClr val="dk1"/>
              </a:buClr>
              <a:buSzPts val="1400"/>
              <a:buFont typeface="Arial"/>
              <a:buNone/>
            </a:pPr>
            <a:r>
              <a:rPr lang="en-US" sz="1200">
                <a:highlight>
                  <a:schemeClr val="lt1"/>
                </a:highlight>
                <a:latin typeface="Arial"/>
                <a:ea typeface="Arial"/>
                <a:cs typeface="Arial"/>
                <a:sym typeface="Arial"/>
              </a:rPr>
              <a:t>Alyssa</a:t>
            </a:r>
            <a:endParaRPr/>
          </a:p>
        </p:txBody>
      </p:sp>
      <p:sp>
        <p:nvSpPr>
          <p:cNvPr id="280" name="Google Shape;280;gf567c5b0c5_0_0: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f10477feae_0_7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f10477feae_0_73: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400"/>
              <a:buFont typeface="Arial"/>
              <a:buNone/>
            </a:pPr>
            <a:r>
              <a:rPr lang="en-US" sz="1200">
                <a:highlight>
                  <a:schemeClr val="lt1"/>
                </a:highlight>
                <a:latin typeface="Arial"/>
                <a:ea typeface="Arial"/>
                <a:cs typeface="Arial"/>
                <a:sym typeface="Arial"/>
              </a:rPr>
              <a:t>Alyssa</a:t>
            </a:r>
            <a:endParaRPr/>
          </a:p>
        </p:txBody>
      </p:sp>
      <p:sp>
        <p:nvSpPr>
          <p:cNvPr id="289" name="Google Shape;289;gf10477feae_0_73:notes"/>
          <p:cNvSpPr txBox="1">
            <a:spLocks noGrp="1"/>
          </p:cNvSpPr>
          <p:nvPr>
            <p:ph type="sldNum" idx="12"/>
          </p:nvPr>
        </p:nvSpPr>
        <p:spPr>
          <a:xfrm>
            <a:off x="4023092" y="8917422"/>
            <a:ext cx="3077700" cy="469500"/>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6: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spcBef>
                <a:spcPts val="0"/>
              </a:spcBef>
              <a:spcAft>
                <a:spcPts val="0"/>
              </a:spcAft>
              <a:buClr>
                <a:schemeClr val="dk1"/>
              </a:buClr>
              <a:buSzPts val="1400"/>
              <a:buFont typeface="Arial"/>
              <a:buNone/>
            </a:pPr>
            <a:r>
              <a:rPr lang="en-US" sz="1200">
                <a:highlight>
                  <a:schemeClr val="lt1"/>
                </a:highlight>
                <a:latin typeface="Arial"/>
                <a:ea typeface="Arial"/>
                <a:cs typeface="Arial"/>
                <a:sym typeface="Arial"/>
              </a:rPr>
              <a:t>Alyssa</a:t>
            </a:r>
            <a:endParaRPr sz="1200"/>
          </a:p>
          <a:p>
            <a:pPr marL="0" lvl="0" indent="0" algn="l" rtl="0">
              <a:lnSpc>
                <a:spcPct val="100000"/>
              </a:lnSpc>
              <a:spcBef>
                <a:spcPts val="0"/>
              </a:spcBef>
              <a:spcAft>
                <a:spcPts val="0"/>
              </a:spcAft>
              <a:buSzPts val="1400"/>
              <a:buNone/>
            </a:pPr>
            <a:r>
              <a:rPr lang="en-US" sz="1200"/>
              <a:t>We will share resources in chat and ask attendees to drop resources</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a:t>jamboard</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a:t>Crowdsource resource </a:t>
            </a:r>
            <a:endParaRPr sz="1200"/>
          </a:p>
        </p:txBody>
      </p:sp>
      <p:sp>
        <p:nvSpPr>
          <p:cNvPr id="297" name="Google Shape;297;p26:notes"/>
          <p:cNvSpPr txBox="1">
            <a:spLocks noGrp="1"/>
          </p:cNvSpPr>
          <p:nvPr>
            <p:ph type="sldNum" idx="12"/>
          </p:nvPr>
        </p:nvSpPr>
        <p:spPr>
          <a:xfrm>
            <a:off x="4023092" y="8917422"/>
            <a:ext cx="3077739" cy="46942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Calibri"/>
                <a:ea typeface="Calibri"/>
                <a:cs typeface="Calibri"/>
                <a:sym typeface="Calibri"/>
              </a:rPr>
              <a:t>23</a:t>
            </a:fld>
            <a:endParaRPr>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7: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Refer to RP Group website</a:t>
            </a:r>
            <a:endParaRPr sz="1200" dirty="0">
              <a:solidFill>
                <a:schemeClr val="dk1"/>
              </a:solidFill>
              <a:latin typeface="Calibri"/>
              <a:ea typeface="Calibri"/>
              <a:cs typeface="Calibri"/>
              <a:sym typeface="Calibri"/>
            </a:endParaRPr>
          </a:p>
        </p:txBody>
      </p:sp>
      <p:sp>
        <p:nvSpPr>
          <p:cNvPr id="305" name="Google Shape;305;p27:notes"/>
          <p:cNvSpPr txBox="1">
            <a:spLocks noGrp="1"/>
          </p:cNvSpPr>
          <p:nvPr>
            <p:ph type="sldNum" idx="12"/>
          </p:nvPr>
        </p:nvSpPr>
        <p:spPr>
          <a:xfrm>
            <a:off x="4023092" y="8917422"/>
            <a:ext cx="3077739" cy="46942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Calibri"/>
                <a:ea typeface="Calibri"/>
                <a:cs typeface="Calibri"/>
                <a:sym typeface="Calibri"/>
              </a:rPr>
              <a:t>24</a:t>
            </a:fld>
            <a:endParaRPr>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8: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15" name="Google Shape;315;p28:notes"/>
          <p:cNvSpPr txBox="1">
            <a:spLocks noGrp="1"/>
          </p:cNvSpPr>
          <p:nvPr>
            <p:ph type="sldNum" idx="12"/>
          </p:nvPr>
        </p:nvSpPr>
        <p:spPr>
          <a:xfrm>
            <a:off x="4023092" y="8917422"/>
            <a:ext cx="3077739" cy="46942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Calibri"/>
                <a:ea typeface="Calibri"/>
                <a:cs typeface="Calibri"/>
                <a:sym typeface="Calibri"/>
              </a:rPr>
              <a:t>25</a:t>
            </a:fld>
            <a:endParaRPr>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spcBef>
                <a:spcPts val="0"/>
              </a:spcBef>
              <a:spcAft>
                <a:spcPts val="0"/>
              </a:spcAft>
              <a:buClr>
                <a:schemeClr val="dk1"/>
              </a:buClr>
              <a:buSzPts val="1400"/>
              <a:buFont typeface="Arial"/>
              <a:buNone/>
            </a:pPr>
            <a:r>
              <a:rPr lang="en-US" sz="1200"/>
              <a:t>Katie</a:t>
            </a:r>
            <a:endParaRPr sz="1200"/>
          </a:p>
          <a:p>
            <a:pPr marL="0" lvl="0" indent="0" algn="l" rtl="0">
              <a:spcBef>
                <a:spcPts val="0"/>
              </a:spcBef>
              <a:spcAft>
                <a:spcPts val="0"/>
              </a:spcAft>
              <a:buClr>
                <a:schemeClr val="dk1"/>
              </a:buClr>
              <a:buSzPts val="1400"/>
              <a:buFont typeface="Arial"/>
              <a:buNone/>
            </a:pPr>
            <a:endParaRPr sz="1200"/>
          </a:p>
          <a:p>
            <a:pPr marL="0" lvl="0" indent="0" algn="just" rtl="0">
              <a:spcBef>
                <a:spcPts val="0"/>
              </a:spcBef>
              <a:spcAft>
                <a:spcPts val="0"/>
              </a:spcAft>
              <a:buClr>
                <a:schemeClr val="dk1"/>
              </a:buClr>
              <a:buSzPts val="1100"/>
              <a:buFont typeface="Arial"/>
              <a:buNone/>
            </a:pPr>
            <a:r>
              <a:rPr lang="en-US" sz="1200" i="1">
                <a:solidFill>
                  <a:srgbClr val="201F1E"/>
                </a:solidFill>
              </a:rPr>
              <a:t>Transfer success requires that all faculty, instructional and non-instructional, provide emotional and tactical support to build students’ capacity to successfully transfer. Today you’ll hear about what students say they need to successfully transfer and strategies how faculty specifically can support transfer, inside and outside of the classroom. </a:t>
            </a:r>
            <a:endParaRPr sz="1200"/>
          </a:p>
          <a:p>
            <a:pPr marL="0" lvl="0" indent="0" algn="l" rtl="0">
              <a:lnSpc>
                <a:spcPct val="100000"/>
              </a:lnSpc>
              <a:spcBef>
                <a:spcPts val="0"/>
              </a:spcBef>
              <a:spcAft>
                <a:spcPts val="0"/>
              </a:spcAft>
              <a:buSzPts val="1400"/>
              <a:buNone/>
            </a:pPr>
            <a:endParaRPr/>
          </a:p>
        </p:txBody>
      </p:sp>
      <p:sp>
        <p:nvSpPr>
          <p:cNvPr id="94" name="Google Shape;94;p3:notes"/>
          <p:cNvSpPr txBox="1">
            <a:spLocks noGrp="1"/>
          </p:cNvSpPr>
          <p:nvPr>
            <p:ph type="sldNum" idx="12"/>
          </p:nvPr>
        </p:nvSpPr>
        <p:spPr>
          <a:xfrm>
            <a:off x="4023092" y="8917422"/>
            <a:ext cx="3077739" cy="46942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spcBef>
                <a:spcPts val="0"/>
              </a:spcBef>
              <a:spcAft>
                <a:spcPts val="0"/>
              </a:spcAft>
              <a:buClr>
                <a:schemeClr val="dk1"/>
              </a:buClr>
              <a:buSzPts val="1400"/>
              <a:buFont typeface="Arial"/>
              <a:buNone/>
            </a:pPr>
            <a:r>
              <a:rPr lang="en-US" sz="1200"/>
              <a:t>Katie</a:t>
            </a:r>
            <a:endParaRPr sz="1200"/>
          </a:p>
          <a:p>
            <a:pPr marL="0" lvl="0" indent="0" algn="l" rtl="0">
              <a:spcBef>
                <a:spcPts val="0"/>
              </a:spcBef>
              <a:spcAft>
                <a:spcPts val="0"/>
              </a:spcAft>
              <a:buClr>
                <a:schemeClr val="dk1"/>
              </a:buClr>
              <a:buSzPts val="1400"/>
              <a:buFont typeface="Arial"/>
              <a:buNone/>
            </a:pPr>
            <a:r>
              <a:rPr lang="en-US" sz="1200">
                <a:solidFill>
                  <a:srgbClr val="444444"/>
                </a:solidFill>
                <a:highlight>
                  <a:srgbClr val="FFFFFF"/>
                </a:highlight>
                <a:latin typeface="Arial"/>
                <a:ea typeface="Arial"/>
                <a:cs typeface="Arial"/>
                <a:sym typeface="Arial"/>
              </a:rPr>
              <a:t>Research shows an impending shortage of baccalaureate holders in California, and the Vision for Success includes goals for dramatically improving students’ transfer outcomes. This study aims to identify strategies for increasing transfer among “high-leverage learners” in California Community Colleges — individuals who have completed all or most of their transfer requirements, but who do not make it “through the gate” to a university. </a:t>
            </a:r>
            <a:endParaRPr sz="1200"/>
          </a:p>
          <a:p>
            <a:pPr marL="0" lvl="0" indent="0" algn="l" rtl="0">
              <a:lnSpc>
                <a:spcPct val="100000"/>
              </a:lnSpc>
              <a:spcBef>
                <a:spcPts val="0"/>
              </a:spcBef>
              <a:spcAft>
                <a:spcPts val="0"/>
              </a:spcAft>
              <a:buSzPts val="1400"/>
              <a:buNone/>
            </a:pPr>
            <a:endParaRPr sz="1200"/>
          </a:p>
        </p:txBody>
      </p:sp>
      <p:sp>
        <p:nvSpPr>
          <p:cNvPr id="102" name="Google Shape;102;p5:notes"/>
          <p:cNvSpPr txBox="1">
            <a:spLocks noGrp="1"/>
          </p:cNvSpPr>
          <p:nvPr>
            <p:ph type="sldNum" idx="12"/>
          </p:nvPr>
        </p:nvSpPr>
        <p:spPr>
          <a:xfrm>
            <a:off x="4023092" y="8917422"/>
            <a:ext cx="3077739" cy="46942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Calibri"/>
                <a:ea typeface="Calibri"/>
                <a:cs typeface="Calibri"/>
                <a:sym typeface="Calibri"/>
              </a:rPr>
              <a:t>4</a:t>
            </a:fld>
            <a:endParaRPr>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spcBef>
                <a:spcPts val="0"/>
              </a:spcBef>
              <a:spcAft>
                <a:spcPts val="0"/>
              </a:spcAft>
              <a:buClr>
                <a:schemeClr val="dk1"/>
              </a:buClr>
              <a:buSzPts val="1400"/>
              <a:buFont typeface="Arial"/>
              <a:buNone/>
            </a:pPr>
            <a:r>
              <a:rPr lang="en-US" sz="1200"/>
              <a:t>Katie</a:t>
            </a:r>
            <a:endParaRPr sz="1200"/>
          </a:p>
          <a:p>
            <a:pPr marL="0" lvl="0" indent="0" algn="l" rtl="0">
              <a:lnSpc>
                <a:spcPct val="100000"/>
              </a:lnSpc>
              <a:spcBef>
                <a:spcPts val="0"/>
              </a:spcBef>
              <a:spcAft>
                <a:spcPts val="0"/>
              </a:spcAft>
              <a:buSzPts val="1400"/>
              <a:buNone/>
            </a:pPr>
            <a:endParaRPr sz="1200"/>
          </a:p>
        </p:txBody>
      </p:sp>
      <p:sp>
        <p:nvSpPr>
          <p:cNvPr id="111" name="Google Shape;111;p6:notes"/>
          <p:cNvSpPr txBox="1">
            <a:spLocks noGrp="1"/>
          </p:cNvSpPr>
          <p:nvPr>
            <p:ph type="sldNum" idx="12"/>
          </p:nvPr>
        </p:nvSpPr>
        <p:spPr>
          <a:xfrm>
            <a:off x="4023092" y="8917422"/>
            <a:ext cx="3077739" cy="46942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Calibri"/>
                <a:ea typeface="Calibri"/>
                <a:cs typeface="Calibri"/>
                <a:sym typeface="Calibri"/>
              </a:rPr>
              <a:t>5</a:t>
            </a:fld>
            <a:endParaRPr>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7: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spcBef>
                <a:spcPts val="0"/>
              </a:spcBef>
              <a:spcAft>
                <a:spcPts val="0"/>
              </a:spcAft>
              <a:buClr>
                <a:schemeClr val="dk1"/>
              </a:buClr>
              <a:buSzPts val="1400"/>
              <a:buFont typeface="Arial"/>
              <a:buNone/>
            </a:pPr>
            <a:r>
              <a:rPr lang="en-US" sz="1200"/>
              <a:t>Katie</a:t>
            </a:r>
            <a:endParaRPr sz="12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Research Question: </a:t>
            </a:r>
            <a:endParaRPr/>
          </a:p>
          <a:p>
            <a:pPr marL="0" lvl="0" indent="0" algn="l" rtl="0">
              <a:lnSpc>
                <a:spcPct val="100000"/>
              </a:lnSpc>
              <a:spcBef>
                <a:spcPts val="0"/>
              </a:spcBef>
              <a:spcAft>
                <a:spcPts val="0"/>
              </a:spcAft>
              <a:buSzPts val="1400"/>
              <a:buNone/>
            </a:pPr>
            <a:r>
              <a:rPr lang="en-US"/>
              <a:t>How many students get get close to but do not make it through the transfer gate? </a:t>
            </a:r>
            <a:endParaRPr/>
          </a:p>
          <a:p>
            <a:pPr marL="0" lvl="0" indent="0" algn="l" rtl="0">
              <a:lnSpc>
                <a:spcPct val="100000"/>
              </a:lnSpc>
              <a:spcBef>
                <a:spcPts val="0"/>
              </a:spcBef>
              <a:spcAft>
                <a:spcPts val="0"/>
              </a:spcAft>
              <a:buSzPts val="1400"/>
              <a:buNone/>
            </a:pPr>
            <a:r>
              <a:rPr lang="en-US"/>
              <a:t>Population:</a:t>
            </a:r>
            <a:endParaRPr/>
          </a:p>
          <a:p>
            <a:pPr marL="0" lvl="0" indent="0" algn="l" rtl="0">
              <a:lnSpc>
                <a:spcPct val="100000"/>
              </a:lnSpc>
              <a:spcBef>
                <a:spcPts val="0"/>
              </a:spcBef>
              <a:spcAft>
                <a:spcPts val="0"/>
              </a:spcAft>
              <a:buSzPts val="1400"/>
              <a:buNone/>
            </a:pPr>
            <a:r>
              <a:rPr lang="en-US"/>
              <a:t>875,630 CCC students </a:t>
            </a:r>
            <a:endParaRPr/>
          </a:p>
          <a:p>
            <a:pPr marL="0" lvl="0" indent="0" algn="l" rtl="0">
              <a:lnSpc>
                <a:spcPct val="100000"/>
              </a:lnSpc>
              <a:spcBef>
                <a:spcPts val="0"/>
              </a:spcBef>
              <a:spcAft>
                <a:spcPts val="0"/>
              </a:spcAft>
              <a:buSzPts val="1400"/>
              <a:buNone/>
            </a:pPr>
            <a:r>
              <a:rPr lang="en-US"/>
              <a:t>Enrolled b/w 2010-2011 and 2014-2015</a:t>
            </a:r>
            <a:endParaRPr/>
          </a:p>
          <a:p>
            <a:pPr marL="0" lvl="0" indent="0" algn="l" rtl="0">
              <a:lnSpc>
                <a:spcPct val="100000"/>
              </a:lnSpc>
              <a:spcBef>
                <a:spcPts val="0"/>
              </a:spcBef>
              <a:spcAft>
                <a:spcPts val="0"/>
              </a:spcAft>
              <a:buSzPts val="1400"/>
              <a:buNone/>
            </a:pPr>
            <a:r>
              <a:rPr lang="en-US"/>
              <a:t>Outcomes through spring 2016</a:t>
            </a:r>
            <a:endParaRPr/>
          </a:p>
          <a:p>
            <a:pPr marL="0" lvl="0" indent="0" algn="l" rtl="0">
              <a:lnSpc>
                <a:spcPct val="100000"/>
              </a:lnSpc>
              <a:spcBef>
                <a:spcPts val="0"/>
              </a:spcBef>
              <a:spcAft>
                <a:spcPts val="0"/>
              </a:spcAft>
              <a:buSzPts val="1400"/>
              <a:buNone/>
            </a:pPr>
            <a:r>
              <a:rPr lang="en-US"/>
              <a:t>Subgroups:</a:t>
            </a:r>
            <a:endParaRPr/>
          </a:p>
          <a:p>
            <a:pPr marL="0" lvl="0" indent="0" algn="l" rtl="0">
              <a:lnSpc>
                <a:spcPct val="100000"/>
              </a:lnSpc>
              <a:spcBef>
                <a:spcPts val="0"/>
              </a:spcBef>
              <a:spcAft>
                <a:spcPts val="0"/>
              </a:spcAft>
              <a:buSzPts val="1400"/>
              <a:buNone/>
            </a:pPr>
            <a:r>
              <a:rPr lang="en-US"/>
              <a:t>67% Transfer Achievers (583,074) </a:t>
            </a:r>
            <a:endParaRPr/>
          </a:p>
          <a:p>
            <a:pPr marL="0" lvl="0" indent="0" algn="l" rtl="0">
              <a:lnSpc>
                <a:spcPct val="100000"/>
              </a:lnSpc>
              <a:spcBef>
                <a:spcPts val="0"/>
              </a:spcBef>
              <a:spcAft>
                <a:spcPts val="0"/>
              </a:spcAft>
              <a:buSzPts val="1400"/>
              <a:buNone/>
            </a:pPr>
            <a:r>
              <a:rPr lang="en-US"/>
              <a:t>16% Students At the Gate (135,557)</a:t>
            </a:r>
            <a:endParaRPr/>
          </a:p>
          <a:p>
            <a:pPr marL="0" lvl="0" indent="0" algn="l" rtl="0">
              <a:lnSpc>
                <a:spcPct val="100000"/>
              </a:lnSpc>
              <a:spcBef>
                <a:spcPts val="0"/>
              </a:spcBef>
              <a:spcAft>
                <a:spcPts val="0"/>
              </a:spcAft>
              <a:buSzPts val="1400"/>
              <a:buNone/>
            </a:pPr>
            <a:r>
              <a:rPr lang="en-US"/>
              <a:t>18% Students Near the Gate (156,999)</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92% of Near the Gate students need to complete math transfer requirement</a:t>
            </a:r>
            <a:endParaRPr/>
          </a:p>
          <a:p>
            <a:pPr marL="0" lvl="0" indent="0" algn="l" rtl="0">
              <a:spcBef>
                <a:spcPts val="0"/>
              </a:spcBef>
              <a:spcAft>
                <a:spcPts val="0"/>
              </a:spcAft>
              <a:buClr>
                <a:schemeClr val="dk1"/>
              </a:buClr>
              <a:buSzPts val="1400"/>
              <a:buFont typeface="Arial"/>
              <a:buNone/>
            </a:pPr>
            <a:r>
              <a:rPr lang="en-US"/>
              <a:t>African Americans are least likely to complete transfer-level math</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Students who do not transfer within a year of becoming transfer ready (at the gate) are less likely to transfer</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75% African-American students who make it near or at the gate ultimately transfer -- highest among any ethnic group</a:t>
            </a:r>
            <a:endParaRPr/>
          </a:p>
          <a:p>
            <a:pPr marL="0" lvl="0" indent="0" algn="l" rtl="0">
              <a:spcBef>
                <a:spcPts val="0"/>
              </a:spcBef>
              <a:spcAft>
                <a:spcPts val="0"/>
              </a:spcAft>
              <a:buClr>
                <a:schemeClr val="dk1"/>
              </a:buClr>
              <a:buSzPts val="1400"/>
              <a:buFont typeface="Arial"/>
              <a:buNone/>
            </a:pPr>
            <a:r>
              <a:rPr lang="en-US"/>
              <a:t>Yet, many African Americans do not make it past 30 units in six years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Latino students are 1.41 times more likely to remain at the gate than transfer</a:t>
            </a:r>
            <a:endParaRPr/>
          </a:p>
          <a:p>
            <a:pPr marL="0" lvl="0" indent="0" algn="l" rtl="0">
              <a:spcBef>
                <a:spcPts val="0"/>
              </a:spcBef>
              <a:spcAft>
                <a:spcPts val="0"/>
              </a:spcAft>
              <a:buClr>
                <a:schemeClr val="dk1"/>
              </a:buClr>
              <a:buSzPts val="1400"/>
              <a:buFont typeface="Arial"/>
              <a:buNone/>
            </a:pPr>
            <a:r>
              <a:rPr lang="en-US"/>
              <a:t>Latino students are 1.30 times more likely to remain near the gate than transfer</a:t>
            </a:r>
            <a:endParaRPr/>
          </a:p>
          <a:p>
            <a:pPr marL="0" lvl="0" indent="0" algn="l" rtl="0">
              <a:lnSpc>
                <a:spcPct val="100000"/>
              </a:lnSpc>
              <a:spcBef>
                <a:spcPts val="0"/>
              </a:spcBef>
              <a:spcAft>
                <a:spcPts val="0"/>
              </a:spcAft>
              <a:buSzPts val="1400"/>
              <a:buNone/>
            </a:pPr>
            <a:endParaRPr/>
          </a:p>
        </p:txBody>
      </p:sp>
      <p:sp>
        <p:nvSpPr>
          <p:cNvPr id="127" name="Google Shape;127;p7:notes"/>
          <p:cNvSpPr txBox="1">
            <a:spLocks noGrp="1"/>
          </p:cNvSpPr>
          <p:nvPr>
            <p:ph type="sldNum" idx="12"/>
          </p:nvPr>
        </p:nvSpPr>
        <p:spPr>
          <a:xfrm>
            <a:off x="4023092" y="8917422"/>
            <a:ext cx="3077739" cy="46942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Calibri"/>
                <a:ea typeface="Calibri"/>
                <a:cs typeface="Calibri"/>
                <a:sym typeface="Calibri"/>
              </a:rPr>
              <a:t>6</a:t>
            </a:fld>
            <a:endParaRPr>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9: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618"/>
              </a:spcBef>
              <a:spcAft>
                <a:spcPts val="0"/>
              </a:spcAft>
              <a:buSzPts val="1400"/>
              <a:buNone/>
            </a:pPr>
            <a:r>
              <a:rPr lang="en-US" sz="1200"/>
              <a:t>Darla</a:t>
            </a:r>
            <a:endParaRPr sz="1200"/>
          </a:p>
          <a:p>
            <a:pPr marL="0" lvl="0" indent="0" algn="l" rtl="0">
              <a:lnSpc>
                <a:spcPct val="115000"/>
              </a:lnSpc>
              <a:spcBef>
                <a:spcPts val="618"/>
              </a:spcBef>
              <a:spcAft>
                <a:spcPts val="0"/>
              </a:spcAft>
              <a:buSzPts val="1400"/>
              <a:buNone/>
            </a:pPr>
            <a:r>
              <a:rPr lang="en-US" sz="1200"/>
              <a:t>Why do so many students who are close to achieving their transfer goal stop short of making this transition?</a:t>
            </a:r>
            <a:endParaRPr sz="1200"/>
          </a:p>
          <a:p>
            <a:pPr marL="0" lvl="0" indent="0" algn="l" rtl="0">
              <a:lnSpc>
                <a:spcPct val="115000"/>
              </a:lnSpc>
              <a:spcBef>
                <a:spcPts val="618"/>
              </a:spcBef>
              <a:spcAft>
                <a:spcPts val="0"/>
              </a:spcAft>
              <a:buSzPts val="1400"/>
              <a:buNone/>
            </a:pPr>
            <a:r>
              <a:rPr lang="en-US" sz="1200"/>
              <a:t>What can we do to help students who are close to transfer make it through the gate to university?  </a:t>
            </a:r>
            <a:endParaRPr sz="1200"/>
          </a:p>
          <a:p>
            <a:pPr marL="0" lvl="0" indent="0" algn="l" rtl="0">
              <a:lnSpc>
                <a:spcPct val="115000"/>
              </a:lnSpc>
              <a:spcBef>
                <a:spcPts val="618"/>
              </a:spcBef>
              <a:spcAft>
                <a:spcPts val="0"/>
              </a:spcAft>
              <a:buSzPts val="1400"/>
              <a:buNone/>
            </a:pPr>
            <a:r>
              <a:rPr lang="en-US" sz="1200"/>
              <a:t>What is holding back different student groups, and how can we help them continue their journey?</a:t>
            </a:r>
            <a:endParaRPr sz="1200"/>
          </a:p>
          <a:p>
            <a:pPr marL="0" lvl="0" indent="0" algn="l" rtl="0">
              <a:lnSpc>
                <a:spcPct val="100000"/>
              </a:lnSpc>
              <a:spcBef>
                <a:spcPts val="660"/>
              </a:spcBef>
              <a:spcAft>
                <a:spcPts val="0"/>
              </a:spcAft>
              <a:buSzPts val="1400"/>
              <a:buNone/>
            </a:pPr>
            <a:r>
              <a:rPr lang="en-US" sz="1200">
                <a:highlight>
                  <a:srgbClr val="FFFFFF"/>
                </a:highlight>
              </a:rPr>
              <a:t>92% reported they are pursuing a bachelor’s degree to increase their career options and make more money (86%)</a:t>
            </a:r>
            <a:endParaRPr sz="1100" b="1" i="1">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38" name="Google Shape;138;p19:notes"/>
          <p:cNvSpPr txBox="1">
            <a:spLocks noGrp="1"/>
          </p:cNvSpPr>
          <p:nvPr>
            <p:ph type="sldNum" idx="12"/>
          </p:nvPr>
        </p:nvSpPr>
        <p:spPr>
          <a:xfrm>
            <a:off x="4023092" y="8917422"/>
            <a:ext cx="3077739" cy="46942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0: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618"/>
              </a:spcBef>
              <a:spcAft>
                <a:spcPts val="0"/>
              </a:spcAft>
              <a:buNone/>
            </a:pPr>
            <a:r>
              <a:rPr lang="en-US" sz="1200"/>
              <a:t>Darla</a:t>
            </a:r>
            <a:endParaRPr sz="1200"/>
          </a:p>
          <a:p>
            <a:pPr marL="0" lvl="0" indent="0" algn="l" rtl="0">
              <a:lnSpc>
                <a:spcPct val="115000"/>
              </a:lnSpc>
              <a:spcBef>
                <a:spcPts val="618"/>
              </a:spcBef>
              <a:spcAft>
                <a:spcPts val="0"/>
              </a:spcAft>
              <a:buNone/>
            </a:pPr>
            <a:endParaRPr sz="1200"/>
          </a:p>
          <a:p>
            <a:pPr marL="457200" lvl="0" indent="-304800" algn="l" rtl="0">
              <a:lnSpc>
                <a:spcPct val="115000"/>
              </a:lnSpc>
              <a:spcBef>
                <a:spcPts val="618"/>
              </a:spcBef>
              <a:spcAft>
                <a:spcPts val="0"/>
              </a:spcAft>
              <a:buSzPts val="1200"/>
              <a:buChar char="●"/>
            </a:pPr>
            <a:r>
              <a:rPr lang="en-US" sz="1200"/>
              <a:t>Finances are the biggest hurdle students cite</a:t>
            </a:r>
            <a:endParaRPr sz="1200"/>
          </a:p>
          <a:p>
            <a:pPr marL="457200" lvl="0" indent="-304800" algn="l" rtl="0">
              <a:lnSpc>
                <a:spcPct val="115000"/>
              </a:lnSpc>
              <a:spcBef>
                <a:spcPts val="0"/>
              </a:spcBef>
              <a:spcAft>
                <a:spcPts val="0"/>
              </a:spcAft>
              <a:buSzPts val="1200"/>
              <a:buChar char="●"/>
            </a:pPr>
            <a:r>
              <a:rPr lang="en-US" sz="1200"/>
              <a:t>Students are juggling numerous and often competing school, work, and family responsibilities</a:t>
            </a:r>
            <a:endParaRPr sz="1200"/>
          </a:p>
          <a:p>
            <a:pPr marL="457200" lvl="0" indent="-304800" algn="l" rtl="0">
              <a:lnSpc>
                <a:spcPct val="115000"/>
              </a:lnSpc>
              <a:spcBef>
                <a:spcPts val="0"/>
              </a:spcBef>
              <a:spcAft>
                <a:spcPts val="0"/>
              </a:spcAft>
              <a:buSzPts val="1200"/>
              <a:buChar char="●"/>
            </a:pPr>
            <a:r>
              <a:rPr lang="en-US" sz="1200"/>
              <a:t>Students are often missing accurate and timely information about pursuing a bachelor’s degree throughout their transfer journey—from both their community colleges and prospective universities</a:t>
            </a:r>
            <a:endParaRPr sz="1200"/>
          </a:p>
          <a:p>
            <a:pPr marL="457200" lvl="0" indent="-304800" algn="l" rtl="0">
              <a:lnSpc>
                <a:spcPct val="115000"/>
              </a:lnSpc>
              <a:spcBef>
                <a:spcPts val="0"/>
              </a:spcBef>
              <a:spcAft>
                <a:spcPts val="0"/>
              </a:spcAft>
              <a:buSzPts val="1200"/>
              <a:buChar char="●"/>
            </a:pPr>
            <a:r>
              <a:rPr lang="en-US" sz="1200"/>
              <a:t>Students say the absence of social support negatively impacts their transfer decision-making and compromises their capacity for pursuing a bachelor’s degree</a:t>
            </a:r>
            <a:endParaRPr sz="1200"/>
          </a:p>
          <a:p>
            <a:pPr marL="0" lvl="0" indent="0" algn="l" rtl="0">
              <a:lnSpc>
                <a:spcPct val="115000"/>
              </a:lnSpc>
              <a:spcBef>
                <a:spcPts val="618"/>
              </a:spcBef>
              <a:spcAft>
                <a:spcPts val="0"/>
              </a:spcAft>
              <a:buClr>
                <a:srgbClr val="000000"/>
              </a:buClr>
              <a:buSzPts val="1400"/>
              <a:buFont typeface="Arial"/>
              <a:buNone/>
            </a:pPr>
            <a:endParaRPr sz="1200" b="1"/>
          </a:p>
        </p:txBody>
      </p:sp>
      <p:sp>
        <p:nvSpPr>
          <p:cNvPr id="147" name="Google Shape;147;p20:notes"/>
          <p:cNvSpPr txBox="1">
            <a:spLocks noGrp="1"/>
          </p:cNvSpPr>
          <p:nvPr>
            <p:ph type="sldNum" idx="12"/>
          </p:nvPr>
        </p:nvSpPr>
        <p:spPr>
          <a:xfrm>
            <a:off x="4023092" y="8917422"/>
            <a:ext cx="3077739" cy="46942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edd3f11ba1_0_1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edd3f11ba1_0_14:notes"/>
          <p:cNvSpPr txBox="1">
            <a:spLocks noGrp="1"/>
          </p:cNvSpPr>
          <p:nvPr>
            <p:ph type="body" idx="1"/>
          </p:nvPr>
        </p:nvSpPr>
        <p:spPr>
          <a:xfrm>
            <a:off x="710248" y="4459526"/>
            <a:ext cx="5682000" cy="4224900"/>
          </a:xfrm>
          <a:prstGeom prst="rect">
            <a:avLst/>
          </a:prstGeom>
          <a:noFill/>
          <a:ln>
            <a:noFill/>
          </a:ln>
        </p:spPr>
        <p:txBody>
          <a:bodyPr spcFirstLastPara="1" wrap="square" lIns="94200" tIns="47075" rIns="94200" bIns="47075" anchor="t" anchorCtr="0">
            <a:noAutofit/>
          </a:bodyPr>
          <a:lstStyle/>
          <a:p>
            <a:pPr marL="0" lvl="0" indent="0" algn="l" rtl="0">
              <a:lnSpc>
                <a:spcPct val="115000"/>
              </a:lnSpc>
              <a:spcBef>
                <a:spcPts val="618"/>
              </a:spcBef>
              <a:spcAft>
                <a:spcPts val="0"/>
              </a:spcAft>
              <a:buClr>
                <a:schemeClr val="dk1"/>
              </a:buClr>
              <a:buSzPts val="1400"/>
              <a:buFont typeface="Arial"/>
              <a:buNone/>
            </a:pPr>
            <a:r>
              <a:rPr lang="en-US" sz="1200"/>
              <a:t>Darla</a:t>
            </a:r>
            <a:endParaRPr sz="1200"/>
          </a:p>
          <a:p>
            <a:pPr marL="0" lvl="0" indent="0" algn="l" rtl="0">
              <a:lnSpc>
                <a:spcPct val="115000"/>
              </a:lnSpc>
              <a:spcBef>
                <a:spcPts val="1000"/>
              </a:spcBef>
              <a:spcAft>
                <a:spcPts val="0"/>
              </a:spcAft>
              <a:buClr>
                <a:schemeClr val="dk1"/>
              </a:buClr>
              <a:buSzPts val="1100"/>
              <a:buNone/>
            </a:pPr>
            <a:endParaRPr/>
          </a:p>
          <a:p>
            <a:pPr marL="0" lvl="0" indent="0" algn="l" rtl="0">
              <a:lnSpc>
                <a:spcPct val="115000"/>
              </a:lnSpc>
              <a:spcBef>
                <a:spcPts val="600"/>
              </a:spcBef>
              <a:spcAft>
                <a:spcPts val="0"/>
              </a:spcAft>
              <a:buClr>
                <a:schemeClr val="dk1"/>
              </a:buClr>
              <a:buSzPts val="1100"/>
              <a:buNone/>
            </a:pPr>
            <a:r>
              <a:rPr lang="en-US" sz="1100">
                <a:latin typeface="Arial"/>
                <a:ea typeface="Arial"/>
                <a:cs typeface="Arial"/>
                <a:sym typeface="Arial"/>
              </a:rPr>
              <a:t>Finances are the biggest hurdle students cite regarding transfer regardless of age, gender, or racial/ethnic background.·</a:t>
            </a:r>
            <a:r>
              <a:rPr lang="en-US" sz="700">
                <a:latin typeface="Times New Roman"/>
                <a:ea typeface="Times New Roman"/>
                <a:cs typeface="Times New Roman"/>
                <a:sym typeface="Times New Roman"/>
              </a:rPr>
              <a:t>     </a:t>
            </a:r>
            <a:endParaRPr sz="1100">
              <a:latin typeface="Arial"/>
              <a:ea typeface="Arial"/>
              <a:cs typeface="Arial"/>
              <a:sym typeface="Arial"/>
            </a:endParaRPr>
          </a:p>
          <a:p>
            <a:pPr marL="0" lvl="0" indent="0" algn="l" rtl="0">
              <a:lnSpc>
                <a:spcPct val="115000"/>
              </a:lnSpc>
              <a:spcBef>
                <a:spcPts val="600"/>
              </a:spcBef>
              <a:spcAft>
                <a:spcPts val="0"/>
              </a:spcAft>
              <a:buClr>
                <a:schemeClr val="dk1"/>
              </a:buClr>
              <a:buSzPts val="1400"/>
              <a:buNone/>
            </a:pPr>
            <a:r>
              <a:rPr lang="en-US" sz="1200"/>
              <a:t>Students often do not know the true cost of university compared to what it costs to attend community college</a:t>
            </a:r>
            <a:endParaRPr sz="1200"/>
          </a:p>
          <a:p>
            <a:pPr marL="0" lvl="0" indent="0" algn="l" rtl="0">
              <a:lnSpc>
                <a:spcPct val="115000"/>
              </a:lnSpc>
              <a:spcBef>
                <a:spcPts val="600"/>
              </a:spcBef>
              <a:spcAft>
                <a:spcPts val="0"/>
              </a:spcAft>
              <a:buClr>
                <a:schemeClr val="dk1"/>
              </a:buClr>
              <a:buSzPts val="1100"/>
              <a:buNone/>
            </a:pPr>
            <a:r>
              <a:rPr lang="en-US" sz="1100">
                <a:latin typeface="Arial"/>
                <a:ea typeface="Arial"/>
                <a:cs typeface="Arial"/>
                <a:sym typeface="Arial"/>
              </a:rPr>
              <a:t>75% of students describe the cost of the university tuition as “very challenging,” with nearly half listing it as the biggest challenge they face when considering transfer</a:t>
            </a:r>
            <a:endParaRPr sz="1100">
              <a:latin typeface="Arial"/>
              <a:ea typeface="Arial"/>
              <a:cs typeface="Arial"/>
              <a:sym typeface="Arial"/>
            </a:endParaRPr>
          </a:p>
          <a:p>
            <a:pPr marL="0" lvl="0" indent="0" algn="l" rtl="0">
              <a:lnSpc>
                <a:spcPct val="115000"/>
              </a:lnSpc>
              <a:spcBef>
                <a:spcPts val="600"/>
              </a:spcBef>
              <a:spcAft>
                <a:spcPts val="0"/>
              </a:spcAft>
              <a:buClr>
                <a:schemeClr val="dk1"/>
              </a:buClr>
              <a:buSzPts val="1100"/>
              <a:buNone/>
            </a:pPr>
            <a:r>
              <a:rPr lang="en-US" sz="1100">
                <a:latin typeface="Arial"/>
                <a:ea typeface="Arial"/>
                <a:cs typeface="Arial"/>
                <a:sym typeface="Arial"/>
              </a:rPr>
              <a:t>Over four out of five of students (82%) indicate that getting enough financial aid to pay for their education is very motivating to their transfer effort</a:t>
            </a:r>
            <a:endParaRPr sz="1100">
              <a:latin typeface="Arial"/>
              <a:ea typeface="Arial"/>
              <a:cs typeface="Arial"/>
              <a:sym typeface="Arial"/>
            </a:endParaRPr>
          </a:p>
          <a:p>
            <a:pPr marL="0" lvl="0" indent="0" algn="l" rtl="0">
              <a:lnSpc>
                <a:spcPct val="115000"/>
              </a:lnSpc>
              <a:spcBef>
                <a:spcPts val="600"/>
              </a:spcBef>
              <a:spcAft>
                <a:spcPts val="0"/>
              </a:spcAft>
              <a:buClr>
                <a:schemeClr val="dk1"/>
              </a:buClr>
              <a:buSzPts val="1100"/>
              <a:buNone/>
            </a:pPr>
            <a:r>
              <a:rPr lang="en-US" sz="1100">
                <a:latin typeface="Arial"/>
                <a:ea typeface="Arial"/>
                <a:cs typeface="Arial"/>
                <a:sym typeface="Arial"/>
              </a:rPr>
              <a:t>Help students understand all costs associated with attending a university and the full complement of financial assistance options</a:t>
            </a:r>
            <a:endParaRPr sz="1100">
              <a:latin typeface="Arial"/>
              <a:ea typeface="Arial"/>
              <a:cs typeface="Arial"/>
              <a:sym typeface="Arial"/>
            </a:endParaRPr>
          </a:p>
          <a:p>
            <a:pPr marL="0" lvl="0" indent="0" algn="l" rtl="0">
              <a:lnSpc>
                <a:spcPct val="100000"/>
              </a:lnSpc>
              <a:spcBef>
                <a:spcPts val="600"/>
              </a:spcBef>
              <a:spcAft>
                <a:spcPts val="0"/>
              </a:spcAft>
              <a:buSzPts val="1400"/>
              <a:buNone/>
            </a:pPr>
            <a:endParaRPr/>
          </a:p>
        </p:txBody>
      </p:sp>
      <p:sp>
        <p:nvSpPr>
          <p:cNvPr id="156" name="Google Shape;156;gedd3f11ba1_0_14:notes"/>
          <p:cNvSpPr txBox="1">
            <a:spLocks noGrp="1"/>
          </p:cNvSpPr>
          <p:nvPr>
            <p:ph type="sldNum" idx="12"/>
          </p:nvPr>
        </p:nvSpPr>
        <p:spPr>
          <a:xfrm>
            <a:off x="4023092" y="8917422"/>
            <a:ext cx="3077700" cy="4695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489682" y="1682415"/>
            <a:ext cx="9044493" cy="12615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0783B"/>
              </a:buClr>
              <a:buSzPts val="6336"/>
              <a:buFont typeface="Arial"/>
              <a:buNone/>
              <a:defRPr sz="6336">
                <a:solidFill>
                  <a:srgbClr val="F0783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463080" y="3072236"/>
            <a:ext cx="9071094" cy="1682415"/>
          </a:xfrm>
          <a:prstGeom prst="rect">
            <a:avLst/>
          </a:prstGeom>
          <a:noFill/>
          <a:ln>
            <a:noFill/>
          </a:ln>
        </p:spPr>
        <p:txBody>
          <a:bodyPr spcFirstLastPara="1" wrap="square" lIns="91425" tIns="45700" rIns="91425" bIns="45700" anchor="t" anchorCtr="0">
            <a:noAutofit/>
          </a:bodyPr>
          <a:lstStyle>
            <a:lvl1pPr lvl="0" algn="l">
              <a:lnSpc>
                <a:spcPct val="100000"/>
              </a:lnSpc>
              <a:spcBef>
                <a:spcPts val="538"/>
              </a:spcBef>
              <a:spcAft>
                <a:spcPts val="0"/>
              </a:spcAft>
              <a:buClr>
                <a:srgbClr val="858489"/>
              </a:buClr>
              <a:buSzPts val="2688"/>
              <a:buNone/>
              <a:defRPr sz="2688">
                <a:solidFill>
                  <a:srgbClr val="858489"/>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384"/>
              </a:spcBef>
              <a:spcAft>
                <a:spcPts val="0"/>
              </a:spcAft>
              <a:buClr>
                <a:srgbClr val="888888"/>
              </a:buClr>
              <a:buSzPts val="1920"/>
              <a:buNone/>
              <a:defRPr>
                <a:solidFill>
                  <a:srgbClr val="888888"/>
                </a:solidFill>
              </a:defRPr>
            </a:lvl4pPr>
            <a:lvl5pPr lvl="4" algn="ctr">
              <a:lnSpc>
                <a:spcPct val="100000"/>
              </a:lnSpc>
              <a:spcBef>
                <a:spcPts val="384"/>
              </a:spcBef>
              <a:spcAft>
                <a:spcPts val="0"/>
              </a:spcAft>
              <a:buClr>
                <a:srgbClr val="888888"/>
              </a:buClr>
              <a:buSzPts val="1920"/>
              <a:buNone/>
              <a:defRPr>
                <a:solidFill>
                  <a:srgbClr val="888888"/>
                </a:solidFill>
              </a:defRPr>
            </a:lvl5pPr>
            <a:lvl6pPr lvl="5" algn="ctr">
              <a:lnSpc>
                <a:spcPct val="100000"/>
              </a:lnSpc>
              <a:spcBef>
                <a:spcPts val="384"/>
              </a:spcBef>
              <a:spcAft>
                <a:spcPts val="0"/>
              </a:spcAft>
              <a:buClr>
                <a:srgbClr val="888888"/>
              </a:buClr>
              <a:buSzPts val="1920"/>
              <a:buNone/>
              <a:defRPr>
                <a:solidFill>
                  <a:srgbClr val="888888"/>
                </a:solidFill>
              </a:defRPr>
            </a:lvl6pPr>
            <a:lvl7pPr lvl="6" algn="ctr">
              <a:lnSpc>
                <a:spcPct val="100000"/>
              </a:lnSpc>
              <a:spcBef>
                <a:spcPts val="384"/>
              </a:spcBef>
              <a:spcAft>
                <a:spcPts val="0"/>
              </a:spcAft>
              <a:buClr>
                <a:srgbClr val="888888"/>
              </a:buClr>
              <a:buSzPts val="1920"/>
              <a:buNone/>
              <a:defRPr>
                <a:solidFill>
                  <a:srgbClr val="888888"/>
                </a:solidFill>
              </a:defRPr>
            </a:lvl7pPr>
            <a:lvl8pPr lvl="7" algn="ctr">
              <a:lnSpc>
                <a:spcPct val="100000"/>
              </a:lnSpc>
              <a:spcBef>
                <a:spcPts val="384"/>
              </a:spcBef>
              <a:spcAft>
                <a:spcPts val="0"/>
              </a:spcAft>
              <a:buClr>
                <a:srgbClr val="888888"/>
              </a:buClr>
              <a:buSzPts val="1920"/>
              <a:buNone/>
              <a:defRPr>
                <a:solidFill>
                  <a:srgbClr val="888888"/>
                </a:solidFill>
              </a:defRPr>
            </a:lvl8pPr>
            <a:lvl9pPr lvl="8" algn="ctr">
              <a:lnSpc>
                <a:spcPct val="100000"/>
              </a:lnSpc>
              <a:spcBef>
                <a:spcPts val="384"/>
              </a:spcBef>
              <a:spcAft>
                <a:spcPts val="0"/>
              </a:spcAft>
              <a:buClr>
                <a:srgbClr val="888888"/>
              </a:buClr>
              <a:buSzPts val="1920"/>
              <a:buNone/>
              <a:defRPr>
                <a:solidFill>
                  <a:srgbClr val="888888"/>
                </a:solidFill>
              </a:defRPr>
            </a:lvl9pPr>
          </a:lstStyle>
          <a:p>
            <a:endParaRPr/>
          </a:p>
        </p:txBody>
      </p:sp>
      <p:sp>
        <p:nvSpPr>
          <p:cNvPr id="17" name="Google Shape;17;p2"/>
          <p:cNvSpPr txBox="1">
            <a:spLocks noGrp="1"/>
          </p:cNvSpPr>
          <p:nvPr>
            <p:ph type="sldNum" idx="12"/>
          </p:nvPr>
        </p:nvSpPr>
        <p:spPr>
          <a:xfrm>
            <a:off x="4933948" y="5834183"/>
            <a:ext cx="2633662" cy="349250"/>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ct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ct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ct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ct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ct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ct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ct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ct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2294191" y="4186919"/>
            <a:ext cx="7022783" cy="49458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F0783B"/>
              </a:buClr>
              <a:buSzPts val="1920"/>
              <a:buFont typeface="Arial"/>
              <a:buNone/>
              <a:defRPr sz="192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
          <p:cNvSpPr>
            <a:spLocks noGrp="1"/>
          </p:cNvSpPr>
          <p:nvPr>
            <p:ph type="pic" idx="2"/>
          </p:nvPr>
        </p:nvSpPr>
        <p:spPr>
          <a:xfrm>
            <a:off x="2294191" y="505392"/>
            <a:ext cx="7022783" cy="3590925"/>
          </a:xfrm>
          <a:prstGeom prst="rect">
            <a:avLst/>
          </a:prstGeom>
          <a:noFill/>
          <a:ln>
            <a:noFill/>
          </a:ln>
        </p:spPr>
      </p:sp>
      <p:sp>
        <p:nvSpPr>
          <p:cNvPr id="58" name="Google Shape;58;p11"/>
          <p:cNvSpPr txBox="1">
            <a:spLocks noGrp="1"/>
          </p:cNvSpPr>
          <p:nvPr>
            <p:ph type="body" idx="1"/>
          </p:nvPr>
        </p:nvSpPr>
        <p:spPr>
          <a:xfrm>
            <a:off x="2294191" y="4754654"/>
            <a:ext cx="7022783" cy="70239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69"/>
              </a:spcBef>
              <a:spcAft>
                <a:spcPts val="0"/>
              </a:spcAft>
              <a:buClr>
                <a:srgbClr val="858489"/>
              </a:buClr>
              <a:buSzPts val="1344"/>
              <a:buNone/>
              <a:defRPr sz="1344"/>
            </a:lvl1pPr>
            <a:lvl2pPr marL="914400" lvl="1" indent="-228600" algn="l">
              <a:lnSpc>
                <a:spcPct val="100000"/>
              </a:lnSpc>
              <a:spcBef>
                <a:spcPts val="230"/>
              </a:spcBef>
              <a:spcAft>
                <a:spcPts val="0"/>
              </a:spcAft>
              <a:buClr>
                <a:srgbClr val="858489"/>
              </a:buClr>
              <a:buSzPts val="1152"/>
              <a:buNone/>
              <a:defRPr sz="1152"/>
            </a:lvl2pPr>
            <a:lvl3pPr marL="1371600" lvl="2" indent="-228600" algn="l">
              <a:lnSpc>
                <a:spcPct val="100000"/>
              </a:lnSpc>
              <a:spcBef>
                <a:spcPts val="192"/>
              </a:spcBef>
              <a:spcAft>
                <a:spcPts val="0"/>
              </a:spcAft>
              <a:buClr>
                <a:srgbClr val="858489"/>
              </a:buClr>
              <a:buSzPts val="960"/>
              <a:buNone/>
              <a:defRPr sz="960"/>
            </a:lvl3pPr>
            <a:lvl4pPr marL="1828800" lvl="3" indent="-228600" algn="l">
              <a:lnSpc>
                <a:spcPct val="100000"/>
              </a:lnSpc>
              <a:spcBef>
                <a:spcPts val="173"/>
              </a:spcBef>
              <a:spcAft>
                <a:spcPts val="0"/>
              </a:spcAft>
              <a:buClr>
                <a:srgbClr val="858489"/>
              </a:buClr>
              <a:buSzPts val="864"/>
              <a:buNone/>
              <a:defRPr sz="864"/>
            </a:lvl4pPr>
            <a:lvl5pPr marL="2286000" lvl="4" indent="-228600" algn="l">
              <a:lnSpc>
                <a:spcPct val="100000"/>
              </a:lnSpc>
              <a:spcBef>
                <a:spcPts val="173"/>
              </a:spcBef>
              <a:spcAft>
                <a:spcPts val="0"/>
              </a:spcAft>
              <a:buClr>
                <a:srgbClr val="858489"/>
              </a:buClr>
              <a:buSzPts val="864"/>
              <a:buNone/>
              <a:defRPr sz="864"/>
            </a:lvl5pPr>
            <a:lvl6pPr marL="2743200" lvl="5" indent="-228600" algn="l">
              <a:lnSpc>
                <a:spcPct val="100000"/>
              </a:lnSpc>
              <a:spcBef>
                <a:spcPts val="173"/>
              </a:spcBef>
              <a:spcAft>
                <a:spcPts val="0"/>
              </a:spcAft>
              <a:buClr>
                <a:schemeClr val="dk1"/>
              </a:buClr>
              <a:buSzPts val="864"/>
              <a:buNone/>
              <a:defRPr sz="864"/>
            </a:lvl6pPr>
            <a:lvl7pPr marL="3200400" lvl="6" indent="-228600" algn="l">
              <a:lnSpc>
                <a:spcPct val="100000"/>
              </a:lnSpc>
              <a:spcBef>
                <a:spcPts val="173"/>
              </a:spcBef>
              <a:spcAft>
                <a:spcPts val="0"/>
              </a:spcAft>
              <a:buClr>
                <a:schemeClr val="dk1"/>
              </a:buClr>
              <a:buSzPts val="864"/>
              <a:buNone/>
              <a:defRPr sz="864"/>
            </a:lvl7pPr>
            <a:lvl8pPr marL="3657600" lvl="7" indent="-228600" algn="l">
              <a:lnSpc>
                <a:spcPct val="100000"/>
              </a:lnSpc>
              <a:spcBef>
                <a:spcPts val="173"/>
              </a:spcBef>
              <a:spcAft>
                <a:spcPts val="0"/>
              </a:spcAft>
              <a:buClr>
                <a:schemeClr val="dk1"/>
              </a:buClr>
              <a:buSzPts val="864"/>
              <a:buNone/>
              <a:defRPr sz="864"/>
            </a:lvl8pPr>
            <a:lvl9pPr marL="4114800" lvl="8" indent="-228600" algn="l">
              <a:lnSpc>
                <a:spcPct val="100000"/>
              </a:lnSpc>
              <a:spcBef>
                <a:spcPts val="173"/>
              </a:spcBef>
              <a:spcAft>
                <a:spcPts val="0"/>
              </a:spcAft>
              <a:buClr>
                <a:schemeClr val="dk1"/>
              </a:buClr>
              <a:buSzPts val="864"/>
              <a:buNone/>
              <a:defRPr sz="864"/>
            </a:lvl9pPr>
          </a:lstStyle>
          <a:p>
            <a:endParaRPr/>
          </a:p>
        </p:txBody>
      </p:sp>
      <p:sp>
        <p:nvSpPr>
          <p:cNvPr id="59" name="Google Shape;59;p11"/>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mall Title and Content">
  <p:cSld name="Small Title and Content">
    <p:spTree>
      <p:nvGrpSpPr>
        <p:cNvPr id="1" name="Shape 60"/>
        <p:cNvGrpSpPr/>
        <p:nvPr/>
      </p:nvGrpSpPr>
      <p:grpSpPr>
        <a:xfrm>
          <a:off x="0" y="0"/>
          <a:ext cx="0" cy="0"/>
          <a:chOff x="0" y="0"/>
          <a:chExt cx="0" cy="0"/>
        </a:xfrm>
      </p:grpSpPr>
      <p:sp>
        <p:nvSpPr>
          <p:cNvPr id="61" name="Google Shape;61;p12"/>
          <p:cNvSpPr txBox="1">
            <a:spLocks noGrp="1"/>
          </p:cNvSpPr>
          <p:nvPr>
            <p:ph type="body" idx="1"/>
          </p:nvPr>
        </p:nvSpPr>
        <p:spPr>
          <a:xfrm>
            <a:off x="1268002" y="1536119"/>
            <a:ext cx="9753865" cy="3803721"/>
          </a:xfrm>
          <a:prstGeom prst="rect">
            <a:avLst/>
          </a:prstGeom>
          <a:noFill/>
          <a:ln>
            <a:noFill/>
          </a:ln>
        </p:spPr>
        <p:txBody>
          <a:bodyPr spcFirstLastPara="1" wrap="square" lIns="91425" tIns="45700" rIns="91425" bIns="45700" anchor="t" anchorCtr="0">
            <a:noAutofit/>
          </a:bodyPr>
          <a:lstStyle>
            <a:lvl1pPr marL="457200" lvl="0" indent="-326136" algn="l">
              <a:lnSpc>
                <a:spcPct val="100000"/>
              </a:lnSpc>
              <a:spcBef>
                <a:spcPts val="307"/>
              </a:spcBef>
              <a:spcAft>
                <a:spcPts val="0"/>
              </a:spcAft>
              <a:buClr>
                <a:srgbClr val="858489"/>
              </a:buClr>
              <a:buSzPts val="1536"/>
              <a:buFont typeface="Noto Sans Symbols"/>
              <a:buChar char="▪"/>
              <a:defRPr sz="1536"/>
            </a:lvl1pPr>
            <a:lvl2pPr marL="914400" lvl="1" indent="-326136" algn="l">
              <a:lnSpc>
                <a:spcPct val="100000"/>
              </a:lnSpc>
              <a:spcBef>
                <a:spcPts val="307"/>
              </a:spcBef>
              <a:spcAft>
                <a:spcPts val="0"/>
              </a:spcAft>
              <a:buClr>
                <a:srgbClr val="858489"/>
              </a:buClr>
              <a:buSzPts val="1536"/>
              <a:buFont typeface="Courier New"/>
              <a:buChar char="o"/>
              <a:defRPr sz="1536"/>
            </a:lvl2pPr>
            <a:lvl3pPr marL="1371600" lvl="2" indent="-326136" algn="l">
              <a:lnSpc>
                <a:spcPct val="100000"/>
              </a:lnSpc>
              <a:spcBef>
                <a:spcPts val="307"/>
              </a:spcBef>
              <a:spcAft>
                <a:spcPts val="0"/>
              </a:spcAft>
              <a:buClr>
                <a:srgbClr val="858489"/>
              </a:buClr>
              <a:buSzPts val="1536"/>
              <a:buFont typeface="Arial"/>
              <a:buChar char="•"/>
              <a:defRPr sz="1536"/>
            </a:lvl3pPr>
            <a:lvl4pPr marL="1828800" lvl="3" indent="-326136" algn="l">
              <a:lnSpc>
                <a:spcPct val="100000"/>
              </a:lnSpc>
              <a:spcBef>
                <a:spcPts val="307"/>
              </a:spcBef>
              <a:spcAft>
                <a:spcPts val="0"/>
              </a:spcAft>
              <a:buClr>
                <a:srgbClr val="858489"/>
              </a:buClr>
              <a:buSzPts val="1536"/>
              <a:buFont typeface="Arial"/>
              <a:buChar char="•"/>
              <a:defRPr sz="1536"/>
            </a:lvl4pPr>
            <a:lvl5pPr marL="2286000" lvl="4" indent="-326135" algn="l">
              <a:lnSpc>
                <a:spcPct val="100000"/>
              </a:lnSpc>
              <a:spcBef>
                <a:spcPts val="307"/>
              </a:spcBef>
              <a:spcAft>
                <a:spcPts val="0"/>
              </a:spcAft>
              <a:buClr>
                <a:srgbClr val="858489"/>
              </a:buClr>
              <a:buSzPts val="1536"/>
              <a:buFont typeface="Arial"/>
              <a:buChar char="•"/>
              <a:defRPr sz="1536"/>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2" name="Google Shape;62;p12"/>
          <p:cNvSpPr txBox="1">
            <a:spLocks noGrp="1"/>
          </p:cNvSpPr>
          <p:nvPr>
            <p:ph type="title"/>
          </p:nvPr>
        </p:nvSpPr>
        <p:spPr>
          <a:xfrm>
            <a:off x="1268002" y="668110"/>
            <a:ext cx="9753865" cy="5022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0783B"/>
              </a:buClr>
              <a:buSzPts val="2400"/>
              <a:buFont typeface="Arial"/>
              <a:buNone/>
              <a:defRPr sz="2400">
                <a:solidFill>
                  <a:srgbClr val="F0783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268002" y="950930"/>
            <a:ext cx="9851404" cy="109722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0783B"/>
              </a:buClr>
              <a:buSzPts val="4400"/>
              <a:buFont typeface="Arial"/>
              <a:buNone/>
              <a:defRPr>
                <a:solidFill>
                  <a:srgbClr val="F0783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1950773" y="2048157"/>
            <a:ext cx="9168633" cy="329168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858489"/>
              </a:buClr>
              <a:buSzPts val="2800"/>
              <a:buChar char="•"/>
              <a:defRPr sz="2800">
                <a:solidFill>
                  <a:srgbClr val="858489"/>
                </a:solidFill>
              </a:defRPr>
            </a:lvl1pPr>
            <a:lvl2pPr marL="914400" lvl="1" indent="-381000" algn="l">
              <a:lnSpc>
                <a:spcPct val="100000"/>
              </a:lnSpc>
              <a:spcBef>
                <a:spcPts val="480"/>
              </a:spcBef>
              <a:spcAft>
                <a:spcPts val="0"/>
              </a:spcAft>
              <a:buClr>
                <a:srgbClr val="858489"/>
              </a:buClr>
              <a:buSzPts val="2400"/>
              <a:buChar char="–"/>
              <a:defRPr sz="2400">
                <a:solidFill>
                  <a:srgbClr val="858489"/>
                </a:solidFill>
              </a:defRPr>
            </a:lvl2pPr>
            <a:lvl3pPr marL="1371600" lvl="2" indent="-355600" algn="l">
              <a:lnSpc>
                <a:spcPct val="100000"/>
              </a:lnSpc>
              <a:spcBef>
                <a:spcPts val="400"/>
              </a:spcBef>
              <a:spcAft>
                <a:spcPts val="0"/>
              </a:spcAft>
              <a:buClr>
                <a:srgbClr val="858489"/>
              </a:buClr>
              <a:buSzPts val="2000"/>
              <a:buChar char="•"/>
              <a:defRPr sz="2000">
                <a:solidFill>
                  <a:srgbClr val="858489"/>
                </a:solidFill>
              </a:defRPr>
            </a:lvl3pPr>
            <a:lvl4pPr marL="1828800" lvl="3" indent="-342900" algn="l">
              <a:lnSpc>
                <a:spcPct val="100000"/>
              </a:lnSpc>
              <a:spcBef>
                <a:spcPts val="360"/>
              </a:spcBef>
              <a:spcAft>
                <a:spcPts val="0"/>
              </a:spcAft>
              <a:buClr>
                <a:srgbClr val="858489"/>
              </a:buClr>
              <a:buSzPts val="1800"/>
              <a:buChar char="–"/>
              <a:defRPr sz="1800">
                <a:solidFill>
                  <a:srgbClr val="858489"/>
                </a:solidFill>
              </a:defRPr>
            </a:lvl4pPr>
            <a:lvl5pPr marL="2286000" lvl="4" indent="-342900" algn="l">
              <a:lnSpc>
                <a:spcPct val="100000"/>
              </a:lnSpc>
              <a:spcBef>
                <a:spcPts val="360"/>
              </a:spcBef>
              <a:spcAft>
                <a:spcPts val="0"/>
              </a:spcAft>
              <a:buClr>
                <a:srgbClr val="858489"/>
              </a:buClr>
              <a:buSzPts val="1800"/>
              <a:buChar char="»"/>
              <a:defRPr sz="1800">
                <a:solidFill>
                  <a:srgbClr val="85848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 name="Google Shape;21;p3"/>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585232" y="263641"/>
            <a:ext cx="10534174" cy="109722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0783B"/>
              </a:buClr>
              <a:buSzPts val="4400"/>
              <a:buFont typeface="Arial"/>
              <a:buNone/>
              <a:defRPr>
                <a:solidFill>
                  <a:srgbClr val="F0783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585232" y="1536119"/>
            <a:ext cx="5169548" cy="387686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858489"/>
              </a:buClr>
              <a:buSzPts val="2800"/>
              <a:buChar char="•"/>
              <a:defRPr sz="2800">
                <a:solidFill>
                  <a:srgbClr val="858489"/>
                </a:solidFill>
              </a:defRPr>
            </a:lvl1pPr>
            <a:lvl2pPr marL="914400" lvl="1" indent="-381000" algn="l">
              <a:lnSpc>
                <a:spcPct val="100000"/>
              </a:lnSpc>
              <a:spcBef>
                <a:spcPts val="480"/>
              </a:spcBef>
              <a:spcAft>
                <a:spcPts val="0"/>
              </a:spcAft>
              <a:buClr>
                <a:srgbClr val="858489"/>
              </a:buClr>
              <a:buSzPts val="2400"/>
              <a:buChar char="–"/>
              <a:defRPr sz="2400">
                <a:solidFill>
                  <a:srgbClr val="858489"/>
                </a:solidFill>
              </a:defRPr>
            </a:lvl2pPr>
            <a:lvl3pPr marL="1371600" lvl="2" indent="-355600" algn="l">
              <a:lnSpc>
                <a:spcPct val="100000"/>
              </a:lnSpc>
              <a:spcBef>
                <a:spcPts val="400"/>
              </a:spcBef>
              <a:spcAft>
                <a:spcPts val="0"/>
              </a:spcAft>
              <a:buClr>
                <a:srgbClr val="858489"/>
              </a:buClr>
              <a:buSzPts val="2000"/>
              <a:buChar char="•"/>
              <a:defRPr sz="2000">
                <a:solidFill>
                  <a:srgbClr val="858489"/>
                </a:solidFill>
              </a:defRPr>
            </a:lvl3pPr>
            <a:lvl4pPr marL="1828800" lvl="3" indent="-342900" algn="l">
              <a:lnSpc>
                <a:spcPct val="100000"/>
              </a:lnSpc>
              <a:spcBef>
                <a:spcPts val="360"/>
              </a:spcBef>
              <a:spcAft>
                <a:spcPts val="0"/>
              </a:spcAft>
              <a:buClr>
                <a:srgbClr val="858489"/>
              </a:buClr>
              <a:buSzPts val="1800"/>
              <a:buChar char="–"/>
              <a:defRPr sz="1800">
                <a:solidFill>
                  <a:srgbClr val="858489"/>
                </a:solidFill>
              </a:defRPr>
            </a:lvl4pPr>
            <a:lvl5pPr marL="2286000" lvl="4" indent="-342900" algn="l">
              <a:lnSpc>
                <a:spcPct val="100000"/>
              </a:lnSpc>
              <a:spcBef>
                <a:spcPts val="360"/>
              </a:spcBef>
              <a:spcAft>
                <a:spcPts val="0"/>
              </a:spcAft>
              <a:buClr>
                <a:srgbClr val="858489"/>
              </a:buClr>
              <a:buSzPts val="1800"/>
              <a:buChar char="»"/>
              <a:defRPr sz="1800">
                <a:solidFill>
                  <a:srgbClr val="858489"/>
                </a:solidFill>
              </a:defRPr>
            </a:lvl5pPr>
            <a:lvl6pPr marL="2743200" lvl="5" indent="-338328" algn="l">
              <a:lnSpc>
                <a:spcPct val="100000"/>
              </a:lnSpc>
              <a:spcBef>
                <a:spcPts val="346"/>
              </a:spcBef>
              <a:spcAft>
                <a:spcPts val="0"/>
              </a:spcAft>
              <a:buClr>
                <a:schemeClr val="dk1"/>
              </a:buClr>
              <a:buSzPts val="1728"/>
              <a:buChar char="•"/>
              <a:defRPr sz="1728"/>
            </a:lvl6pPr>
            <a:lvl7pPr marL="3200400" lvl="6" indent="-338328" algn="l">
              <a:lnSpc>
                <a:spcPct val="100000"/>
              </a:lnSpc>
              <a:spcBef>
                <a:spcPts val="346"/>
              </a:spcBef>
              <a:spcAft>
                <a:spcPts val="0"/>
              </a:spcAft>
              <a:buClr>
                <a:schemeClr val="dk1"/>
              </a:buClr>
              <a:buSzPts val="1728"/>
              <a:buChar char="•"/>
              <a:defRPr sz="1728"/>
            </a:lvl7pPr>
            <a:lvl8pPr marL="3657600" lvl="7" indent="-338328" algn="l">
              <a:lnSpc>
                <a:spcPct val="100000"/>
              </a:lnSpc>
              <a:spcBef>
                <a:spcPts val="346"/>
              </a:spcBef>
              <a:spcAft>
                <a:spcPts val="0"/>
              </a:spcAft>
              <a:buClr>
                <a:schemeClr val="dk1"/>
              </a:buClr>
              <a:buSzPts val="1728"/>
              <a:buChar char="•"/>
              <a:defRPr sz="1728"/>
            </a:lvl8pPr>
            <a:lvl9pPr marL="4114800" lvl="8" indent="-338328" algn="l">
              <a:lnSpc>
                <a:spcPct val="100000"/>
              </a:lnSpc>
              <a:spcBef>
                <a:spcPts val="346"/>
              </a:spcBef>
              <a:spcAft>
                <a:spcPts val="0"/>
              </a:spcAft>
              <a:buClr>
                <a:schemeClr val="dk1"/>
              </a:buClr>
              <a:buSzPts val="1728"/>
              <a:buChar char="•"/>
              <a:defRPr sz="1728"/>
            </a:lvl9pPr>
          </a:lstStyle>
          <a:p>
            <a:endParaRPr/>
          </a:p>
        </p:txBody>
      </p:sp>
      <p:sp>
        <p:nvSpPr>
          <p:cNvPr id="25" name="Google Shape;25;p4"/>
          <p:cNvSpPr txBox="1">
            <a:spLocks noGrp="1"/>
          </p:cNvSpPr>
          <p:nvPr>
            <p:ph type="body" idx="2"/>
          </p:nvPr>
        </p:nvSpPr>
        <p:spPr>
          <a:xfrm>
            <a:off x="5949858" y="1536119"/>
            <a:ext cx="5169548" cy="387686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858489"/>
              </a:buClr>
              <a:buSzPts val="2800"/>
              <a:buChar char="•"/>
              <a:defRPr sz="2800">
                <a:solidFill>
                  <a:srgbClr val="858489"/>
                </a:solidFill>
              </a:defRPr>
            </a:lvl1pPr>
            <a:lvl2pPr marL="914400" lvl="1" indent="-381000" algn="l">
              <a:lnSpc>
                <a:spcPct val="100000"/>
              </a:lnSpc>
              <a:spcBef>
                <a:spcPts val="480"/>
              </a:spcBef>
              <a:spcAft>
                <a:spcPts val="0"/>
              </a:spcAft>
              <a:buClr>
                <a:srgbClr val="858489"/>
              </a:buClr>
              <a:buSzPts val="2400"/>
              <a:buChar char="–"/>
              <a:defRPr sz="2400">
                <a:solidFill>
                  <a:srgbClr val="858489"/>
                </a:solidFill>
              </a:defRPr>
            </a:lvl2pPr>
            <a:lvl3pPr marL="1371600" lvl="2" indent="-355600" algn="l">
              <a:lnSpc>
                <a:spcPct val="100000"/>
              </a:lnSpc>
              <a:spcBef>
                <a:spcPts val="400"/>
              </a:spcBef>
              <a:spcAft>
                <a:spcPts val="0"/>
              </a:spcAft>
              <a:buClr>
                <a:srgbClr val="858489"/>
              </a:buClr>
              <a:buSzPts val="2000"/>
              <a:buChar char="•"/>
              <a:defRPr sz="2000">
                <a:solidFill>
                  <a:srgbClr val="858489"/>
                </a:solidFill>
              </a:defRPr>
            </a:lvl3pPr>
            <a:lvl4pPr marL="1828800" lvl="3" indent="-342900" algn="l">
              <a:lnSpc>
                <a:spcPct val="100000"/>
              </a:lnSpc>
              <a:spcBef>
                <a:spcPts val="360"/>
              </a:spcBef>
              <a:spcAft>
                <a:spcPts val="0"/>
              </a:spcAft>
              <a:buClr>
                <a:srgbClr val="858489"/>
              </a:buClr>
              <a:buSzPts val="1800"/>
              <a:buChar char="–"/>
              <a:defRPr sz="1800">
                <a:solidFill>
                  <a:srgbClr val="858489"/>
                </a:solidFill>
              </a:defRPr>
            </a:lvl4pPr>
            <a:lvl5pPr marL="2286000" lvl="4" indent="-342900" algn="l">
              <a:lnSpc>
                <a:spcPct val="100000"/>
              </a:lnSpc>
              <a:spcBef>
                <a:spcPts val="360"/>
              </a:spcBef>
              <a:spcAft>
                <a:spcPts val="0"/>
              </a:spcAft>
              <a:buClr>
                <a:srgbClr val="858489"/>
              </a:buClr>
              <a:buSzPts val="1800"/>
              <a:buChar char="»"/>
              <a:defRPr sz="1800">
                <a:solidFill>
                  <a:srgbClr val="858489"/>
                </a:solidFill>
              </a:defRPr>
            </a:lvl5pPr>
            <a:lvl6pPr marL="2743200" lvl="5" indent="-338328" algn="l">
              <a:lnSpc>
                <a:spcPct val="100000"/>
              </a:lnSpc>
              <a:spcBef>
                <a:spcPts val="346"/>
              </a:spcBef>
              <a:spcAft>
                <a:spcPts val="0"/>
              </a:spcAft>
              <a:buClr>
                <a:schemeClr val="dk1"/>
              </a:buClr>
              <a:buSzPts val="1728"/>
              <a:buChar char="•"/>
              <a:defRPr sz="1728"/>
            </a:lvl6pPr>
            <a:lvl7pPr marL="3200400" lvl="6" indent="-338328" algn="l">
              <a:lnSpc>
                <a:spcPct val="100000"/>
              </a:lnSpc>
              <a:spcBef>
                <a:spcPts val="346"/>
              </a:spcBef>
              <a:spcAft>
                <a:spcPts val="0"/>
              </a:spcAft>
              <a:buClr>
                <a:schemeClr val="dk1"/>
              </a:buClr>
              <a:buSzPts val="1728"/>
              <a:buChar char="•"/>
              <a:defRPr sz="1728"/>
            </a:lvl7pPr>
            <a:lvl8pPr marL="3657600" lvl="7" indent="-338328" algn="l">
              <a:lnSpc>
                <a:spcPct val="100000"/>
              </a:lnSpc>
              <a:spcBef>
                <a:spcPts val="346"/>
              </a:spcBef>
              <a:spcAft>
                <a:spcPts val="0"/>
              </a:spcAft>
              <a:buClr>
                <a:schemeClr val="dk1"/>
              </a:buClr>
              <a:buSzPts val="1728"/>
              <a:buChar char="•"/>
              <a:defRPr sz="1728"/>
            </a:lvl8pPr>
            <a:lvl9pPr marL="4114800" lvl="8" indent="-338328" algn="l">
              <a:lnSpc>
                <a:spcPct val="100000"/>
              </a:lnSpc>
              <a:spcBef>
                <a:spcPts val="346"/>
              </a:spcBef>
              <a:spcAft>
                <a:spcPts val="0"/>
              </a:spcAft>
              <a:buClr>
                <a:schemeClr val="dk1"/>
              </a:buClr>
              <a:buSzPts val="1728"/>
              <a:buChar char="•"/>
              <a:defRPr sz="1728"/>
            </a:lvl9pPr>
          </a:lstStyle>
          <a:p>
            <a:endParaRPr/>
          </a:p>
        </p:txBody>
      </p:sp>
      <p:sp>
        <p:nvSpPr>
          <p:cNvPr id="26" name="Google Shape;26;p4"/>
          <p:cNvSpPr txBox="1">
            <a:spLocks noGrp="1"/>
          </p:cNvSpPr>
          <p:nvPr>
            <p:ph type="sldNum" idx="12"/>
          </p:nvPr>
        </p:nvSpPr>
        <p:spPr>
          <a:xfrm>
            <a:off x="5754780" y="6078732"/>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xEl>
                                              <p:pRg st="1" end="1"/>
                                            </p:txEl>
                                          </p:spTgt>
                                        </p:tgtEl>
                                        <p:attrNameLst>
                                          <p:attrName>style.visibility</p:attrName>
                                        </p:attrNameLst>
                                      </p:cBhvr>
                                      <p:to>
                                        <p:strVal val="visible"/>
                                      </p:to>
                                    </p:set>
                                    <p:animEffect transition="in" filter="fade">
                                      <p:cBhvr>
                                        <p:cTn id="10" dur="500"/>
                                        <p:tgtEl>
                                          <p:spTgt spid="2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animEffect transition="in" filter="fade">
                                      <p:cBhvr>
                                        <p:cTn id="13" dur="500"/>
                                        <p:tgtEl>
                                          <p:spTgt spid="2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xEl>
                                              <p:pRg st="3" end="3"/>
                                            </p:txEl>
                                          </p:spTgt>
                                        </p:tgtEl>
                                        <p:attrNameLst>
                                          <p:attrName>style.visibility</p:attrName>
                                        </p:attrNameLst>
                                      </p:cBhvr>
                                      <p:to>
                                        <p:strVal val="visible"/>
                                      </p:to>
                                    </p:set>
                                    <p:animEffect transition="in" filter="fade">
                                      <p:cBhvr>
                                        <p:cTn id="16" dur="500"/>
                                        <p:tgtEl>
                                          <p:spTgt spid="2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animEffect transition="in" filter="fade">
                                      <p:cBhvr>
                                        <p:cTn id="19" dur="500"/>
                                        <p:tgtEl>
                                          <p:spTgt spid="2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xEl>
                                              <p:pRg st="5" end="5"/>
                                            </p:txEl>
                                          </p:spTgt>
                                        </p:tgtEl>
                                        <p:attrNameLst>
                                          <p:attrName>style.visibility</p:attrName>
                                        </p:attrNameLst>
                                      </p:cBhvr>
                                      <p:to>
                                        <p:strVal val="visible"/>
                                      </p:to>
                                    </p:set>
                                    <p:animEffect transition="in" filter="fade">
                                      <p:cBhvr>
                                        <p:cTn id="22" dur="500"/>
                                        <p:tgtEl>
                                          <p:spTgt spid="2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xEl>
                                              <p:pRg st="6" end="6"/>
                                            </p:txEl>
                                          </p:spTgt>
                                        </p:tgtEl>
                                        <p:attrNameLst>
                                          <p:attrName>style.visibility</p:attrName>
                                        </p:attrNameLst>
                                      </p:cBhvr>
                                      <p:to>
                                        <p:strVal val="visible"/>
                                      </p:to>
                                    </p:set>
                                    <p:animEffect transition="in" filter="fade">
                                      <p:cBhvr>
                                        <p:cTn id="25" dur="500"/>
                                        <p:tgtEl>
                                          <p:spTgt spid="2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xEl>
                                              <p:pRg st="7" end="7"/>
                                            </p:txEl>
                                          </p:spTgt>
                                        </p:tgtEl>
                                        <p:attrNameLst>
                                          <p:attrName>style.visibility</p:attrName>
                                        </p:attrNameLst>
                                      </p:cBhvr>
                                      <p:to>
                                        <p:strVal val="visible"/>
                                      </p:to>
                                    </p:set>
                                    <p:animEffect transition="in" filter="fade">
                                      <p:cBhvr>
                                        <p:cTn id="28" dur="500"/>
                                        <p:tgtEl>
                                          <p:spTgt spid="2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xEl>
                                              <p:pRg st="8" end="8"/>
                                            </p:txEl>
                                          </p:spTgt>
                                        </p:tgtEl>
                                        <p:attrNameLst>
                                          <p:attrName>style.visibility</p:attrName>
                                        </p:attrNameLst>
                                      </p:cBhvr>
                                      <p:to>
                                        <p:strVal val="visible"/>
                                      </p:to>
                                    </p:set>
                                    <p:animEffect transition="in" filter="fade">
                                      <p:cBhvr>
                                        <p:cTn id="31" dur="500"/>
                                        <p:tgtEl>
                                          <p:spTgt spid="24">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500"/>
                                        <p:tgtEl>
                                          <p:spTgt spid="25">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5">
                                            <p:txEl>
                                              <p:pRg st="1" end="1"/>
                                            </p:txEl>
                                          </p:spTgt>
                                        </p:tgtEl>
                                        <p:attrNameLst>
                                          <p:attrName>style.visibility</p:attrName>
                                        </p:attrNameLst>
                                      </p:cBhvr>
                                      <p:to>
                                        <p:strVal val="visible"/>
                                      </p:to>
                                    </p:set>
                                    <p:animEffect transition="in" filter="fade">
                                      <p:cBhvr>
                                        <p:cTn id="39" dur="500"/>
                                        <p:tgtEl>
                                          <p:spTgt spid="25">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5">
                                            <p:txEl>
                                              <p:pRg st="2" end="2"/>
                                            </p:txEl>
                                          </p:spTgt>
                                        </p:tgtEl>
                                        <p:attrNameLst>
                                          <p:attrName>style.visibility</p:attrName>
                                        </p:attrNameLst>
                                      </p:cBhvr>
                                      <p:to>
                                        <p:strVal val="visible"/>
                                      </p:to>
                                    </p:set>
                                    <p:animEffect transition="in" filter="fade">
                                      <p:cBhvr>
                                        <p:cTn id="43" dur="500"/>
                                        <p:tgtEl>
                                          <p:spTgt spid="25">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5">
                                            <p:txEl>
                                              <p:pRg st="3" end="3"/>
                                            </p:txEl>
                                          </p:spTgt>
                                        </p:tgtEl>
                                        <p:attrNameLst>
                                          <p:attrName>style.visibility</p:attrName>
                                        </p:attrNameLst>
                                      </p:cBhvr>
                                      <p:to>
                                        <p:strVal val="visible"/>
                                      </p:to>
                                    </p:set>
                                    <p:animEffect transition="in" filter="fade">
                                      <p:cBhvr>
                                        <p:cTn id="47" dur="500"/>
                                        <p:tgtEl>
                                          <p:spTgt spid="25">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5">
                                            <p:txEl>
                                              <p:pRg st="4" end="4"/>
                                            </p:txEl>
                                          </p:spTgt>
                                        </p:tgtEl>
                                        <p:attrNameLst>
                                          <p:attrName>style.visibility</p:attrName>
                                        </p:attrNameLst>
                                      </p:cBhvr>
                                      <p:to>
                                        <p:strVal val="visible"/>
                                      </p:to>
                                    </p:set>
                                    <p:animEffect transition="in" filter="fade">
                                      <p:cBhvr>
                                        <p:cTn id="51" dur="500"/>
                                        <p:tgtEl>
                                          <p:spTgt spid="25">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5">
                                            <p:txEl>
                                              <p:pRg st="5" end="5"/>
                                            </p:txEl>
                                          </p:spTgt>
                                        </p:tgtEl>
                                        <p:attrNameLst>
                                          <p:attrName>style.visibility</p:attrName>
                                        </p:attrNameLst>
                                      </p:cBhvr>
                                      <p:to>
                                        <p:strVal val="visible"/>
                                      </p:to>
                                    </p:set>
                                    <p:animEffect transition="in" filter="fade">
                                      <p:cBhvr>
                                        <p:cTn id="55" dur="500"/>
                                        <p:tgtEl>
                                          <p:spTgt spid="25">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5">
                                            <p:txEl>
                                              <p:pRg st="6" end="6"/>
                                            </p:txEl>
                                          </p:spTgt>
                                        </p:tgtEl>
                                        <p:attrNameLst>
                                          <p:attrName>style.visibility</p:attrName>
                                        </p:attrNameLst>
                                      </p:cBhvr>
                                      <p:to>
                                        <p:strVal val="visible"/>
                                      </p:to>
                                    </p:set>
                                    <p:animEffect transition="in" filter="fade">
                                      <p:cBhvr>
                                        <p:cTn id="59" dur="500"/>
                                        <p:tgtEl>
                                          <p:spTgt spid="25">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5">
                                            <p:txEl>
                                              <p:pRg st="7" end="7"/>
                                            </p:txEl>
                                          </p:spTgt>
                                        </p:tgtEl>
                                        <p:attrNameLst>
                                          <p:attrName>style.visibility</p:attrName>
                                        </p:attrNameLst>
                                      </p:cBhvr>
                                      <p:to>
                                        <p:strVal val="visible"/>
                                      </p:to>
                                    </p:set>
                                    <p:animEffect transition="in" filter="fade">
                                      <p:cBhvr>
                                        <p:cTn id="63" dur="500"/>
                                        <p:tgtEl>
                                          <p:spTgt spid="25">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5">
                                            <p:txEl>
                                              <p:pRg st="8" end="8"/>
                                            </p:txEl>
                                          </p:spTgt>
                                        </p:tgtEl>
                                        <p:attrNameLst>
                                          <p:attrName>style.visibility</p:attrName>
                                        </p:attrNameLst>
                                      </p:cBhvr>
                                      <p:to>
                                        <p:strVal val="visible"/>
                                      </p:to>
                                    </p:set>
                                    <p:animEffect transition="in" filter="fade">
                                      <p:cBhvr>
                                        <p:cTn id="67" dur="500"/>
                                        <p:tgtEl>
                                          <p:spTgt spid="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585232" y="263641"/>
            <a:ext cx="10534174" cy="109722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0783B"/>
              </a:buClr>
              <a:buSzPts val="4400"/>
              <a:buFont typeface="Arial"/>
              <a:buNone/>
              <a:defRPr>
                <a:solidFill>
                  <a:srgbClr val="F0783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Slide">
  <p:cSld name="Section Slide">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441" y="0"/>
            <a:ext cx="11703756" cy="6583363"/>
          </a:xfrm>
          <a:prstGeom prst="rect">
            <a:avLst/>
          </a:prstGeom>
          <a:noFill/>
          <a:ln>
            <a:noFill/>
          </a:ln>
        </p:spPr>
      </p:pic>
      <p:sp>
        <p:nvSpPr>
          <p:cNvPr id="32" name="Google Shape;32;p6"/>
          <p:cNvSpPr txBox="1">
            <a:spLocks noGrp="1"/>
          </p:cNvSpPr>
          <p:nvPr>
            <p:ph type="ctrTitle"/>
          </p:nvPr>
        </p:nvSpPr>
        <p:spPr>
          <a:xfrm>
            <a:off x="1489682" y="1682415"/>
            <a:ext cx="9044493" cy="12615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6336"/>
              <a:buFont typeface="Arial"/>
              <a:buNone/>
              <a:defRPr sz="6336">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subTitle" idx="1"/>
          </p:nvPr>
        </p:nvSpPr>
        <p:spPr>
          <a:xfrm>
            <a:off x="1463080" y="3072236"/>
            <a:ext cx="9071094" cy="1682415"/>
          </a:xfrm>
          <a:prstGeom prst="rect">
            <a:avLst/>
          </a:prstGeom>
          <a:noFill/>
          <a:ln>
            <a:noFill/>
          </a:ln>
        </p:spPr>
        <p:txBody>
          <a:bodyPr spcFirstLastPara="1" wrap="square" lIns="91425" tIns="45700" rIns="91425" bIns="45700" anchor="t" anchorCtr="0">
            <a:noAutofit/>
          </a:bodyPr>
          <a:lstStyle>
            <a:lvl1pPr lvl="0" algn="l">
              <a:lnSpc>
                <a:spcPct val="100000"/>
              </a:lnSpc>
              <a:spcBef>
                <a:spcPts val="538"/>
              </a:spcBef>
              <a:spcAft>
                <a:spcPts val="0"/>
              </a:spcAft>
              <a:buClr>
                <a:schemeClr val="lt1"/>
              </a:buClr>
              <a:buSzPts val="2688"/>
              <a:buNone/>
              <a:defRPr sz="2688">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384"/>
              </a:spcBef>
              <a:spcAft>
                <a:spcPts val="0"/>
              </a:spcAft>
              <a:buClr>
                <a:srgbClr val="888888"/>
              </a:buClr>
              <a:buSzPts val="1920"/>
              <a:buNone/>
              <a:defRPr>
                <a:solidFill>
                  <a:srgbClr val="888888"/>
                </a:solidFill>
              </a:defRPr>
            </a:lvl4pPr>
            <a:lvl5pPr lvl="4" algn="ctr">
              <a:lnSpc>
                <a:spcPct val="100000"/>
              </a:lnSpc>
              <a:spcBef>
                <a:spcPts val="384"/>
              </a:spcBef>
              <a:spcAft>
                <a:spcPts val="0"/>
              </a:spcAft>
              <a:buClr>
                <a:srgbClr val="888888"/>
              </a:buClr>
              <a:buSzPts val="1920"/>
              <a:buNone/>
              <a:defRPr>
                <a:solidFill>
                  <a:srgbClr val="888888"/>
                </a:solidFill>
              </a:defRPr>
            </a:lvl5pPr>
            <a:lvl6pPr lvl="5" algn="ctr">
              <a:lnSpc>
                <a:spcPct val="100000"/>
              </a:lnSpc>
              <a:spcBef>
                <a:spcPts val="384"/>
              </a:spcBef>
              <a:spcAft>
                <a:spcPts val="0"/>
              </a:spcAft>
              <a:buClr>
                <a:srgbClr val="888888"/>
              </a:buClr>
              <a:buSzPts val="1920"/>
              <a:buNone/>
              <a:defRPr>
                <a:solidFill>
                  <a:srgbClr val="888888"/>
                </a:solidFill>
              </a:defRPr>
            </a:lvl6pPr>
            <a:lvl7pPr lvl="6" algn="ctr">
              <a:lnSpc>
                <a:spcPct val="100000"/>
              </a:lnSpc>
              <a:spcBef>
                <a:spcPts val="384"/>
              </a:spcBef>
              <a:spcAft>
                <a:spcPts val="0"/>
              </a:spcAft>
              <a:buClr>
                <a:srgbClr val="888888"/>
              </a:buClr>
              <a:buSzPts val="1920"/>
              <a:buNone/>
              <a:defRPr>
                <a:solidFill>
                  <a:srgbClr val="888888"/>
                </a:solidFill>
              </a:defRPr>
            </a:lvl7pPr>
            <a:lvl8pPr lvl="7" algn="ctr">
              <a:lnSpc>
                <a:spcPct val="100000"/>
              </a:lnSpc>
              <a:spcBef>
                <a:spcPts val="384"/>
              </a:spcBef>
              <a:spcAft>
                <a:spcPts val="0"/>
              </a:spcAft>
              <a:buClr>
                <a:srgbClr val="888888"/>
              </a:buClr>
              <a:buSzPts val="1920"/>
              <a:buNone/>
              <a:defRPr>
                <a:solidFill>
                  <a:srgbClr val="888888"/>
                </a:solidFill>
              </a:defRPr>
            </a:lvl8pPr>
            <a:lvl9pPr lvl="8" algn="ctr">
              <a:lnSpc>
                <a:spcPct val="100000"/>
              </a:lnSpc>
              <a:spcBef>
                <a:spcPts val="384"/>
              </a:spcBef>
              <a:spcAft>
                <a:spcPts val="0"/>
              </a:spcAft>
              <a:buClr>
                <a:srgbClr val="888888"/>
              </a:buClr>
              <a:buSzPts val="1920"/>
              <a:buNone/>
              <a:defRPr>
                <a:solidFill>
                  <a:srgbClr val="888888"/>
                </a:solidFill>
              </a:defRPr>
            </a:lvl9pPr>
          </a:lstStyle>
          <a:p>
            <a:endParaRPr/>
          </a:p>
        </p:txBody>
      </p:sp>
      <p:sp>
        <p:nvSpPr>
          <p:cNvPr id="34" name="Google Shape;34;p6"/>
          <p:cNvSpPr txBox="1">
            <a:spLocks noGrp="1"/>
          </p:cNvSpPr>
          <p:nvPr>
            <p:ph type="sldNum" idx="12"/>
          </p:nvPr>
        </p:nvSpPr>
        <p:spPr>
          <a:xfrm>
            <a:off x="4535488" y="6016175"/>
            <a:ext cx="2633662" cy="34925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585232" y="263641"/>
            <a:ext cx="10534174" cy="109722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0783B"/>
              </a:buClr>
              <a:buSzPts val="4400"/>
              <a:buFont typeface="Arial"/>
              <a:buNone/>
              <a:defRPr>
                <a:solidFill>
                  <a:srgbClr val="F0783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
          <p:cNvSpPr txBox="1">
            <a:spLocks noGrp="1"/>
          </p:cNvSpPr>
          <p:nvPr>
            <p:ph type="body" idx="1"/>
          </p:nvPr>
        </p:nvSpPr>
        <p:spPr>
          <a:xfrm>
            <a:off x="585232" y="1473638"/>
            <a:ext cx="5171581" cy="61414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61"/>
              </a:spcBef>
              <a:spcAft>
                <a:spcPts val="0"/>
              </a:spcAft>
              <a:buClr>
                <a:srgbClr val="858489"/>
              </a:buClr>
              <a:buSzPts val="2304"/>
              <a:buNone/>
              <a:defRPr sz="2304" b="1"/>
            </a:lvl1pPr>
            <a:lvl2pPr marL="914400" lvl="1" indent="-228600" algn="l">
              <a:lnSpc>
                <a:spcPct val="100000"/>
              </a:lnSpc>
              <a:spcBef>
                <a:spcPts val="384"/>
              </a:spcBef>
              <a:spcAft>
                <a:spcPts val="0"/>
              </a:spcAft>
              <a:buClr>
                <a:srgbClr val="858489"/>
              </a:buClr>
              <a:buSzPts val="1920"/>
              <a:buNone/>
              <a:defRPr sz="1920" b="1"/>
            </a:lvl2pPr>
            <a:lvl3pPr marL="1371600" lvl="2" indent="-228600" algn="l">
              <a:lnSpc>
                <a:spcPct val="100000"/>
              </a:lnSpc>
              <a:spcBef>
                <a:spcPts val="346"/>
              </a:spcBef>
              <a:spcAft>
                <a:spcPts val="0"/>
              </a:spcAft>
              <a:buClr>
                <a:srgbClr val="858489"/>
              </a:buClr>
              <a:buSzPts val="1728"/>
              <a:buNone/>
              <a:defRPr sz="1728" b="1"/>
            </a:lvl3pPr>
            <a:lvl4pPr marL="1828800" lvl="3" indent="-228600" algn="l">
              <a:lnSpc>
                <a:spcPct val="100000"/>
              </a:lnSpc>
              <a:spcBef>
                <a:spcPts val="307"/>
              </a:spcBef>
              <a:spcAft>
                <a:spcPts val="0"/>
              </a:spcAft>
              <a:buClr>
                <a:srgbClr val="858489"/>
              </a:buClr>
              <a:buSzPts val="1536"/>
              <a:buNone/>
              <a:defRPr sz="1536" b="1"/>
            </a:lvl4pPr>
            <a:lvl5pPr marL="2286000" lvl="4" indent="-228600" algn="l">
              <a:lnSpc>
                <a:spcPct val="100000"/>
              </a:lnSpc>
              <a:spcBef>
                <a:spcPts val="307"/>
              </a:spcBef>
              <a:spcAft>
                <a:spcPts val="0"/>
              </a:spcAft>
              <a:buClr>
                <a:srgbClr val="858489"/>
              </a:buClr>
              <a:buSzPts val="1536"/>
              <a:buNone/>
              <a:defRPr sz="1536" b="1"/>
            </a:lvl5pPr>
            <a:lvl6pPr marL="2743200" lvl="5" indent="-228600" algn="l">
              <a:lnSpc>
                <a:spcPct val="100000"/>
              </a:lnSpc>
              <a:spcBef>
                <a:spcPts val="307"/>
              </a:spcBef>
              <a:spcAft>
                <a:spcPts val="0"/>
              </a:spcAft>
              <a:buClr>
                <a:schemeClr val="dk1"/>
              </a:buClr>
              <a:buSzPts val="1536"/>
              <a:buNone/>
              <a:defRPr sz="1536" b="1"/>
            </a:lvl6pPr>
            <a:lvl7pPr marL="3200400" lvl="6" indent="-228600" algn="l">
              <a:lnSpc>
                <a:spcPct val="100000"/>
              </a:lnSpc>
              <a:spcBef>
                <a:spcPts val="307"/>
              </a:spcBef>
              <a:spcAft>
                <a:spcPts val="0"/>
              </a:spcAft>
              <a:buClr>
                <a:schemeClr val="dk1"/>
              </a:buClr>
              <a:buSzPts val="1536"/>
              <a:buNone/>
              <a:defRPr sz="1536" b="1"/>
            </a:lvl7pPr>
            <a:lvl8pPr marL="3657600" lvl="7" indent="-228600" algn="l">
              <a:lnSpc>
                <a:spcPct val="100000"/>
              </a:lnSpc>
              <a:spcBef>
                <a:spcPts val="307"/>
              </a:spcBef>
              <a:spcAft>
                <a:spcPts val="0"/>
              </a:spcAft>
              <a:buClr>
                <a:schemeClr val="dk1"/>
              </a:buClr>
              <a:buSzPts val="1536"/>
              <a:buNone/>
              <a:defRPr sz="1536" b="1"/>
            </a:lvl8pPr>
            <a:lvl9pPr marL="4114800" lvl="8" indent="-228600" algn="l">
              <a:lnSpc>
                <a:spcPct val="100000"/>
              </a:lnSpc>
              <a:spcBef>
                <a:spcPts val="307"/>
              </a:spcBef>
              <a:spcAft>
                <a:spcPts val="0"/>
              </a:spcAft>
              <a:buClr>
                <a:schemeClr val="dk1"/>
              </a:buClr>
              <a:buSzPts val="1536"/>
              <a:buNone/>
              <a:defRPr sz="1536" b="1"/>
            </a:lvl9pPr>
          </a:lstStyle>
          <a:p>
            <a:endParaRPr/>
          </a:p>
        </p:txBody>
      </p:sp>
      <p:sp>
        <p:nvSpPr>
          <p:cNvPr id="38" name="Google Shape;38;p7"/>
          <p:cNvSpPr txBox="1">
            <a:spLocks noGrp="1"/>
          </p:cNvSpPr>
          <p:nvPr>
            <p:ph type="body" idx="2"/>
          </p:nvPr>
        </p:nvSpPr>
        <p:spPr>
          <a:xfrm>
            <a:off x="585232" y="2087780"/>
            <a:ext cx="5171581" cy="3252059"/>
          </a:xfrm>
          <a:prstGeom prst="rect">
            <a:avLst/>
          </a:prstGeom>
          <a:noFill/>
          <a:ln>
            <a:noFill/>
          </a:ln>
        </p:spPr>
        <p:txBody>
          <a:bodyPr spcFirstLastPara="1" wrap="square" lIns="91425" tIns="45700" rIns="91425" bIns="45700" anchor="t" anchorCtr="0">
            <a:noAutofit/>
          </a:bodyPr>
          <a:lstStyle>
            <a:lvl1pPr marL="457200" lvl="0" indent="-374904" algn="l">
              <a:lnSpc>
                <a:spcPct val="100000"/>
              </a:lnSpc>
              <a:spcBef>
                <a:spcPts val="461"/>
              </a:spcBef>
              <a:spcAft>
                <a:spcPts val="0"/>
              </a:spcAft>
              <a:buClr>
                <a:srgbClr val="858489"/>
              </a:buClr>
              <a:buSzPts val="2304"/>
              <a:buChar char="•"/>
              <a:defRPr sz="2304"/>
            </a:lvl1pPr>
            <a:lvl2pPr marL="914400" lvl="1" indent="-350519" algn="l">
              <a:lnSpc>
                <a:spcPct val="100000"/>
              </a:lnSpc>
              <a:spcBef>
                <a:spcPts val="384"/>
              </a:spcBef>
              <a:spcAft>
                <a:spcPts val="0"/>
              </a:spcAft>
              <a:buClr>
                <a:srgbClr val="858489"/>
              </a:buClr>
              <a:buSzPts val="1920"/>
              <a:buChar char="–"/>
              <a:defRPr sz="1920"/>
            </a:lvl2pPr>
            <a:lvl3pPr marL="1371600" lvl="2" indent="-338328" algn="l">
              <a:lnSpc>
                <a:spcPct val="100000"/>
              </a:lnSpc>
              <a:spcBef>
                <a:spcPts val="346"/>
              </a:spcBef>
              <a:spcAft>
                <a:spcPts val="0"/>
              </a:spcAft>
              <a:buClr>
                <a:srgbClr val="858489"/>
              </a:buClr>
              <a:buSzPts val="1728"/>
              <a:buChar char="•"/>
              <a:defRPr sz="1728"/>
            </a:lvl3pPr>
            <a:lvl4pPr marL="1828800" lvl="3" indent="-326136" algn="l">
              <a:lnSpc>
                <a:spcPct val="100000"/>
              </a:lnSpc>
              <a:spcBef>
                <a:spcPts val="307"/>
              </a:spcBef>
              <a:spcAft>
                <a:spcPts val="0"/>
              </a:spcAft>
              <a:buClr>
                <a:srgbClr val="858489"/>
              </a:buClr>
              <a:buSzPts val="1536"/>
              <a:buChar char="–"/>
              <a:defRPr sz="1536"/>
            </a:lvl4pPr>
            <a:lvl5pPr marL="2286000" lvl="4" indent="-326135" algn="l">
              <a:lnSpc>
                <a:spcPct val="100000"/>
              </a:lnSpc>
              <a:spcBef>
                <a:spcPts val="307"/>
              </a:spcBef>
              <a:spcAft>
                <a:spcPts val="0"/>
              </a:spcAft>
              <a:buClr>
                <a:srgbClr val="858489"/>
              </a:buClr>
              <a:buSzPts val="1536"/>
              <a:buChar char="»"/>
              <a:defRPr sz="1536"/>
            </a:lvl5pPr>
            <a:lvl6pPr marL="2743200" lvl="5" indent="-326135" algn="l">
              <a:lnSpc>
                <a:spcPct val="100000"/>
              </a:lnSpc>
              <a:spcBef>
                <a:spcPts val="307"/>
              </a:spcBef>
              <a:spcAft>
                <a:spcPts val="0"/>
              </a:spcAft>
              <a:buClr>
                <a:schemeClr val="dk1"/>
              </a:buClr>
              <a:buSzPts val="1536"/>
              <a:buChar char="•"/>
              <a:defRPr sz="1536"/>
            </a:lvl6pPr>
            <a:lvl7pPr marL="3200400" lvl="6" indent="-326135" algn="l">
              <a:lnSpc>
                <a:spcPct val="100000"/>
              </a:lnSpc>
              <a:spcBef>
                <a:spcPts val="307"/>
              </a:spcBef>
              <a:spcAft>
                <a:spcPts val="0"/>
              </a:spcAft>
              <a:buClr>
                <a:schemeClr val="dk1"/>
              </a:buClr>
              <a:buSzPts val="1536"/>
              <a:buChar char="•"/>
              <a:defRPr sz="1536"/>
            </a:lvl7pPr>
            <a:lvl8pPr marL="3657600" lvl="7" indent="-326135" algn="l">
              <a:lnSpc>
                <a:spcPct val="100000"/>
              </a:lnSpc>
              <a:spcBef>
                <a:spcPts val="307"/>
              </a:spcBef>
              <a:spcAft>
                <a:spcPts val="0"/>
              </a:spcAft>
              <a:buClr>
                <a:schemeClr val="dk1"/>
              </a:buClr>
              <a:buSzPts val="1536"/>
              <a:buChar char="•"/>
              <a:defRPr sz="1536"/>
            </a:lvl8pPr>
            <a:lvl9pPr marL="4114800" lvl="8" indent="-326135" algn="l">
              <a:lnSpc>
                <a:spcPct val="100000"/>
              </a:lnSpc>
              <a:spcBef>
                <a:spcPts val="307"/>
              </a:spcBef>
              <a:spcAft>
                <a:spcPts val="0"/>
              </a:spcAft>
              <a:buClr>
                <a:schemeClr val="dk1"/>
              </a:buClr>
              <a:buSzPts val="1536"/>
              <a:buChar char="•"/>
              <a:defRPr sz="1536"/>
            </a:lvl9pPr>
          </a:lstStyle>
          <a:p>
            <a:endParaRPr/>
          </a:p>
        </p:txBody>
      </p:sp>
      <p:sp>
        <p:nvSpPr>
          <p:cNvPr id="39" name="Google Shape;39;p7"/>
          <p:cNvSpPr txBox="1">
            <a:spLocks noGrp="1"/>
          </p:cNvSpPr>
          <p:nvPr>
            <p:ph type="body" idx="3"/>
          </p:nvPr>
        </p:nvSpPr>
        <p:spPr>
          <a:xfrm>
            <a:off x="5945796" y="1473638"/>
            <a:ext cx="5173612" cy="61414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61"/>
              </a:spcBef>
              <a:spcAft>
                <a:spcPts val="0"/>
              </a:spcAft>
              <a:buClr>
                <a:srgbClr val="858489"/>
              </a:buClr>
              <a:buSzPts val="2304"/>
              <a:buNone/>
              <a:defRPr sz="2304" b="1"/>
            </a:lvl1pPr>
            <a:lvl2pPr marL="914400" lvl="1" indent="-228600" algn="l">
              <a:lnSpc>
                <a:spcPct val="100000"/>
              </a:lnSpc>
              <a:spcBef>
                <a:spcPts val="384"/>
              </a:spcBef>
              <a:spcAft>
                <a:spcPts val="0"/>
              </a:spcAft>
              <a:buClr>
                <a:srgbClr val="858489"/>
              </a:buClr>
              <a:buSzPts val="1920"/>
              <a:buNone/>
              <a:defRPr sz="1920" b="1"/>
            </a:lvl2pPr>
            <a:lvl3pPr marL="1371600" lvl="2" indent="-228600" algn="l">
              <a:lnSpc>
                <a:spcPct val="100000"/>
              </a:lnSpc>
              <a:spcBef>
                <a:spcPts val="346"/>
              </a:spcBef>
              <a:spcAft>
                <a:spcPts val="0"/>
              </a:spcAft>
              <a:buClr>
                <a:srgbClr val="858489"/>
              </a:buClr>
              <a:buSzPts val="1728"/>
              <a:buNone/>
              <a:defRPr sz="1728" b="1"/>
            </a:lvl3pPr>
            <a:lvl4pPr marL="1828800" lvl="3" indent="-228600" algn="l">
              <a:lnSpc>
                <a:spcPct val="100000"/>
              </a:lnSpc>
              <a:spcBef>
                <a:spcPts val="307"/>
              </a:spcBef>
              <a:spcAft>
                <a:spcPts val="0"/>
              </a:spcAft>
              <a:buClr>
                <a:srgbClr val="858489"/>
              </a:buClr>
              <a:buSzPts val="1536"/>
              <a:buNone/>
              <a:defRPr sz="1536" b="1"/>
            </a:lvl4pPr>
            <a:lvl5pPr marL="2286000" lvl="4" indent="-228600" algn="l">
              <a:lnSpc>
                <a:spcPct val="100000"/>
              </a:lnSpc>
              <a:spcBef>
                <a:spcPts val="307"/>
              </a:spcBef>
              <a:spcAft>
                <a:spcPts val="0"/>
              </a:spcAft>
              <a:buClr>
                <a:srgbClr val="858489"/>
              </a:buClr>
              <a:buSzPts val="1536"/>
              <a:buNone/>
              <a:defRPr sz="1536" b="1"/>
            </a:lvl5pPr>
            <a:lvl6pPr marL="2743200" lvl="5" indent="-228600" algn="l">
              <a:lnSpc>
                <a:spcPct val="100000"/>
              </a:lnSpc>
              <a:spcBef>
                <a:spcPts val="307"/>
              </a:spcBef>
              <a:spcAft>
                <a:spcPts val="0"/>
              </a:spcAft>
              <a:buClr>
                <a:schemeClr val="dk1"/>
              </a:buClr>
              <a:buSzPts val="1536"/>
              <a:buNone/>
              <a:defRPr sz="1536" b="1"/>
            </a:lvl6pPr>
            <a:lvl7pPr marL="3200400" lvl="6" indent="-228600" algn="l">
              <a:lnSpc>
                <a:spcPct val="100000"/>
              </a:lnSpc>
              <a:spcBef>
                <a:spcPts val="307"/>
              </a:spcBef>
              <a:spcAft>
                <a:spcPts val="0"/>
              </a:spcAft>
              <a:buClr>
                <a:schemeClr val="dk1"/>
              </a:buClr>
              <a:buSzPts val="1536"/>
              <a:buNone/>
              <a:defRPr sz="1536" b="1"/>
            </a:lvl7pPr>
            <a:lvl8pPr marL="3657600" lvl="7" indent="-228600" algn="l">
              <a:lnSpc>
                <a:spcPct val="100000"/>
              </a:lnSpc>
              <a:spcBef>
                <a:spcPts val="307"/>
              </a:spcBef>
              <a:spcAft>
                <a:spcPts val="0"/>
              </a:spcAft>
              <a:buClr>
                <a:schemeClr val="dk1"/>
              </a:buClr>
              <a:buSzPts val="1536"/>
              <a:buNone/>
              <a:defRPr sz="1536" b="1"/>
            </a:lvl8pPr>
            <a:lvl9pPr marL="4114800" lvl="8" indent="-228600" algn="l">
              <a:lnSpc>
                <a:spcPct val="100000"/>
              </a:lnSpc>
              <a:spcBef>
                <a:spcPts val="307"/>
              </a:spcBef>
              <a:spcAft>
                <a:spcPts val="0"/>
              </a:spcAft>
              <a:buClr>
                <a:schemeClr val="dk1"/>
              </a:buClr>
              <a:buSzPts val="1536"/>
              <a:buNone/>
              <a:defRPr sz="1536" b="1"/>
            </a:lvl9pPr>
          </a:lstStyle>
          <a:p>
            <a:endParaRPr/>
          </a:p>
        </p:txBody>
      </p:sp>
      <p:sp>
        <p:nvSpPr>
          <p:cNvPr id="40" name="Google Shape;40;p7"/>
          <p:cNvSpPr txBox="1">
            <a:spLocks noGrp="1"/>
          </p:cNvSpPr>
          <p:nvPr>
            <p:ph type="body" idx="4"/>
          </p:nvPr>
        </p:nvSpPr>
        <p:spPr>
          <a:xfrm>
            <a:off x="5945796" y="2087780"/>
            <a:ext cx="5173612" cy="3252059"/>
          </a:xfrm>
          <a:prstGeom prst="rect">
            <a:avLst/>
          </a:prstGeom>
          <a:noFill/>
          <a:ln>
            <a:noFill/>
          </a:ln>
        </p:spPr>
        <p:txBody>
          <a:bodyPr spcFirstLastPara="1" wrap="square" lIns="91425" tIns="45700" rIns="91425" bIns="45700" anchor="t" anchorCtr="0">
            <a:noAutofit/>
          </a:bodyPr>
          <a:lstStyle>
            <a:lvl1pPr marL="457200" lvl="0" indent="-374904" algn="l">
              <a:lnSpc>
                <a:spcPct val="100000"/>
              </a:lnSpc>
              <a:spcBef>
                <a:spcPts val="461"/>
              </a:spcBef>
              <a:spcAft>
                <a:spcPts val="0"/>
              </a:spcAft>
              <a:buClr>
                <a:srgbClr val="858489"/>
              </a:buClr>
              <a:buSzPts val="2304"/>
              <a:buChar char="•"/>
              <a:defRPr sz="2304"/>
            </a:lvl1pPr>
            <a:lvl2pPr marL="914400" lvl="1" indent="-350519" algn="l">
              <a:lnSpc>
                <a:spcPct val="100000"/>
              </a:lnSpc>
              <a:spcBef>
                <a:spcPts val="384"/>
              </a:spcBef>
              <a:spcAft>
                <a:spcPts val="0"/>
              </a:spcAft>
              <a:buClr>
                <a:srgbClr val="858489"/>
              </a:buClr>
              <a:buSzPts val="1920"/>
              <a:buChar char="–"/>
              <a:defRPr sz="1920"/>
            </a:lvl2pPr>
            <a:lvl3pPr marL="1371600" lvl="2" indent="-338328" algn="l">
              <a:lnSpc>
                <a:spcPct val="100000"/>
              </a:lnSpc>
              <a:spcBef>
                <a:spcPts val="346"/>
              </a:spcBef>
              <a:spcAft>
                <a:spcPts val="0"/>
              </a:spcAft>
              <a:buClr>
                <a:srgbClr val="858489"/>
              </a:buClr>
              <a:buSzPts val="1728"/>
              <a:buChar char="•"/>
              <a:defRPr sz="1728"/>
            </a:lvl3pPr>
            <a:lvl4pPr marL="1828800" lvl="3" indent="-326136" algn="l">
              <a:lnSpc>
                <a:spcPct val="100000"/>
              </a:lnSpc>
              <a:spcBef>
                <a:spcPts val="307"/>
              </a:spcBef>
              <a:spcAft>
                <a:spcPts val="0"/>
              </a:spcAft>
              <a:buClr>
                <a:srgbClr val="858489"/>
              </a:buClr>
              <a:buSzPts val="1536"/>
              <a:buChar char="–"/>
              <a:defRPr sz="1536"/>
            </a:lvl4pPr>
            <a:lvl5pPr marL="2286000" lvl="4" indent="-326135" algn="l">
              <a:lnSpc>
                <a:spcPct val="100000"/>
              </a:lnSpc>
              <a:spcBef>
                <a:spcPts val="307"/>
              </a:spcBef>
              <a:spcAft>
                <a:spcPts val="0"/>
              </a:spcAft>
              <a:buClr>
                <a:srgbClr val="858489"/>
              </a:buClr>
              <a:buSzPts val="1536"/>
              <a:buChar char="»"/>
              <a:defRPr sz="1536"/>
            </a:lvl5pPr>
            <a:lvl6pPr marL="2743200" lvl="5" indent="-326135" algn="l">
              <a:lnSpc>
                <a:spcPct val="100000"/>
              </a:lnSpc>
              <a:spcBef>
                <a:spcPts val="307"/>
              </a:spcBef>
              <a:spcAft>
                <a:spcPts val="0"/>
              </a:spcAft>
              <a:buClr>
                <a:schemeClr val="dk1"/>
              </a:buClr>
              <a:buSzPts val="1536"/>
              <a:buChar char="•"/>
              <a:defRPr sz="1536"/>
            </a:lvl6pPr>
            <a:lvl7pPr marL="3200400" lvl="6" indent="-326135" algn="l">
              <a:lnSpc>
                <a:spcPct val="100000"/>
              </a:lnSpc>
              <a:spcBef>
                <a:spcPts val="307"/>
              </a:spcBef>
              <a:spcAft>
                <a:spcPts val="0"/>
              </a:spcAft>
              <a:buClr>
                <a:schemeClr val="dk1"/>
              </a:buClr>
              <a:buSzPts val="1536"/>
              <a:buChar char="•"/>
              <a:defRPr sz="1536"/>
            </a:lvl7pPr>
            <a:lvl8pPr marL="3657600" lvl="7" indent="-326135" algn="l">
              <a:lnSpc>
                <a:spcPct val="100000"/>
              </a:lnSpc>
              <a:spcBef>
                <a:spcPts val="307"/>
              </a:spcBef>
              <a:spcAft>
                <a:spcPts val="0"/>
              </a:spcAft>
              <a:buClr>
                <a:schemeClr val="dk1"/>
              </a:buClr>
              <a:buSzPts val="1536"/>
              <a:buChar char="•"/>
              <a:defRPr sz="1536"/>
            </a:lvl8pPr>
            <a:lvl9pPr marL="4114800" lvl="8" indent="-326135" algn="l">
              <a:lnSpc>
                <a:spcPct val="100000"/>
              </a:lnSpc>
              <a:spcBef>
                <a:spcPts val="307"/>
              </a:spcBef>
              <a:spcAft>
                <a:spcPts val="0"/>
              </a:spcAft>
              <a:buClr>
                <a:schemeClr val="dk1"/>
              </a:buClr>
              <a:buSzPts val="1536"/>
              <a:buChar char="•"/>
              <a:defRPr sz="1536"/>
            </a:lvl9pPr>
          </a:lstStyle>
          <a:p>
            <a:endParaRPr/>
          </a:p>
        </p:txBody>
      </p:sp>
      <p:sp>
        <p:nvSpPr>
          <p:cNvPr id="41" name="Google Shape;41;p7"/>
          <p:cNvSpPr txBox="1">
            <a:spLocks noGrp="1"/>
          </p:cNvSpPr>
          <p:nvPr>
            <p:ph type="sldNum" idx="12"/>
          </p:nvPr>
        </p:nvSpPr>
        <p:spPr>
          <a:xfrm>
            <a:off x="5756813" y="6016861"/>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with Agenda">
  <p:cSld name="Title with Agenda">
    <p:spTree>
      <p:nvGrpSpPr>
        <p:cNvPr id="1" name="Shape 42"/>
        <p:cNvGrpSpPr/>
        <p:nvPr/>
      </p:nvGrpSpPr>
      <p:grpSpPr>
        <a:xfrm>
          <a:off x="0" y="0"/>
          <a:ext cx="0" cy="0"/>
          <a:chOff x="0" y="0"/>
          <a:chExt cx="0" cy="0"/>
        </a:xfrm>
      </p:grpSpPr>
      <p:sp>
        <p:nvSpPr>
          <p:cNvPr id="43" name="Google Shape;43;p8"/>
          <p:cNvSpPr txBox="1">
            <a:spLocks noGrp="1"/>
          </p:cNvSpPr>
          <p:nvPr>
            <p:ph type="ctrTitle"/>
          </p:nvPr>
        </p:nvSpPr>
        <p:spPr>
          <a:xfrm>
            <a:off x="1489682" y="1389821"/>
            <a:ext cx="9044493" cy="12615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F0783B"/>
              </a:buClr>
              <a:buSzPts val="3840"/>
              <a:buFont typeface="Arial"/>
              <a:buNone/>
              <a:defRPr sz="3840">
                <a:solidFill>
                  <a:srgbClr val="F0783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subTitle" idx="1"/>
          </p:nvPr>
        </p:nvSpPr>
        <p:spPr>
          <a:xfrm>
            <a:off x="1463080" y="2779642"/>
            <a:ext cx="9071094" cy="731485"/>
          </a:xfrm>
          <a:prstGeom prst="rect">
            <a:avLst/>
          </a:prstGeom>
          <a:noFill/>
          <a:ln>
            <a:noFill/>
          </a:ln>
        </p:spPr>
        <p:txBody>
          <a:bodyPr spcFirstLastPara="1" wrap="square" lIns="91425" tIns="45700" rIns="91425" bIns="45700" anchor="t" anchorCtr="0">
            <a:noAutofit/>
          </a:bodyPr>
          <a:lstStyle>
            <a:lvl1pPr lvl="0" algn="l">
              <a:lnSpc>
                <a:spcPct val="100000"/>
              </a:lnSpc>
              <a:spcBef>
                <a:spcPts val="346"/>
              </a:spcBef>
              <a:spcAft>
                <a:spcPts val="0"/>
              </a:spcAft>
              <a:buClr>
                <a:srgbClr val="858489"/>
              </a:buClr>
              <a:buSzPts val="1728"/>
              <a:buNone/>
              <a:defRPr sz="1728">
                <a:solidFill>
                  <a:srgbClr val="858489"/>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384"/>
              </a:spcBef>
              <a:spcAft>
                <a:spcPts val="0"/>
              </a:spcAft>
              <a:buClr>
                <a:srgbClr val="888888"/>
              </a:buClr>
              <a:buSzPts val="1920"/>
              <a:buNone/>
              <a:defRPr>
                <a:solidFill>
                  <a:srgbClr val="888888"/>
                </a:solidFill>
              </a:defRPr>
            </a:lvl4pPr>
            <a:lvl5pPr lvl="4" algn="ctr">
              <a:lnSpc>
                <a:spcPct val="100000"/>
              </a:lnSpc>
              <a:spcBef>
                <a:spcPts val="384"/>
              </a:spcBef>
              <a:spcAft>
                <a:spcPts val="0"/>
              </a:spcAft>
              <a:buClr>
                <a:srgbClr val="888888"/>
              </a:buClr>
              <a:buSzPts val="1920"/>
              <a:buNone/>
              <a:defRPr>
                <a:solidFill>
                  <a:srgbClr val="888888"/>
                </a:solidFill>
              </a:defRPr>
            </a:lvl5pPr>
            <a:lvl6pPr lvl="5" algn="ctr">
              <a:lnSpc>
                <a:spcPct val="100000"/>
              </a:lnSpc>
              <a:spcBef>
                <a:spcPts val="384"/>
              </a:spcBef>
              <a:spcAft>
                <a:spcPts val="0"/>
              </a:spcAft>
              <a:buClr>
                <a:srgbClr val="888888"/>
              </a:buClr>
              <a:buSzPts val="1920"/>
              <a:buNone/>
              <a:defRPr>
                <a:solidFill>
                  <a:srgbClr val="888888"/>
                </a:solidFill>
              </a:defRPr>
            </a:lvl6pPr>
            <a:lvl7pPr lvl="6" algn="ctr">
              <a:lnSpc>
                <a:spcPct val="100000"/>
              </a:lnSpc>
              <a:spcBef>
                <a:spcPts val="384"/>
              </a:spcBef>
              <a:spcAft>
                <a:spcPts val="0"/>
              </a:spcAft>
              <a:buClr>
                <a:srgbClr val="888888"/>
              </a:buClr>
              <a:buSzPts val="1920"/>
              <a:buNone/>
              <a:defRPr>
                <a:solidFill>
                  <a:srgbClr val="888888"/>
                </a:solidFill>
              </a:defRPr>
            </a:lvl7pPr>
            <a:lvl8pPr lvl="7" algn="ctr">
              <a:lnSpc>
                <a:spcPct val="100000"/>
              </a:lnSpc>
              <a:spcBef>
                <a:spcPts val="384"/>
              </a:spcBef>
              <a:spcAft>
                <a:spcPts val="0"/>
              </a:spcAft>
              <a:buClr>
                <a:srgbClr val="888888"/>
              </a:buClr>
              <a:buSzPts val="1920"/>
              <a:buNone/>
              <a:defRPr>
                <a:solidFill>
                  <a:srgbClr val="888888"/>
                </a:solidFill>
              </a:defRPr>
            </a:lvl8pPr>
            <a:lvl9pPr lvl="8" algn="ctr">
              <a:lnSpc>
                <a:spcPct val="100000"/>
              </a:lnSpc>
              <a:spcBef>
                <a:spcPts val="384"/>
              </a:spcBef>
              <a:spcAft>
                <a:spcPts val="0"/>
              </a:spcAft>
              <a:buClr>
                <a:srgbClr val="888888"/>
              </a:buClr>
              <a:buSzPts val="1920"/>
              <a:buNone/>
              <a:defRPr>
                <a:solidFill>
                  <a:srgbClr val="888888"/>
                </a:solidFill>
              </a:defRPr>
            </a:lvl9pPr>
          </a:lstStyle>
          <a:p>
            <a:endParaRPr/>
          </a:p>
        </p:txBody>
      </p:sp>
      <p:sp>
        <p:nvSpPr>
          <p:cNvPr id="45" name="Google Shape;45;p8"/>
          <p:cNvSpPr txBox="1">
            <a:spLocks noGrp="1"/>
          </p:cNvSpPr>
          <p:nvPr>
            <p:ph type="body" idx="2"/>
          </p:nvPr>
        </p:nvSpPr>
        <p:spPr>
          <a:xfrm>
            <a:off x="1463080" y="3657424"/>
            <a:ext cx="9071094" cy="36574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46"/>
              </a:spcBef>
              <a:spcAft>
                <a:spcPts val="0"/>
              </a:spcAft>
              <a:buClr>
                <a:srgbClr val="858489"/>
              </a:buClr>
              <a:buSzPts val="1728"/>
              <a:buNone/>
              <a:defRPr sz="1728">
                <a:solidFill>
                  <a:srgbClr val="858489"/>
                </a:solidFill>
              </a:defRPr>
            </a:lvl1pPr>
            <a:lvl2pPr marL="914400" lvl="1" indent="-342900" algn="l">
              <a:lnSpc>
                <a:spcPct val="100000"/>
              </a:lnSpc>
              <a:spcBef>
                <a:spcPts val="360"/>
              </a:spcBef>
              <a:spcAft>
                <a:spcPts val="0"/>
              </a:spcAft>
              <a:buClr>
                <a:srgbClr val="858489"/>
              </a:buClr>
              <a:buSzPts val="1800"/>
              <a:buChar char="–"/>
              <a:defRPr/>
            </a:lvl2pPr>
            <a:lvl3pPr marL="1371600" lvl="2" indent="-342900" algn="l">
              <a:lnSpc>
                <a:spcPct val="100000"/>
              </a:lnSpc>
              <a:spcBef>
                <a:spcPts val="360"/>
              </a:spcBef>
              <a:spcAft>
                <a:spcPts val="0"/>
              </a:spcAft>
              <a:buClr>
                <a:srgbClr val="858489"/>
              </a:buClr>
              <a:buSzPts val="1800"/>
              <a:buChar char="•"/>
              <a:defRPr/>
            </a:lvl3pPr>
            <a:lvl4pPr marL="1828800" lvl="3" indent="-342900" algn="l">
              <a:lnSpc>
                <a:spcPct val="100000"/>
              </a:lnSpc>
              <a:spcBef>
                <a:spcPts val="360"/>
              </a:spcBef>
              <a:spcAft>
                <a:spcPts val="0"/>
              </a:spcAft>
              <a:buClr>
                <a:srgbClr val="858489"/>
              </a:buClr>
              <a:buSzPts val="1800"/>
              <a:buChar char="–"/>
              <a:defRPr/>
            </a:lvl4pPr>
            <a:lvl5pPr marL="2286000" lvl="4" indent="-342900" algn="l">
              <a:lnSpc>
                <a:spcPct val="100000"/>
              </a:lnSpc>
              <a:spcBef>
                <a:spcPts val="360"/>
              </a:spcBef>
              <a:spcAft>
                <a:spcPts val="0"/>
              </a:spcAft>
              <a:buClr>
                <a:srgbClr val="85848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8"/>
          <p:cNvSpPr txBox="1">
            <a:spLocks noGrp="1"/>
          </p:cNvSpPr>
          <p:nvPr>
            <p:ph type="body" idx="3"/>
          </p:nvPr>
        </p:nvSpPr>
        <p:spPr>
          <a:xfrm>
            <a:off x="2048311" y="4096315"/>
            <a:ext cx="8485863" cy="1243524"/>
          </a:xfrm>
          <a:prstGeom prst="rect">
            <a:avLst/>
          </a:prstGeom>
          <a:noFill/>
          <a:ln>
            <a:noFill/>
          </a:ln>
        </p:spPr>
        <p:txBody>
          <a:bodyPr spcFirstLastPara="1" wrap="square" lIns="91425" tIns="45700" rIns="91425" bIns="45700" anchor="t" anchorCtr="0">
            <a:noAutofit/>
          </a:bodyPr>
          <a:lstStyle>
            <a:lvl1pPr marL="457200" lvl="0" indent="-313944" algn="l">
              <a:lnSpc>
                <a:spcPct val="100000"/>
              </a:lnSpc>
              <a:spcBef>
                <a:spcPts val="269"/>
              </a:spcBef>
              <a:spcAft>
                <a:spcPts val="0"/>
              </a:spcAft>
              <a:buClr>
                <a:srgbClr val="858489"/>
              </a:buClr>
              <a:buSzPts val="1344"/>
              <a:buChar char="•"/>
              <a:defRPr sz="1344"/>
            </a:lvl1pPr>
            <a:lvl2pPr marL="914400" lvl="1" indent="-301752" algn="l">
              <a:lnSpc>
                <a:spcPct val="100000"/>
              </a:lnSpc>
              <a:spcBef>
                <a:spcPts val="230"/>
              </a:spcBef>
              <a:spcAft>
                <a:spcPts val="0"/>
              </a:spcAft>
              <a:buClr>
                <a:srgbClr val="858489"/>
              </a:buClr>
              <a:buSzPts val="1152"/>
              <a:buChar char="–"/>
              <a:defRPr sz="1152"/>
            </a:lvl2pPr>
            <a:lvl3pPr marL="1371600" lvl="2" indent="-295656" algn="l">
              <a:lnSpc>
                <a:spcPct val="100000"/>
              </a:lnSpc>
              <a:spcBef>
                <a:spcPts val="211"/>
              </a:spcBef>
              <a:spcAft>
                <a:spcPts val="0"/>
              </a:spcAft>
              <a:buClr>
                <a:srgbClr val="858489"/>
              </a:buClr>
              <a:buSzPts val="1056"/>
              <a:buChar char="•"/>
              <a:defRPr sz="1056"/>
            </a:lvl3pPr>
            <a:lvl4pPr marL="1828800" lvl="3" indent="-292671" algn="l">
              <a:lnSpc>
                <a:spcPct val="100000"/>
              </a:lnSpc>
              <a:spcBef>
                <a:spcPts val="202"/>
              </a:spcBef>
              <a:spcAft>
                <a:spcPts val="0"/>
              </a:spcAft>
              <a:buClr>
                <a:srgbClr val="858489"/>
              </a:buClr>
              <a:buSzPts val="1009"/>
              <a:buChar char="–"/>
              <a:defRPr sz="1009"/>
            </a:lvl4pPr>
            <a:lvl5pPr marL="2286000" lvl="4" indent="-292671" algn="l">
              <a:lnSpc>
                <a:spcPct val="100000"/>
              </a:lnSpc>
              <a:spcBef>
                <a:spcPts val="202"/>
              </a:spcBef>
              <a:spcAft>
                <a:spcPts val="0"/>
              </a:spcAft>
              <a:buClr>
                <a:srgbClr val="858489"/>
              </a:buClr>
              <a:buSzPts val="1009"/>
              <a:buChar char="»"/>
              <a:defRPr sz="10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8"/>
          <p:cNvSpPr txBox="1">
            <a:spLocks noGrp="1"/>
          </p:cNvSpPr>
          <p:nvPr>
            <p:ph type="sldNum" idx="12"/>
          </p:nvPr>
        </p:nvSpPr>
        <p:spPr>
          <a:xfrm>
            <a:off x="5625065" y="6025568"/>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8"/>
        <p:cNvGrpSpPr/>
        <p:nvPr/>
      </p:nvGrpSpPr>
      <p:grpSpPr>
        <a:xfrm>
          <a:off x="0" y="0"/>
          <a:ext cx="0" cy="0"/>
          <a:chOff x="0" y="0"/>
          <a:chExt cx="0" cy="0"/>
        </a:xfrm>
      </p:grpSpPr>
      <p:sp>
        <p:nvSpPr>
          <p:cNvPr id="49" name="Google Shape;49;p9"/>
          <p:cNvSpPr txBox="1">
            <a:spLocks noGrp="1"/>
          </p:cNvSpPr>
          <p:nvPr>
            <p:ph type="sldNum" idx="12"/>
          </p:nvPr>
        </p:nvSpPr>
        <p:spPr>
          <a:xfrm>
            <a:off x="5635697" y="6036201"/>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585234" y="262118"/>
            <a:ext cx="3850745" cy="100810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F0783B"/>
              </a:buClr>
              <a:buSzPts val="1920"/>
              <a:buFont typeface="Arial"/>
              <a:buNone/>
              <a:defRPr sz="1920" b="1">
                <a:solidFill>
                  <a:srgbClr val="F0783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body" idx="1"/>
          </p:nvPr>
        </p:nvSpPr>
        <p:spPr>
          <a:xfrm>
            <a:off x="4576189" y="262117"/>
            <a:ext cx="6543218" cy="5077724"/>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858489"/>
              </a:buClr>
              <a:buSzPts val="3200"/>
              <a:buChar char="•"/>
              <a:defRPr sz="3200"/>
            </a:lvl1pPr>
            <a:lvl2pPr marL="914400" lvl="1" indent="-406400" algn="l">
              <a:lnSpc>
                <a:spcPct val="100000"/>
              </a:lnSpc>
              <a:spcBef>
                <a:spcPts val="560"/>
              </a:spcBef>
              <a:spcAft>
                <a:spcPts val="0"/>
              </a:spcAft>
              <a:buClr>
                <a:srgbClr val="858489"/>
              </a:buClr>
              <a:buSzPts val="2800"/>
              <a:buChar char="–"/>
              <a:defRPr sz="2800"/>
            </a:lvl2pPr>
            <a:lvl3pPr marL="1371600" lvl="2" indent="-381000" algn="l">
              <a:lnSpc>
                <a:spcPct val="100000"/>
              </a:lnSpc>
              <a:spcBef>
                <a:spcPts val="480"/>
              </a:spcBef>
              <a:spcAft>
                <a:spcPts val="0"/>
              </a:spcAft>
              <a:buClr>
                <a:srgbClr val="858489"/>
              </a:buClr>
              <a:buSzPts val="2400"/>
              <a:buChar char="•"/>
              <a:defRPr sz="2400"/>
            </a:lvl3pPr>
            <a:lvl4pPr marL="1828800" lvl="3" indent="-355600" algn="l">
              <a:lnSpc>
                <a:spcPct val="100000"/>
              </a:lnSpc>
              <a:spcBef>
                <a:spcPts val="400"/>
              </a:spcBef>
              <a:spcAft>
                <a:spcPts val="0"/>
              </a:spcAft>
              <a:buClr>
                <a:srgbClr val="858489"/>
              </a:buClr>
              <a:buSzPts val="2000"/>
              <a:buChar char="–"/>
              <a:defRPr sz="2000"/>
            </a:lvl4pPr>
            <a:lvl5pPr marL="2286000" lvl="4" indent="-355600" algn="l">
              <a:lnSpc>
                <a:spcPct val="100000"/>
              </a:lnSpc>
              <a:spcBef>
                <a:spcPts val="400"/>
              </a:spcBef>
              <a:spcAft>
                <a:spcPts val="0"/>
              </a:spcAft>
              <a:buClr>
                <a:srgbClr val="858489"/>
              </a:buClr>
              <a:buSzPts val="2000"/>
              <a:buChar char="»"/>
              <a:defRPr sz="2000"/>
            </a:lvl5pPr>
            <a:lvl6pPr marL="2743200" lvl="5" indent="-350520" algn="l">
              <a:lnSpc>
                <a:spcPct val="100000"/>
              </a:lnSpc>
              <a:spcBef>
                <a:spcPts val="384"/>
              </a:spcBef>
              <a:spcAft>
                <a:spcPts val="0"/>
              </a:spcAft>
              <a:buClr>
                <a:schemeClr val="dk1"/>
              </a:buClr>
              <a:buSzPts val="1920"/>
              <a:buChar char="•"/>
              <a:defRPr sz="1920"/>
            </a:lvl6pPr>
            <a:lvl7pPr marL="3200400" lvl="6" indent="-350520" algn="l">
              <a:lnSpc>
                <a:spcPct val="100000"/>
              </a:lnSpc>
              <a:spcBef>
                <a:spcPts val="384"/>
              </a:spcBef>
              <a:spcAft>
                <a:spcPts val="0"/>
              </a:spcAft>
              <a:buClr>
                <a:schemeClr val="dk1"/>
              </a:buClr>
              <a:buSzPts val="1920"/>
              <a:buChar char="•"/>
              <a:defRPr sz="1920"/>
            </a:lvl7pPr>
            <a:lvl8pPr marL="3657600" lvl="7" indent="-350520" algn="l">
              <a:lnSpc>
                <a:spcPct val="100000"/>
              </a:lnSpc>
              <a:spcBef>
                <a:spcPts val="384"/>
              </a:spcBef>
              <a:spcAft>
                <a:spcPts val="0"/>
              </a:spcAft>
              <a:buClr>
                <a:schemeClr val="dk1"/>
              </a:buClr>
              <a:buSzPts val="1920"/>
              <a:buChar char="•"/>
              <a:defRPr sz="1920"/>
            </a:lvl8pPr>
            <a:lvl9pPr marL="4114800" lvl="8" indent="-350520" algn="l">
              <a:lnSpc>
                <a:spcPct val="100000"/>
              </a:lnSpc>
              <a:spcBef>
                <a:spcPts val="384"/>
              </a:spcBef>
              <a:spcAft>
                <a:spcPts val="0"/>
              </a:spcAft>
              <a:buClr>
                <a:schemeClr val="dk1"/>
              </a:buClr>
              <a:buSzPts val="1920"/>
              <a:buChar char="•"/>
              <a:defRPr sz="1920"/>
            </a:lvl9pPr>
          </a:lstStyle>
          <a:p>
            <a:endParaRPr/>
          </a:p>
        </p:txBody>
      </p:sp>
      <p:sp>
        <p:nvSpPr>
          <p:cNvPr id="53" name="Google Shape;53;p10"/>
          <p:cNvSpPr txBox="1">
            <a:spLocks noGrp="1"/>
          </p:cNvSpPr>
          <p:nvPr>
            <p:ph type="body" idx="2"/>
          </p:nvPr>
        </p:nvSpPr>
        <p:spPr>
          <a:xfrm>
            <a:off x="585234" y="1377632"/>
            <a:ext cx="3850745" cy="39622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69"/>
              </a:spcBef>
              <a:spcAft>
                <a:spcPts val="0"/>
              </a:spcAft>
              <a:buClr>
                <a:srgbClr val="858489"/>
              </a:buClr>
              <a:buSzPts val="1344"/>
              <a:buNone/>
              <a:defRPr sz="1344">
                <a:solidFill>
                  <a:srgbClr val="858489"/>
                </a:solidFill>
              </a:defRPr>
            </a:lvl1pPr>
            <a:lvl2pPr marL="914400" lvl="1" indent="-228600" algn="l">
              <a:lnSpc>
                <a:spcPct val="100000"/>
              </a:lnSpc>
              <a:spcBef>
                <a:spcPts val="230"/>
              </a:spcBef>
              <a:spcAft>
                <a:spcPts val="0"/>
              </a:spcAft>
              <a:buClr>
                <a:srgbClr val="858489"/>
              </a:buClr>
              <a:buSzPts val="1152"/>
              <a:buNone/>
              <a:defRPr sz="1152"/>
            </a:lvl2pPr>
            <a:lvl3pPr marL="1371600" lvl="2" indent="-228600" algn="l">
              <a:lnSpc>
                <a:spcPct val="100000"/>
              </a:lnSpc>
              <a:spcBef>
                <a:spcPts val="192"/>
              </a:spcBef>
              <a:spcAft>
                <a:spcPts val="0"/>
              </a:spcAft>
              <a:buClr>
                <a:srgbClr val="858489"/>
              </a:buClr>
              <a:buSzPts val="960"/>
              <a:buNone/>
              <a:defRPr sz="960"/>
            </a:lvl3pPr>
            <a:lvl4pPr marL="1828800" lvl="3" indent="-228600" algn="l">
              <a:lnSpc>
                <a:spcPct val="100000"/>
              </a:lnSpc>
              <a:spcBef>
                <a:spcPts val="173"/>
              </a:spcBef>
              <a:spcAft>
                <a:spcPts val="0"/>
              </a:spcAft>
              <a:buClr>
                <a:srgbClr val="858489"/>
              </a:buClr>
              <a:buSzPts val="864"/>
              <a:buNone/>
              <a:defRPr sz="864"/>
            </a:lvl4pPr>
            <a:lvl5pPr marL="2286000" lvl="4" indent="-228600" algn="l">
              <a:lnSpc>
                <a:spcPct val="100000"/>
              </a:lnSpc>
              <a:spcBef>
                <a:spcPts val="173"/>
              </a:spcBef>
              <a:spcAft>
                <a:spcPts val="0"/>
              </a:spcAft>
              <a:buClr>
                <a:srgbClr val="858489"/>
              </a:buClr>
              <a:buSzPts val="864"/>
              <a:buNone/>
              <a:defRPr sz="864"/>
            </a:lvl5pPr>
            <a:lvl6pPr marL="2743200" lvl="5" indent="-228600" algn="l">
              <a:lnSpc>
                <a:spcPct val="100000"/>
              </a:lnSpc>
              <a:spcBef>
                <a:spcPts val="173"/>
              </a:spcBef>
              <a:spcAft>
                <a:spcPts val="0"/>
              </a:spcAft>
              <a:buClr>
                <a:schemeClr val="dk1"/>
              </a:buClr>
              <a:buSzPts val="864"/>
              <a:buNone/>
              <a:defRPr sz="864"/>
            </a:lvl6pPr>
            <a:lvl7pPr marL="3200400" lvl="6" indent="-228600" algn="l">
              <a:lnSpc>
                <a:spcPct val="100000"/>
              </a:lnSpc>
              <a:spcBef>
                <a:spcPts val="173"/>
              </a:spcBef>
              <a:spcAft>
                <a:spcPts val="0"/>
              </a:spcAft>
              <a:buClr>
                <a:schemeClr val="dk1"/>
              </a:buClr>
              <a:buSzPts val="864"/>
              <a:buNone/>
              <a:defRPr sz="864"/>
            </a:lvl7pPr>
            <a:lvl8pPr marL="3657600" lvl="7" indent="-228600" algn="l">
              <a:lnSpc>
                <a:spcPct val="100000"/>
              </a:lnSpc>
              <a:spcBef>
                <a:spcPts val="173"/>
              </a:spcBef>
              <a:spcAft>
                <a:spcPts val="0"/>
              </a:spcAft>
              <a:buClr>
                <a:schemeClr val="dk1"/>
              </a:buClr>
              <a:buSzPts val="864"/>
              <a:buNone/>
              <a:defRPr sz="864"/>
            </a:lvl8pPr>
            <a:lvl9pPr marL="4114800" lvl="8" indent="-228600" algn="l">
              <a:lnSpc>
                <a:spcPct val="100000"/>
              </a:lnSpc>
              <a:spcBef>
                <a:spcPts val="173"/>
              </a:spcBef>
              <a:spcAft>
                <a:spcPts val="0"/>
              </a:spcAft>
              <a:buClr>
                <a:schemeClr val="dk1"/>
              </a:buClr>
              <a:buSzPts val="864"/>
              <a:buNone/>
              <a:defRPr sz="864"/>
            </a:lvl9pPr>
          </a:lstStyle>
          <a:p>
            <a:endParaRPr/>
          </a:p>
        </p:txBody>
      </p:sp>
      <p:sp>
        <p:nvSpPr>
          <p:cNvPr id="54" name="Google Shape;54;p10"/>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4">
            <a:alphaModFix/>
          </a:blip>
          <a:srcRect/>
          <a:stretch/>
        </p:blipFill>
        <p:spPr>
          <a:xfrm>
            <a:off x="441" y="0"/>
            <a:ext cx="11703756" cy="6583362"/>
          </a:xfrm>
          <a:prstGeom prst="rect">
            <a:avLst/>
          </a:prstGeom>
          <a:noFill/>
          <a:ln>
            <a:noFill/>
          </a:ln>
        </p:spPr>
      </p:pic>
      <p:sp>
        <p:nvSpPr>
          <p:cNvPr id="11" name="Google Shape;11;p1"/>
          <p:cNvSpPr txBox="1">
            <a:spLocks noGrp="1"/>
          </p:cNvSpPr>
          <p:nvPr>
            <p:ph type="title"/>
          </p:nvPr>
        </p:nvSpPr>
        <p:spPr>
          <a:xfrm>
            <a:off x="585232" y="263641"/>
            <a:ext cx="10534174" cy="109722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F0783B"/>
              </a:buClr>
              <a:buSzPts val="4400"/>
              <a:buFont typeface="Arial"/>
              <a:buNone/>
              <a:defRPr sz="4400" b="0"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585232" y="1536119"/>
            <a:ext cx="10534174" cy="3876869"/>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858489"/>
              </a:buClr>
              <a:buSzPts val="3200"/>
              <a:buFont typeface="Arial"/>
              <a:buChar char="•"/>
              <a:defRPr sz="3200" b="0" i="0" u="none" strike="noStrike" cap="none">
                <a:solidFill>
                  <a:srgbClr val="858489"/>
                </a:solidFill>
                <a:latin typeface="Arial"/>
                <a:ea typeface="Arial"/>
                <a:cs typeface="Arial"/>
                <a:sym typeface="Arial"/>
              </a:defRPr>
            </a:lvl1pPr>
            <a:lvl2pPr marL="914400" marR="0" lvl="1" indent="-406400" algn="l" rtl="0">
              <a:lnSpc>
                <a:spcPct val="100000"/>
              </a:lnSpc>
              <a:spcBef>
                <a:spcPts val="560"/>
              </a:spcBef>
              <a:spcAft>
                <a:spcPts val="0"/>
              </a:spcAft>
              <a:buClr>
                <a:srgbClr val="858489"/>
              </a:buClr>
              <a:buSzPts val="2800"/>
              <a:buFont typeface="Arial"/>
              <a:buChar char="–"/>
              <a:defRPr sz="2800" b="0" i="0" u="none" strike="noStrike" cap="none">
                <a:solidFill>
                  <a:srgbClr val="858489"/>
                </a:solidFill>
                <a:latin typeface="Arial"/>
                <a:ea typeface="Arial"/>
                <a:cs typeface="Arial"/>
                <a:sym typeface="Arial"/>
              </a:defRPr>
            </a:lvl2pPr>
            <a:lvl3pPr marL="1371600" marR="0" lvl="2" indent="-381000" algn="l" rtl="0">
              <a:lnSpc>
                <a:spcPct val="100000"/>
              </a:lnSpc>
              <a:spcBef>
                <a:spcPts val="480"/>
              </a:spcBef>
              <a:spcAft>
                <a:spcPts val="0"/>
              </a:spcAft>
              <a:buClr>
                <a:srgbClr val="858489"/>
              </a:buClr>
              <a:buSzPts val="2400"/>
              <a:buFont typeface="Arial"/>
              <a:buChar char="•"/>
              <a:defRPr sz="2400" b="0" i="0" u="none" strike="noStrike" cap="none">
                <a:solidFill>
                  <a:srgbClr val="858489"/>
                </a:solidFill>
                <a:latin typeface="Arial"/>
                <a:ea typeface="Arial"/>
                <a:cs typeface="Arial"/>
                <a:sym typeface="Arial"/>
              </a:defRPr>
            </a:lvl3pPr>
            <a:lvl4pPr marL="1828800" marR="0" lvl="3" indent="-350519" algn="l" rtl="0">
              <a:lnSpc>
                <a:spcPct val="100000"/>
              </a:lnSpc>
              <a:spcBef>
                <a:spcPts val="384"/>
              </a:spcBef>
              <a:spcAft>
                <a:spcPts val="0"/>
              </a:spcAft>
              <a:buClr>
                <a:srgbClr val="858489"/>
              </a:buClr>
              <a:buSzPts val="1920"/>
              <a:buFont typeface="Arial"/>
              <a:buChar char="–"/>
              <a:defRPr sz="1920" b="0" i="0" u="none" strike="noStrike" cap="none">
                <a:solidFill>
                  <a:srgbClr val="858489"/>
                </a:solidFill>
                <a:latin typeface="Arial"/>
                <a:ea typeface="Arial"/>
                <a:cs typeface="Arial"/>
                <a:sym typeface="Arial"/>
              </a:defRPr>
            </a:lvl4pPr>
            <a:lvl5pPr marL="2286000" marR="0" lvl="4" indent="-350520" algn="l" rtl="0">
              <a:lnSpc>
                <a:spcPct val="100000"/>
              </a:lnSpc>
              <a:spcBef>
                <a:spcPts val="384"/>
              </a:spcBef>
              <a:spcAft>
                <a:spcPts val="0"/>
              </a:spcAft>
              <a:buClr>
                <a:srgbClr val="858489"/>
              </a:buClr>
              <a:buSzPts val="1920"/>
              <a:buFont typeface="Arial"/>
              <a:buChar char="»"/>
              <a:defRPr sz="1920" b="0" i="0" u="none" strike="noStrike" cap="none">
                <a:solidFill>
                  <a:srgbClr val="858489"/>
                </a:solidFill>
                <a:latin typeface="Arial"/>
                <a:ea typeface="Arial"/>
                <a:cs typeface="Arial"/>
                <a:sym typeface="Arial"/>
              </a:defRPr>
            </a:lvl5pPr>
            <a:lvl6pPr marL="2743200" marR="0" lvl="5" indent="-350520" algn="l" rtl="0">
              <a:lnSpc>
                <a:spcPct val="100000"/>
              </a:lnSpc>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6pPr>
            <a:lvl7pPr marL="3200400" marR="0" lvl="6" indent="-350520" algn="l" rtl="0">
              <a:lnSpc>
                <a:spcPct val="100000"/>
              </a:lnSpc>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7pPr>
            <a:lvl8pPr marL="3657600" marR="0" lvl="7" indent="-350520" algn="l" rtl="0">
              <a:lnSpc>
                <a:spcPct val="100000"/>
              </a:lnSpc>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8pPr>
            <a:lvl9pPr marL="4114800" marR="0" lvl="8" indent="-350520" algn="l" rtl="0">
              <a:lnSpc>
                <a:spcPct val="100000"/>
              </a:lnSpc>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rpgroup.org/Portals/0/Documents/Projects/ThroughtheGate/TTG-FacutlyFocusedResource_final_March2021.pdf?ver=2021-03-14-090723-23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c-id.net" TargetMode="External"/><Relationship Id="rId4" Type="http://schemas.openxmlformats.org/officeDocument/2006/relationships/hyperlink" Target="http://www.rpgroup.org/through-the-gat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mailto:dcooper@rpgroup.org" TargetMode="External"/><Relationship Id="rId7"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rpgroup.org/through-the-gate" TargetMode="External"/><Relationship Id="rId5" Type="http://schemas.openxmlformats.org/officeDocument/2006/relationships/image" Target="../media/image13.jpg"/><Relationship Id="rId4" Type="http://schemas.openxmlformats.org/officeDocument/2006/relationships/hyperlink" Target="mailto:anguyen@rpgroup.or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1489682" y="1682415"/>
            <a:ext cx="9044493" cy="12615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0783B"/>
              </a:buClr>
              <a:buSzPts val="5638"/>
              <a:buFont typeface="Arial"/>
              <a:buNone/>
            </a:pPr>
            <a:r>
              <a:rPr lang="en-US" sz="4302" b="1" dirty="0"/>
              <a:t>Be a Transfer Advocate: </a:t>
            </a:r>
            <a:endParaRPr sz="4302" b="1" dirty="0"/>
          </a:p>
          <a:p>
            <a:pPr marL="0" lvl="0" indent="0" algn="l" rtl="0">
              <a:lnSpc>
                <a:spcPct val="100000"/>
              </a:lnSpc>
              <a:spcBef>
                <a:spcPts val="0"/>
              </a:spcBef>
              <a:spcAft>
                <a:spcPts val="0"/>
              </a:spcAft>
              <a:buClr>
                <a:srgbClr val="F0783B"/>
              </a:buClr>
              <a:buSzPts val="5638"/>
              <a:buFont typeface="Arial"/>
              <a:buNone/>
            </a:pPr>
            <a:r>
              <a:rPr lang="en-US" sz="4302" dirty="0"/>
              <a:t>Resources and Practices to Advocate for Your Transfer Students</a:t>
            </a:r>
            <a:endParaRPr sz="4302" dirty="0"/>
          </a:p>
        </p:txBody>
      </p:sp>
      <p:sp>
        <p:nvSpPr>
          <p:cNvPr id="70" name="Google Shape;70;p14"/>
          <p:cNvSpPr txBox="1">
            <a:spLocks noGrp="1"/>
          </p:cNvSpPr>
          <p:nvPr>
            <p:ph type="subTitle" idx="1"/>
          </p:nvPr>
        </p:nvSpPr>
        <p:spPr>
          <a:xfrm>
            <a:off x="1463080" y="3713499"/>
            <a:ext cx="9071100" cy="1682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600"/>
              <a:buNone/>
            </a:pPr>
            <a:r>
              <a:rPr lang="en-US" dirty="0">
                <a:solidFill>
                  <a:schemeClr val="dk1"/>
                </a:solidFill>
              </a:rPr>
              <a:t>Academic Academy</a:t>
            </a:r>
            <a:br>
              <a:rPr lang="en-US" dirty="0">
                <a:solidFill>
                  <a:schemeClr val="dk1"/>
                </a:solidFill>
              </a:rPr>
            </a:br>
            <a:r>
              <a:rPr lang="en-US" dirty="0">
                <a:solidFill>
                  <a:schemeClr val="dk1"/>
                </a:solidFill>
              </a:rPr>
              <a:t>October 2021</a:t>
            </a:r>
            <a:endParaRPr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p:nvPr/>
        </p:nvSpPr>
        <p:spPr>
          <a:xfrm>
            <a:off x="358775" y="3346175"/>
            <a:ext cx="10972800" cy="1850400"/>
          </a:xfrm>
          <a:prstGeom prst="wedgeRoundRectCallout">
            <a:avLst>
              <a:gd name="adj1" fmla="val -21193"/>
              <a:gd name="adj2" fmla="val 57041"/>
              <a:gd name="adj3" fmla="val 0"/>
            </a:avLst>
          </a:prstGeom>
          <a:solidFill>
            <a:srgbClr val="00B0A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chemeClr val="lt1"/>
                </a:solidFill>
                <a:latin typeface="Arial"/>
                <a:ea typeface="Arial"/>
                <a:cs typeface="Arial"/>
                <a:sym typeface="Arial"/>
              </a:rPr>
              <a:t>I have to take calculus for business….                                                          </a:t>
            </a:r>
            <a:endParaRPr/>
          </a:p>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chemeClr val="lt1"/>
                </a:solidFill>
                <a:latin typeface="Arial"/>
                <a:ea typeface="Arial"/>
                <a:cs typeface="Arial"/>
                <a:sym typeface="Arial"/>
              </a:rPr>
              <a:t> The problem is [my college] doesn’t offer [it] at night or on the weekends.                                                                    It’s a morning class at [the main campus]….                                                                                                           That may work for a millennial, but not for someone with a full-time job.</a:t>
            </a:r>
            <a:endParaRPr sz="2400" b="0" i="0" u="none" strike="noStrike" cap="none">
              <a:solidFill>
                <a:schemeClr val="lt1"/>
              </a:solidFill>
              <a:latin typeface="Arial"/>
              <a:ea typeface="Arial"/>
              <a:cs typeface="Arial"/>
              <a:sym typeface="Arial"/>
            </a:endParaRPr>
          </a:p>
        </p:txBody>
      </p:sp>
      <p:sp>
        <p:nvSpPr>
          <p:cNvPr id="168" name="Google Shape;168;p24"/>
          <p:cNvSpPr txBox="1">
            <a:spLocks noGrp="1"/>
          </p:cNvSpPr>
          <p:nvPr>
            <p:ph type="title"/>
          </p:nvPr>
        </p:nvSpPr>
        <p:spPr>
          <a:xfrm>
            <a:off x="434975" y="1559075"/>
            <a:ext cx="10972800" cy="18504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000"/>
              </a:spcBef>
              <a:spcAft>
                <a:spcPts val="600"/>
              </a:spcAft>
              <a:buClr>
                <a:schemeClr val="dk1"/>
              </a:buClr>
              <a:buSzPts val="2800"/>
              <a:buFont typeface="Arial"/>
              <a:buNone/>
            </a:pPr>
            <a:r>
              <a:rPr lang="en-US" sz="3200">
                <a:solidFill>
                  <a:schemeClr val="dk1"/>
                </a:solidFill>
              </a:rPr>
              <a:t>Students are juggling numerous—and often competing—school, work, and family responsibilities </a:t>
            </a:r>
            <a:endParaRPr sz="3200"/>
          </a:p>
        </p:txBody>
      </p:sp>
      <p:sp>
        <p:nvSpPr>
          <p:cNvPr id="169" name="Google Shape;169;p24"/>
          <p:cNvSpPr txBox="1">
            <a:spLocks noGrp="1"/>
          </p:cNvSpPr>
          <p:nvPr>
            <p:ph type="sldNum" idx="12"/>
          </p:nvPr>
        </p:nvSpPr>
        <p:spPr>
          <a:xfrm>
            <a:off x="5754780" y="6078732"/>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pic>
        <p:nvPicPr>
          <p:cNvPr id="170" name="Google Shape;170;p24" descr="Image of round graphic of school life balance"/>
          <p:cNvPicPr preferRelativeResize="0"/>
          <p:nvPr/>
        </p:nvPicPr>
        <p:blipFill rotWithShape="1">
          <a:blip r:embed="rId3">
            <a:alphaModFix/>
          </a:blip>
          <a:srcRect/>
          <a:stretch/>
        </p:blipFill>
        <p:spPr>
          <a:xfrm>
            <a:off x="5024250" y="305800"/>
            <a:ext cx="1371600" cy="1371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sldNum" idx="12"/>
          </p:nvPr>
        </p:nvSpPr>
        <p:spPr>
          <a:xfrm>
            <a:off x="5754780" y="6078732"/>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pic>
        <p:nvPicPr>
          <p:cNvPr id="177" name="Google Shape;177;p25" descr="Image of round graphic Pathway navigation"/>
          <p:cNvPicPr preferRelativeResize="0"/>
          <p:nvPr/>
        </p:nvPicPr>
        <p:blipFill rotWithShape="1">
          <a:blip r:embed="rId3">
            <a:alphaModFix/>
          </a:blip>
          <a:srcRect/>
          <a:stretch/>
        </p:blipFill>
        <p:spPr>
          <a:xfrm>
            <a:off x="5039822" y="340187"/>
            <a:ext cx="1371600" cy="1294190"/>
          </a:xfrm>
          <a:prstGeom prst="rect">
            <a:avLst/>
          </a:prstGeom>
          <a:noFill/>
          <a:ln>
            <a:noFill/>
          </a:ln>
        </p:spPr>
      </p:pic>
      <p:sp>
        <p:nvSpPr>
          <p:cNvPr id="178" name="Google Shape;178;p25"/>
          <p:cNvSpPr txBox="1"/>
          <p:nvPr/>
        </p:nvSpPr>
        <p:spPr>
          <a:xfrm>
            <a:off x="329900" y="2182950"/>
            <a:ext cx="11042100" cy="12141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1000"/>
              </a:spcBef>
              <a:spcAft>
                <a:spcPts val="0"/>
              </a:spcAft>
              <a:buClr>
                <a:schemeClr val="dk1"/>
              </a:buClr>
              <a:buSzPts val="2800"/>
              <a:buFont typeface="Arial"/>
              <a:buNone/>
            </a:pPr>
            <a:r>
              <a:rPr lang="en-US" sz="3000" b="0" i="0" u="none" strike="noStrike" cap="none">
                <a:solidFill>
                  <a:schemeClr val="dk1"/>
                </a:solidFill>
                <a:latin typeface="Arial"/>
                <a:ea typeface="Arial"/>
                <a:cs typeface="Arial"/>
                <a:sym typeface="Arial"/>
              </a:rPr>
              <a:t>Students are missing accurate and timely information about pursuing a bachelor’s throughout their transfer journey—from </a:t>
            </a:r>
            <a:r>
              <a:rPr lang="en-US" sz="3000" b="0" i="1" u="none" strike="noStrike" cap="none">
                <a:solidFill>
                  <a:schemeClr val="dk1"/>
                </a:solidFill>
                <a:latin typeface="Arial"/>
                <a:ea typeface="Arial"/>
                <a:cs typeface="Arial"/>
                <a:sym typeface="Arial"/>
              </a:rPr>
              <a:t>both</a:t>
            </a:r>
            <a:r>
              <a:rPr lang="en-US" sz="3000" b="0" i="0" u="none" strike="noStrike" cap="none">
                <a:solidFill>
                  <a:schemeClr val="dk1"/>
                </a:solidFill>
                <a:latin typeface="Arial"/>
                <a:ea typeface="Arial"/>
                <a:cs typeface="Arial"/>
                <a:sym typeface="Arial"/>
              </a:rPr>
              <a:t> community colleges and universities</a:t>
            </a:r>
            <a:endParaRPr sz="3000" b="0" i="1" u="none" strike="noStrike" cap="none">
              <a:solidFill>
                <a:schemeClr val="dk1"/>
              </a:solidFill>
              <a:latin typeface="Arial"/>
              <a:ea typeface="Arial"/>
              <a:cs typeface="Arial"/>
              <a:sym typeface="Arial"/>
            </a:endParaRPr>
          </a:p>
          <a:p>
            <a:pPr marL="0" marR="0" lvl="0" indent="0" algn="l" rtl="0">
              <a:lnSpc>
                <a:spcPct val="115000"/>
              </a:lnSpc>
              <a:spcBef>
                <a:spcPts val="1000"/>
              </a:spcBef>
              <a:spcAft>
                <a:spcPts val="60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9" name="Google Shape;179;p25"/>
          <p:cNvSpPr/>
          <p:nvPr/>
        </p:nvSpPr>
        <p:spPr>
          <a:xfrm>
            <a:off x="399100" y="3549450"/>
            <a:ext cx="10972800" cy="1713600"/>
          </a:xfrm>
          <a:prstGeom prst="wedgeRoundRectCallout">
            <a:avLst>
              <a:gd name="adj1" fmla="val -20956"/>
              <a:gd name="adj2" fmla="val 58432"/>
              <a:gd name="adj3" fmla="val 0"/>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a:solidFill>
                  <a:schemeClr val="lt1"/>
                </a:solidFill>
                <a:latin typeface="Arial"/>
                <a:ea typeface="Arial"/>
                <a:cs typeface="Arial"/>
                <a:sym typeface="Arial"/>
              </a:rPr>
              <a:t>A lot of people are left confused in what they’re doing…there’s all kinds of figuring out on their own…kind of teetering on the edge of, “Am I doing this right? Am I taking the right classes?”       I think the ones who have it real lucky are the ones that consistently go and ask a bunch of questions and don’t stop until [they] get answers. And that kind of isn’t really good. </a:t>
            </a:r>
            <a:endParaRPr sz="20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p:nvPr/>
        </p:nvSpPr>
        <p:spPr>
          <a:xfrm>
            <a:off x="408125" y="3497275"/>
            <a:ext cx="10972800" cy="1748700"/>
          </a:xfrm>
          <a:prstGeom prst="wedgeRoundRectCallout">
            <a:avLst>
              <a:gd name="adj1" fmla="val -20871"/>
              <a:gd name="adj2" fmla="val 60313"/>
              <a:gd name="adj3" fmla="val 0"/>
            </a:avLst>
          </a:prstGeom>
          <a:solidFill>
            <a:srgbClr val="D64127">
              <a:alpha val="709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400" b="0" i="0" u="none" strike="noStrike" cap="none">
                <a:solidFill>
                  <a:schemeClr val="lt1"/>
                </a:solidFill>
                <a:latin typeface="Arial"/>
                <a:ea typeface="Arial"/>
                <a:cs typeface="Arial"/>
                <a:sym typeface="Arial"/>
              </a:rPr>
              <a:t>A lot of times, it feels like people are fighting their own battles [at my college]…. It just doesn’t really feel like everyone’s connected…like they’re fighting together. A lot of times, it feels like a lot of people are                                           on their personal journeys by themselves.</a:t>
            </a:r>
            <a:endParaRPr sz="2400" b="0" i="0" u="none" strike="noStrike" cap="none">
              <a:solidFill>
                <a:srgbClr val="000000"/>
              </a:solidFill>
              <a:latin typeface="Arial"/>
              <a:ea typeface="Arial"/>
              <a:cs typeface="Arial"/>
              <a:sym typeface="Arial"/>
            </a:endParaRPr>
          </a:p>
        </p:txBody>
      </p:sp>
      <p:sp>
        <p:nvSpPr>
          <p:cNvPr id="186" name="Google Shape;186;p26"/>
          <p:cNvSpPr txBox="1">
            <a:spLocks noGrp="1"/>
          </p:cNvSpPr>
          <p:nvPr>
            <p:ph type="body" idx="1"/>
          </p:nvPr>
        </p:nvSpPr>
        <p:spPr>
          <a:xfrm>
            <a:off x="432825" y="1944625"/>
            <a:ext cx="10972800" cy="12489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1000"/>
              </a:spcBef>
              <a:spcAft>
                <a:spcPts val="0"/>
              </a:spcAft>
              <a:buSzPts val="2800"/>
              <a:buNone/>
            </a:pPr>
            <a:r>
              <a:rPr lang="en-US">
                <a:solidFill>
                  <a:srgbClr val="000000"/>
                </a:solidFill>
              </a:rPr>
              <a:t>Students say the absence of social support negatively impacts their transfer decision-making and compromises their capacity for pursuing a bachelor’s degree</a:t>
            </a:r>
            <a:endParaRPr i="1">
              <a:solidFill>
                <a:srgbClr val="000000"/>
              </a:solidFill>
            </a:endParaRPr>
          </a:p>
        </p:txBody>
      </p:sp>
      <p:sp>
        <p:nvSpPr>
          <p:cNvPr id="187" name="Google Shape;187;p26"/>
          <p:cNvSpPr txBox="1">
            <a:spLocks noGrp="1"/>
          </p:cNvSpPr>
          <p:nvPr>
            <p:ph type="sldNum" idx="12"/>
          </p:nvPr>
        </p:nvSpPr>
        <p:spPr>
          <a:xfrm>
            <a:off x="5754780" y="6078732"/>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pic>
        <p:nvPicPr>
          <p:cNvPr id="188" name="Google Shape;188;p26" descr="Image of a circle with Suppot Network"/>
          <p:cNvPicPr preferRelativeResize="0"/>
          <p:nvPr/>
        </p:nvPicPr>
        <p:blipFill rotWithShape="1">
          <a:blip r:embed="rId3">
            <a:alphaModFix/>
          </a:blip>
          <a:srcRect/>
          <a:stretch/>
        </p:blipFill>
        <p:spPr>
          <a:xfrm>
            <a:off x="5086475" y="283350"/>
            <a:ext cx="1371601" cy="13990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1039402" y="798530"/>
            <a:ext cx="9851400" cy="1097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560"/>
              </a:spcBef>
              <a:spcAft>
                <a:spcPts val="0"/>
              </a:spcAft>
              <a:buSzPts val="4400"/>
              <a:buNone/>
            </a:pPr>
            <a:endParaRPr sz="1200" dirty="0">
              <a:solidFill>
                <a:schemeClr val="dk1"/>
              </a:solidFill>
            </a:endParaRPr>
          </a:p>
          <a:p>
            <a:pPr marL="0" lvl="0" indent="0" algn="l" rtl="0">
              <a:lnSpc>
                <a:spcPct val="100000"/>
              </a:lnSpc>
              <a:spcBef>
                <a:spcPts val="600"/>
              </a:spcBef>
              <a:spcAft>
                <a:spcPts val="0"/>
              </a:spcAft>
              <a:buClr>
                <a:schemeClr val="dk1"/>
              </a:buClr>
              <a:buSzPct val="30107"/>
              <a:buFont typeface="Arial"/>
              <a:buNone/>
            </a:pPr>
            <a:endParaRPr sz="4650" dirty="0">
              <a:solidFill>
                <a:schemeClr val="dk1"/>
              </a:solidFill>
              <a:highlight>
                <a:schemeClr val="lt1"/>
              </a:highlight>
              <a:latin typeface="Calibri"/>
              <a:ea typeface="Calibri"/>
              <a:cs typeface="Calibri"/>
              <a:sym typeface="Calibri"/>
            </a:endParaRPr>
          </a:p>
          <a:p>
            <a:pPr marL="0" lvl="0" indent="0" algn="l" rtl="0">
              <a:lnSpc>
                <a:spcPct val="100000"/>
              </a:lnSpc>
              <a:spcBef>
                <a:spcPts val="560"/>
              </a:spcBef>
              <a:spcAft>
                <a:spcPts val="0"/>
              </a:spcAft>
              <a:buSzPct val="105137"/>
              <a:buNone/>
            </a:pPr>
            <a:r>
              <a:rPr lang="en-US" sz="4650" dirty="0"/>
              <a:t>Students say…</a:t>
            </a:r>
            <a:endParaRPr sz="4650" dirty="0"/>
          </a:p>
          <a:p>
            <a:pPr marL="0" lvl="0" indent="0" algn="l" rtl="0">
              <a:lnSpc>
                <a:spcPct val="100000"/>
              </a:lnSpc>
              <a:spcBef>
                <a:spcPts val="560"/>
              </a:spcBef>
              <a:spcAft>
                <a:spcPts val="0"/>
              </a:spcAft>
              <a:buClr>
                <a:schemeClr val="dk1"/>
              </a:buClr>
              <a:buSzPts val="990"/>
              <a:buFont typeface="Arial"/>
              <a:buNone/>
            </a:pPr>
            <a:endParaRPr sz="4650" dirty="0"/>
          </a:p>
        </p:txBody>
      </p:sp>
      <p:sp>
        <p:nvSpPr>
          <p:cNvPr id="195" name="Google Shape;195;p27"/>
          <p:cNvSpPr txBox="1">
            <a:spLocks noGrp="1"/>
          </p:cNvSpPr>
          <p:nvPr>
            <p:ph type="body" idx="1"/>
          </p:nvPr>
        </p:nvSpPr>
        <p:spPr>
          <a:xfrm>
            <a:off x="1950773" y="2048157"/>
            <a:ext cx="9168633" cy="329168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60"/>
              </a:spcBef>
              <a:spcAft>
                <a:spcPts val="0"/>
              </a:spcAft>
              <a:buSzPts val="2800"/>
              <a:buNone/>
            </a:pPr>
            <a:r>
              <a:rPr lang="en-US" sz="3800" dirty="0">
                <a:solidFill>
                  <a:schemeClr val="dk1"/>
                </a:solidFill>
              </a:rPr>
              <a:t>Professors and academic programs play an essential role in holistically addressing these factors as they work toward their bachelor’s degree.</a:t>
            </a:r>
            <a:endParaRPr sz="3800" dirty="0">
              <a:solidFill>
                <a:schemeClr val="dk1"/>
              </a:solidFill>
            </a:endParaRPr>
          </a:p>
        </p:txBody>
      </p:sp>
      <p:sp>
        <p:nvSpPr>
          <p:cNvPr id="196" name="Google Shape;196;p27"/>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p:nvPr/>
        </p:nvSpPr>
        <p:spPr>
          <a:xfrm>
            <a:off x="368490" y="5322627"/>
            <a:ext cx="3000532"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28"/>
          <p:cNvSpPr txBox="1">
            <a:spLocks noGrp="1"/>
          </p:cNvSpPr>
          <p:nvPr>
            <p:ph type="title"/>
          </p:nvPr>
        </p:nvSpPr>
        <p:spPr>
          <a:xfrm>
            <a:off x="1268002" y="950930"/>
            <a:ext cx="9851404" cy="109722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0783B"/>
              </a:buClr>
              <a:buSzPts val="4400"/>
              <a:buFont typeface="Arial"/>
              <a:buNone/>
            </a:pPr>
            <a:r>
              <a:rPr lang="en-US"/>
              <a:t> </a:t>
            </a:r>
            <a:endParaRPr/>
          </a:p>
        </p:txBody>
      </p:sp>
      <p:sp>
        <p:nvSpPr>
          <p:cNvPr id="204" name="Google Shape;204;p28"/>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14</a:t>
            </a:fld>
            <a:endParaRPr/>
          </a:p>
        </p:txBody>
      </p:sp>
      <p:sp>
        <p:nvSpPr>
          <p:cNvPr id="206" name="Google Shape;206;p28"/>
          <p:cNvSpPr txBox="1"/>
          <p:nvPr/>
        </p:nvSpPr>
        <p:spPr>
          <a:xfrm>
            <a:off x="8335616" y="5400470"/>
            <a:ext cx="3000532"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 name="Google Shape;205;p28"/>
          <p:cNvPicPr preferRelativeResize="0"/>
          <p:nvPr/>
        </p:nvPicPr>
        <p:blipFill rotWithShape="1">
          <a:blip r:embed="rId3">
            <a:alphaModFix/>
          </a:blip>
          <a:srcRect/>
          <a:stretch/>
        </p:blipFill>
        <p:spPr>
          <a:xfrm>
            <a:off x="3497765" y="354102"/>
            <a:ext cx="4444756" cy="515356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660425" y="231530"/>
            <a:ext cx="9851400" cy="1097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endParaRPr sz="4000" dirty="0"/>
          </a:p>
          <a:p>
            <a:pPr marL="0" lvl="0" indent="0" algn="l" rtl="0">
              <a:lnSpc>
                <a:spcPct val="100000"/>
              </a:lnSpc>
              <a:spcBef>
                <a:spcPts val="0"/>
              </a:spcBef>
              <a:spcAft>
                <a:spcPts val="0"/>
              </a:spcAft>
              <a:buSzPts val="4400"/>
              <a:buNone/>
            </a:pPr>
            <a:r>
              <a:rPr lang="en-US" sz="4000" dirty="0"/>
              <a:t>Ideas for Addressing Transfer Readiness in Your Classroom</a:t>
            </a:r>
            <a:endParaRPr sz="4000" dirty="0"/>
          </a:p>
        </p:txBody>
      </p:sp>
      <p:sp>
        <p:nvSpPr>
          <p:cNvPr id="213" name="Google Shape;213;p29"/>
          <p:cNvSpPr txBox="1">
            <a:spLocks noGrp="1"/>
          </p:cNvSpPr>
          <p:nvPr>
            <p:ph type="body" idx="1"/>
          </p:nvPr>
        </p:nvSpPr>
        <p:spPr>
          <a:xfrm>
            <a:off x="1948199" y="1877559"/>
            <a:ext cx="9168633" cy="329168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SzPts val="2800"/>
              <a:buNone/>
            </a:pPr>
            <a:r>
              <a:rPr lang="en-US" sz="2600">
                <a:solidFill>
                  <a:schemeClr val="dk1"/>
                </a:solidFill>
              </a:rPr>
              <a:t>Share personal stories of success and failure during your own higher education journey</a:t>
            </a:r>
            <a:endParaRPr sz="2600">
              <a:solidFill>
                <a:schemeClr val="dk1"/>
              </a:solidFill>
            </a:endParaRPr>
          </a:p>
          <a:p>
            <a:pPr marL="0" lvl="0" indent="0" algn="l" rtl="0">
              <a:lnSpc>
                <a:spcPct val="100000"/>
              </a:lnSpc>
              <a:spcBef>
                <a:spcPts val="1800"/>
              </a:spcBef>
              <a:spcAft>
                <a:spcPts val="0"/>
              </a:spcAft>
              <a:buSzPts val="2800"/>
              <a:buNone/>
            </a:pPr>
            <a:r>
              <a:rPr lang="en-US" sz="2600">
                <a:solidFill>
                  <a:schemeClr val="dk1"/>
                </a:solidFill>
              </a:rPr>
              <a:t>Welcome students to connect with you outside of class for transfer planning, advice, and encouragement</a:t>
            </a:r>
            <a:endParaRPr sz="2600">
              <a:solidFill>
                <a:schemeClr val="dk1"/>
              </a:solidFill>
            </a:endParaRPr>
          </a:p>
          <a:p>
            <a:pPr marL="0" lvl="0" indent="0" algn="l" rtl="0">
              <a:lnSpc>
                <a:spcPct val="100000"/>
              </a:lnSpc>
              <a:spcBef>
                <a:spcPts val="1800"/>
              </a:spcBef>
              <a:spcAft>
                <a:spcPts val="1000"/>
              </a:spcAft>
              <a:buClr>
                <a:schemeClr val="dk1"/>
              </a:buClr>
              <a:buSzPts val="1100"/>
              <a:buFont typeface="Arial"/>
              <a:buNone/>
            </a:pPr>
            <a:r>
              <a:rPr lang="en-US" sz="2600">
                <a:solidFill>
                  <a:schemeClr val="dk1"/>
                </a:solidFill>
              </a:rPr>
              <a:t>Embrace flexible and compassionate classroom practices and policies</a:t>
            </a:r>
            <a:r>
              <a:rPr lang="en-US" sz="3100">
                <a:solidFill>
                  <a:schemeClr val="dk1"/>
                </a:solidFill>
              </a:rPr>
              <a:t>—</a:t>
            </a:r>
            <a:r>
              <a:rPr lang="en-US" sz="2600">
                <a:solidFill>
                  <a:schemeClr val="dk1"/>
                </a:solidFill>
              </a:rPr>
              <a:t>recognizing the numerous demands on students</a:t>
            </a:r>
            <a:endParaRPr sz="2600">
              <a:solidFill>
                <a:schemeClr val="dk1"/>
              </a:solidFill>
            </a:endParaRPr>
          </a:p>
        </p:txBody>
      </p:sp>
      <p:sp>
        <p:nvSpPr>
          <p:cNvPr id="214" name="Google Shape;214;p29"/>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pic>
        <p:nvPicPr>
          <p:cNvPr id="215" name="Google Shape;215;p29" descr="Image of a circle with Suppot Network"/>
          <p:cNvPicPr preferRelativeResize="0"/>
          <p:nvPr/>
        </p:nvPicPr>
        <p:blipFill rotWithShape="1">
          <a:blip r:embed="rId3">
            <a:alphaModFix/>
          </a:blip>
          <a:srcRect/>
          <a:stretch/>
        </p:blipFill>
        <p:spPr>
          <a:xfrm>
            <a:off x="1346225" y="2107575"/>
            <a:ext cx="439615" cy="457200"/>
          </a:xfrm>
          <a:prstGeom prst="rect">
            <a:avLst/>
          </a:prstGeom>
          <a:noFill/>
          <a:ln>
            <a:noFill/>
          </a:ln>
        </p:spPr>
      </p:pic>
      <p:pic>
        <p:nvPicPr>
          <p:cNvPr id="216" name="Google Shape;216;p29" descr="Image of round graphic Pathway navigation"/>
          <p:cNvPicPr preferRelativeResize="0"/>
          <p:nvPr/>
        </p:nvPicPr>
        <p:blipFill rotWithShape="1">
          <a:blip r:embed="rId4">
            <a:alphaModFix/>
          </a:blip>
          <a:srcRect/>
          <a:stretch/>
        </p:blipFill>
        <p:spPr>
          <a:xfrm>
            <a:off x="1346222" y="3063462"/>
            <a:ext cx="502920" cy="462687"/>
          </a:xfrm>
          <a:prstGeom prst="rect">
            <a:avLst/>
          </a:prstGeom>
          <a:noFill/>
          <a:ln>
            <a:noFill/>
          </a:ln>
        </p:spPr>
      </p:pic>
      <p:pic>
        <p:nvPicPr>
          <p:cNvPr id="217" name="Google Shape;217;p29" descr="Image of a circle with Suppot Network"/>
          <p:cNvPicPr preferRelativeResize="0"/>
          <p:nvPr/>
        </p:nvPicPr>
        <p:blipFill rotWithShape="1">
          <a:blip r:embed="rId3">
            <a:alphaModFix/>
          </a:blip>
          <a:srcRect/>
          <a:stretch/>
        </p:blipFill>
        <p:spPr>
          <a:xfrm>
            <a:off x="812825" y="3066200"/>
            <a:ext cx="434340" cy="457200"/>
          </a:xfrm>
          <a:prstGeom prst="rect">
            <a:avLst/>
          </a:prstGeom>
          <a:noFill/>
          <a:ln>
            <a:noFill/>
          </a:ln>
        </p:spPr>
      </p:pic>
      <p:pic>
        <p:nvPicPr>
          <p:cNvPr id="218" name="Google Shape;218;p29" descr="Image of round graphic of school life balance"/>
          <p:cNvPicPr preferRelativeResize="0"/>
          <p:nvPr/>
        </p:nvPicPr>
        <p:blipFill rotWithShape="1">
          <a:blip r:embed="rId5">
            <a:alphaModFix/>
          </a:blip>
          <a:srcRect/>
          <a:stretch/>
        </p:blipFill>
        <p:spPr>
          <a:xfrm>
            <a:off x="1346225" y="4026938"/>
            <a:ext cx="457199" cy="4571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body" idx="1"/>
          </p:nvPr>
        </p:nvSpPr>
        <p:spPr>
          <a:xfrm>
            <a:off x="2025759" y="1874536"/>
            <a:ext cx="9168633" cy="329168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SzPts val="2800"/>
              <a:buNone/>
            </a:pPr>
            <a:r>
              <a:rPr lang="en-US" sz="2400">
                <a:solidFill>
                  <a:schemeClr val="dk1"/>
                </a:solidFill>
              </a:rPr>
              <a:t>Refer students to personnel/programs that can address academic and nonacademic issues impeding their transfer progress</a:t>
            </a:r>
            <a:endParaRPr sz="2400">
              <a:solidFill>
                <a:schemeClr val="dk1"/>
              </a:solidFill>
            </a:endParaRPr>
          </a:p>
          <a:p>
            <a:pPr marL="0" lvl="0" indent="0" algn="l" rtl="0">
              <a:lnSpc>
                <a:spcPct val="100000"/>
              </a:lnSpc>
              <a:spcBef>
                <a:spcPts val="1800"/>
              </a:spcBef>
              <a:spcAft>
                <a:spcPts val="0"/>
              </a:spcAft>
              <a:buSzPts val="2800"/>
              <a:buNone/>
            </a:pPr>
            <a:r>
              <a:rPr lang="en-US" sz="2400">
                <a:solidFill>
                  <a:schemeClr val="dk1"/>
                </a:solidFill>
              </a:rPr>
              <a:t>When teaching advanced courses in a program of study/major, know the CSU and UC application process and financial aid deadlines; incorporate this info into activities and announcements</a:t>
            </a:r>
            <a:endParaRPr sz="2400">
              <a:solidFill>
                <a:schemeClr val="dk1"/>
              </a:solidFill>
            </a:endParaRPr>
          </a:p>
          <a:p>
            <a:pPr marL="0" lvl="0" indent="0" algn="l" rtl="0">
              <a:lnSpc>
                <a:spcPct val="100000"/>
              </a:lnSpc>
              <a:spcBef>
                <a:spcPts val="1800"/>
              </a:spcBef>
              <a:spcAft>
                <a:spcPts val="0"/>
              </a:spcAft>
              <a:buSzPts val="2800"/>
              <a:buNone/>
            </a:pPr>
            <a:r>
              <a:rPr lang="en-US" sz="2400">
                <a:solidFill>
                  <a:schemeClr val="dk1"/>
                </a:solidFill>
              </a:rPr>
              <a:t>Offer program-specific guidance and insights related to students’ baccalaureate goals and desired careers</a:t>
            </a:r>
            <a:endParaRPr sz="2400">
              <a:solidFill>
                <a:schemeClr val="dk1"/>
              </a:solidFill>
            </a:endParaRPr>
          </a:p>
        </p:txBody>
      </p:sp>
      <p:sp>
        <p:nvSpPr>
          <p:cNvPr id="225" name="Google Shape;225;p30"/>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16</a:t>
            </a:fld>
            <a:endParaRPr/>
          </a:p>
        </p:txBody>
      </p:sp>
      <p:pic>
        <p:nvPicPr>
          <p:cNvPr id="226" name="Google Shape;226;p30" descr="Image of round graphic of school life balance"/>
          <p:cNvPicPr preferRelativeResize="0"/>
          <p:nvPr/>
        </p:nvPicPr>
        <p:blipFill rotWithShape="1">
          <a:blip r:embed="rId3">
            <a:alphaModFix/>
          </a:blip>
          <a:srcRect/>
          <a:stretch/>
        </p:blipFill>
        <p:spPr>
          <a:xfrm>
            <a:off x="1474775" y="2046163"/>
            <a:ext cx="457199" cy="457199"/>
          </a:xfrm>
          <a:prstGeom prst="rect">
            <a:avLst/>
          </a:prstGeom>
          <a:noFill/>
          <a:ln>
            <a:noFill/>
          </a:ln>
        </p:spPr>
      </p:pic>
      <p:pic>
        <p:nvPicPr>
          <p:cNvPr id="227" name="Google Shape;227;p30" descr="Image of a circle with Suppot Network"/>
          <p:cNvPicPr preferRelativeResize="0"/>
          <p:nvPr/>
        </p:nvPicPr>
        <p:blipFill rotWithShape="1">
          <a:blip r:embed="rId4">
            <a:alphaModFix/>
          </a:blip>
          <a:srcRect/>
          <a:stretch/>
        </p:blipFill>
        <p:spPr>
          <a:xfrm>
            <a:off x="941375" y="2031800"/>
            <a:ext cx="439615" cy="457200"/>
          </a:xfrm>
          <a:prstGeom prst="rect">
            <a:avLst/>
          </a:prstGeom>
          <a:noFill/>
          <a:ln>
            <a:noFill/>
          </a:ln>
        </p:spPr>
      </p:pic>
      <p:pic>
        <p:nvPicPr>
          <p:cNvPr id="228" name="Google Shape;228;p30" descr="Image of round graphic Pathway navigation"/>
          <p:cNvPicPr preferRelativeResize="0"/>
          <p:nvPr/>
        </p:nvPicPr>
        <p:blipFill rotWithShape="1">
          <a:blip r:embed="rId5">
            <a:alphaModFix/>
          </a:blip>
          <a:srcRect/>
          <a:stretch/>
        </p:blipFill>
        <p:spPr>
          <a:xfrm>
            <a:off x="1474772" y="3140087"/>
            <a:ext cx="502920" cy="462687"/>
          </a:xfrm>
          <a:prstGeom prst="rect">
            <a:avLst/>
          </a:prstGeom>
          <a:noFill/>
          <a:ln>
            <a:noFill/>
          </a:ln>
        </p:spPr>
      </p:pic>
      <p:pic>
        <p:nvPicPr>
          <p:cNvPr id="229" name="Google Shape;229;p30" descr="Image of round graphic Pathway navigation"/>
          <p:cNvPicPr preferRelativeResize="0"/>
          <p:nvPr/>
        </p:nvPicPr>
        <p:blipFill rotWithShape="1">
          <a:blip r:embed="rId5">
            <a:alphaModFix/>
          </a:blip>
          <a:srcRect/>
          <a:stretch/>
        </p:blipFill>
        <p:spPr>
          <a:xfrm>
            <a:off x="1474772" y="4435487"/>
            <a:ext cx="502920" cy="462687"/>
          </a:xfrm>
          <a:prstGeom prst="rect">
            <a:avLst/>
          </a:prstGeom>
          <a:noFill/>
          <a:ln>
            <a:noFill/>
          </a:ln>
        </p:spPr>
      </p:pic>
      <p:sp>
        <p:nvSpPr>
          <p:cNvPr id="230" name="Google Shape;230;p30"/>
          <p:cNvSpPr txBox="1">
            <a:spLocks noGrp="1"/>
          </p:cNvSpPr>
          <p:nvPr>
            <p:ph type="title"/>
          </p:nvPr>
        </p:nvSpPr>
        <p:spPr>
          <a:xfrm>
            <a:off x="660425" y="231530"/>
            <a:ext cx="9851400" cy="1097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endParaRPr sz="4000"/>
          </a:p>
          <a:p>
            <a:pPr marL="0" lvl="0" indent="0" algn="l" rtl="0">
              <a:lnSpc>
                <a:spcPct val="100000"/>
              </a:lnSpc>
              <a:spcBef>
                <a:spcPts val="0"/>
              </a:spcBef>
              <a:spcAft>
                <a:spcPts val="0"/>
              </a:spcAft>
              <a:buSzPts val="4400"/>
              <a:buNone/>
            </a:pPr>
            <a:r>
              <a:rPr lang="en-US" sz="4000"/>
              <a:t>Ideas for Addressing Transfer Readiness in Your Classroom</a:t>
            </a:r>
            <a:endParaRPr sz="4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a:xfrm>
            <a:off x="689268" y="307730"/>
            <a:ext cx="9851404" cy="109722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endParaRPr sz="4000"/>
          </a:p>
          <a:p>
            <a:pPr marL="0" lvl="0" indent="0" algn="l" rtl="0">
              <a:lnSpc>
                <a:spcPct val="100000"/>
              </a:lnSpc>
              <a:spcBef>
                <a:spcPts val="0"/>
              </a:spcBef>
              <a:spcAft>
                <a:spcPts val="0"/>
              </a:spcAft>
              <a:buSzPts val="4400"/>
              <a:buNone/>
            </a:pPr>
            <a:endParaRPr sz="4000"/>
          </a:p>
          <a:p>
            <a:pPr marL="0" lvl="0" indent="0" algn="l" rtl="0">
              <a:lnSpc>
                <a:spcPct val="100000"/>
              </a:lnSpc>
              <a:spcBef>
                <a:spcPts val="0"/>
              </a:spcBef>
              <a:spcAft>
                <a:spcPts val="0"/>
              </a:spcAft>
              <a:buSzPts val="4400"/>
              <a:buNone/>
            </a:pPr>
            <a:r>
              <a:rPr lang="en-US" sz="4000"/>
              <a:t>Ways to Foster Transfer Success as an Academic Program</a:t>
            </a:r>
            <a:endParaRPr sz="4000"/>
          </a:p>
          <a:p>
            <a:pPr marL="0" lvl="0" indent="0" algn="l" rtl="0">
              <a:lnSpc>
                <a:spcPct val="100000"/>
              </a:lnSpc>
              <a:spcBef>
                <a:spcPts val="0"/>
              </a:spcBef>
              <a:spcAft>
                <a:spcPts val="0"/>
              </a:spcAft>
              <a:buSzPts val="4400"/>
              <a:buNone/>
            </a:pPr>
            <a:endParaRPr sz="4000"/>
          </a:p>
        </p:txBody>
      </p:sp>
      <p:sp>
        <p:nvSpPr>
          <p:cNvPr id="237" name="Google Shape;237;p31"/>
          <p:cNvSpPr txBox="1">
            <a:spLocks noGrp="1"/>
          </p:cNvSpPr>
          <p:nvPr>
            <p:ph type="body" idx="1"/>
          </p:nvPr>
        </p:nvSpPr>
        <p:spPr>
          <a:xfrm>
            <a:off x="2043371" y="2068412"/>
            <a:ext cx="9168600" cy="329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SzPts val="2800"/>
              <a:buNone/>
            </a:pPr>
            <a:r>
              <a:rPr lang="en-US" sz="2600">
                <a:solidFill>
                  <a:schemeClr val="dk1"/>
                </a:solidFill>
              </a:rPr>
              <a:t>Know your program’s transfer data</a:t>
            </a:r>
            <a:endParaRPr sz="2600">
              <a:solidFill>
                <a:schemeClr val="dk1"/>
              </a:solidFill>
            </a:endParaRPr>
          </a:p>
          <a:p>
            <a:pPr marL="0" lvl="0" indent="0" algn="l" rtl="0">
              <a:lnSpc>
                <a:spcPct val="100000"/>
              </a:lnSpc>
              <a:spcBef>
                <a:spcPts val="1800"/>
              </a:spcBef>
              <a:spcAft>
                <a:spcPts val="0"/>
              </a:spcAft>
              <a:buSzPts val="2800"/>
              <a:buNone/>
            </a:pPr>
            <a:r>
              <a:rPr lang="en-US" sz="2600">
                <a:solidFill>
                  <a:schemeClr val="dk1"/>
                </a:solidFill>
              </a:rPr>
              <a:t>Engage with faculty from top receiving universities to discuss expectations for transfer students in your program area</a:t>
            </a:r>
            <a:endParaRPr sz="2600">
              <a:solidFill>
                <a:schemeClr val="dk1"/>
              </a:solidFill>
            </a:endParaRPr>
          </a:p>
          <a:p>
            <a:pPr marL="0" lvl="0" indent="0" algn="l" rtl="0">
              <a:lnSpc>
                <a:spcPct val="100000"/>
              </a:lnSpc>
              <a:spcBef>
                <a:spcPts val="1800"/>
              </a:spcBef>
              <a:spcAft>
                <a:spcPts val="0"/>
              </a:spcAft>
              <a:buSzPts val="2800"/>
              <a:buNone/>
            </a:pPr>
            <a:r>
              <a:rPr lang="en-US" sz="2600">
                <a:solidFill>
                  <a:schemeClr val="dk1"/>
                </a:solidFill>
              </a:rPr>
              <a:t>Promote pathways to transfer in your program area (i.e., CSU Associate Degree for Transfer (ADT), UC Transfer Agreement (TAG))</a:t>
            </a:r>
            <a:endParaRPr sz="2600">
              <a:solidFill>
                <a:schemeClr val="dk1"/>
              </a:solidFill>
            </a:endParaRPr>
          </a:p>
        </p:txBody>
      </p:sp>
      <p:sp>
        <p:nvSpPr>
          <p:cNvPr id="238" name="Google Shape;238;p31"/>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17</a:t>
            </a:fld>
            <a:endParaRPr/>
          </a:p>
        </p:txBody>
      </p:sp>
      <p:pic>
        <p:nvPicPr>
          <p:cNvPr id="239" name="Google Shape;239;p31" descr="Image of round graphic Pathway navigation"/>
          <p:cNvPicPr preferRelativeResize="0"/>
          <p:nvPr/>
        </p:nvPicPr>
        <p:blipFill rotWithShape="1">
          <a:blip r:embed="rId3">
            <a:alphaModFix/>
          </a:blip>
          <a:srcRect/>
          <a:stretch/>
        </p:blipFill>
        <p:spPr>
          <a:xfrm>
            <a:off x="1398572" y="2073287"/>
            <a:ext cx="502920" cy="462687"/>
          </a:xfrm>
          <a:prstGeom prst="rect">
            <a:avLst/>
          </a:prstGeom>
          <a:noFill/>
          <a:ln>
            <a:noFill/>
          </a:ln>
        </p:spPr>
      </p:pic>
      <p:pic>
        <p:nvPicPr>
          <p:cNvPr id="240" name="Google Shape;240;p31" descr="Image of round graphic Pathway navigation"/>
          <p:cNvPicPr preferRelativeResize="0"/>
          <p:nvPr/>
        </p:nvPicPr>
        <p:blipFill rotWithShape="1">
          <a:blip r:embed="rId3">
            <a:alphaModFix/>
          </a:blip>
          <a:srcRect/>
          <a:stretch/>
        </p:blipFill>
        <p:spPr>
          <a:xfrm>
            <a:off x="1398572" y="2835287"/>
            <a:ext cx="502920" cy="462687"/>
          </a:xfrm>
          <a:prstGeom prst="rect">
            <a:avLst/>
          </a:prstGeom>
          <a:noFill/>
          <a:ln>
            <a:noFill/>
          </a:ln>
        </p:spPr>
      </p:pic>
      <p:pic>
        <p:nvPicPr>
          <p:cNvPr id="241" name="Google Shape;241;p31" descr="Image of round graphic Pathway navigation"/>
          <p:cNvPicPr preferRelativeResize="0"/>
          <p:nvPr/>
        </p:nvPicPr>
        <p:blipFill rotWithShape="1">
          <a:blip r:embed="rId3">
            <a:alphaModFix/>
          </a:blip>
          <a:srcRect/>
          <a:stretch/>
        </p:blipFill>
        <p:spPr>
          <a:xfrm>
            <a:off x="1398572" y="3795021"/>
            <a:ext cx="502920" cy="4626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body" idx="1"/>
          </p:nvPr>
        </p:nvSpPr>
        <p:spPr>
          <a:xfrm>
            <a:off x="1955949" y="1875234"/>
            <a:ext cx="9168633" cy="329168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SzPts val="2800"/>
              <a:buNone/>
            </a:pPr>
            <a:r>
              <a:rPr lang="en-US" sz="2600">
                <a:solidFill>
                  <a:schemeClr val="dk1"/>
                </a:solidFill>
              </a:rPr>
              <a:t>Assess/communicate the value of GE coursework to students’ transfer pathways; ensure the whole curricular picture makes sense to students</a:t>
            </a:r>
            <a:endParaRPr sz="2600">
              <a:solidFill>
                <a:schemeClr val="dk1"/>
              </a:solidFill>
            </a:endParaRPr>
          </a:p>
          <a:p>
            <a:pPr marL="0" lvl="0" indent="0" algn="l" rtl="0">
              <a:lnSpc>
                <a:spcPct val="100000"/>
              </a:lnSpc>
              <a:spcBef>
                <a:spcPts val="1800"/>
              </a:spcBef>
              <a:spcAft>
                <a:spcPts val="0"/>
              </a:spcAft>
              <a:buSzPts val="2800"/>
              <a:buNone/>
            </a:pPr>
            <a:r>
              <a:rPr lang="en-US" sz="2600">
                <a:solidFill>
                  <a:schemeClr val="dk1"/>
                </a:solidFill>
              </a:rPr>
              <a:t>Embed holistic support in a way that strategically integrates with the student experience and the point in their educational journey</a:t>
            </a:r>
            <a:endParaRPr sz="2600">
              <a:solidFill>
                <a:schemeClr val="dk1"/>
              </a:solidFill>
            </a:endParaRPr>
          </a:p>
        </p:txBody>
      </p:sp>
      <p:sp>
        <p:nvSpPr>
          <p:cNvPr id="248" name="Google Shape;248;p32"/>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18</a:t>
            </a:fld>
            <a:endParaRPr/>
          </a:p>
        </p:txBody>
      </p:sp>
      <p:pic>
        <p:nvPicPr>
          <p:cNvPr id="249" name="Google Shape;249;p32" descr="Image of round graphic Pathway navigation"/>
          <p:cNvPicPr preferRelativeResize="0"/>
          <p:nvPr/>
        </p:nvPicPr>
        <p:blipFill rotWithShape="1">
          <a:blip r:embed="rId3">
            <a:alphaModFix/>
          </a:blip>
          <a:srcRect/>
          <a:stretch/>
        </p:blipFill>
        <p:spPr>
          <a:xfrm>
            <a:off x="1398572" y="2149487"/>
            <a:ext cx="502920" cy="462687"/>
          </a:xfrm>
          <a:prstGeom prst="rect">
            <a:avLst/>
          </a:prstGeom>
          <a:noFill/>
          <a:ln>
            <a:noFill/>
          </a:ln>
        </p:spPr>
      </p:pic>
      <p:pic>
        <p:nvPicPr>
          <p:cNvPr id="250" name="Google Shape;250;p32" descr="Image of round graphic Pathway navigation"/>
          <p:cNvPicPr preferRelativeResize="0"/>
          <p:nvPr/>
        </p:nvPicPr>
        <p:blipFill rotWithShape="1">
          <a:blip r:embed="rId3">
            <a:alphaModFix/>
          </a:blip>
          <a:srcRect/>
          <a:stretch/>
        </p:blipFill>
        <p:spPr>
          <a:xfrm>
            <a:off x="1398572" y="3521087"/>
            <a:ext cx="493059" cy="457200"/>
          </a:xfrm>
          <a:prstGeom prst="rect">
            <a:avLst/>
          </a:prstGeom>
          <a:noFill/>
          <a:ln>
            <a:noFill/>
          </a:ln>
        </p:spPr>
      </p:pic>
      <p:pic>
        <p:nvPicPr>
          <p:cNvPr id="251" name="Google Shape;251;p32" descr="Image of a circle with Suppot Network"/>
          <p:cNvPicPr preferRelativeResize="0"/>
          <p:nvPr/>
        </p:nvPicPr>
        <p:blipFill rotWithShape="1">
          <a:blip r:embed="rId4">
            <a:alphaModFix/>
          </a:blip>
          <a:srcRect/>
          <a:stretch/>
        </p:blipFill>
        <p:spPr>
          <a:xfrm>
            <a:off x="909775" y="3521075"/>
            <a:ext cx="434340" cy="457200"/>
          </a:xfrm>
          <a:prstGeom prst="rect">
            <a:avLst/>
          </a:prstGeom>
          <a:noFill/>
          <a:ln>
            <a:noFill/>
          </a:ln>
        </p:spPr>
      </p:pic>
      <p:sp>
        <p:nvSpPr>
          <p:cNvPr id="252" name="Google Shape;252;p32"/>
          <p:cNvSpPr txBox="1">
            <a:spLocks noGrp="1"/>
          </p:cNvSpPr>
          <p:nvPr>
            <p:ph type="title"/>
          </p:nvPr>
        </p:nvSpPr>
        <p:spPr>
          <a:xfrm>
            <a:off x="689268" y="307730"/>
            <a:ext cx="9851400" cy="1097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endParaRPr sz="4000"/>
          </a:p>
          <a:p>
            <a:pPr marL="0" lvl="0" indent="0" algn="l" rtl="0">
              <a:lnSpc>
                <a:spcPct val="100000"/>
              </a:lnSpc>
              <a:spcBef>
                <a:spcPts val="0"/>
              </a:spcBef>
              <a:spcAft>
                <a:spcPts val="0"/>
              </a:spcAft>
              <a:buSzPts val="4400"/>
              <a:buNone/>
            </a:pPr>
            <a:endParaRPr sz="4000"/>
          </a:p>
          <a:p>
            <a:pPr marL="0" lvl="0" indent="0" algn="l" rtl="0">
              <a:lnSpc>
                <a:spcPct val="100000"/>
              </a:lnSpc>
              <a:spcBef>
                <a:spcPts val="0"/>
              </a:spcBef>
              <a:spcAft>
                <a:spcPts val="0"/>
              </a:spcAft>
              <a:buSzPts val="4400"/>
              <a:buNone/>
            </a:pPr>
            <a:r>
              <a:rPr lang="en-US" sz="4000"/>
              <a:t>Ways to Foster Transfer Success as an Academic Program</a:t>
            </a:r>
            <a:endParaRPr sz="4000"/>
          </a:p>
          <a:p>
            <a:pPr marL="0" lvl="0" indent="0" algn="l" rtl="0">
              <a:lnSpc>
                <a:spcPct val="100000"/>
              </a:lnSpc>
              <a:spcBef>
                <a:spcPts val="0"/>
              </a:spcBef>
              <a:spcAft>
                <a:spcPts val="0"/>
              </a:spcAft>
              <a:buSzPts val="4400"/>
              <a:buNone/>
            </a:pPr>
            <a:endParaRPr sz="4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a:spLocks noGrp="1"/>
          </p:cNvSpPr>
          <p:nvPr>
            <p:ph type="title"/>
          </p:nvPr>
        </p:nvSpPr>
        <p:spPr>
          <a:xfrm>
            <a:off x="774214" y="602780"/>
            <a:ext cx="9851400" cy="1097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100000"/>
              <a:buNone/>
            </a:pPr>
            <a:r>
              <a:rPr lang="en-US"/>
              <a:t>Advocate at the System Level</a:t>
            </a:r>
            <a:endParaRPr/>
          </a:p>
          <a:p>
            <a:pPr marL="0" lvl="0" indent="0" algn="l" rtl="0">
              <a:lnSpc>
                <a:spcPct val="100000"/>
              </a:lnSpc>
              <a:spcBef>
                <a:spcPts val="0"/>
              </a:spcBef>
              <a:spcAft>
                <a:spcPts val="0"/>
              </a:spcAft>
              <a:buSzPct val="100000"/>
              <a:buNone/>
            </a:pPr>
            <a:endParaRPr/>
          </a:p>
        </p:txBody>
      </p:sp>
      <p:sp>
        <p:nvSpPr>
          <p:cNvPr id="267" name="Google Shape;267;p34"/>
          <p:cNvSpPr txBox="1">
            <a:spLocks noGrp="1"/>
          </p:cNvSpPr>
          <p:nvPr>
            <p:ph type="body" idx="1"/>
          </p:nvPr>
        </p:nvSpPr>
        <p:spPr>
          <a:xfrm>
            <a:off x="926625" y="1597200"/>
            <a:ext cx="10065600" cy="3811500"/>
          </a:xfrm>
          <a:prstGeom prst="rect">
            <a:avLst/>
          </a:prstGeom>
          <a:noFill/>
          <a:ln>
            <a:noFill/>
          </a:ln>
        </p:spPr>
        <p:txBody>
          <a:bodyPr spcFirstLastPara="1" wrap="square" lIns="91425" tIns="45700" rIns="91425" bIns="45700" anchor="t" anchorCtr="0">
            <a:noAutofit/>
          </a:bodyPr>
          <a:lstStyle/>
          <a:p>
            <a:pPr marL="457200" lvl="0" indent="-407669" algn="l" rtl="0">
              <a:lnSpc>
                <a:spcPct val="80000"/>
              </a:lnSpc>
              <a:spcBef>
                <a:spcPts val="1000"/>
              </a:spcBef>
              <a:spcAft>
                <a:spcPts val="0"/>
              </a:spcAft>
              <a:buClr>
                <a:schemeClr val="dk1"/>
              </a:buClr>
              <a:buSzPts val="2820"/>
              <a:buChar char="•"/>
            </a:pPr>
            <a:r>
              <a:rPr lang="en-US" sz="2820">
                <a:solidFill>
                  <a:schemeClr val="dk1"/>
                </a:solidFill>
              </a:rPr>
              <a:t>Encourage financial aid reform (i.e., expanding Pell Grant and Cal Grant eligibility, increasing funding to reflect the true cost of education)</a:t>
            </a:r>
            <a:endParaRPr sz="2820">
              <a:solidFill>
                <a:schemeClr val="dk1"/>
              </a:solidFill>
            </a:endParaRPr>
          </a:p>
          <a:p>
            <a:pPr marL="457200" lvl="0" indent="-407669" algn="l" rtl="0">
              <a:lnSpc>
                <a:spcPct val="80000"/>
              </a:lnSpc>
              <a:spcBef>
                <a:spcPts val="1000"/>
              </a:spcBef>
              <a:spcAft>
                <a:spcPts val="0"/>
              </a:spcAft>
              <a:buClr>
                <a:schemeClr val="dk1"/>
              </a:buClr>
              <a:buSzPts val="2820"/>
              <a:buChar char="•"/>
            </a:pPr>
            <a:r>
              <a:rPr lang="en-US" sz="2820">
                <a:solidFill>
                  <a:schemeClr val="dk1"/>
                </a:solidFill>
              </a:rPr>
              <a:t>Support the expansion of ADTs and the adoption by university partners</a:t>
            </a:r>
            <a:endParaRPr sz="2820">
              <a:solidFill>
                <a:schemeClr val="dk1"/>
              </a:solidFill>
            </a:endParaRPr>
          </a:p>
          <a:p>
            <a:pPr marL="457200" lvl="0" indent="-407669" algn="l" rtl="0">
              <a:lnSpc>
                <a:spcPct val="80000"/>
              </a:lnSpc>
              <a:spcBef>
                <a:spcPts val="1000"/>
              </a:spcBef>
              <a:spcAft>
                <a:spcPts val="0"/>
              </a:spcAft>
              <a:buClr>
                <a:schemeClr val="dk1"/>
              </a:buClr>
              <a:buSzPts val="2820"/>
              <a:buChar char="•"/>
            </a:pPr>
            <a:r>
              <a:rPr lang="en-US" sz="2820">
                <a:solidFill>
                  <a:schemeClr val="dk1"/>
                </a:solidFill>
              </a:rPr>
              <a:t>Participate in the ASCCC’s Course Identification Numbering System (C-ID) and ADT workgroups </a:t>
            </a:r>
            <a:endParaRPr sz="2820">
              <a:solidFill>
                <a:schemeClr val="dk1"/>
              </a:solidFill>
            </a:endParaRPr>
          </a:p>
          <a:p>
            <a:pPr marL="457200" lvl="0" indent="-407669" algn="l" rtl="0">
              <a:lnSpc>
                <a:spcPct val="80000"/>
              </a:lnSpc>
              <a:spcBef>
                <a:spcPts val="1000"/>
              </a:spcBef>
              <a:spcAft>
                <a:spcPts val="1000"/>
              </a:spcAft>
              <a:buClr>
                <a:schemeClr val="dk1"/>
              </a:buClr>
              <a:buSzPts val="2820"/>
              <a:buChar char="•"/>
            </a:pPr>
            <a:r>
              <a:rPr lang="en-US" sz="2820">
                <a:solidFill>
                  <a:schemeClr val="dk1"/>
                </a:solidFill>
              </a:rPr>
              <a:t>Align local curriculum to C-ID and ADT models </a:t>
            </a:r>
            <a:endParaRPr sz="2820">
              <a:solidFill>
                <a:srgbClr val="F0783B"/>
              </a:solidFill>
            </a:endParaRPr>
          </a:p>
        </p:txBody>
      </p:sp>
      <p:sp>
        <p:nvSpPr>
          <p:cNvPr id="268" name="Google Shape;268;p34"/>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676677" y="307055"/>
            <a:ext cx="9851400" cy="10971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100000"/>
              </a:lnSpc>
              <a:spcBef>
                <a:spcPts val="0"/>
              </a:spcBef>
              <a:spcAft>
                <a:spcPts val="0"/>
              </a:spcAft>
              <a:buClr>
                <a:srgbClr val="E36C09"/>
              </a:buClr>
              <a:buSzPct val="100000"/>
              <a:buFont typeface="Arial"/>
              <a:buNone/>
            </a:pPr>
            <a:r>
              <a:rPr lang="en-US" sz="3959" b="0" i="0" u="none" strike="noStrike" cap="none">
                <a:solidFill>
                  <a:srgbClr val="E36C09"/>
                </a:solidFill>
                <a:latin typeface="Arial"/>
                <a:ea typeface="Arial"/>
                <a:cs typeface="Arial"/>
                <a:sym typeface="Arial"/>
              </a:rPr>
              <a:t>The RP Group</a:t>
            </a:r>
            <a:br>
              <a:rPr lang="en-US" sz="3959" b="0" i="0" u="none" strike="noStrike" cap="none">
                <a:solidFill>
                  <a:srgbClr val="E36C09"/>
                </a:solidFill>
                <a:latin typeface="Arial"/>
                <a:ea typeface="Arial"/>
                <a:cs typeface="Arial"/>
                <a:sym typeface="Arial"/>
              </a:rPr>
            </a:br>
            <a:r>
              <a:rPr lang="en-US" sz="2800" b="0" i="0" u="none" strike="noStrike" cap="none">
                <a:solidFill>
                  <a:schemeClr val="dk1"/>
                </a:solidFill>
                <a:latin typeface="Arial"/>
                <a:ea typeface="Arial"/>
                <a:cs typeface="Arial"/>
                <a:sym typeface="Arial"/>
              </a:rPr>
              <a:t>www.rpgroup.org</a:t>
            </a:r>
            <a:r>
              <a:rPr lang="en-US" sz="2800" b="0" i="0" u="none" strike="noStrike" cap="none">
                <a:solidFill>
                  <a:srgbClr val="797979"/>
                </a:solidFill>
                <a:latin typeface="Arial"/>
                <a:ea typeface="Arial"/>
                <a:cs typeface="Arial"/>
                <a:sym typeface="Arial"/>
              </a:rPr>
              <a:t> </a:t>
            </a:r>
            <a:endParaRPr sz="2800" b="0" i="0" u="none" strike="noStrike" cap="none">
              <a:solidFill>
                <a:srgbClr val="797979"/>
              </a:solidFill>
              <a:latin typeface="Arial"/>
              <a:ea typeface="Arial"/>
              <a:cs typeface="Arial"/>
              <a:sym typeface="Arial"/>
            </a:endParaRPr>
          </a:p>
        </p:txBody>
      </p:sp>
      <p:sp>
        <p:nvSpPr>
          <p:cNvPr id="77" name="Google Shape;77;p15"/>
          <p:cNvSpPr txBox="1">
            <a:spLocks noGrp="1"/>
          </p:cNvSpPr>
          <p:nvPr>
            <p:ph type="body" idx="1"/>
          </p:nvPr>
        </p:nvSpPr>
        <p:spPr>
          <a:xfrm>
            <a:off x="884850" y="1566200"/>
            <a:ext cx="10344600" cy="3291600"/>
          </a:xfrm>
          <a:prstGeom prst="rect">
            <a:avLst/>
          </a:prstGeom>
          <a:noFill/>
          <a:ln>
            <a:noFill/>
          </a:ln>
        </p:spPr>
        <p:txBody>
          <a:bodyPr spcFirstLastPara="1" wrap="square" lIns="91425" tIns="45700" rIns="91425" bIns="45700" anchor="t" anchorCtr="0">
            <a:noAutofit/>
          </a:bodyPr>
          <a:lstStyle/>
          <a:p>
            <a:pPr marL="0" marR="0" lvl="0" indent="0" algn="l" rtl="0">
              <a:lnSpc>
                <a:spcPct val="60000"/>
              </a:lnSpc>
              <a:spcBef>
                <a:spcPts val="0"/>
              </a:spcBef>
              <a:spcAft>
                <a:spcPts val="0"/>
              </a:spcAft>
              <a:buClr>
                <a:srgbClr val="858489"/>
              </a:buClr>
              <a:buSzPts val="2023"/>
              <a:buFont typeface="Arial"/>
              <a:buNone/>
            </a:pPr>
            <a:r>
              <a:rPr lang="en-US" sz="2240" b="1" i="0" u="none" strike="noStrike" cap="none">
                <a:solidFill>
                  <a:schemeClr val="dk1"/>
                </a:solidFill>
              </a:rPr>
              <a:t>Mission</a:t>
            </a:r>
            <a:endParaRPr sz="2240">
              <a:solidFill>
                <a:schemeClr val="dk1"/>
              </a:solidFill>
            </a:endParaRPr>
          </a:p>
          <a:p>
            <a:pPr marL="0" marR="0" lvl="0" indent="0" algn="l" rtl="0">
              <a:lnSpc>
                <a:spcPct val="80000"/>
              </a:lnSpc>
              <a:spcBef>
                <a:spcPts val="1200"/>
              </a:spcBef>
              <a:spcAft>
                <a:spcPts val="0"/>
              </a:spcAft>
              <a:buSzPts val="2800"/>
              <a:buNone/>
            </a:pPr>
            <a:r>
              <a:rPr lang="en-US" sz="2240">
                <a:solidFill>
                  <a:schemeClr val="dk1"/>
                </a:solidFill>
              </a:rPr>
              <a:t>As the representative organization for Institutional Research, Planning, and Effectiveness (IRPE) professionals in the California Community Colleges (CCC) system, the RP Group strengthens the ability of CCC to discover and undertake high-quality research, planning, and assessments that improve evidence-based decision-making, institutional effectiveness, and success for all students.</a:t>
            </a:r>
            <a:endParaRPr sz="2155">
              <a:solidFill>
                <a:schemeClr val="dk1"/>
              </a:solidFill>
            </a:endParaRPr>
          </a:p>
          <a:p>
            <a:pPr marL="0" marR="0" lvl="0" indent="0" algn="l" rtl="0">
              <a:lnSpc>
                <a:spcPct val="60000"/>
              </a:lnSpc>
              <a:spcBef>
                <a:spcPts val="1200"/>
              </a:spcBef>
              <a:spcAft>
                <a:spcPts val="0"/>
              </a:spcAft>
              <a:buClr>
                <a:srgbClr val="858489"/>
              </a:buClr>
              <a:buSzPts val="2023"/>
              <a:buFont typeface="Arial"/>
              <a:buNone/>
            </a:pPr>
            <a:r>
              <a:rPr lang="en-US" sz="2240" b="1" i="0" u="none" strike="noStrike" cap="none">
                <a:solidFill>
                  <a:schemeClr val="dk1"/>
                </a:solidFill>
              </a:rPr>
              <a:t>Services</a:t>
            </a:r>
            <a:endParaRPr sz="2240">
              <a:solidFill>
                <a:schemeClr val="dk1"/>
              </a:solidFill>
            </a:endParaRPr>
          </a:p>
          <a:p>
            <a:pPr marL="0" marR="0" lvl="0" indent="0" algn="l" rtl="0">
              <a:lnSpc>
                <a:spcPct val="80000"/>
              </a:lnSpc>
              <a:spcBef>
                <a:spcPts val="1200"/>
              </a:spcBef>
              <a:spcAft>
                <a:spcPts val="0"/>
              </a:spcAft>
              <a:buSzPts val="2800"/>
              <a:buNone/>
            </a:pPr>
            <a:r>
              <a:rPr lang="en-US" sz="2155" b="0" i="0" u="none" strike="noStrike" cap="none">
                <a:solidFill>
                  <a:schemeClr val="dk1"/>
                </a:solidFill>
              </a:rPr>
              <a:t>Research, evaluation, planning, professional development, and technical assistance—designed and conducted by CCC practitioners</a:t>
            </a:r>
            <a:endParaRPr sz="2155">
              <a:solidFill>
                <a:schemeClr val="dk1"/>
              </a:solidFill>
            </a:endParaRPr>
          </a:p>
          <a:p>
            <a:pPr marL="0" marR="0" lvl="0" indent="0" algn="l" rtl="0">
              <a:lnSpc>
                <a:spcPct val="60000"/>
              </a:lnSpc>
              <a:spcBef>
                <a:spcPts val="1200"/>
              </a:spcBef>
              <a:spcAft>
                <a:spcPts val="0"/>
              </a:spcAft>
              <a:buClr>
                <a:srgbClr val="858489"/>
              </a:buClr>
              <a:buSzPts val="2023"/>
              <a:buFont typeface="Arial"/>
              <a:buNone/>
            </a:pPr>
            <a:r>
              <a:rPr lang="en-US" sz="2240" b="1" i="0" u="none" strike="noStrike" cap="none">
                <a:solidFill>
                  <a:schemeClr val="dk1"/>
                </a:solidFill>
                <a:latin typeface="Arial"/>
                <a:ea typeface="Arial"/>
                <a:cs typeface="Arial"/>
                <a:sym typeface="Arial"/>
              </a:rPr>
              <a:t>Organization</a:t>
            </a:r>
            <a:endParaRPr sz="2240" b="0" i="0" u="none" strike="noStrike" cap="none">
              <a:solidFill>
                <a:schemeClr val="dk1"/>
              </a:solidFill>
              <a:latin typeface="Arial"/>
              <a:ea typeface="Arial"/>
              <a:cs typeface="Arial"/>
              <a:sym typeface="Arial"/>
            </a:endParaRPr>
          </a:p>
          <a:p>
            <a:pPr marL="0" marR="0" lvl="0" indent="0" algn="l" rtl="0">
              <a:lnSpc>
                <a:spcPct val="60000"/>
              </a:lnSpc>
              <a:spcBef>
                <a:spcPts val="1200"/>
              </a:spcBef>
              <a:spcAft>
                <a:spcPts val="0"/>
              </a:spcAft>
              <a:buSzPts val="2800"/>
              <a:buNone/>
            </a:pPr>
            <a:r>
              <a:rPr lang="en-US" sz="2155" b="0" i="0" u="none" strike="noStrike" cap="none">
                <a:solidFill>
                  <a:schemeClr val="dk1"/>
                </a:solidFill>
              </a:rPr>
              <a:t>501(c)3 with roots as membership organization</a:t>
            </a:r>
            <a:endParaRPr sz="2155">
              <a:solidFill>
                <a:schemeClr val="dk1"/>
              </a:solidFill>
            </a:endParaRPr>
          </a:p>
          <a:p>
            <a:pPr marL="0" marR="0" lvl="0" indent="0" algn="l" rtl="0">
              <a:lnSpc>
                <a:spcPct val="60000"/>
              </a:lnSpc>
              <a:spcBef>
                <a:spcPts val="1200"/>
              </a:spcBef>
              <a:spcAft>
                <a:spcPts val="0"/>
              </a:spcAft>
              <a:buClr>
                <a:srgbClr val="858489"/>
              </a:buClr>
              <a:buSzPts val="2023"/>
              <a:buFont typeface="Arial"/>
              <a:buNone/>
            </a:pPr>
            <a:endParaRPr sz="2053"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a:spLocks noGrp="1"/>
          </p:cNvSpPr>
          <p:nvPr>
            <p:ph type="title"/>
          </p:nvPr>
        </p:nvSpPr>
        <p:spPr>
          <a:xfrm>
            <a:off x="658402" y="874730"/>
            <a:ext cx="9851400" cy="1097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100000"/>
              <a:buNone/>
            </a:pPr>
            <a:r>
              <a:rPr lang="en-US" dirty="0"/>
              <a:t>Through the Gate: </a:t>
            </a:r>
            <a:r>
              <a:rPr lang="en-US" i="1" dirty="0"/>
              <a:t>Looking Ahead</a:t>
            </a:r>
            <a:endParaRPr i="1" dirty="0"/>
          </a:p>
          <a:p>
            <a:pPr marL="0" lvl="0" indent="0" algn="l" rtl="0">
              <a:lnSpc>
                <a:spcPct val="100000"/>
              </a:lnSpc>
              <a:spcBef>
                <a:spcPts val="0"/>
              </a:spcBef>
              <a:spcAft>
                <a:spcPts val="0"/>
              </a:spcAft>
              <a:buSzPct val="100000"/>
              <a:buNone/>
            </a:pPr>
            <a:endParaRPr i="1" dirty="0"/>
          </a:p>
          <a:p>
            <a:pPr marL="0" lvl="0" indent="0" algn="l" rtl="0">
              <a:lnSpc>
                <a:spcPct val="100000"/>
              </a:lnSpc>
              <a:spcBef>
                <a:spcPts val="0"/>
              </a:spcBef>
              <a:spcAft>
                <a:spcPts val="0"/>
              </a:spcAft>
              <a:buSzPct val="100000"/>
              <a:buNone/>
            </a:pPr>
            <a:endParaRPr i="1" dirty="0"/>
          </a:p>
        </p:txBody>
      </p:sp>
      <p:sp>
        <p:nvSpPr>
          <p:cNvPr id="275" name="Google Shape;275;p35"/>
          <p:cNvSpPr txBox="1">
            <a:spLocks noGrp="1"/>
          </p:cNvSpPr>
          <p:nvPr>
            <p:ph type="body" idx="1"/>
          </p:nvPr>
        </p:nvSpPr>
        <p:spPr>
          <a:xfrm>
            <a:off x="1003250" y="1346275"/>
            <a:ext cx="10351800" cy="41463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3071"/>
              <a:buNone/>
            </a:pPr>
            <a:r>
              <a:rPr lang="en-US" sz="2270" b="1">
                <a:solidFill>
                  <a:schemeClr val="dk1"/>
                </a:solidFill>
              </a:rPr>
              <a:t>Recent publications:</a:t>
            </a:r>
            <a:endParaRPr sz="2270" b="1">
              <a:solidFill>
                <a:schemeClr val="dk1"/>
              </a:solidFill>
            </a:endParaRPr>
          </a:p>
          <a:p>
            <a:pPr marL="457200" lvl="0" indent="-348297" algn="l" rtl="0">
              <a:lnSpc>
                <a:spcPct val="95000"/>
              </a:lnSpc>
              <a:spcBef>
                <a:spcPts val="0"/>
              </a:spcBef>
              <a:spcAft>
                <a:spcPts val="0"/>
              </a:spcAft>
              <a:buClr>
                <a:schemeClr val="dk1"/>
              </a:buClr>
              <a:buSzPts val="1885"/>
              <a:buChar char="•"/>
            </a:pPr>
            <a:r>
              <a:rPr lang="en-US" sz="1885" i="1">
                <a:solidFill>
                  <a:schemeClr val="dk1"/>
                </a:solidFill>
              </a:rPr>
              <a:t>Students Speak: Understanding the Impact of the Pandemic on their Transfer Journeys </a:t>
            </a:r>
            <a:endParaRPr sz="1885" i="1">
              <a:solidFill>
                <a:schemeClr val="dk1"/>
              </a:solidFill>
            </a:endParaRPr>
          </a:p>
          <a:p>
            <a:pPr marL="457200" lvl="0" indent="-348297" algn="l" rtl="0">
              <a:lnSpc>
                <a:spcPct val="95000"/>
              </a:lnSpc>
              <a:spcBef>
                <a:spcPts val="0"/>
              </a:spcBef>
              <a:spcAft>
                <a:spcPts val="0"/>
              </a:spcAft>
              <a:buClr>
                <a:schemeClr val="dk1"/>
              </a:buClr>
              <a:buSzPts val="1885"/>
              <a:buChar char="•"/>
            </a:pPr>
            <a:r>
              <a:rPr lang="en-US" sz="1885" i="1">
                <a:solidFill>
                  <a:schemeClr val="dk1"/>
                </a:solidFill>
              </a:rPr>
              <a:t>Transfer Leaders Speak: Keeping Students on the Transfer Path, during the Pandemic and Beyond</a:t>
            </a:r>
            <a:endParaRPr sz="1885" i="1">
              <a:solidFill>
                <a:schemeClr val="dk1"/>
              </a:solidFill>
            </a:endParaRPr>
          </a:p>
          <a:p>
            <a:pPr marL="0" lvl="0" indent="0" algn="l" rtl="0">
              <a:lnSpc>
                <a:spcPct val="95000"/>
              </a:lnSpc>
              <a:spcBef>
                <a:spcPts val="1000"/>
              </a:spcBef>
              <a:spcAft>
                <a:spcPts val="0"/>
              </a:spcAft>
              <a:buClr>
                <a:schemeClr val="dk1"/>
              </a:buClr>
              <a:buSzPts val="935"/>
              <a:buFont typeface="Arial"/>
              <a:buNone/>
            </a:pPr>
            <a:r>
              <a:rPr lang="en-US" sz="2270" b="1">
                <a:solidFill>
                  <a:schemeClr val="dk1"/>
                </a:solidFill>
              </a:rPr>
              <a:t>Upcoming resource: </a:t>
            </a:r>
            <a:endParaRPr sz="2270" b="1">
              <a:solidFill>
                <a:schemeClr val="dk1"/>
              </a:solidFill>
            </a:endParaRPr>
          </a:p>
          <a:p>
            <a:pPr marL="457200" lvl="0" indent="-380682" algn="l" rtl="0">
              <a:lnSpc>
                <a:spcPct val="95000"/>
              </a:lnSpc>
              <a:spcBef>
                <a:spcPts val="0"/>
              </a:spcBef>
              <a:spcAft>
                <a:spcPts val="0"/>
              </a:spcAft>
              <a:buClr>
                <a:schemeClr val="dk1"/>
              </a:buClr>
              <a:buSzPts val="2395"/>
              <a:buChar char="•"/>
            </a:pPr>
            <a:r>
              <a:rPr lang="en-US" sz="1885" i="1">
                <a:solidFill>
                  <a:schemeClr val="dk1"/>
                </a:solidFill>
              </a:rPr>
              <a:t>Take Charge of Your Transfer Success</a:t>
            </a:r>
            <a:endParaRPr sz="1885" b="1">
              <a:solidFill>
                <a:schemeClr val="dk1"/>
              </a:solidFill>
            </a:endParaRPr>
          </a:p>
          <a:p>
            <a:pPr marL="0" lvl="0" indent="0" algn="l" rtl="0">
              <a:lnSpc>
                <a:spcPct val="95000"/>
              </a:lnSpc>
              <a:spcBef>
                <a:spcPts val="1000"/>
              </a:spcBef>
              <a:spcAft>
                <a:spcPts val="0"/>
              </a:spcAft>
              <a:buSzPts val="935"/>
              <a:buNone/>
            </a:pPr>
            <a:r>
              <a:rPr lang="en-US" sz="2270" b="1">
                <a:solidFill>
                  <a:schemeClr val="dk1"/>
                </a:solidFill>
              </a:rPr>
              <a:t>Upcoming research study: </a:t>
            </a:r>
            <a:endParaRPr sz="2270">
              <a:solidFill>
                <a:schemeClr val="dk1"/>
              </a:solidFill>
            </a:endParaRPr>
          </a:p>
          <a:p>
            <a:pPr marL="457200" lvl="0" indent="-379730" algn="l" rtl="0">
              <a:lnSpc>
                <a:spcPct val="95000"/>
              </a:lnSpc>
              <a:spcBef>
                <a:spcPts val="0"/>
              </a:spcBef>
              <a:spcAft>
                <a:spcPts val="0"/>
              </a:spcAft>
              <a:buClr>
                <a:schemeClr val="dk1"/>
              </a:buClr>
              <a:buSzPts val="2380"/>
              <a:buChar char="•"/>
            </a:pPr>
            <a:r>
              <a:rPr lang="en-US" sz="1885">
                <a:solidFill>
                  <a:schemeClr val="dk1"/>
                </a:solidFill>
              </a:rPr>
              <a:t>African American Transfer Tipping Point Study</a:t>
            </a:r>
            <a:r>
              <a:rPr lang="en-US" sz="1545" b="1">
                <a:solidFill>
                  <a:schemeClr val="dk1"/>
                </a:solidFill>
              </a:rPr>
              <a:t> </a:t>
            </a:r>
            <a:endParaRPr sz="1545" b="1">
              <a:solidFill>
                <a:schemeClr val="dk1"/>
              </a:solidFill>
            </a:endParaRPr>
          </a:p>
          <a:p>
            <a:pPr marL="0" lvl="0" indent="0" algn="l" rtl="0">
              <a:lnSpc>
                <a:spcPct val="95000"/>
              </a:lnSpc>
              <a:spcBef>
                <a:spcPts val="1000"/>
              </a:spcBef>
              <a:spcAft>
                <a:spcPts val="0"/>
              </a:spcAft>
              <a:buClr>
                <a:schemeClr val="dk1"/>
              </a:buClr>
              <a:buSzPts val="935"/>
              <a:buFont typeface="Arial"/>
              <a:buNone/>
            </a:pPr>
            <a:r>
              <a:rPr lang="en-US" sz="2299" b="1">
                <a:solidFill>
                  <a:schemeClr val="dk1"/>
                </a:solidFill>
              </a:rPr>
              <a:t>Upcoming webinar: </a:t>
            </a:r>
            <a:endParaRPr sz="1959" b="1">
              <a:solidFill>
                <a:schemeClr val="dk1"/>
              </a:solidFill>
            </a:endParaRPr>
          </a:p>
          <a:p>
            <a:pPr marL="457200" lvl="0" indent="-347345" algn="l" rtl="0">
              <a:lnSpc>
                <a:spcPct val="95000"/>
              </a:lnSpc>
              <a:spcBef>
                <a:spcPts val="0"/>
              </a:spcBef>
              <a:spcAft>
                <a:spcPts val="0"/>
              </a:spcAft>
              <a:buClr>
                <a:schemeClr val="dk1"/>
              </a:buClr>
              <a:buSzPts val="1870"/>
              <a:buChar char="•"/>
            </a:pPr>
            <a:r>
              <a:rPr lang="en-US" sz="1970">
                <a:solidFill>
                  <a:schemeClr val="dk1"/>
                </a:solidFill>
              </a:rPr>
              <a:t>Na</a:t>
            </a:r>
            <a:r>
              <a:rPr lang="en-US" sz="1885">
                <a:solidFill>
                  <a:schemeClr val="dk1"/>
                </a:solidFill>
              </a:rPr>
              <a:t>tional Transfer Student Week Webinar, 10/20/21, 12:00 - 1:30 PST </a:t>
            </a:r>
            <a:r>
              <a:rPr lang="en-US" sz="1885" i="1">
                <a:solidFill>
                  <a:schemeClr val="dk1"/>
                </a:solidFill>
              </a:rPr>
              <a:t>Featuring Student Senate for California Community Colleges Leaders, Ber</a:t>
            </a:r>
            <a:r>
              <a:rPr lang="en-US" sz="1970" i="1">
                <a:solidFill>
                  <a:schemeClr val="dk1"/>
                </a:solidFill>
              </a:rPr>
              <a:t>keley City College and Cuesta College Transfer Practitioners </a:t>
            </a:r>
            <a:endParaRPr sz="1629" i="1"/>
          </a:p>
        </p:txBody>
      </p:sp>
      <p:sp>
        <p:nvSpPr>
          <p:cNvPr id="276" name="Google Shape;276;p35"/>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6" descr="Transfer Leaders Speak: Keeping transfer students on path during the COVID19 pandemic and beyond" title="Screenshot of report cover page"/>
          <p:cNvPicPr preferRelativeResize="0"/>
          <p:nvPr/>
        </p:nvPicPr>
        <p:blipFill rotWithShape="1">
          <a:blip r:embed="rId3">
            <a:alphaModFix/>
          </a:blip>
          <a:srcRect b="3947"/>
          <a:stretch/>
        </p:blipFill>
        <p:spPr>
          <a:xfrm>
            <a:off x="5563500" y="1170271"/>
            <a:ext cx="3218424" cy="4011001"/>
          </a:xfrm>
          <a:prstGeom prst="rect">
            <a:avLst/>
          </a:prstGeom>
          <a:noFill/>
          <a:ln w="9525" cap="flat" cmpd="sng">
            <a:solidFill>
              <a:schemeClr val="dk1"/>
            </a:solidFill>
            <a:prstDash val="solid"/>
            <a:round/>
            <a:headEnd type="none" w="sm" len="sm"/>
            <a:tailEnd type="none" w="sm" len="sm"/>
          </a:ln>
        </p:spPr>
      </p:pic>
      <p:pic>
        <p:nvPicPr>
          <p:cNvPr id="283" name="Google Shape;283;p36" descr="Students Speak - Understanding the impact of the COVID-19 pandemic on their transfer journeys" title="Cover page of report"/>
          <p:cNvPicPr preferRelativeResize="0"/>
          <p:nvPr/>
        </p:nvPicPr>
        <p:blipFill rotWithShape="1">
          <a:blip r:embed="rId4">
            <a:alphaModFix/>
          </a:blip>
          <a:srcRect/>
          <a:stretch/>
        </p:blipFill>
        <p:spPr>
          <a:xfrm>
            <a:off x="70980" y="1132114"/>
            <a:ext cx="3172975" cy="4087317"/>
          </a:xfrm>
          <a:prstGeom prst="rect">
            <a:avLst/>
          </a:prstGeom>
          <a:noFill/>
          <a:ln w="9525" cap="flat" cmpd="sng">
            <a:solidFill>
              <a:schemeClr val="dk1"/>
            </a:solidFill>
            <a:prstDash val="solid"/>
            <a:round/>
            <a:headEnd type="none" w="sm" len="sm"/>
            <a:tailEnd type="none" w="sm" len="sm"/>
          </a:ln>
        </p:spPr>
      </p:pic>
      <p:pic>
        <p:nvPicPr>
          <p:cNvPr id="284" name="Google Shape;284;p36" descr="Be a transfer advocate: how student support professionals can help students address uniniversity affordability concerns" title="Cover page of resource"/>
          <p:cNvPicPr preferRelativeResize="0"/>
          <p:nvPr/>
        </p:nvPicPr>
        <p:blipFill rotWithShape="1">
          <a:blip r:embed="rId5">
            <a:alphaModFix/>
          </a:blip>
          <a:srcRect/>
          <a:stretch/>
        </p:blipFill>
        <p:spPr>
          <a:xfrm>
            <a:off x="8455447" y="2496150"/>
            <a:ext cx="3172979" cy="4011000"/>
          </a:xfrm>
          <a:prstGeom prst="rect">
            <a:avLst/>
          </a:prstGeom>
          <a:noFill/>
          <a:ln w="9525" cap="flat" cmpd="sng">
            <a:solidFill>
              <a:schemeClr val="dk1"/>
            </a:solidFill>
            <a:prstDash val="solid"/>
            <a:round/>
            <a:headEnd type="none" w="sm" len="sm"/>
            <a:tailEnd type="none" w="sm" len="sm"/>
          </a:ln>
        </p:spPr>
      </p:pic>
      <p:pic>
        <p:nvPicPr>
          <p:cNvPr id="285" name="Google Shape;285;p36" descr="Be a transfer advocate: How faculty can strengthen students' transfer success" title="Screenshot of resource"/>
          <p:cNvPicPr preferRelativeResize="0"/>
          <p:nvPr/>
        </p:nvPicPr>
        <p:blipFill rotWithShape="1">
          <a:blip r:embed="rId6">
            <a:alphaModFix/>
          </a:blip>
          <a:srcRect/>
          <a:stretch/>
        </p:blipFill>
        <p:spPr>
          <a:xfrm>
            <a:off x="3028425" y="2496152"/>
            <a:ext cx="3107477" cy="4011000"/>
          </a:xfrm>
          <a:prstGeom prst="rect">
            <a:avLst/>
          </a:prstGeom>
          <a:noFill/>
          <a:ln w="9525" cap="flat" cmpd="sng">
            <a:solidFill>
              <a:schemeClr val="dk1"/>
            </a:solidFill>
            <a:prstDash val="solid"/>
            <a:round/>
            <a:headEnd type="none" w="sm" len="sm"/>
            <a:tailEnd type="none" w="sm" len="sm"/>
          </a:ln>
        </p:spPr>
      </p:pic>
      <p:sp>
        <p:nvSpPr>
          <p:cNvPr id="7" name="Google Shape;274;p35"/>
          <p:cNvSpPr txBox="1">
            <a:spLocks/>
          </p:cNvSpPr>
          <p:nvPr/>
        </p:nvSpPr>
        <p:spPr>
          <a:xfrm>
            <a:off x="344894" y="659879"/>
            <a:ext cx="9851400" cy="1097100"/>
          </a:xfrm>
          <a:prstGeom prst="rect">
            <a:avLst/>
          </a:prstGeom>
          <a:no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0783B"/>
              </a:buClr>
              <a:buSzPts val="6336"/>
              <a:buFont typeface="Arial"/>
              <a:buNone/>
              <a:defRPr sz="6336" b="0"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dirty="0" smtClean="0"/>
              <a:t>Through the Gate Resources</a:t>
            </a:r>
            <a:endParaRPr lang="en-US" i="1" dirty="0" smtClean="0"/>
          </a:p>
          <a:p>
            <a:pPr>
              <a:buSzPct val="100000"/>
            </a:pPr>
            <a:endParaRPr lang="en-US" i="1" dirty="0" smtClean="0"/>
          </a:p>
          <a:p>
            <a:pPr>
              <a:buSzPct val="100000"/>
            </a:pPr>
            <a:endParaRPr lang="en-US"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7"/>
          <p:cNvSpPr txBox="1">
            <a:spLocks noGrp="1"/>
          </p:cNvSpPr>
          <p:nvPr>
            <p:ph type="title"/>
          </p:nvPr>
        </p:nvSpPr>
        <p:spPr>
          <a:xfrm>
            <a:off x="553552" y="525305"/>
            <a:ext cx="9851400" cy="1097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4400"/>
              <a:buNone/>
            </a:pPr>
            <a:r>
              <a:rPr lang="en-US"/>
              <a:t>Resources</a:t>
            </a:r>
            <a:endParaRPr/>
          </a:p>
        </p:txBody>
      </p:sp>
      <p:sp>
        <p:nvSpPr>
          <p:cNvPr id="292" name="Google Shape;292;p37"/>
          <p:cNvSpPr txBox="1">
            <a:spLocks noGrp="1"/>
          </p:cNvSpPr>
          <p:nvPr>
            <p:ph type="body" idx="1"/>
          </p:nvPr>
        </p:nvSpPr>
        <p:spPr>
          <a:xfrm>
            <a:off x="1096372" y="1622405"/>
            <a:ext cx="9918600" cy="3291600"/>
          </a:xfrm>
          <a:prstGeom prst="rect">
            <a:avLst/>
          </a:prstGeom>
          <a:noFill/>
          <a:ln>
            <a:noFill/>
          </a:ln>
        </p:spPr>
        <p:txBody>
          <a:bodyPr spcFirstLastPara="1" wrap="square" lIns="91425" tIns="45700" rIns="91425" bIns="45700" anchor="t" anchorCtr="0">
            <a:normAutofit lnSpcReduction="10000"/>
          </a:bodyPr>
          <a:lstStyle/>
          <a:p>
            <a:pPr marL="457200" lvl="0" indent="-406400" algn="l" rtl="0">
              <a:lnSpc>
                <a:spcPct val="100000"/>
              </a:lnSpc>
              <a:spcBef>
                <a:spcPts val="560"/>
              </a:spcBef>
              <a:spcAft>
                <a:spcPts val="0"/>
              </a:spcAft>
              <a:buSzPts val="2800"/>
              <a:buChar char="•"/>
            </a:pPr>
            <a:r>
              <a:rPr lang="en-US" u="sng" dirty="0">
                <a:solidFill>
                  <a:schemeClr val="hlink"/>
                </a:solidFill>
                <a:hlinkClick r:id="rId3"/>
              </a:rPr>
              <a:t>Be A Transfer Advocate: How Faculty Can Strengthen Students’ Transfer Success</a:t>
            </a:r>
            <a:endParaRPr dirty="0"/>
          </a:p>
          <a:p>
            <a:pPr marL="457200" lvl="0" indent="0" algn="l" rtl="0">
              <a:lnSpc>
                <a:spcPct val="100000"/>
              </a:lnSpc>
              <a:spcBef>
                <a:spcPts val="560"/>
              </a:spcBef>
              <a:spcAft>
                <a:spcPts val="0"/>
              </a:spcAft>
              <a:buNone/>
            </a:pPr>
            <a:endParaRPr dirty="0"/>
          </a:p>
          <a:p>
            <a:pPr marL="457200" lvl="0" indent="-406400" algn="l" rtl="0">
              <a:lnSpc>
                <a:spcPct val="100000"/>
              </a:lnSpc>
              <a:spcBef>
                <a:spcPts val="560"/>
              </a:spcBef>
              <a:spcAft>
                <a:spcPts val="0"/>
              </a:spcAft>
              <a:buSzPts val="2800"/>
              <a:buChar char="•"/>
            </a:pPr>
            <a:r>
              <a:rPr lang="en-US" u="sng" dirty="0">
                <a:solidFill>
                  <a:schemeClr val="hlink"/>
                </a:solidFill>
                <a:hlinkClick r:id="rId4"/>
              </a:rPr>
              <a:t>Through the Gate Transfer </a:t>
            </a:r>
            <a:r>
              <a:rPr lang="en-US" u="sng" dirty="0">
                <a:solidFill>
                  <a:schemeClr val="hlink"/>
                </a:solidFill>
                <a:hlinkClick r:id="rId4"/>
              </a:rPr>
              <a:t>Initiative</a:t>
            </a:r>
            <a:endParaRPr dirty="0"/>
          </a:p>
          <a:p>
            <a:pPr marL="457200" lvl="0" indent="0" algn="l" rtl="0">
              <a:lnSpc>
                <a:spcPct val="100000"/>
              </a:lnSpc>
              <a:spcBef>
                <a:spcPts val="560"/>
              </a:spcBef>
              <a:spcAft>
                <a:spcPts val="0"/>
              </a:spcAft>
              <a:buNone/>
            </a:pPr>
            <a:endParaRPr dirty="0"/>
          </a:p>
          <a:p>
            <a:pPr marL="457200" lvl="0" indent="-406400" algn="l" rtl="0">
              <a:lnSpc>
                <a:spcPct val="100000"/>
              </a:lnSpc>
              <a:spcBef>
                <a:spcPts val="560"/>
              </a:spcBef>
              <a:spcAft>
                <a:spcPts val="0"/>
              </a:spcAft>
              <a:buSzPts val="2800"/>
              <a:buChar char="•"/>
            </a:pPr>
            <a:r>
              <a:rPr lang="en-US" u="sng" dirty="0">
                <a:solidFill>
                  <a:schemeClr val="hlink"/>
                </a:solidFill>
                <a:hlinkClick r:id="rId5"/>
              </a:rPr>
              <a:t>C-ID: Transfer and Articulation System for California’s colleges and universities</a:t>
            </a:r>
            <a:endParaRPr dirty="0"/>
          </a:p>
        </p:txBody>
      </p:sp>
      <p:sp>
        <p:nvSpPr>
          <p:cNvPr id="293" name="Google Shape;293;p37"/>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title"/>
          </p:nvPr>
        </p:nvSpPr>
        <p:spPr>
          <a:xfrm>
            <a:off x="1268002" y="950930"/>
            <a:ext cx="9851404" cy="109722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0783B"/>
              </a:buClr>
              <a:buSzPts val="7200"/>
              <a:buFont typeface="Arial"/>
              <a:buNone/>
            </a:pPr>
            <a:r>
              <a:rPr lang="en-US" sz="7200"/>
              <a:t>Questions?</a:t>
            </a:r>
            <a:endParaRPr sz="7200"/>
          </a:p>
        </p:txBody>
      </p:sp>
      <p:sp>
        <p:nvSpPr>
          <p:cNvPr id="300" name="Google Shape;300;p38"/>
          <p:cNvSpPr txBox="1">
            <a:spLocks noGrp="1"/>
          </p:cNvSpPr>
          <p:nvPr>
            <p:ph type="body" idx="1"/>
          </p:nvPr>
        </p:nvSpPr>
        <p:spPr>
          <a:xfrm>
            <a:off x="1950773" y="2048157"/>
            <a:ext cx="9168633" cy="329168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60"/>
              </a:spcBef>
              <a:spcAft>
                <a:spcPts val="0"/>
              </a:spcAft>
              <a:buSzPts val="2800"/>
              <a:buNone/>
            </a:pPr>
            <a:r>
              <a:rPr lang="en-US"/>
              <a:t> </a:t>
            </a:r>
            <a:endParaRPr/>
          </a:p>
        </p:txBody>
      </p:sp>
      <p:sp>
        <p:nvSpPr>
          <p:cNvPr id="301" name="Google Shape;301;p38"/>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9"/>
          <p:cNvSpPr txBox="1">
            <a:spLocks noGrp="1"/>
          </p:cNvSpPr>
          <p:nvPr>
            <p:ph type="title"/>
          </p:nvPr>
        </p:nvSpPr>
        <p:spPr>
          <a:xfrm>
            <a:off x="492102" y="280830"/>
            <a:ext cx="9851400" cy="1097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0783B"/>
              </a:buClr>
              <a:buSzPct val="100000"/>
              <a:buFont typeface="Arial"/>
              <a:buNone/>
            </a:pPr>
            <a:r>
              <a:rPr lang="en-US"/>
              <a:t>For more information on the </a:t>
            </a:r>
            <a:br>
              <a:rPr lang="en-US"/>
            </a:br>
            <a:r>
              <a:rPr lang="en-US"/>
              <a:t>Through the Gate Initiative</a:t>
            </a:r>
            <a:endParaRPr/>
          </a:p>
        </p:txBody>
      </p:sp>
      <p:sp>
        <p:nvSpPr>
          <p:cNvPr id="308" name="Google Shape;308;p39"/>
          <p:cNvSpPr txBox="1">
            <a:spLocks noGrp="1"/>
          </p:cNvSpPr>
          <p:nvPr>
            <p:ph type="body" idx="1"/>
          </p:nvPr>
        </p:nvSpPr>
        <p:spPr>
          <a:xfrm>
            <a:off x="645848" y="1520784"/>
            <a:ext cx="9168600" cy="3291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dirty="0">
                <a:solidFill>
                  <a:schemeClr val="dk1"/>
                </a:solidFill>
              </a:rPr>
              <a:t>Project Directors:</a:t>
            </a:r>
            <a:endParaRPr dirty="0"/>
          </a:p>
          <a:p>
            <a:pPr marL="0" lvl="0" indent="0" algn="l" rtl="0">
              <a:lnSpc>
                <a:spcPct val="100000"/>
              </a:lnSpc>
              <a:spcBef>
                <a:spcPts val="560"/>
              </a:spcBef>
              <a:spcAft>
                <a:spcPts val="0"/>
              </a:spcAft>
              <a:buClr>
                <a:schemeClr val="dk1"/>
              </a:buClr>
              <a:buSzPts val="2800"/>
              <a:buNone/>
            </a:pPr>
            <a:r>
              <a:rPr lang="en-US" dirty="0">
                <a:solidFill>
                  <a:schemeClr val="dk1"/>
                </a:solidFill>
              </a:rPr>
              <a:t>Dr. Darla Cooper </a:t>
            </a:r>
            <a:endParaRPr dirty="0"/>
          </a:p>
          <a:p>
            <a:pPr marL="0" lvl="0" indent="0" algn="l" rtl="0">
              <a:lnSpc>
                <a:spcPct val="100000"/>
              </a:lnSpc>
              <a:spcBef>
                <a:spcPts val="560"/>
              </a:spcBef>
              <a:spcAft>
                <a:spcPts val="0"/>
              </a:spcAft>
              <a:buClr>
                <a:srgbClr val="858489"/>
              </a:buClr>
              <a:buSzPts val="2800"/>
              <a:buNone/>
            </a:pPr>
            <a:r>
              <a:rPr lang="en-US" u="sng" dirty="0">
                <a:solidFill>
                  <a:schemeClr val="hlink"/>
                </a:solidFill>
                <a:hlinkClick r:id="rId3"/>
              </a:rPr>
              <a:t>dcooper@rpgroup.org</a:t>
            </a:r>
            <a:endParaRPr dirty="0"/>
          </a:p>
          <a:p>
            <a:pPr marL="329175" lvl="0" indent="-151371" algn="l" rtl="0">
              <a:lnSpc>
                <a:spcPct val="100000"/>
              </a:lnSpc>
              <a:spcBef>
                <a:spcPts val="560"/>
              </a:spcBef>
              <a:spcAft>
                <a:spcPts val="0"/>
              </a:spcAft>
              <a:buClr>
                <a:srgbClr val="858489"/>
              </a:buClr>
              <a:buSzPts val="2800"/>
              <a:buNone/>
            </a:pPr>
            <a:endParaRPr dirty="0"/>
          </a:p>
          <a:p>
            <a:pPr marL="0" lvl="0" indent="0" algn="l" rtl="0">
              <a:lnSpc>
                <a:spcPct val="100000"/>
              </a:lnSpc>
              <a:spcBef>
                <a:spcPts val="560"/>
              </a:spcBef>
              <a:spcAft>
                <a:spcPts val="0"/>
              </a:spcAft>
              <a:buClr>
                <a:schemeClr val="dk1"/>
              </a:buClr>
              <a:buSzPts val="2800"/>
              <a:buNone/>
            </a:pPr>
            <a:r>
              <a:rPr lang="en-US" dirty="0">
                <a:solidFill>
                  <a:schemeClr val="dk1"/>
                </a:solidFill>
              </a:rPr>
              <a:t>Alyssa Nguyen</a:t>
            </a:r>
            <a:endParaRPr dirty="0"/>
          </a:p>
          <a:p>
            <a:pPr marL="0" lvl="0" indent="0" algn="l" rtl="0">
              <a:lnSpc>
                <a:spcPct val="100000"/>
              </a:lnSpc>
              <a:spcBef>
                <a:spcPts val="560"/>
              </a:spcBef>
              <a:spcAft>
                <a:spcPts val="0"/>
              </a:spcAft>
              <a:buClr>
                <a:srgbClr val="858489"/>
              </a:buClr>
              <a:buSzPts val="2800"/>
              <a:buNone/>
            </a:pPr>
            <a:r>
              <a:rPr lang="en-US" u="sng" dirty="0">
                <a:solidFill>
                  <a:schemeClr val="hlink"/>
                </a:solidFill>
                <a:hlinkClick r:id="rId4"/>
              </a:rPr>
              <a:t>anguyen@rpgroup.org</a:t>
            </a:r>
            <a:endParaRPr dirty="0"/>
          </a:p>
          <a:p>
            <a:pPr marL="329175" lvl="0" indent="-151371" algn="l" rtl="0">
              <a:lnSpc>
                <a:spcPct val="100000"/>
              </a:lnSpc>
              <a:spcBef>
                <a:spcPts val="560"/>
              </a:spcBef>
              <a:spcAft>
                <a:spcPts val="0"/>
              </a:spcAft>
              <a:buClr>
                <a:srgbClr val="858489"/>
              </a:buClr>
              <a:buSzPts val="2800"/>
              <a:buNone/>
            </a:pPr>
            <a:endParaRPr dirty="0"/>
          </a:p>
        </p:txBody>
      </p:sp>
      <p:sp>
        <p:nvSpPr>
          <p:cNvPr id="309" name="Google Shape;309;p39"/>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pic>
        <p:nvPicPr>
          <p:cNvPr id="310" name="Google Shape;310;p39" descr="Through the Gate logo of a transfer gate and path" title="Logo"/>
          <p:cNvPicPr preferRelativeResize="0"/>
          <p:nvPr/>
        </p:nvPicPr>
        <p:blipFill rotWithShape="1">
          <a:blip r:embed="rId5">
            <a:alphaModFix/>
          </a:blip>
          <a:srcRect/>
          <a:stretch/>
        </p:blipFill>
        <p:spPr>
          <a:xfrm>
            <a:off x="7736191" y="1086154"/>
            <a:ext cx="2607310" cy="2331634"/>
          </a:xfrm>
          <a:prstGeom prst="rect">
            <a:avLst/>
          </a:prstGeom>
          <a:noFill/>
          <a:ln>
            <a:noFill/>
          </a:ln>
        </p:spPr>
      </p:pic>
      <p:sp>
        <p:nvSpPr>
          <p:cNvPr id="311" name="Google Shape;311;p39"/>
          <p:cNvSpPr txBox="1"/>
          <p:nvPr/>
        </p:nvSpPr>
        <p:spPr>
          <a:xfrm>
            <a:off x="645848" y="4707462"/>
            <a:ext cx="5468100" cy="1027800"/>
          </a:xfrm>
          <a:prstGeom prst="rect">
            <a:avLst/>
          </a:prstGeom>
          <a:noFill/>
          <a:ln>
            <a:noFill/>
          </a:ln>
        </p:spPr>
        <p:txBody>
          <a:bodyPr spcFirstLastPara="1" wrap="square" lIns="76300" tIns="38125" rIns="76300" bIns="38125" anchor="t" anchorCtr="0">
            <a:noAutofit/>
          </a:bodyPr>
          <a:lstStyle/>
          <a:p>
            <a:pPr marL="0" marR="0" lvl="0" indent="0" algn="l" rtl="0">
              <a:lnSpc>
                <a:spcPct val="100000"/>
              </a:lnSpc>
              <a:spcBef>
                <a:spcPts val="0"/>
              </a:spcBef>
              <a:spcAft>
                <a:spcPts val="0"/>
              </a:spcAft>
              <a:buClr>
                <a:srgbClr val="000000"/>
              </a:buClr>
              <a:buSzPts val="2672"/>
              <a:buFont typeface="Arial"/>
              <a:buNone/>
            </a:pPr>
            <a:r>
              <a:rPr lang="en-US" sz="2000" b="0" i="0" u="sng" strike="noStrike" cap="none" dirty="0">
                <a:solidFill>
                  <a:schemeClr val="hlink"/>
                </a:solidFill>
                <a:latin typeface="Arial"/>
                <a:ea typeface="Arial"/>
                <a:cs typeface="Arial"/>
                <a:sym typeface="Arial"/>
                <a:hlinkClick r:id="rId6"/>
              </a:rPr>
              <a:t>www.rpgroup.org/through-the-gate</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72"/>
              <a:buFont typeface="Arial"/>
              <a:buNone/>
            </a:pPr>
            <a:r>
              <a:rPr lang="en-US" sz="2000" b="0" i="0" u="none" strike="noStrike" cap="none" dirty="0">
                <a:solidFill>
                  <a:schemeClr val="dk1"/>
                </a:solidFill>
                <a:latin typeface="Arial"/>
                <a:ea typeface="Arial"/>
                <a:cs typeface="Arial"/>
                <a:sym typeface="Arial"/>
              </a:rPr>
              <a:t>#</a:t>
            </a:r>
            <a:r>
              <a:rPr lang="en-US" sz="2000" b="0" i="0" u="none" strike="noStrike" cap="none" dirty="0" err="1">
                <a:solidFill>
                  <a:schemeClr val="dk1"/>
                </a:solidFill>
                <a:latin typeface="Arial"/>
                <a:ea typeface="Arial"/>
                <a:cs typeface="Arial"/>
                <a:sym typeface="Arial"/>
              </a:rPr>
              <a:t>StudentsThroughtheGate</a:t>
            </a:r>
            <a:endParaRPr sz="2000" b="0" i="0" u="none" strike="noStrike" cap="none" dirty="0">
              <a:solidFill>
                <a:schemeClr val="dk1"/>
              </a:solidFill>
              <a:latin typeface="Arial"/>
              <a:ea typeface="Arial"/>
              <a:cs typeface="Arial"/>
              <a:sym typeface="Arial"/>
            </a:endParaRPr>
          </a:p>
        </p:txBody>
      </p:sp>
      <p:pic>
        <p:nvPicPr>
          <p:cNvPr id="1030" name="Picture 6" descr="College Futures Foundation logo" title="College Futures Foundation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1612" y="4118746"/>
            <a:ext cx="1931107" cy="94141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CMC Foundation logo" title="ECMC Foundation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7806" y="4118747"/>
            <a:ext cx="1531391" cy="11867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06396" y="3560643"/>
            <a:ext cx="4498242" cy="646331"/>
          </a:xfrm>
          <a:prstGeom prst="rect">
            <a:avLst/>
          </a:prstGeom>
        </p:spPr>
        <p:txBody>
          <a:bodyPr wrap="square">
            <a:spAutoFit/>
          </a:bodyPr>
          <a:lstStyle/>
          <a:p>
            <a:r>
              <a:rPr lang="en-US" sz="1800" dirty="0">
                <a:latin typeface="Arial" panose="020B0604020202020204" pitchFamily="34" charset="0"/>
              </a:rPr>
              <a:t>Research made possible from the generous funding by: </a:t>
            </a:r>
            <a:endParaRPr lang="en-US"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0"/>
          <p:cNvSpPr txBox="1">
            <a:spLocks noGrp="1"/>
          </p:cNvSpPr>
          <p:nvPr>
            <p:ph type="title"/>
          </p:nvPr>
        </p:nvSpPr>
        <p:spPr>
          <a:xfrm>
            <a:off x="823120" y="1996281"/>
            <a:ext cx="10058400" cy="109722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0783B"/>
              </a:buClr>
              <a:buSzPts val="4400"/>
              <a:buFont typeface="Arial"/>
              <a:buNone/>
            </a:pPr>
            <a:r>
              <a:rPr lang="en-US" sz="8000"/>
              <a:t>Thank you!</a:t>
            </a:r>
            <a:endParaRPr sz="8000"/>
          </a:p>
        </p:txBody>
      </p:sp>
      <p:sp>
        <p:nvSpPr>
          <p:cNvPr id="318" name="Google Shape;318;p40"/>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536527" y="408205"/>
            <a:ext cx="9851400" cy="1097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0783B"/>
              </a:buClr>
              <a:buSzPts val="4400"/>
              <a:buFont typeface="Arial"/>
              <a:buNone/>
            </a:pPr>
            <a:r>
              <a:rPr lang="en-US"/>
              <a:t>Goals for Today</a:t>
            </a:r>
            <a:endParaRPr/>
          </a:p>
        </p:txBody>
      </p:sp>
      <p:sp>
        <p:nvSpPr>
          <p:cNvPr id="97" name="Google Shape;97;p17"/>
          <p:cNvSpPr txBox="1">
            <a:spLocks noGrp="1"/>
          </p:cNvSpPr>
          <p:nvPr>
            <p:ph type="body" idx="1"/>
          </p:nvPr>
        </p:nvSpPr>
        <p:spPr>
          <a:xfrm>
            <a:off x="536525" y="1505300"/>
            <a:ext cx="10543800" cy="3903300"/>
          </a:xfrm>
          <a:prstGeom prst="rect">
            <a:avLst/>
          </a:prstGeom>
          <a:noFill/>
          <a:ln>
            <a:noFill/>
          </a:ln>
        </p:spPr>
        <p:txBody>
          <a:bodyPr spcFirstLastPara="1" wrap="square" lIns="91425" tIns="45700" rIns="91425" bIns="45700" anchor="t" anchorCtr="0">
            <a:normAutofit fontScale="85000" lnSpcReduction="20000"/>
          </a:bodyPr>
          <a:lstStyle/>
          <a:p>
            <a:pPr marL="329175" lvl="0" indent="-298694" algn="l" rtl="0">
              <a:lnSpc>
                <a:spcPct val="100000"/>
              </a:lnSpc>
              <a:spcBef>
                <a:spcPts val="0"/>
              </a:spcBef>
              <a:spcAft>
                <a:spcPts val="0"/>
              </a:spcAft>
              <a:buClr>
                <a:schemeClr val="dk1"/>
              </a:buClr>
              <a:buSzPct val="100000"/>
              <a:buChar char="•"/>
            </a:pPr>
            <a:r>
              <a:rPr lang="en-US" sz="3200">
                <a:solidFill>
                  <a:schemeClr val="dk1"/>
                </a:solidFill>
              </a:rPr>
              <a:t>Provide an overview of the RP Group’s </a:t>
            </a:r>
            <a:r>
              <a:rPr lang="en-US" sz="3200" i="1">
                <a:solidFill>
                  <a:schemeClr val="dk1"/>
                </a:solidFill>
              </a:rPr>
              <a:t>Through the Gate </a:t>
            </a:r>
            <a:r>
              <a:rPr lang="en-US" sz="3200">
                <a:solidFill>
                  <a:schemeClr val="dk1"/>
                </a:solidFill>
              </a:rPr>
              <a:t>transfer initiative </a:t>
            </a:r>
            <a:endParaRPr/>
          </a:p>
          <a:p>
            <a:pPr marL="329175" lvl="0" indent="-298695" algn="l" rtl="0">
              <a:lnSpc>
                <a:spcPct val="100000"/>
              </a:lnSpc>
              <a:spcBef>
                <a:spcPts val="1840"/>
              </a:spcBef>
              <a:spcAft>
                <a:spcPts val="0"/>
              </a:spcAft>
              <a:buClr>
                <a:schemeClr val="dk1"/>
              </a:buClr>
              <a:buSzPct val="100000"/>
              <a:buChar char="•"/>
            </a:pPr>
            <a:r>
              <a:rPr lang="en-US" sz="3200">
                <a:solidFill>
                  <a:schemeClr val="dk1"/>
                </a:solidFill>
              </a:rPr>
              <a:t>Share strategies for supporting transfer students in your classroom and program </a:t>
            </a:r>
            <a:endParaRPr sz="3200">
              <a:solidFill>
                <a:schemeClr val="dk1"/>
              </a:solidFill>
            </a:endParaRPr>
          </a:p>
          <a:p>
            <a:pPr marL="329175" lvl="0" indent="-298695" algn="l" rtl="0">
              <a:lnSpc>
                <a:spcPct val="100000"/>
              </a:lnSpc>
              <a:spcBef>
                <a:spcPts val="1840"/>
              </a:spcBef>
              <a:spcAft>
                <a:spcPts val="0"/>
              </a:spcAft>
              <a:buClr>
                <a:schemeClr val="dk1"/>
              </a:buClr>
              <a:buSzPct val="100000"/>
              <a:buChar char="•"/>
            </a:pPr>
            <a:r>
              <a:rPr lang="en-US" sz="3200">
                <a:solidFill>
                  <a:schemeClr val="dk1"/>
                </a:solidFill>
              </a:rPr>
              <a:t>Group discussion about ways faculty are advocating for transfer student success at the classroom, program,and statewide level </a:t>
            </a:r>
            <a:endParaRPr sz="3200">
              <a:solidFill>
                <a:schemeClr val="dk1"/>
              </a:solidFill>
            </a:endParaRPr>
          </a:p>
          <a:p>
            <a:pPr marL="329175" lvl="0" indent="-298694" algn="l" rtl="0">
              <a:lnSpc>
                <a:spcPct val="100000"/>
              </a:lnSpc>
              <a:spcBef>
                <a:spcPts val="1840"/>
              </a:spcBef>
              <a:spcAft>
                <a:spcPts val="0"/>
              </a:spcAft>
              <a:buClr>
                <a:schemeClr val="dk1"/>
              </a:buClr>
              <a:buSzPct val="100000"/>
              <a:buChar char="•"/>
            </a:pPr>
            <a:r>
              <a:rPr lang="en-US" sz="3200">
                <a:solidFill>
                  <a:schemeClr val="dk1"/>
                </a:solidFill>
              </a:rPr>
              <a:t>Preview future research on how to support “high-leverage” transfer students -- those who are close to transfer but who have not yet made it to university </a:t>
            </a:r>
            <a:endParaRPr sz="3200">
              <a:solidFill>
                <a:schemeClr val="dk1"/>
              </a:solidFill>
            </a:endParaRPr>
          </a:p>
        </p:txBody>
      </p:sp>
      <p:sp>
        <p:nvSpPr>
          <p:cNvPr id="98" name="Google Shape;98;p17"/>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585232" y="263641"/>
            <a:ext cx="10534174" cy="109722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0783B"/>
              </a:buClr>
              <a:buSzPts val="3960"/>
              <a:buFont typeface="Arial"/>
              <a:buNone/>
            </a:pPr>
            <a:r>
              <a:rPr lang="en-US" sz="3659" b="1"/>
              <a:t>A Fresh Take on Transfer:</a:t>
            </a:r>
            <a:r>
              <a:rPr lang="en-US" sz="3659"/>
              <a:t> </a:t>
            </a:r>
            <a:br>
              <a:rPr lang="en-US" sz="3659"/>
            </a:br>
            <a:r>
              <a:rPr lang="en-US" sz="3659"/>
              <a:t>Through the Gate Transfer Initiative</a:t>
            </a:r>
            <a:endParaRPr sz="3659"/>
          </a:p>
        </p:txBody>
      </p:sp>
      <p:sp>
        <p:nvSpPr>
          <p:cNvPr id="105" name="Google Shape;105;p18"/>
          <p:cNvSpPr txBox="1">
            <a:spLocks noGrp="1"/>
          </p:cNvSpPr>
          <p:nvPr>
            <p:ph type="body" idx="1"/>
          </p:nvPr>
        </p:nvSpPr>
        <p:spPr>
          <a:xfrm>
            <a:off x="432832" y="1764719"/>
            <a:ext cx="5169600" cy="3876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solidFill>
                  <a:schemeClr val="dk1"/>
                </a:solidFill>
              </a:rPr>
              <a:t>Determine strategies for increasing transfer, boosting baccalaureate production, and enhancing students’ social and economic mobility, especially for underrepresented populations</a:t>
            </a:r>
            <a:endParaRPr/>
          </a:p>
          <a:p>
            <a:pPr marL="329175" lvl="0" indent="-151371" algn="l" rtl="0">
              <a:lnSpc>
                <a:spcPct val="100000"/>
              </a:lnSpc>
              <a:spcBef>
                <a:spcPts val="560"/>
              </a:spcBef>
              <a:spcAft>
                <a:spcPts val="0"/>
              </a:spcAft>
              <a:buClr>
                <a:srgbClr val="858489"/>
              </a:buClr>
              <a:buSzPts val="2800"/>
              <a:buNone/>
            </a:pPr>
            <a:endParaRPr>
              <a:solidFill>
                <a:schemeClr val="dk1"/>
              </a:solidFill>
            </a:endParaRPr>
          </a:p>
        </p:txBody>
      </p:sp>
      <p:sp>
        <p:nvSpPr>
          <p:cNvPr id="106" name="Google Shape;106;p18"/>
          <p:cNvSpPr txBox="1">
            <a:spLocks noGrp="1"/>
          </p:cNvSpPr>
          <p:nvPr>
            <p:ph type="body" idx="2"/>
          </p:nvPr>
        </p:nvSpPr>
        <p:spPr>
          <a:xfrm>
            <a:off x="6102258" y="1764719"/>
            <a:ext cx="5169600" cy="3876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solidFill>
                  <a:schemeClr val="dk1"/>
                </a:solidFill>
              </a:rPr>
              <a:t>Identify individuals who have completed all or most of their transfer requirements, but who do not make it “through the gate” to university </a:t>
            </a:r>
            <a:endParaRPr>
              <a:solidFill>
                <a:schemeClr val="dk1"/>
              </a:solidFill>
            </a:endParaRPr>
          </a:p>
        </p:txBody>
      </p:sp>
      <p:sp>
        <p:nvSpPr>
          <p:cNvPr id="107" name="Google Shape;107;p18"/>
          <p:cNvSpPr txBox="1">
            <a:spLocks noGrp="1"/>
          </p:cNvSpPr>
          <p:nvPr>
            <p:ph type="sldNum" idx="12"/>
          </p:nvPr>
        </p:nvSpPr>
        <p:spPr>
          <a:xfrm>
            <a:off x="5754780" y="6078732"/>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1411114" y="123743"/>
            <a:ext cx="9851404" cy="109722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0783B"/>
              </a:buClr>
              <a:buSzPts val="4400"/>
              <a:buFont typeface="Arial"/>
              <a:buNone/>
            </a:pPr>
            <a:r>
              <a:rPr lang="en-US"/>
              <a:t>Original Research Approach </a:t>
            </a:r>
            <a:endParaRPr/>
          </a:p>
        </p:txBody>
      </p:sp>
      <p:sp>
        <p:nvSpPr>
          <p:cNvPr id="114" name="Google Shape;114;p19"/>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grpSp>
        <p:nvGrpSpPr>
          <p:cNvPr id="115" name="Google Shape;115;p19"/>
          <p:cNvGrpSpPr/>
          <p:nvPr/>
        </p:nvGrpSpPr>
        <p:grpSpPr>
          <a:xfrm>
            <a:off x="6020813" y="1306005"/>
            <a:ext cx="5241705" cy="4035007"/>
            <a:chOff x="6687947" y="1094792"/>
            <a:chExt cx="3409200" cy="3379803"/>
          </a:xfrm>
        </p:grpSpPr>
        <p:sp>
          <p:nvSpPr>
            <p:cNvPr id="116" name="Google Shape;116;p19"/>
            <p:cNvSpPr/>
            <p:nvPr/>
          </p:nvSpPr>
          <p:spPr>
            <a:xfrm>
              <a:off x="6687947" y="1094792"/>
              <a:ext cx="3409200" cy="764100"/>
            </a:xfrm>
            <a:prstGeom prst="chevron">
              <a:avLst>
                <a:gd name="adj" fmla="val 50000"/>
              </a:avLst>
            </a:prstGeom>
            <a:solidFill>
              <a:srgbClr val="FDB160"/>
            </a:solidFill>
            <a:ln>
              <a:noFill/>
            </a:ln>
          </p:spPr>
          <p:txBody>
            <a:bodyPr spcFirstLastPara="1" wrap="square" lIns="97675" tIns="97675" rIns="97675" bIns="9767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b="1" i="0" u="none" strike="noStrike" cap="none">
                  <a:solidFill>
                    <a:schemeClr val="dk1"/>
                  </a:solidFill>
                </a:rPr>
                <a:t>Phase 3: </a:t>
              </a:r>
              <a:endParaRPr sz="1800" b="1" i="0" u="none" strike="noStrike" cap="none">
                <a:solidFill>
                  <a:schemeClr val="dk1"/>
                </a:solidFill>
              </a:endParaRPr>
            </a:p>
            <a:p>
              <a:pPr marL="0" marR="0" lvl="0" indent="0" algn="ctr" rtl="0">
                <a:lnSpc>
                  <a:spcPct val="100000"/>
                </a:lnSpc>
                <a:spcBef>
                  <a:spcPts val="0"/>
                </a:spcBef>
                <a:spcAft>
                  <a:spcPts val="0"/>
                </a:spcAft>
                <a:buClr>
                  <a:srgbClr val="000000"/>
                </a:buClr>
                <a:buSzPts val="2000"/>
                <a:buFont typeface="Arial"/>
                <a:buNone/>
              </a:pPr>
              <a:r>
                <a:rPr lang="en-US" sz="1800" b="1" i="0" u="none" strike="noStrike" cap="none">
                  <a:solidFill>
                    <a:schemeClr val="dk1"/>
                  </a:solidFill>
                </a:rPr>
                <a:t>Engaging for Action</a:t>
              </a:r>
              <a:endParaRPr sz="1800" b="1" i="0" u="none" strike="noStrike" cap="none">
                <a:solidFill>
                  <a:schemeClr val="dk1"/>
                </a:solidFill>
              </a:endParaRPr>
            </a:p>
          </p:txBody>
        </p:sp>
        <p:sp>
          <p:nvSpPr>
            <p:cNvPr id="117" name="Google Shape;117;p19"/>
            <p:cNvSpPr txBox="1"/>
            <p:nvPr/>
          </p:nvSpPr>
          <p:spPr>
            <a:xfrm>
              <a:off x="7531232" y="1858895"/>
              <a:ext cx="2306400" cy="2615700"/>
            </a:xfrm>
            <a:prstGeom prst="rect">
              <a:avLst/>
            </a:prstGeom>
            <a:noFill/>
            <a:ln>
              <a:noFill/>
            </a:ln>
          </p:spPr>
          <p:txBody>
            <a:bodyPr spcFirstLastPara="1" wrap="square" lIns="97675" tIns="97675" rIns="97675" bIns="97675" anchor="t" anchorCtr="0">
              <a:noAutofit/>
            </a:bodyPr>
            <a:lstStyle/>
            <a:p>
              <a:pPr marL="0" marR="0" lvl="0" indent="0" algn="l" rtl="0">
                <a:lnSpc>
                  <a:spcPct val="100000"/>
                </a:lnSpc>
                <a:spcBef>
                  <a:spcPts val="502"/>
                </a:spcBef>
                <a:spcAft>
                  <a:spcPts val="0"/>
                </a:spcAft>
                <a:buClr>
                  <a:srgbClr val="000000"/>
                </a:buClr>
                <a:buSzPts val="2400"/>
                <a:buFont typeface="Arial"/>
                <a:buNone/>
              </a:pPr>
              <a:r>
                <a:rPr lang="en-US" sz="2200" i="0" u="none" strike="noStrike" cap="none">
                  <a:solidFill>
                    <a:schemeClr val="dk1"/>
                  </a:solidFill>
                </a:rPr>
                <a:t>Convenings with postsecondary leaders, educators, researchers, and advocacy groups to identify strategic opportunities to strengthen transfer success based on findings</a:t>
              </a:r>
              <a:endParaRPr sz="2200" i="0" u="none" strike="noStrike" cap="none">
                <a:solidFill>
                  <a:schemeClr val="dk1"/>
                </a:solidFill>
              </a:endParaRPr>
            </a:p>
            <a:p>
              <a:pPr marL="0" marR="0" lvl="0" indent="0" algn="l" rtl="0">
                <a:lnSpc>
                  <a:spcPct val="100000"/>
                </a:lnSpc>
                <a:spcBef>
                  <a:spcPts val="502"/>
                </a:spcBef>
                <a:spcAft>
                  <a:spcPts val="502"/>
                </a:spcAft>
                <a:buClr>
                  <a:srgbClr val="000000"/>
                </a:buClr>
                <a:buSzPts val="2400"/>
                <a:buFont typeface="Arial"/>
                <a:buNone/>
              </a:pPr>
              <a:endParaRPr sz="2200" i="0" u="none" strike="noStrike" cap="none">
                <a:solidFill>
                  <a:schemeClr val="dk1"/>
                </a:solidFill>
              </a:endParaRPr>
            </a:p>
          </p:txBody>
        </p:sp>
      </p:grpSp>
      <p:grpSp>
        <p:nvGrpSpPr>
          <p:cNvPr id="118" name="Google Shape;118;p19"/>
          <p:cNvGrpSpPr/>
          <p:nvPr/>
        </p:nvGrpSpPr>
        <p:grpSpPr>
          <a:xfrm>
            <a:off x="741868" y="1306008"/>
            <a:ext cx="5415251" cy="4215506"/>
            <a:chOff x="266304" y="975723"/>
            <a:chExt cx="3522074" cy="3530993"/>
          </a:xfrm>
        </p:grpSpPr>
        <p:sp>
          <p:nvSpPr>
            <p:cNvPr id="119" name="Google Shape;119;p19"/>
            <p:cNvSpPr/>
            <p:nvPr/>
          </p:nvSpPr>
          <p:spPr>
            <a:xfrm>
              <a:off x="266304" y="975723"/>
              <a:ext cx="3522074" cy="764100"/>
            </a:xfrm>
            <a:prstGeom prst="homePlate">
              <a:avLst>
                <a:gd name="adj" fmla="val 50000"/>
              </a:avLst>
            </a:prstGeom>
            <a:solidFill>
              <a:srgbClr val="E36C09"/>
            </a:solidFill>
            <a:ln>
              <a:noFill/>
            </a:ln>
          </p:spPr>
          <p:txBody>
            <a:bodyPr spcFirstLastPara="1" wrap="square" lIns="97675" tIns="97675" rIns="97675" bIns="9767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800" b="1" i="0" u="none" strike="noStrike" cap="none">
                  <a:solidFill>
                    <a:schemeClr val="dk1"/>
                  </a:solidFill>
                </a:rPr>
                <a:t>Phase 1: </a:t>
              </a:r>
              <a:endParaRPr sz="1800" b="1" i="0" u="none" strike="noStrike" cap="none">
                <a:solidFill>
                  <a:schemeClr val="dk1"/>
                </a:solidFill>
              </a:endParaRPr>
            </a:p>
            <a:p>
              <a:pPr marL="0" marR="0" lvl="0" indent="0" algn="l" rtl="0">
                <a:lnSpc>
                  <a:spcPct val="100000"/>
                </a:lnSpc>
                <a:spcBef>
                  <a:spcPts val="0"/>
                </a:spcBef>
                <a:spcAft>
                  <a:spcPts val="0"/>
                </a:spcAft>
                <a:buClr>
                  <a:srgbClr val="000000"/>
                </a:buClr>
                <a:buSzPts val="2000"/>
                <a:buFont typeface="Arial"/>
                <a:buNone/>
              </a:pPr>
              <a:r>
                <a:rPr lang="en-US" sz="1800" b="1" i="0" u="none" strike="noStrike" cap="none">
                  <a:solidFill>
                    <a:schemeClr val="dk1"/>
                  </a:solidFill>
                </a:rPr>
                <a:t>Mapping the Transfer </a:t>
              </a:r>
              <a:br>
                <a:rPr lang="en-US" sz="1800" b="1" i="0" u="none" strike="noStrike" cap="none">
                  <a:solidFill>
                    <a:schemeClr val="dk1"/>
                  </a:solidFill>
                </a:rPr>
              </a:br>
              <a:r>
                <a:rPr lang="en-US" sz="1800" b="1" i="0" u="none" strike="noStrike" cap="none">
                  <a:solidFill>
                    <a:schemeClr val="dk1"/>
                  </a:solidFill>
                </a:rPr>
                <a:t>Landscape</a:t>
              </a:r>
              <a:endParaRPr sz="1800" b="1" i="0" u="none" strike="noStrike" cap="none">
                <a:solidFill>
                  <a:schemeClr val="dk1"/>
                </a:solidFill>
              </a:endParaRPr>
            </a:p>
          </p:txBody>
        </p:sp>
        <p:sp>
          <p:nvSpPr>
            <p:cNvPr id="120" name="Google Shape;120;p19"/>
            <p:cNvSpPr txBox="1"/>
            <p:nvPr/>
          </p:nvSpPr>
          <p:spPr>
            <a:xfrm>
              <a:off x="274068" y="1739816"/>
              <a:ext cx="2023500" cy="2766900"/>
            </a:xfrm>
            <a:prstGeom prst="rect">
              <a:avLst/>
            </a:prstGeom>
            <a:noFill/>
            <a:ln>
              <a:noFill/>
            </a:ln>
          </p:spPr>
          <p:txBody>
            <a:bodyPr spcFirstLastPara="1" wrap="square" lIns="97675" tIns="97675" rIns="97675" bIns="97675" anchor="t" anchorCtr="0">
              <a:noAutofit/>
            </a:bodyPr>
            <a:lstStyle/>
            <a:p>
              <a:pPr marL="0" marR="0" lvl="0" indent="0" algn="l" rtl="0">
                <a:lnSpc>
                  <a:spcPct val="100000"/>
                </a:lnSpc>
                <a:spcBef>
                  <a:spcPts val="468"/>
                </a:spcBef>
                <a:spcAft>
                  <a:spcPts val="0"/>
                </a:spcAft>
                <a:buClr>
                  <a:srgbClr val="000000"/>
                </a:buClr>
                <a:buSzPts val="2400"/>
                <a:buFont typeface="Arial"/>
                <a:buNone/>
              </a:pPr>
              <a:r>
                <a:rPr lang="en-US" sz="2200" i="0" u="none" strike="noStrike" cap="none">
                  <a:solidFill>
                    <a:schemeClr val="dk1"/>
                  </a:solidFill>
                </a:rPr>
                <a:t>Quantitative research to better understand the transfer landscape for “high-leverage” learners: students who met all or most of their requirements but have not transferred</a:t>
              </a:r>
              <a:endParaRPr sz="1600" i="0" u="none" strike="noStrike" cap="none">
                <a:solidFill>
                  <a:schemeClr val="dk1"/>
                </a:solidFill>
              </a:endParaRPr>
            </a:p>
          </p:txBody>
        </p:sp>
      </p:grpSp>
      <p:grpSp>
        <p:nvGrpSpPr>
          <p:cNvPr id="121" name="Google Shape;121;p19"/>
          <p:cNvGrpSpPr/>
          <p:nvPr/>
        </p:nvGrpSpPr>
        <p:grpSpPr>
          <a:xfrm>
            <a:off x="3413919" y="1306006"/>
            <a:ext cx="3962400" cy="4035004"/>
            <a:chOff x="3972061" y="1094792"/>
            <a:chExt cx="2577141" cy="3379799"/>
          </a:xfrm>
        </p:grpSpPr>
        <p:sp>
          <p:nvSpPr>
            <p:cNvPr id="122" name="Google Shape;122;p19"/>
            <p:cNvSpPr/>
            <p:nvPr/>
          </p:nvSpPr>
          <p:spPr>
            <a:xfrm>
              <a:off x="3972061" y="1094792"/>
              <a:ext cx="2577141" cy="764100"/>
            </a:xfrm>
            <a:prstGeom prst="chevron">
              <a:avLst>
                <a:gd name="adj" fmla="val 50000"/>
              </a:avLst>
            </a:prstGeom>
            <a:solidFill>
              <a:srgbClr val="EE973D"/>
            </a:solidFill>
            <a:ln>
              <a:noFill/>
            </a:ln>
          </p:spPr>
          <p:txBody>
            <a:bodyPr spcFirstLastPara="1" wrap="square" lIns="97675" tIns="97675" rIns="97675" bIns="9767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b="1" i="0" u="none" strike="noStrike" cap="none">
                  <a:solidFill>
                    <a:schemeClr val="dk1"/>
                  </a:solidFill>
                </a:rPr>
                <a:t>Phase 2: </a:t>
              </a:r>
              <a:endParaRPr sz="1800" b="1" i="0" u="none" strike="noStrike" cap="none">
                <a:solidFill>
                  <a:schemeClr val="dk1"/>
                </a:solidFill>
              </a:endParaRPr>
            </a:p>
            <a:p>
              <a:pPr marL="0" marR="0" lvl="0" indent="0" algn="ctr" rtl="0">
                <a:lnSpc>
                  <a:spcPct val="100000"/>
                </a:lnSpc>
                <a:spcBef>
                  <a:spcPts val="0"/>
                </a:spcBef>
                <a:spcAft>
                  <a:spcPts val="0"/>
                </a:spcAft>
                <a:buClr>
                  <a:srgbClr val="000000"/>
                </a:buClr>
                <a:buSzPts val="2000"/>
                <a:buFont typeface="Arial"/>
                <a:buNone/>
              </a:pPr>
              <a:r>
                <a:rPr lang="en-US" sz="1800" b="1" i="0" u="none" strike="noStrike" cap="none">
                  <a:solidFill>
                    <a:schemeClr val="dk1"/>
                  </a:solidFill>
                </a:rPr>
                <a:t>Getting Better Directions</a:t>
              </a:r>
              <a:endParaRPr sz="1800" b="1" i="0" u="none" strike="noStrike" cap="none">
                <a:solidFill>
                  <a:schemeClr val="dk1"/>
                </a:solidFill>
              </a:endParaRPr>
            </a:p>
          </p:txBody>
        </p:sp>
        <p:sp>
          <p:nvSpPr>
            <p:cNvPr id="123" name="Google Shape;123;p19"/>
            <p:cNvSpPr txBox="1"/>
            <p:nvPr/>
          </p:nvSpPr>
          <p:spPr>
            <a:xfrm>
              <a:off x="4289207" y="1858891"/>
              <a:ext cx="2236200" cy="2615700"/>
            </a:xfrm>
            <a:prstGeom prst="rect">
              <a:avLst/>
            </a:prstGeom>
            <a:noFill/>
            <a:ln>
              <a:noFill/>
            </a:ln>
          </p:spPr>
          <p:txBody>
            <a:bodyPr spcFirstLastPara="1" wrap="square" lIns="97675" tIns="97675" rIns="97675" bIns="97675" anchor="t" anchorCtr="0">
              <a:noAutofit/>
            </a:bodyPr>
            <a:lstStyle/>
            <a:p>
              <a:pPr marL="0" marR="0" lvl="0" indent="0" algn="l" rtl="0">
                <a:lnSpc>
                  <a:spcPct val="100000"/>
                </a:lnSpc>
                <a:spcBef>
                  <a:spcPts val="468"/>
                </a:spcBef>
                <a:spcAft>
                  <a:spcPts val="0"/>
                </a:spcAft>
                <a:buClr>
                  <a:srgbClr val="000000"/>
                </a:buClr>
                <a:buSzPts val="2400"/>
                <a:buFont typeface="Arial"/>
                <a:buNone/>
              </a:pPr>
              <a:r>
                <a:rPr lang="en-US" sz="2200" i="0" u="none" strike="noStrike" cap="none">
                  <a:solidFill>
                    <a:schemeClr val="dk1"/>
                  </a:solidFill>
                </a:rPr>
                <a:t>Mixed-methods research to understand what factors impact these students’ journeys and how policy and practice might change to propel them through the gate</a:t>
              </a:r>
              <a:endParaRPr sz="2200" i="0" u="none" strike="noStrike" cap="none">
                <a:solidFill>
                  <a:schemeClr val="dk1"/>
                </a:solidFill>
              </a:endParaRPr>
            </a:p>
            <a:p>
              <a:pPr marL="0" marR="0" lvl="0" indent="0" algn="l" rtl="0">
                <a:lnSpc>
                  <a:spcPct val="100000"/>
                </a:lnSpc>
                <a:spcBef>
                  <a:spcPts val="468"/>
                </a:spcBef>
                <a:spcAft>
                  <a:spcPts val="0"/>
                </a:spcAft>
                <a:buClr>
                  <a:srgbClr val="000000"/>
                </a:buClr>
                <a:buSzPts val="2400"/>
                <a:buFont typeface="Arial"/>
                <a:buNone/>
              </a:pPr>
              <a:endParaRPr sz="2200" i="0" u="none" strike="noStrike" cap="none">
                <a:solidFill>
                  <a:schemeClr val="dk1"/>
                </a:solidFill>
              </a:endParaRPr>
            </a:p>
            <a:p>
              <a:pPr marL="0" marR="0" lvl="0" indent="0" algn="l" rtl="0">
                <a:lnSpc>
                  <a:spcPct val="115000"/>
                </a:lnSpc>
                <a:spcBef>
                  <a:spcPts val="0"/>
                </a:spcBef>
                <a:spcAft>
                  <a:spcPts val="0"/>
                </a:spcAft>
                <a:buClr>
                  <a:srgbClr val="000000"/>
                </a:buClr>
                <a:buSzPts val="1800"/>
                <a:buFont typeface="Arial"/>
                <a:buNone/>
              </a:pPr>
              <a:endParaRPr sz="1600" i="0" u="none" strike="noStrike" cap="none">
                <a:solidFill>
                  <a:schemeClr val="dk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3678600" y="194250"/>
            <a:ext cx="7782900" cy="1097100"/>
          </a:xfrm>
          <a:prstGeom prst="rect">
            <a:avLst/>
          </a:prstGeom>
          <a:noFill/>
          <a:ln>
            <a:noFill/>
          </a:ln>
        </p:spPr>
        <p:txBody>
          <a:bodyPr spcFirstLastPara="1" wrap="square" lIns="76300" tIns="38125" rIns="76300" bIns="38125" anchor="ctr" anchorCtr="0">
            <a:noAutofit/>
          </a:bodyPr>
          <a:lstStyle/>
          <a:p>
            <a:pPr marL="0" lvl="0" indent="0" algn="l" rtl="0">
              <a:lnSpc>
                <a:spcPct val="90000"/>
              </a:lnSpc>
              <a:spcBef>
                <a:spcPts val="0"/>
              </a:spcBef>
              <a:spcAft>
                <a:spcPts val="0"/>
              </a:spcAft>
              <a:buClr>
                <a:srgbClr val="F0783B"/>
              </a:buClr>
              <a:buSzPts val="3005"/>
              <a:buFont typeface="Arial"/>
              <a:buNone/>
            </a:pPr>
            <a:r>
              <a:rPr lang="en-US" sz="2805" b="1"/>
              <a:t>Nearly 300K out of 875K CCC students did not make it through the transfer gate between 2010 and 2015 </a:t>
            </a:r>
            <a:endParaRPr sz="2805" b="1"/>
          </a:p>
        </p:txBody>
      </p:sp>
      <p:sp>
        <p:nvSpPr>
          <p:cNvPr id="130" name="Google Shape;130;p20"/>
          <p:cNvSpPr txBox="1">
            <a:spLocks noGrp="1"/>
          </p:cNvSpPr>
          <p:nvPr>
            <p:ph type="sldNum" idx="12"/>
          </p:nvPr>
        </p:nvSpPr>
        <p:spPr>
          <a:xfrm>
            <a:off x="4497879" y="5998175"/>
            <a:ext cx="2633662" cy="349250"/>
          </a:xfrm>
          <a:prstGeom prst="rect">
            <a:avLst/>
          </a:prstGeom>
          <a:noFill/>
          <a:ln>
            <a:noFill/>
          </a:ln>
        </p:spPr>
        <p:txBody>
          <a:bodyPr spcFirstLastPara="1" wrap="square" lIns="87775" tIns="43875" rIns="87775" bIns="43875"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
        <p:nvSpPr>
          <p:cNvPr id="131" name="Google Shape;131;p20"/>
          <p:cNvSpPr txBox="1"/>
          <p:nvPr/>
        </p:nvSpPr>
        <p:spPr>
          <a:xfrm flipH="1">
            <a:off x="4876546" y="1767675"/>
            <a:ext cx="5913300" cy="3244500"/>
          </a:xfrm>
          <a:prstGeom prst="rect">
            <a:avLst/>
          </a:prstGeom>
          <a:noFill/>
          <a:ln>
            <a:noFill/>
          </a:ln>
        </p:spPr>
        <p:txBody>
          <a:bodyPr spcFirstLastPara="1" wrap="square" lIns="76300" tIns="38125" rIns="76300" bIns="38125" anchor="t" anchorCtr="0">
            <a:noAutofit/>
          </a:bodyPr>
          <a:lstStyle/>
          <a:p>
            <a:pPr marL="381629" marR="0" lvl="0" indent="-254471" algn="l" rtl="0">
              <a:lnSpc>
                <a:spcPct val="100000"/>
              </a:lnSpc>
              <a:spcBef>
                <a:spcPts val="0"/>
              </a:spcBef>
              <a:spcAft>
                <a:spcPts val="0"/>
              </a:spcAft>
              <a:buClr>
                <a:schemeClr val="dk1"/>
              </a:buClr>
              <a:buSzPts val="1300"/>
              <a:buFont typeface="Arial"/>
              <a:buChar char="●"/>
            </a:pPr>
            <a:r>
              <a:rPr lang="en-US" sz="2300" b="0" i="0" u="none" strike="noStrike" cap="none">
                <a:solidFill>
                  <a:schemeClr val="dk1"/>
                </a:solidFill>
                <a:latin typeface="Arial"/>
                <a:ea typeface="Arial"/>
                <a:cs typeface="Arial"/>
                <a:sym typeface="Arial"/>
              </a:rPr>
              <a:t>＞50% of these students exited without credentials </a:t>
            </a:r>
            <a:endParaRPr sz="2300" b="0" i="0" u="none" strike="noStrike" cap="none">
              <a:solidFill>
                <a:schemeClr val="dk1"/>
              </a:solidFill>
              <a:latin typeface="Arial"/>
              <a:ea typeface="Arial"/>
              <a:cs typeface="Arial"/>
              <a:sym typeface="Arial"/>
            </a:endParaRPr>
          </a:p>
          <a:p>
            <a:pPr marL="381629" marR="0" lvl="0" indent="-254471" algn="l" rtl="0">
              <a:lnSpc>
                <a:spcPct val="100000"/>
              </a:lnSpc>
              <a:spcBef>
                <a:spcPts val="834"/>
              </a:spcBef>
              <a:spcAft>
                <a:spcPts val="0"/>
              </a:spcAft>
              <a:buClr>
                <a:schemeClr val="dk1"/>
              </a:buClr>
              <a:buSzPts val="1300"/>
              <a:buFont typeface="Arial"/>
              <a:buChar char="●"/>
            </a:pPr>
            <a:r>
              <a:rPr lang="en-US" sz="2300" b="0" i="0" u="none" strike="noStrike" cap="none">
                <a:solidFill>
                  <a:schemeClr val="dk1"/>
                </a:solidFill>
                <a:latin typeface="Arial"/>
                <a:ea typeface="Arial"/>
                <a:cs typeface="Arial"/>
                <a:sym typeface="Arial"/>
              </a:rPr>
              <a:t>Math was a barrier</a:t>
            </a:r>
            <a:endParaRPr sz="2300" b="0" i="0" u="none" strike="noStrike" cap="none">
              <a:solidFill>
                <a:schemeClr val="dk1"/>
              </a:solidFill>
              <a:latin typeface="Arial"/>
              <a:ea typeface="Arial"/>
              <a:cs typeface="Arial"/>
              <a:sym typeface="Arial"/>
            </a:endParaRPr>
          </a:p>
          <a:p>
            <a:pPr marL="381629" marR="0" lvl="0" indent="-254471" algn="l" rtl="0">
              <a:lnSpc>
                <a:spcPct val="100000"/>
              </a:lnSpc>
              <a:spcBef>
                <a:spcPts val="834"/>
              </a:spcBef>
              <a:spcAft>
                <a:spcPts val="0"/>
              </a:spcAft>
              <a:buClr>
                <a:schemeClr val="dk1"/>
              </a:buClr>
              <a:buSzPts val="1300"/>
              <a:buFont typeface="Arial"/>
              <a:buChar char="●"/>
            </a:pPr>
            <a:r>
              <a:rPr lang="en-US" sz="2300" b="0" i="0" u="none" strike="noStrike" cap="none">
                <a:solidFill>
                  <a:schemeClr val="dk1"/>
                </a:solidFill>
                <a:latin typeface="Arial"/>
                <a:ea typeface="Arial"/>
                <a:cs typeface="Arial"/>
                <a:sym typeface="Arial"/>
              </a:rPr>
              <a:t>Time was the enemy</a:t>
            </a:r>
            <a:endParaRPr sz="2300" b="0" i="0" u="none" strike="noStrike" cap="none">
              <a:solidFill>
                <a:schemeClr val="dk1"/>
              </a:solidFill>
              <a:latin typeface="Arial"/>
              <a:ea typeface="Arial"/>
              <a:cs typeface="Arial"/>
              <a:sym typeface="Arial"/>
            </a:endParaRPr>
          </a:p>
          <a:p>
            <a:pPr marL="381629" marR="0" lvl="0" indent="-254471" algn="l" rtl="0">
              <a:lnSpc>
                <a:spcPct val="100000"/>
              </a:lnSpc>
              <a:spcBef>
                <a:spcPts val="834"/>
              </a:spcBef>
              <a:spcAft>
                <a:spcPts val="0"/>
              </a:spcAft>
              <a:buClr>
                <a:schemeClr val="dk1"/>
              </a:buClr>
              <a:buSzPts val="1300"/>
              <a:buFont typeface="Arial"/>
              <a:buChar char="●"/>
            </a:pPr>
            <a:r>
              <a:rPr lang="en-US" sz="2300" b="0" i="0" u="none" strike="noStrike" cap="none">
                <a:solidFill>
                  <a:schemeClr val="dk1"/>
                </a:solidFill>
                <a:latin typeface="Arial"/>
                <a:ea typeface="Arial"/>
                <a:cs typeface="Arial"/>
                <a:sym typeface="Arial"/>
              </a:rPr>
              <a:t>Once African Americans reached key milestones, they were most likely to transfer…but too few get this far</a:t>
            </a:r>
            <a:endParaRPr sz="2300" b="0" i="0" u="none" strike="noStrike" cap="none">
              <a:solidFill>
                <a:schemeClr val="dk1"/>
              </a:solidFill>
              <a:latin typeface="Arial"/>
              <a:ea typeface="Arial"/>
              <a:cs typeface="Arial"/>
              <a:sym typeface="Arial"/>
            </a:endParaRPr>
          </a:p>
          <a:p>
            <a:pPr marL="381629" marR="0" lvl="0" indent="-254471" algn="l" rtl="0">
              <a:lnSpc>
                <a:spcPct val="100000"/>
              </a:lnSpc>
              <a:spcBef>
                <a:spcPts val="834"/>
              </a:spcBef>
              <a:spcAft>
                <a:spcPts val="0"/>
              </a:spcAft>
              <a:buClr>
                <a:schemeClr val="dk1"/>
              </a:buClr>
              <a:buSzPts val="1300"/>
              <a:buFont typeface="Arial"/>
              <a:buChar char="●"/>
            </a:pPr>
            <a:r>
              <a:rPr lang="en-US" sz="2300" b="0" i="0" u="none" strike="noStrike" cap="none">
                <a:solidFill>
                  <a:schemeClr val="dk1"/>
                </a:solidFill>
                <a:latin typeface="Arial"/>
                <a:ea typeface="Arial"/>
                <a:cs typeface="Arial"/>
                <a:sym typeface="Arial"/>
              </a:rPr>
              <a:t>Latino students were more likely to be At or Near the Gate than to have transferred</a:t>
            </a:r>
            <a:endParaRPr sz="1900" b="0" i="0" u="none" strike="noStrike" cap="none">
              <a:solidFill>
                <a:srgbClr val="7F7F7F"/>
              </a:solidFill>
              <a:latin typeface="Arial"/>
              <a:ea typeface="Arial"/>
              <a:cs typeface="Arial"/>
              <a:sym typeface="Arial"/>
            </a:endParaRPr>
          </a:p>
          <a:p>
            <a:pPr marL="0" marR="0" lvl="0" indent="0" algn="l" rtl="0">
              <a:lnSpc>
                <a:spcPct val="100000"/>
              </a:lnSpc>
              <a:spcBef>
                <a:spcPts val="834"/>
              </a:spcBef>
              <a:spcAft>
                <a:spcPts val="834"/>
              </a:spcAft>
              <a:buClr>
                <a:srgbClr val="000000"/>
              </a:buClr>
              <a:buSzPts val="2400"/>
              <a:buFont typeface="Arial"/>
              <a:buNone/>
            </a:pPr>
            <a:endParaRPr sz="2000" b="0" i="0" u="none" strike="noStrike" cap="none">
              <a:solidFill>
                <a:srgbClr val="7F7F7F"/>
              </a:solidFill>
              <a:latin typeface="Arial"/>
              <a:ea typeface="Arial"/>
              <a:cs typeface="Arial"/>
              <a:sym typeface="Arial"/>
            </a:endParaRPr>
          </a:p>
        </p:txBody>
      </p:sp>
      <p:sp>
        <p:nvSpPr>
          <p:cNvPr id="132" name="Google Shape;132;p20"/>
          <p:cNvSpPr/>
          <p:nvPr/>
        </p:nvSpPr>
        <p:spPr>
          <a:xfrm>
            <a:off x="403372" y="171640"/>
            <a:ext cx="3106744" cy="878733"/>
          </a:xfrm>
          <a:prstGeom prst="homePlate">
            <a:avLst>
              <a:gd name="adj" fmla="val 50000"/>
            </a:avLst>
          </a:prstGeom>
          <a:solidFill>
            <a:srgbClr val="E36C09"/>
          </a:solidFill>
          <a:ln>
            <a:noFill/>
          </a:ln>
        </p:spPr>
        <p:txBody>
          <a:bodyPr spcFirstLastPara="1" wrap="square" lIns="97675" tIns="97675" rIns="97675" bIns="97675" anchor="ctr" anchorCtr="0">
            <a:noAutofit/>
          </a:bodyPr>
          <a:lstStyle/>
          <a:p>
            <a:pPr marL="0" marR="0" lvl="0" indent="0" algn="ctr" rtl="0">
              <a:lnSpc>
                <a:spcPct val="100000"/>
              </a:lnSpc>
              <a:spcBef>
                <a:spcPts val="0"/>
              </a:spcBef>
              <a:spcAft>
                <a:spcPts val="0"/>
              </a:spcAft>
              <a:buClr>
                <a:srgbClr val="000000"/>
              </a:buClr>
              <a:buSzPts val="1669"/>
              <a:buFont typeface="Arial"/>
              <a:buNone/>
            </a:pPr>
            <a:r>
              <a:rPr lang="en-US" sz="1669" b="1" i="0" u="none" strike="noStrike" cap="none">
                <a:solidFill>
                  <a:srgbClr val="FFFFFF"/>
                </a:solidFill>
                <a:latin typeface="Roboto"/>
                <a:ea typeface="Roboto"/>
                <a:cs typeface="Roboto"/>
                <a:sym typeface="Roboto"/>
              </a:rPr>
              <a:t>Phase 1: </a:t>
            </a:r>
            <a:endParaRPr sz="1669" b="1"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669"/>
              <a:buFont typeface="Arial"/>
              <a:buNone/>
            </a:pPr>
            <a:r>
              <a:rPr lang="en-US" sz="1669" b="1" i="0" u="none" strike="noStrike" cap="none">
                <a:solidFill>
                  <a:srgbClr val="FFFFFF"/>
                </a:solidFill>
                <a:latin typeface="Roboto"/>
                <a:ea typeface="Roboto"/>
                <a:cs typeface="Roboto"/>
                <a:sym typeface="Roboto"/>
              </a:rPr>
              <a:t>Mapping the Transfer Landscape</a:t>
            </a:r>
            <a:endParaRPr sz="1669" b="1" i="0" u="none" strike="noStrike" cap="none">
              <a:solidFill>
                <a:srgbClr val="FFFFFF"/>
              </a:solidFill>
              <a:latin typeface="Roboto"/>
              <a:ea typeface="Roboto"/>
              <a:cs typeface="Roboto"/>
              <a:sym typeface="Roboto"/>
            </a:endParaRPr>
          </a:p>
        </p:txBody>
      </p:sp>
      <p:sp>
        <p:nvSpPr>
          <p:cNvPr id="133" name="Google Shape;133;p20"/>
          <p:cNvSpPr txBox="1"/>
          <p:nvPr/>
        </p:nvSpPr>
        <p:spPr>
          <a:xfrm>
            <a:off x="585232" y="5823550"/>
            <a:ext cx="2633662" cy="349250"/>
          </a:xfrm>
          <a:prstGeom prst="rect">
            <a:avLst/>
          </a:prstGeom>
          <a:noFill/>
          <a:ln>
            <a:noFill/>
          </a:ln>
        </p:spPr>
        <p:txBody>
          <a:bodyPr spcFirstLastPara="1" wrap="square" lIns="87775" tIns="43875" rIns="87775" bIns="43875" anchor="ctr" anchorCtr="0">
            <a:noAutofit/>
          </a:bodyPr>
          <a:lstStyle/>
          <a:p>
            <a:pPr marL="0" marR="0" lvl="0" indent="0" algn="l" rtl="0">
              <a:lnSpc>
                <a:spcPct val="100000"/>
              </a:lnSpc>
              <a:spcBef>
                <a:spcPts val="0"/>
              </a:spcBef>
              <a:spcAft>
                <a:spcPts val="0"/>
              </a:spcAft>
              <a:buClr>
                <a:srgbClr val="000000"/>
              </a:buClr>
              <a:buSzPts val="1300"/>
              <a:buFont typeface="Arial"/>
              <a:buNone/>
            </a:pPr>
            <a:fld id="{00000000-1234-1234-1234-123412341234}" type="slidenum">
              <a:rPr lang="en-US" sz="1002" b="0" i="0" u="none" strike="noStrike" cap="none">
                <a:solidFill>
                  <a:srgbClr val="888888"/>
                </a:solidFill>
                <a:latin typeface="Calibri"/>
                <a:ea typeface="Calibri"/>
                <a:cs typeface="Calibri"/>
                <a:sym typeface="Calibri"/>
              </a:rPr>
              <a:t>6</a:t>
            </a:fld>
            <a:endParaRPr sz="1002" b="0" i="0" u="none" strike="noStrike" cap="none">
              <a:solidFill>
                <a:srgbClr val="888888"/>
              </a:solidFill>
              <a:latin typeface="Calibri"/>
              <a:ea typeface="Calibri"/>
              <a:cs typeface="Calibri"/>
              <a:sym typeface="Calibri"/>
            </a:endParaRPr>
          </a:p>
        </p:txBody>
      </p:sp>
      <p:pic>
        <p:nvPicPr>
          <p:cNvPr id="134" name="Google Shape;134;p20"/>
          <p:cNvPicPr preferRelativeResize="0"/>
          <p:nvPr/>
        </p:nvPicPr>
        <p:blipFill rotWithShape="1">
          <a:blip r:embed="rId3">
            <a:alphaModFix/>
          </a:blip>
          <a:srcRect/>
          <a:stretch/>
        </p:blipFill>
        <p:spPr>
          <a:xfrm>
            <a:off x="74975" y="1479613"/>
            <a:ext cx="4719275" cy="39147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3794918" y="263641"/>
            <a:ext cx="7324487" cy="109722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0783B"/>
              </a:buClr>
              <a:buSzPct val="100000"/>
              <a:buFont typeface="Arial"/>
              <a:buNone/>
            </a:pPr>
            <a:r>
              <a:rPr lang="en-US"/>
              <a:t>Framework for Building Students’ Transfer Capacity </a:t>
            </a:r>
            <a:endParaRPr/>
          </a:p>
        </p:txBody>
      </p:sp>
      <p:sp>
        <p:nvSpPr>
          <p:cNvPr id="141" name="Google Shape;141;p21"/>
          <p:cNvSpPr txBox="1">
            <a:spLocks noGrp="1"/>
          </p:cNvSpPr>
          <p:nvPr>
            <p:ph type="body" idx="1"/>
          </p:nvPr>
        </p:nvSpPr>
        <p:spPr>
          <a:xfrm>
            <a:off x="585231" y="1536119"/>
            <a:ext cx="10067687" cy="3876869"/>
          </a:xfrm>
          <a:prstGeom prst="rect">
            <a:avLst/>
          </a:prstGeom>
          <a:noFill/>
          <a:ln>
            <a:noFill/>
          </a:ln>
        </p:spPr>
        <p:txBody>
          <a:bodyPr spcFirstLastPara="1" wrap="square" lIns="91425" tIns="45700" rIns="91425" bIns="45700" anchor="t" anchorCtr="0">
            <a:normAutofit/>
          </a:bodyPr>
          <a:lstStyle/>
          <a:p>
            <a:pPr marL="329175" lvl="0" indent="-329175" algn="l" rtl="0">
              <a:lnSpc>
                <a:spcPct val="100000"/>
              </a:lnSpc>
              <a:spcBef>
                <a:spcPts val="0"/>
              </a:spcBef>
              <a:spcAft>
                <a:spcPts val="0"/>
              </a:spcAft>
              <a:buClr>
                <a:schemeClr val="dk1"/>
              </a:buClr>
              <a:buSzPts val="2800"/>
              <a:buChar char="•"/>
            </a:pPr>
            <a:r>
              <a:rPr lang="en-US">
                <a:solidFill>
                  <a:schemeClr val="dk1"/>
                </a:solidFill>
              </a:rPr>
              <a:t>From surveys and interviews with over 800 students across 31 CCC: </a:t>
            </a:r>
            <a:endParaRPr/>
          </a:p>
          <a:p>
            <a:pPr marL="713215" lvl="1" indent="-274313" algn="l" rtl="0">
              <a:lnSpc>
                <a:spcPct val="100000"/>
              </a:lnSpc>
              <a:spcBef>
                <a:spcPts val="1680"/>
              </a:spcBef>
              <a:spcAft>
                <a:spcPts val="0"/>
              </a:spcAft>
              <a:buClr>
                <a:schemeClr val="dk1"/>
              </a:buClr>
              <a:buSzPts val="2400"/>
              <a:buChar char="–"/>
            </a:pPr>
            <a:r>
              <a:rPr lang="en-US">
                <a:solidFill>
                  <a:schemeClr val="dk1"/>
                </a:solidFill>
              </a:rPr>
              <a:t>Students are motivated to transfer to have a better life, for themselves and their families. </a:t>
            </a:r>
            <a:endParaRPr>
              <a:solidFill>
                <a:schemeClr val="dk1"/>
              </a:solidFill>
            </a:endParaRPr>
          </a:p>
          <a:p>
            <a:pPr marL="713215" lvl="1" indent="-274313" algn="l" rtl="0">
              <a:lnSpc>
                <a:spcPct val="100000"/>
              </a:lnSpc>
              <a:spcBef>
                <a:spcPts val="1680"/>
              </a:spcBef>
              <a:spcAft>
                <a:spcPts val="0"/>
              </a:spcAft>
              <a:buClr>
                <a:schemeClr val="dk1"/>
              </a:buClr>
              <a:buSzPts val="2400"/>
              <a:buChar char="–"/>
            </a:pPr>
            <a:r>
              <a:rPr lang="en-US">
                <a:solidFill>
                  <a:schemeClr val="dk1"/>
                </a:solidFill>
              </a:rPr>
              <a:t>Students need a more holistic and integrated approach to ensure progress toward their educational goal: a bachelor’s degree.</a:t>
            </a:r>
            <a:endParaRPr>
              <a:solidFill>
                <a:schemeClr val="dk1"/>
              </a:solidFill>
            </a:endParaRPr>
          </a:p>
          <a:p>
            <a:pPr marL="713215" lvl="1" indent="-274313" algn="l" rtl="0">
              <a:lnSpc>
                <a:spcPct val="100000"/>
              </a:lnSpc>
              <a:spcBef>
                <a:spcPts val="1680"/>
              </a:spcBef>
              <a:spcAft>
                <a:spcPts val="0"/>
              </a:spcAft>
              <a:buClr>
                <a:schemeClr val="dk1"/>
              </a:buClr>
              <a:buSzPts val="2400"/>
              <a:buChar char="–"/>
            </a:pPr>
            <a:r>
              <a:rPr lang="en-US">
                <a:solidFill>
                  <a:schemeClr val="dk1"/>
                </a:solidFill>
              </a:rPr>
              <a:t>Community colleges can’t do this work alone; intersegmental collaboration and university involvement is critical.</a:t>
            </a:r>
            <a:endParaRPr>
              <a:solidFill>
                <a:schemeClr val="dk1"/>
              </a:solidFill>
            </a:endParaRPr>
          </a:p>
        </p:txBody>
      </p:sp>
      <p:sp>
        <p:nvSpPr>
          <p:cNvPr id="142" name="Google Shape;142;p21"/>
          <p:cNvSpPr txBox="1">
            <a:spLocks noGrp="1"/>
          </p:cNvSpPr>
          <p:nvPr>
            <p:ph type="sldNum" idx="12"/>
          </p:nvPr>
        </p:nvSpPr>
        <p:spPr>
          <a:xfrm>
            <a:off x="5754780" y="6078732"/>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7</a:t>
            </a:fld>
            <a:endParaRPr/>
          </a:p>
        </p:txBody>
      </p:sp>
      <p:sp>
        <p:nvSpPr>
          <p:cNvPr id="143" name="Google Shape;143;p21"/>
          <p:cNvSpPr/>
          <p:nvPr/>
        </p:nvSpPr>
        <p:spPr>
          <a:xfrm>
            <a:off x="442119" y="321107"/>
            <a:ext cx="3107700" cy="853200"/>
          </a:xfrm>
          <a:prstGeom prst="chevron">
            <a:avLst>
              <a:gd name="adj" fmla="val 50000"/>
            </a:avLst>
          </a:prstGeom>
          <a:solidFill>
            <a:srgbClr val="EE973D"/>
          </a:solidFill>
          <a:ln>
            <a:noFill/>
          </a:ln>
        </p:spPr>
        <p:txBody>
          <a:bodyPr spcFirstLastPara="1" wrap="square" lIns="97675" tIns="97675" rIns="97675" bIns="97675" anchor="ctr" anchorCtr="0">
            <a:noAutofit/>
          </a:bodyPr>
          <a:lstStyle/>
          <a:p>
            <a:pPr marL="0" marR="0" lvl="0" indent="0" algn="ctr" rtl="0">
              <a:lnSpc>
                <a:spcPct val="100000"/>
              </a:lnSpc>
              <a:spcBef>
                <a:spcPts val="0"/>
              </a:spcBef>
              <a:spcAft>
                <a:spcPts val="0"/>
              </a:spcAft>
              <a:buClr>
                <a:srgbClr val="000000"/>
              </a:buClr>
              <a:buSzPts val="1669"/>
              <a:buFont typeface="Arial"/>
              <a:buNone/>
            </a:pPr>
            <a:r>
              <a:rPr lang="en-US" sz="1669" b="1" i="0" u="none" strike="noStrike" cap="none">
                <a:solidFill>
                  <a:schemeClr val="dk1"/>
                </a:solidFill>
                <a:latin typeface="Roboto"/>
                <a:ea typeface="Roboto"/>
                <a:cs typeface="Roboto"/>
                <a:sym typeface="Roboto"/>
              </a:rPr>
              <a:t>Phase 2: </a:t>
            </a:r>
            <a:endParaRPr sz="1669"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669"/>
              <a:buFont typeface="Arial"/>
              <a:buNone/>
            </a:pPr>
            <a:r>
              <a:rPr lang="en-US" sz="1669" b="1" i="0" u="none" strike="noStrike" cap="none">
                <a:solidFill>
                  <a:schemeClr val="dk1"/>
                </a:solidFill>
                <a:latin typeface="Roboto"/>
                <a:ea typeface="Roboto"/>
                <a:cs typeface="Roboto"/>
                <a:sym typeface="Roboto"/>
              </a:rPr>
              <a:t>Getting Better Directions</a:t>
            </a:r>
            <a:endParaRPr sz="1669" b="1" i="0" u="none" strike="noStrike" cap="none">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3772025" y="1160475"/>
            <a:ext cx="3119400" cy="1412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0783B"/>
              </a:buClr>
              <a:buSzPct val="100000"/>
              <a:buFont typeface="Arial"/>
              <a:buNone/>
            </a:pPr>
            <a:r>
              <a:rPr lang="en-US"/>
              <a:t>Framework for Building Students’ Transfer Capacity</a:t>
            </a:r>
            <a:endParaRPr/>
          </a:p>
        </p:txBody>
      </p:sp>
      <p:sp>
        <p:nvSpPr>
          <p:cNvPr id="150" name="Google Shape;150;p22"/>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
        <p:nvSpPr>
          <p:cNvPr id="151" name="Google Shape;151;p22"/>
          <p:cNvSpPr/>
          <p:nvPr/>
        </p:nvSpPr>
        <p:spPr>
          <a:xfrm>
            <a:off x="518319" y="398467"/>
            <a:ext cx="3119400" cy="922200"/>
          </a:xfrm>
          <a:prstGeom prst="chevron">
            <a:avLst>
              <a:gd name="adj" fmla="val 50000"/>
            </a:avLst>
          </a:prstGeom>
          <a:solidFill>
            <a:srgbClr val="EE973D"/>
          </a:solidFill>
          <a:ln>
            <a:noFill/>
          </a:ln>
        </p:spPr>
        <p:txBody>
          <a:bodyPr spcFirstLastPara="1" wrap="square" lIns="97675" tIns="97675" rIns="97675" bIns="97675" anchor="ctr" anchorCtr="0">
            <a:noAutofit/>
          </a:bodyPr>
          <a:lstStyle/>
          <a:p>
            <a:pPr marL="0" marR="0" lvl="0" indent="0" algn="ctr" rtl="0">
              <a:lnSpc>
                <a:spcPct val="100000"/>
              </a:lnSpc>
              <a:spcBef>
                <a:spcPts val="0"/>
              </a:spcBef>
              <a:spcAft>
                <a:spcPts val="0"/>
              </a:spcAft>
              <a:buClr>
                <a:srgbClr val="000000"/>
              </a:buClr>
              <a:buSzPts val="1669"/>
              <a:buFont typeface="Arial"/>
              <a:buNone/>
            </a:pPr>
            <a:r>
              <a:rPr lang="en-US" sz="1669" b="1" i="0" u="none" strike="noStrike" cap="none">
                <a:solidFill>
                  <a:schemeClr val="dk1"/>
                </a:solidFill>
                <a:latin typeface="Roboto"/>
                <a:ea typeface="Roboto"/>
                <a:cs typeface="Roboto"/>
                <a:sym typeface="Roboto"/>
              </a:rPr>
              <a:t>Phase 2: </a:t>
            </a:r>
            <a:endParaRPr sz="1669"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669"/>
              <a:buFont typeface="Arial"/>
              <a:buNone/>
            </a:pPr>
            <a:r>
              <a:rPr lang="en-US" sz="1669" b="1" i="0" u="none" strike="noStrike" cap="none">
                <a:solidFill>
                  <a:schemeClr val="dk1"/>
                </a:solidFill>
                <a:latin typeface="Roboto"/>
                <a:ea typeface="Roboto"/>
                <a:cs typeface="Roboto"/>
                <a:sym typeface="Roboto"/>
              </a:rPr>
              <a:t>Getting Better Directions</a:t>
            </a:r>
            <a:endParaRPr sz="1669" b="1" i="0" u="none" strike="noStrike" cap="none">
              <a:solidFill>
                <a:schemeClr val="dk1"/>
              </a:solidFill>
              <a:latin typeface="Roboto"/>
              <a:ea typeface="Roboto"/>
              <a:cs typeface="Roboto"/>
              <a:sym typeface="Roboto"/>
            </a:endParaRPr>
          </a:p>
        </p:txBody>
      </p:sp>
      <p:pic>
        <p:nvPicPr>
          <p:cNvPr id="152" name="Google Shape;152;p22"/>
          <p:cNvPicPr preferRelativeResize="0"/>
          <p:nvPr/>
        </p:nvPicPr>
        <p:blipFill rotWithShape="1">
          <a:blip r:embed="rId3">
            <a:alphaModFix/>
          </a:blip>
          <a:srcRect l="12570" t="9597" r="9548" b="10357"/>
          <a:stretch/>
        </p:blipFill>
        <p:spPr>
          <a:xfrm>
            <a:off x="6513175" y="168800"/>
            <a:ext cx="5060824" cy="4953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p:nvPr/>
        </p:nvSpPr>
        <p:spPr>
          <a:xfrm>
            <a:off x="377475" y="3063875"/>
            <a:ext cx="10972800" cy="1794300"/>
          </a:xfrm>
          <a:prstGeom prst="wedgeRoundRectCallout">
            <a:avLst>
              <a:gd name="adj1" fmla="val -20833"/>
              <a:gd name="adj2" fmla="val 62500"/>
              <a:gd name="adj3" fmla="val 0"/>
            </a:avLst>
          </a:prstGeom>
          <a:solidFill>
            <a:srgbClr val="00984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600" b="0" i="0" u="none" strike="noStrike" cap="none">
                <a:solidFill>
                  <a:schemeClr val="lt1"/>
                </a:solidFill>
                <a:latin typeface="Arial"/>
                <a:ea typeface="Arial"/>
                <a:cs typeface="Arial"/>
                <a:sym typeface="Arial"/>
              </a:rPr>
              <a:t>One really big thing that’s scaring me is the money…. I mean, it's almost unimaginable that I have to spend the amount that one would pay for a very big house in California simply on education.</a:t>
            </a:r>
            <a:endParaRPr sz="2600" b="0" i="0" u="none" strike="noStrike" cap="none">
              <a:solidFill>
                <a:srgbClr val="000000"/>
              </a:solidFill>
              <a:latin typeface="Arial"/>
              <a:ea typeface="Arial"/>
              <a:cs typeface="Arial"/>
              <a:sym typeface="Arial"/>
            </a:endParaRPr>
          </a:p>
        </p:txBody>
      </p:sp>
      <p:sp>
        <p:nvSpPr>
          <p:cNvPr id="159" name="Google Shape;159;p23"/>
          <p:cNvSpPr txBox="1">
            <a:spLocks noGrp="1"/>
          </p:cNvSpPr>
          <p:nvPr>
            <p:ph type="sldNum" idx="12"/>
          </p:nvPr>
        </p:nvSpPr>
        <p:spPr>
          <a:xfrm>
            <a:off x="5754780" y="6078732"/>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pic>
        <p:nvPicPr>
          <p:cNvPr id="160" name="Google Shape;160;p23" descr="Graphic of bag of money and stacked cash on round green background"/>
          <p:cNvPicPr preferRelativeResize="0"/>
          <p:nvPr/>
        </p:nvPicPr>
        <p:blipFill rotWithShape="1">
          <a:blip r:embed="rId3">
            <a:alphaModFix/>
          </a:blip>
          <a:srcRect/>
          <a:stretch/>
        </p:blipFill>
        <p:spPr>
          <a:xfrm>
            <a:off x="5011873" y="401650"/>
            <a:ext cx="1371600" cy="1248156"/>
          </a:xfrm>
          <a:prstGeom prst="rect">
            <a:avLst/>
          </a:prstGeom>
          <a:noFill/>
          <a:ln>
            <a:noFill/>
          </a:ln>
        </p:spPr>
      </p:pic>
      <p:sp>
        <p:nvSpPr>
          <p:cNvPr id="161" name="Google Shape;161;p23"/>
          <p:cNvSpPr txBox="1"/>
          <p:nvPr/>
        </p:nvSpPr>
        <p:spPr>
          <a:xfrm>
            <a:off x="377475" y="1914050"/>
            <a:ext cx="10972800" cy="9222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600"/>
              </a:spcBef>
              <a:spcAft>
                <a:spcPts val="600"/>
              </a:spcAft>
              <a:buClr>
                <a:schemeClr val="dk1"/>
              </a:buClr>
              <a:buSzPts val="2800"/>
              <a:buFont typeface="Arial"/>
              <a:buNone/>
            </a:pPr>
            <a:r>
              <a:rPr lang="en-US" sz="3400" b="0" i="0" u="none" strike="noStrike" cap="none">
                <a:solidFill>
                  <a:schemeClr val="dk1"/>
                </a:solidFill>
                <a:latin typeface="Arial"/>
                <a:ea typeface="Arial"/>
                <a:cs typeface="Arial"/>
                <a:sym typeface="Arial"/>
              </a:rPr>
              <a:t>Students say finances are the </a:t>
            </a:r>
            <a:r>
              <a:rPr lang="en-US" sz="3400" b="0" i="1" u="none" strike="noStrike" cap="none">
                <a:solidFill>
                  <a:schemeClr val="dk1"/>
                </a:solidFill>
                <a:latin typeface="Arial"/>
                <a:ea typeface="Arial"/>
                <a:cs typeface="Arial"/>
                <a:sym typeface="Arial"/>
              </a:rPr>
              <a:t>biggest </a:t>
            </a:r>
            <a:r>
              <a:rPr lang="en-US" sz="3400" b="0" i="0" u="none" strike="noStrike" cap="none">
                <a:solidFill>
                  <a:schemeClr val="dk1"/>
                </a:solidFill>
                <a:latin typeface="Arial"/>
                <a:ea typeface="Arial"/>
                <a:cs typeface="Arial"/>
                <a:sym typeface="Arial"/>
              </a:rPr>
              <a:t>hurdle to transfer</a:t>
            </a:r>
            <a:endParaRPr sz="3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RP Grou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2297</Words>
  <Application>Microsoft Office PowerPoint</Application>
  <PresentationFormat>Custom</PresentationFormat>
  <Paragraphs>272</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Times New Roman</vt:lpstr>
      <vt:lpstr>Courier New</vt:lpstr>
      <vt:lpstr>Roboto</vt:lpstr>
      <vt:lpstr>Noto Sans Symbols</vt:lpstr>
      <vt:lpstr>Arial</vt:lpstr>
      <vt:lpstr>RP Group</vt:lpstr>
      <vt:lpstr>Be a Transfer Advocate:  Resources and Practices to Advocate for Your Transfer Students</vt:lpstr>
      <vt:lpstr>The RP Group www.rpgroup.org </vt:lpstr>
      <vt:lpstr>Goals for Today</vt:lpstr>
      <vt:lpstr>A Fresh Take on Transfer:  Through the Gate Transfer Initiative</vt:lpstr>
      <vt:lpstr>Original Research Approach </vt:lpstr>
      <vt:lpstr>Nearly 300K out of 875K CCC students did not make it through the transfer gate between 2010 and 2015 </vt:lpstr>
      <vt:lpstr>Framework for Building Students’ Transfer Capacity </vt:lpstr>
      <vt:lpstr>Framework for Building Students’ Transfer Capacity</vt:lpstr>
      <vt:lpstr>PowerPoint Presentation</vt:lpstr>
      <vt:lpstr>Students are juggling numerous—and often competing—school, work, and family responsibilities </vt:lpstr>
      <vt:lpstr>PowerPoint Presentation</vt:lpstr>
      <vt:lpstr>PowerPoint Presentation</vt:lpstr>
      <vt:lpstr>  Students say… </vt:lpstr>
      <vt:lpstr> </vt:lpstr>
      <vt:lpstr> Ideas for Addressing Transfer Readiness in Your Classroom</vt:lpstr>
      <vt:lpstr> Ideas for Addressing Transfer Readiness in Your Classroom</vt:lpstr>
      <vt:lpstr>  Ways to Foster Transfer Success as an Academic Program </vt:lpstr>
      <vt:lpstr>  Ways to Foster Transfer Success as an Academic Program </vt:lpstr>
      <vt:lpstr>Advocate at the System Level </vt:lpstr>
      <vt:lpstr>Through the Gate: Looking Ahead  </vt:lpstr>
      <vt:lpstr>PowerPoint Presentation</vt:lpstr>
      <vt:lpstr>Resources</vt:lpstr>
      <vt:lpstr>Questions?</vt:lpstr>
      <vt:lpstr>For more information on the  Through the Gate Initiative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a Transfer Advocate:  Resources and Practices to Advocate for Your Transfer Students</dc:title>
  <cp:lastModifiedBy>Alyssa Nguyen</cp:lastModifiedBy>
  <cp:revision>3</cp:revision>
  <dcterms:modified xsi:type="dcterms:W3CDTF">2021-10-05T00:33:06Z</dcterms:modified>
</cp:coreProperties>
</file>