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6" r:id="rId28"/>
    <p:sldId id="283" r:id="rId29"/>
    <p:sldId id="287" r:id="rId30"/>
    <p:sldId id="285" r:id="rId31"/>
  </p:sldIdLst>
  <p:sldSz cx="11704638" cy="6583363"/>
  <p:notesSz cx="6858000" cy="9144000"/>
  <p:embeddedFontLst>
    <p:embeddedFont>
      <p:font typeface="Calibri" panose="020F0502020204030204" pitchFamily="34" charset="0"/>
      <p:regular r:id="rId33"/>
      <p:bold r:id="rId34"/>
      <p:italic r:id="rId35"/>
      <p:boldItalic r:id="rId36"/>
    </p:embeddedFont>
    <p:embeddedFont>
      <p:font typeface="Roboto"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74">
          <p15:clr>
            <a:srgbClr val="A4A3A4"/>
          </p15:clr>
        </p15:guide>
        <p15:guide id="2" pos="368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0074" autoAdjust="0"/>
  </p:normalViewPr>
  <p:slideViewPr>
    <p:cSldViewPr snapToGrid="0">
      <p:cViewPr varScale="1">
        <p:scale>
          <a:sx n="28" d="100"/>
          <a:sy n="28" d="100"/>
        </p:scale>
        <p:origin x="1364" y="32"/>
      </p:cViewPr>
      <p:guideLst>
        <p:guide orient="horz" pos="2074"/>
        <p:guide pos="3687"/>
      </p:guideLst>
    </p:cSldViewPr>
  </p:slideViewPr>
  <p:notesTextViewPr>
    <p:cViewPr>
      <p:scale>
        <a:sx n="1" d="1"/>
        <a:sy n="1" d="1"/>
      </p:scale>
      <p:origin x="0" y="-576"/>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52"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152"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152"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152"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152"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152"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152"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152"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152"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728"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spreadsheets/d/1loSR88UD4rUHCTncwt335mFuhMrhA8YuoGQtpQWQUcg/edit#gi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Timing: </a:t>
            </a:r>
            <a:r>
              <a:rPr lang="en-US" u="sng">
                <a:solidFill>
                  <a:schemeClr val="hlink"/>
                </a:solidFill>
                <a:hlinkClick r:id="rId3"/>
              </a:rPr>
              <a:t>https://docs.google.com/spreadsheets/d/1loSR88UD4rUHCTncwt335mFuhMrhA8YuoGQtpQWQUcg/edit#gid=0</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a:t>When students make significant progress toward a transfer goal, why don't they make it "through the gate" to university? What do students say about what impacts their transfer progress and how to strengthen their transfer success? Learn about student perspectives research from the RP Group's Through the Gate transfer study, including results from a large-scale survey of and in-depth interviews with current and exited CCC students who were close to the transfer gate, but had not yet made it to university. Hear directly from students about the factors impeding their transfer journey, despite significant progress toward this goal. Discover how to apply this research approach on your campus to advance Guided Pathways planning, including bringing student perspectives into your efforts to improve students' transfer outcomes.</a:t>
            </a:r>
            <a:endParaRPr/>
          </a:p>
        </p:txBody>
      </p:sp>
      <p:sp>
        <p:nvSpPr>
          <p:cNvPr id="67" name="Google Shape;6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b4ba222152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b4ba222152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Clr>
                <a:schemeClr val="dk1"/>
              </a:buClr>
              <a:buSzPts val="1400"/>
              <a:buFont typeface="Arial"/>
              <a:buNone/>
            </a:pPr>
            <a:r>
              <a:rPr lang="en-US" sz="1200" b="1"/>
              <a:t>Katie</a:t>
            </a:r>
            <a:endParaRPr sz="1200" b="1"/>
          </a:p>
          <a:p>
            <a:pPr marL="0" lvl="0" indent="0" algn="l" rtl="0">
              <a:lnSpc>
                <a:spcPct val="115000"/>
              </a:lnSpc>
              <a:spcBef>
                <a:spcPts val="600"/>
              </a:spcBef>
              <a:spcAft>
                <a:spcPts val="0"/>
              </a:spcAft>
              <a:buClr>
                <a:schemeClr val="dk1"/>
              </a:buClr>
              <a:buSzPts val="1400"/>
              <a:buFont typeface="Arial"/>
              <a:buNone/>
            </a:pPr>
            <a:endParaRPr sz="1200" b="1"/>
          </a:p>
        </p:txBody>
      </p:sp>
      <p:sp>
        <p:nvSpPr>
          <p:cNvPr id="154" name="Google Shape;154;gb4ba222152_0_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Clr>
                <a:schemeClr val="dk1"/>
              </a:buClr>
              <a:buSzPts val="1400"/>
              <a:buFont typeface="Arial"/>
              <a:buNone/>
            </a:pPr>
            <a:r>
              <a:rPr lang="en-US" sz="1200" b="1"/>
              <a:t>Alyssa</a:t>
            </a:r>
            <a:endParaRPr sz="1200" b="1"/>
          </a:p>
          <a:p>
            <a:pPr marL="0" lvl="0" indent="0" algn="l" rtl="0">
              <a:lnSpc>
                <a:spcPct val="115000"/>
              </a:lnSpc>
              <a:spcBef>
                <a:spcPts val="600"/>
              </a:spcBef>
              <a:spcAft>
                <a:spcPts val="0"/>
              </a:spcAft>
              <a:buClr>
                <a:schemeClr val="dk1"/>
              </a:buClr>
              <a:buSzPts val="1400"/>
              <a:buFont typeface="Arial"/>
              <a:buNone/>
            </a:pPr>
            <a:r>
              <a:rPr lang="en-US" sz="1200" b="1"/>
              <a:t>Students say finances are the biggest hurdle to transfer</a:t>
            </a:r>
            <a:endParaRPr sz="1200" b="1"/>
          </a:p>
          <a:p>
            <a:pPr marL="0" lvl="0" indent="0" algn="l" rtl="0">
              <a:lnSpc>
                <a:spcPct val="115000"/>
              </a:lnSpc>
              <a:spcBef>
                <a:spcPts val="600"/>
              </a:spcBef>
              <a:spcAft>
                <a:spcPts val="0"/>
              </a:spcAft>
              <a:buClr>
                <a:schemeClr val="dk1"/>
              </a:buClr>
              <a:buSzPts val="1400"/>
              <a:buFont typeface="Arial"/>
              <a:buNone/>
            </a:pPr>
            <a:r>
              <a:rPr lang="en-US" sz="1200" b="1"/>
              <a:t>Students are juggling numerous and often competing school, work, and family responsibilities </a:t>
            </a:r>
            <a:endParaRPr sz="1200" b="1"/>
          </a:p>
          <a:p>
            <a:pPr marL="0" lvl="0" indent="0" algn="l" rtl="0">
              <a:lnSpc>
                <a:spcPct val="115000"/>
              </a:lnSpc>
              <a:spcBef>
                <a:spcPts val="600"/>
              </a:spcBef>
              <a:spcAft>
                <a:spcPts val="0"/>
              </a:spcAft>
              <a:buClr>
                <a:schemeClr val="dk1"/>
              </a:buClr>
              <a:buSzPts val="1400"/>
              <a:buFont typeface="Arial"/>
              <a:buNone/>
            </a:pPr>
            <a:r>
              <a:rPr lang="en-US" sz="1200" b="1"/>
              <a:t>Students are missing accurate, timely information about pursuing a baccalaureate throughout their transfer journey—from both community colleges and universities</a:t>
            </a:r>
            <a:endParaRPr sz="1200" b="1"/>
          </a:p>
          <a:p>
            <a:pPr marL="0" lvl="0" indent="0" algn="l" rtl="0">
              <a:lnSpc>
                <a:spcPct val="115000"/>
              </a:lnSpc>
              <a:spcBef>
                <a:spcPts val="600"/>
              </a:spcBef>
              <a:spcAft>
                <a:spcPts val="0"/>
              </a:spcAft>
              <a:buClr>
                <a:schemeClr val="dk1"/>
              </a:buClr>
              <a:buSzPts val="1400"/>
              <a:buFont typeface="Arial"/>
              <a:buNone/>
            </a:pPr>
            <a:r>
              <a:rPr lang="en-US" sz="1200" b="1"/>
              <a:t>Students say the absence of social support negatively impacts their transfer decision- making and compromises their capacity for pursuing a bachelor’s degree</a:t>
            </a:r>
            <a:endParaRPr sz="1200" b="1"/>
          </a:p>
          <a:p>
            <a:pPr marL="0" lvl="0" indent="0" algn="l" rtl="0">
              <a:lnSpc>
                <a:spcPct val="115000"/>
              </a:lnSpc>
              <a:spcBef>
                <a:spcPts val="600"/>
              </a:spcBef>
              <a:spcAft>
                <a:spcPts val="0"/>
              </a:spcAft>
              <a:buClr>
                <a:schemeClr val="dk1"/>
              </a:buClr>
              <a:buSzPts val="1400"/>
              <a:buFont typeface="Arial"/>
              <a:buNone/>
            </a:pPr>
            <a:endParaRPr sz="1200" b="1"/>
          </a:p>
          <a:p>
            <a:pPr marL="0" lvl="0" indent="0" algn="l" rtl="0">
              <a:lnSpc>
                <a:spcPct val="115000"/>
              </a:lnSpc>
              <a:spcBef>
                <a:spcPts val="600"/>
              </a:spcBef>
              <a:spcAft>
                <a:spcPts val="0"/>
              </a:spcAft>
              <a:buClr>
                <a:schemeClr val="dk1"/>
              </a:buClr>
              <a:buSzPts val="1400"/>
              <a:buFont typeface="Arial"/>
              <a:buNone/>
            </a:pPr>
            <a:endParaRPr sz="1200" b="1"/>
          </a:p>
        </p:txBody>
      </p:sp>
      <p:sp>
        <p:nvSpPr>
          <p:cNvPr id="164" name="Google Shape;164;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b4ba222152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b4ba222152_0_126:notes"/>
          <p:cNvSpPr txBox="1">
            <a:spLocks noGrp="1"/>
          </p:cNvSpPr>
          <p:nvPr>
            <p:ph type="body" idx="1"/>
          </p:nvPr>
        </p:nvSpPr>
        <p:spPr>
          <a:xfrm>
            <a:off x="685800" y="4343401"/>
            <a:ext cx="5486400" cy="4114800"/>
          </a:xfrm>
          <a:prstGeom prst="rect">
            <a:avLst/>
          </a:prstGeom>
          <a:noFill/>
          <a:ln>
            <a:noFill/>
          </a:ln>
        </p:spPr>
        <p:txBody>
          <a:bodyPr spcFirstLastPara="1" wrap="square" lIns="91225" tIns="45575" rIns="91225" bIns="45575" anchor="t" anchorCtr="0">
            <a:noAutofit/>
          </a:bodyPr>
          <a:lstStyle/>
          <a:p>
            <a:pPr marL="0" lvl="0" indent="0" algn="l" rtl="0">
              <a:lnSpc>
                <a:spcPct val="115000"/>
              </a:lnSpc>
              <a:spcBef>
                <a:spcPts val="600"/>
              </a:spcBef>
              <a:spcAft>
                <a:spcPts val="0"/>
              </a:spcAft>
              <a:buClr>
                <a:schemeClr val="dk1"/>
              </a:buClr>
              <a:buSzPts val="1400"/>
              <a:buNone/>
            </a:pPr>
            <a:r>
              <a:rPr lang="en-US" sz="1200" b="1"/>
              <a:t>Alyssa</a:t>
            </a:r>
            <a:endParaRPr sz="1200" b="1"/>
          </a:p>
          <a:p>
            <a:pPr marL="0" lvl="0" indent="0" algn="l" rtl="0">
              <a:lnSpc>
                <a:spcPct val="115000"/>
              </a:lnSpc>
              <a:spcBef>
                <a:spcPts val="600"/>
              </a:spcBef>
              <a:spcAft>
                <a:spcPts val="0"/>
              </a:spcAft>
              <a:buClr>
                <a:schemeClr val="dk1"/>
              </a:buClr>
              <a:buSzPts val="1400"/>
              <a:buFont typeface="Arial"/>
              <a:buNone/>
            </a:pPr>
            <a:endParaRPr sz="1200" b="1"/>
          </a:p>
          <a:p>
            <a:pPr marL="0" lvl="0" indent="0" algn="l" rtl="0">
              <a:lnSpc>
                <a:spcPct val="115000"/>
              </a:lnSpc>
              <a:spcBef>
                <a:spcPts val="1000"/>
              </a:spcBef>
              <a:spcAft>
                <a:spcPts val="0"/>
              </a:spcAft>
              <a:buClr>
                <a:schemeClr val="dk1"/>
              </a:buClr>
              <a:buSzPts val="1100"/>
              <a:buNone/>
            </a:pPr>
            <a:endParaRPr/>
          </a:p>
          <a:p>
            <a:pPr marL="0" lvl="0" indent="0" algn="l" rtl="0">
              <a:lnSpc>
                <a:spcPct val="115000"/>
              </a:lnSpc>
              <a:spcBef>
                <a:spcPts val="600"/>
              </a:spcBef>
              <a:spcAft>
                <a:spcPts val="0"/>
              </a:spcAft>
              <a:buClr>
                <a:schemeClr val="dk1"/>
              </a:buClr>
              <a:buSzPts val="1100"/>
              <a:buNone/>
            </a:pPr>
            <a:endParaRPr sz="1100">
              <a:latin typeface="Arial"/>
              <a:ea typeface="Arial"/>
              <a:cs typeface="Arial"/>
              <a:sym typeface="Arial"/>
            </a:endParaRPr>
          </a:p>
          <a:p>
            <a:pPr marL="0" lvl="0" indent="0" algn="l" rtl="0">
              <a:lnSpc>
                <a:spcPct val="115000"/>
              </a:lnSpc>
              <a:spcBef>
                <a:spcPts val="600"/>
              </a:spcBef>
              <a:spcAft>
                <a:spcPts val="0"/>
              </a:spcAft>
              <a:buClr>
                <a:schemeClr val="dk1"/>
              </a:buClr>
              <a:buSzPts val="1100"/>
              <a:buNone/>
            </a:pPr>
            <a:r>
              <a:rPr lang="en-US" sz="1100">
                <a:latin typeface="Arial"/>
                <a:ea typeface="Arial"/>
                <a:cs typeface="Arial"/>
                <a:sym typeface="Arial"/>
              </a:rPr>
              <a:t>CONSIDER ADDING POLL/CHAT QUESTION AFTER EACH FACTOR ASKING THEM TO NAME STRATEGIES</a:t>
            </a:r>
            <a:endParaRPr sz="1100">
              <a:latin typeface="Arial"/>
              <a:ea typeface="Arial"/>
              <a:cs typeface="Arial"/>
              <a:sym typeface="Arial"/>
            </a:endParaRPr>
          </a:p>
          <a:p>
            <a:pPr marL="0" lvl="0" indent="0" algn="l" rtl="0">
              <a:lnSpc>
                <a:spcPct val="115000"/>
              </a:lnSpc>
              <a:spcBef>
                <a:spcPts val="600"/>
              </a:spcBef>
              <a:spcAft>
                <a:spcPts val="0"/>
              </a:spcAft>
              <a:buClr>
                <a:schemeClr val="dk1"/>
              </a:buClr>
              <a:buSzPts val="1100"/>
              <a:buNone/>
            </a:pPr>
            <a:r>
              <a:rPr lang="en-US" sz="1100">
                <a:latin typeface="Arial"/>
                <a:ea typeface="Arial"/>
                <a:cs typeface="Arial"/>
                <a:sym typeface="Arial"/>
              </a:rPr>
              <a:t>Finances are the biggest hurdle students cite regarding transfer regardless of age, gender, or racial/ethnic background.·</a:t>
            </a:r>
            <a:r>
              <a:rPr lang="en-US" sz="700">
                <a:latin typeface="Times New Roman"/>
                <a:ea typeface="Times New Roman"/>
                <a:cs typeface="Times New Roman"/>
                <a:sym typeface="Times New Roman"/>
              </a:rPr>
              <a:t>     </a:t>
            </a:r>
            <a:endParaRPr sz="1100">
              <a:latin typeface="Arial"/>
              <a:ea typeface="Arial"/>
              <a:cs typeface="Arial"/>
              <a:sym typeface="Arial"/>
            </a:endParaRPr>
          </a:p>
          <a:p>
            <a:pPr marL="0" lvl="0" indent="0" algn="l" rtl="0">
              <a:lnSpc>
                <a:spcPct val="115000"/>
              </a:lnSpc>
              <a:spcBef>
                <a:spcPts val="600"/>
              </a:spcBef>
              <a:spcAft>
                <a:spcPts val="0"/>
              </a:spcAft>
              <a:buClr>
                <a:schemeClr val="dk1"/>
              </a:buClr>
              <a:buSzPts val="1400"/>
              <a:buNone/>
            </a:pPr>
            <a:r>
              <a:rPr lang="en-US" sz="1200"/>
              <a:t>Students often do not know the true cost of university compared to what it costs to attend community college</a:t>
            </a:r>
            <a:endParaRPr sz="1200"/>
          </a:p>
          <a:p>
            <a:pPr marL="0" lvl="0" indent="0" algn="l" rtl="0">
              <a:lnSpc>
                <a:spcPct val="115000"/>
              </a:lnSpc>
              <a:spcBef>
                <a:spcPts val="600"/>
              </a:spcBef>
              <a:spcAft>
                <a:spcPts val="0"/>
              </a:spcAft>
              <a:buClr>
                <a:schemeClr val="dk1"/>
              </a:buClr>
              <a:buSzPts val="1100"/>
              <a:buNone/>
            </a:pPr>
            <a:r>
              <a:rPr lang="en-US" sz="1100">
                <a:latin typeface="Arial"/>
                <a:ea typeface="Arial"/>
                <a:cs typeface="Arial"/>
                <a:sym typeface="Arial"/>
              </a:rPr>
              <a:t>75% of students describe the cost of the university tuition as “very challenging,” with nearly half listing it as the biggest challenge they face when considering transfer</a:t>
            </a:r>
            <a:endParaRPr sz="1100">
              <a:latin typeface="Arial"/>
              <a:ea typeface="Arial"/>
              <a:cs typeface="Arial"/>
              <a:sym typeface="Arial"/>
            </a:endParaRPr>
          </a:p>
          <a:p>
            <a:pPr marL="0" lvl="0" indent="0" algn="l" rtl="0">
              <a:lnSpc>
                <a:spcPct val="115000"/>
              </a:lnSpc>
              <a:spcBef>
                <a:spcPts val="600"/>
              </a:spcBef>
              <a:spcAft>
                <a:spcPts val="0"/>
              </a:spcAft>
              <a:buClr>
                <a:schemeClr val="dk1"/>
              </a:buClr>
              <a:buSzPts val="1100"/>
              <a:buNone/>
            </a:pPr>
            <a:r>
              <a:rPr lang="en-US" sz="1100">
                <a:latin typeface="Arial"/>
                <a:ea typeface="Arial"/>
                <a:cs typeface="Arial"/>
                <a:sym typeface="Arial"/>
              </a:rPr>
              <a:t>Over four out of five of students (82%) indicate that getting enough financial aid to pay for their education is very motivating to their transfer effort</a:t>
            </a:r>
            <a:endParaRPr sz="1100">
              <a:latin typeface="Arial"/>
              <a:ea typeface="Arial"/>
              <a:cs typeface="Arial"/>
              <a:sym typeface="Arial"/>
            </a:endParaRPr>
          </a:p>
          <a:p>
            <a:pPr marL="0" lvl="0" indent="0" algn="l" rtl="0">
              <a:lnSpc>
                <a:spcPct val="115000"/>
              </a:lnSpc>
              <a:spcBef>
                <a:spcPts val="600"/>
              </a:spcBef>
              <a:spcAft>
                <a:spcPts val="0"/>
              </a:spcAft>
              <a:buClr>
                <a:schemeClr val="dk1"/>
              </a:buClr>
              <a:buSzPts val="1100"/>
              <a:buNone/>
            </a:pPr>
            <a:r>
              <a:rPr lang="en-US" sz="1100">
                <a:latin typeface="Arial"/>
                <a:ea typeface="Arial"/>
                <a:cs typeface="Arial"/>
                <a:sym typeface="Arial"/>
              </a:rPr>
              <a:t>Help students understand all costs associated with attending a university and the full complement of financial assistance options</a:t>
            </a:r>
            <a:endParaRPr sz="1100">
              <a:latin typeface="Arial"/>
              <a:ea typeface="Arial"/>
              <a:cs typeface="Arial"/>
              <a:sym typeface="Arial"/>
            </a:endParaRPr>
          </a:p>
          <a:p>
            <a:pPr marL="0" lvl="0" indent="0" algn="l" rtl="0">
              <a:lnSpc>
                <a:spcPct val="100000"/>
              </a:lnSpc>
              <a:spcBef>
                <a:spcPts val="600"/>
              </a:spcBef>
              <a:spcAft>
                <a:spcPts val="0"/>
              </a:spcAft>
              <a:buSzPts val="1400"/>
              <a:buNone/>
            </a:pPr>
            <a:endParaRPr/>
          </a:p>
        </p:txBody>
      </p:sp>
      <p:sp>
        <p:nvSpPr>
          <p:cNvPr id="175" name="Google Shape;175;gb4ba222152_0_126:notes"/>
          <p:cNvSpPr txBox="1">
            <a:spLocks noGrp="1"/>
          </p:cNvSpPr>
          <p:nvPr>
            <p:ph type="sldNum" idx="12"/>
          </p:nvPr>
        </p:nvSpPr>
        <p:spPr>
          <a:xfrm>
            <a:off x="3884613" y="8685213"/>
            <a:ext cx="2971800" cy="457200"/>
          </a:xfrm>
          <a:prstGeom prst="rect">
            <a:avLst/>
          </a:prstGeom>
          <a:noFill/>
          <a:ln>
            <a:noFill/>
          </a:ln>
        </p:spPr>
        <p:txBody>
          <a:bodyPr spcFirstLastPara="1" wrap="square" lIns="91225" tIns="45575" rIns="91225" bIns="45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b4ba222152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b4ba222152_0_254:notes"/>
          <p:cNvSpPr txBox="1">
            <a:spLocks noGrp="1"/>
          </p:cNvSpPr>
          <p:nvPr>
            <p:ph type="body" idx="1"/>
          </p:nvPr>
        </p:nvSpPr>
        <p:spPr>
          <a:xfrm>
            <a:off x="685800" y="4343401"/>
            <a:ext cx="5486400" cy="4114800"/>
          </a:xfrm>
          <a:prstGeom prst="rect">
            <a:avLst/>
          </a:prstGeom>
          <a:noFill/>
          <a:ln>
            <a:noFill/>
          </a:ln>
        </p:spPr>
        <p:txBody>
          <a:bodyPr spcFirstLastPara="1" wrap="square" lIns="91225" tIns="45575" rIns="91225" bIns="45575" anchor="t" anchorCtr="0">
            <a:noAutofit/>
          </a:bodyPr>
          <a:lstStyle/>
          <a:p>
            <a:pPr marL="0" lvl="0" indent="0" algn="l" rtl="0">
              <a:lnSpc>
                <a:spcPct val="115000"/>
              </a:lnSpc>
              <a:spcBef>
                <a:spcPts val="600"/>
              </a:spcBef>
              <a:spcAft>
                <a:spcPts val="0"/>
              </a:spcAft>
              <a:buSzPts val="1400"/>
              <a:buNone/>
            </a:pPr>
            <a:r>
              <a:rPr lang="en-US" sz="1200" b="1"/>
              <a:t>Alyssa</a:t>
            </a:r>
            <a:endParaRPr sz="1200" b="1"/>
          </a:p>
          <a:p>
            <a:pPr marL="0" lvl="0" indent="0" algn="l" rtl="0">
              <a:lnSpc>
                <a:spcPct val="115000"/>
              </a:lnSpc>
              <a:spcBef>
                <a:spcPts val="600"/>
              </a:spcBef>
              <a:spcAft>
                <a:spcPts val="0"/>
              </a:spcAft>
              <a:buClr>
                <a:schemeClr val="dk1"/>
              </a:buClr>
              <a:buSzPts val="1400"/>
              <a:buFont typeface="Arial"/>
              <a:buNone/>
            </a:pPr>
            <a:endParaRPr sz="1200" b="1"/>
          </a:p>
          <a:p>
            <a:pPr marL="0" lvl="0" indent="0" algn="l" rtl="0">
              <a:lnSpc>
                <a:spcPct val="115000"/>
              </a:lnSpc>
              <a:spcBef>
                <a:spcPts val="600"/>
              </a:spcBef>
              <a:spcAft>
                <a:spcPts val="0"/>
              </a:spcAft>
              <a:buSzPts val="1400"/>
              <a:buNone/>
            </a:pPr>
            <a:endParaRPr/>
          </a:p>
          <a:p>
            <a:pPr marL="0" lvl="0" indent="0" algn="l" rtl="0">
              <a:lnSpc>
                <a:spcPct val="115000"/>
              </a:lnSpc>
              <a:spcBef>
                <a:spcPts val="600"/>
              </a:spcBef>
              <a:spcAft>
                <a:spcPts val="0"/>
              </a:spcAft>
              <a:buSzPts val="1400"/>
              <a:buNone/>
            </a:pPr>
            <a:endParaRPr sz="1200">
              <a:latin typeface="Times New Roman"/>
              <a:ea typeface="Times New Roman"/>
              <a:cs typeface="Times New Roman"/>
              <a:sym typeface="Times New Roman"/>
            </a:endParaRPr>
          </a:p>
          <a:p>
            <a:pPr marL="0" lvl="0" indent="0" algn="l" rtl="0">
              <a:lnSpc>
                <a:spcPct val="115000"/>
              </a:lnSpc>
              <a:spcBef>
                <a:spcPts val="600"/>
              </a:spcBef>
              <a:spcAft>
                <a:spcPts val="0"/>
              </a:spcAft>
              <a:buSzPts val="1400"/>
              <a:buNone/>
            </a:pPr>
            <a:r>
              <a:rPr lang="en-US" sz="1200">
                <a:latin typeface="Times New Roman"/>
                <a:ea typeface="Times New Roman"/>
                <a:cs typeface="Times New Roman"/>
                <a:sym typeface="Times New Roman"/>
              </a:rPr>
              <a:t>Students are juggling numerous and often competing school, work, and family responsibilities in an effort to address financial hurdles.</a:t>
            </a:r>
            <a:endParaRPr sz="1200">
              <a:latin typeface="Times New Roman"/>
              <a:ea typeface="Times New Roman"/>
              <a:cs typeface="Times New Roman"/>
              <a:sym typeface="Times New Roman"/>
            </a:endParaRPr>
          </a:p>
          <a:p>
            <a:pPr marL="0" lvl="0" indent="0" algn="l" rtl="0">
              <a:lnSpc>
                <a:spcPct val="115000"/>
              </a:lnSpc>
              <a:spcBef>
                <a:spcPts val="600"/>
              </a:spcBef>
              <a:spcAft>
                <a:spcPts val="0"/>
              </a:spcAft>
              <a:buSzPts val="1400"/>
              <a:buNone/>
            </a:pPr>
            <a:r>
              <a:rPr lang="en-US" sz="1100" b="1">
                <a:latin typeface="Arial"/>
                <a:ea typeface="Arial"/>
                <a:cs typeface="Arial"/>
                <a:sym typeface="Arial"/>
              </a:rPr>
              <a:t>58% find balancing </a:t>
            </a:r>
            <a:r>
              <a:rPr lang="en-US" sz="1100" b="1" u="sng">
                <a:latin typeface="Arial"/>
                <a:ea typeface="Arial"/>
                <a:cs typeface="Arial"/>
                <a:sym typeface="Arial"/>
              </a:rPr>
              <a:t>school and work</a:t>
            </a:r>
            <a:r>
              <a:rPr lang="en-US" sz="1100" b="1">
                <a:latin typeface="Arial"/>
                <a:ea typeface="Arial"/>
                <a:cs typeface="Arial"/>
                <a:sym typeface="Arial"/>
              </a:rPr>
              <a:t> responsibilities “very challenging”</a:t>
            </a:r>
            <a:endParaRPr sz="1100" b="1">
              <a:latin typeface="Arial"/>
              <a:ea typeface="Arial"/>
              <a:cs typeface="Arial"/>
              <a:sym typeface="Arial"/>
            </a:endParaRPr>
          </a:p>
          <a:p>
            <a:pPr marL="0" lvl="0" indent="0" algn="l" rtl="0">
              <a:lnSpc>
                <a:spcPct val="115000"/>
              </a:lnSpc>
              <a:spcBef>
                <a:spcPts val="600"/>
              </a:spcBef>
              <a:spcAft>
                <a:spcPts val="0"/>
              </a:spcAft>
              <a:buSzPts val="1400"/>
              <a:buNone/>
            </a:pPr>
            <a:r>
              <a:rPr lang="en-US" sz="1100" b="1">
                <a:latin typeface="Arial"/>
                <a:ea typeface="Arial"/>
                <a:cs typeface="Arial"/>
                <a:sym typeface="Arial"/>
              </a:rPr>
              <a:t>42% find balancing </a:t>
            </a:r>
            <a:r>
              <a:rPr lang="en-US" sz="1100" b="1" u="sng">
                <a:latin typeface="Arial"/>
                <a:ea typeface="Arial"/>
                <a:cs typeface="Arial"/>
                <a:sym typeface="Arial"/>
              </a:rPr>
              <a:t>school and family</a:t>
            </a:r>
            <a:r>
              <a:rPr lang="en-US" sz="1100" b="1">
                <a:latin typeface="Arial"/>
                <a:ea typeface="Arial"/>
                <a:cs typeface="Arial"/>
                <a:sym typeface="Arial"/>
              </a:rPr>
              <a:t> responsibilities “very challenging” </a:t>
            </a:r>
            <a:endParaRPr sz="1100" b="1">
              <a:latin typeface="Arial"/>
              <a:ea typeface="Arial"/>
              <a:cs typeface="Arial"/>
              <a:sym typeface="Arial"/>
            </a:endParaRPr>
          </a:p>
          <a:p>
            <a:pPr marL="0" lvl="0" indent="0" algn="l" rtl="0">
              <a:lnSpc>
                <a:spcPct val="115000"/>
              </a:lnSpc>
              <a:spcBef>
                <a:spcPts val="600"/>
              </a:spcBef>
              <a:spcAft>
                <a:spcPts val="0"/>
              </a:spcAft>
              <a:buSzPts val="1400"/>
              <a:buNone/>
            </a:pPr>
            <a:r>
              <a:rPr lang="en-US" sz="1200"/>
              <a:t>schools are rarely organized to address many students’ complex realities.</a:t>
            </a:r>
            <a:endParaRPr sz="1200"/>
          </a:p>
          <a:p>
            <a:pPr marL="0" lvl="0" indent="0" algn="l" rtl="0">
              <a:lnSpc>
                <a:spcPct val="115000"/>
              </a:lnSpc>
              <a:spcBef>
                <a:spcPts val="600"/>
              </a:spcBef>
              <a:spcAft>
                <a:spcPts val="0"/>
              </a:spcAft>
              <a:buSzPts val="1400"/>
              <a:buNone/>
            </a:pPr>
            <a:r>
              <a:rPr lang="en-US" sz="1200"/>
              <a:t>Actively recognize the complexity of students’ lives in how educational services and supports are delivered, for example, consider mor student-centered course scheduling and coordinate with university partners to identify options for impacted programs for placebound students</a:t>
            </a:r>
            <a:endParaRPr sz="1200"/>
          </a:p>
          <a:p>
            <a:pPr marL="228600" lvl="0" indent="0" algn="l" rtl="0">
              <a:lnSpc>
                <a:spcPct val="115000"/>
              </a:lnSpc>
              <a:spcBef>
                <a:spcPts val="600"/>
              </a:spcBef>
              <a:spcAft>
                <a:spcPts val="0"/>
              </a:spcAft>
              <a:buSzPts val="1400"/>
              <a:buNone/>
            </a:pPr>
            <a:endParaRPr sz="1100">
              <a:latin typeface="Arial"/>
              <a:ea typeface="Arial"/>
              <a:cs typeface="Arial"/>
              <a:sym typeface="Arial"/>
            </a:endParaRPr>
          </a:p>
          <a:p>
            <a:pPr marL="0" lvl="0" indent="0" algn="l" rtl="0">
              <a:lnSpc>
                <a:spcPct val="100000"/>
              </a:lnSpc>
              <a:spcBef>
                <a:spcPts val="600"/>
              </a:spcBef>
              <a:spcAft>
                <a:spcPts val="0"/>
              </a:spcAft>
              <a:buSzPts val="1400"/>
              <a:buNone/>
            </a:pPr>
            <a:endParaRPr/>
          </a:p>
        </p:txBody>
      </p:sp>
      <p:sp>
        <p:nvSpPr>
          <p:cNvPr id="185" name="Google Shape;185;gb4ba222152_0_254:notes"/>
          <p:cNvSpPr txBox="1">
            <a:spLocks noGrp="1"/>
          </p:cNvSpPr>
          <p:nvPr>
            <p:ph type="sldNum" idx="12"/>
          </p:nvPr>
        </p:nvSpPr>
        <p:spPr>
          <a:xfrm>
            <a:off x="3884613" y="8685213"/>
            <a:ext cx="2971800" cy="457200"/>
          </a:xfrm>
          <a:prstGeom prst="rect">
            <a:avLst/>
          </a:prstGeom>
          <a:noFill/>
          <a:ln>
            <a:noFill/>
          </a:ln>
        </p:spPr>
        <p:txBody>
          <a:bodyPr spcFirstLastPara="1" wrap="square" lIns="91225" tIns="45575" rIns="91225" bIns="45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b4ba222152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b4ba222152_0_319:notes"/>
          <p:cNvSpPr txBox="1">
            <a:spLocks noGrp="1"/>
          </p:cNvSpPr>
          <p:nvPr>
            <p:ph type="body" idx="1"/>
          </p:nvPr>
        </p:nvSpPr>
        <p:spPr>
          <a:xfrm>
            <a:off x="685800" y="4343401"/>
            <a:ext cx="5486400" cy="4114800"/>
          </a:xfrm>
          <a:prstGeom prst="rect">
            <a:avLst/>
          </a:prstGeom>
          <a:noFill/>
          <a:ln>
            <a:noFill/>
          </a:ln>
        </p:spPr>
        <p:txBody>
          <a:bodyPr spcFirstLastPara="1" wrap="square" lIns="91225" tIns="45575" rIns="91225" bIns="45575" anchor="t" anchorCtr="0">
            <a:noAutofit/>
          </a:bodyPr>
          <a:lstStyle/>
          <a:p>
            <a:pPr marL="0" lvl="0" indent="0" algn="l" rtl="0">
              <a:lnSpc>
                <a:spcPct val="115000"/>
              </a:lnSpc>
              <a:spcBef>
                <a:spcPts val="600"/>
              </a:spcBef>
              <a:spcAft>
                <a:spcPts val="0"/>
              </a:spcAft>
              <a:buSzPts val="1400"/>
              <a:buNone/>
            </a:pPr>
            <a:r>
              <a:rPr lang="en-US" sz="1200" b="1"/>
              <a:t>Alyssa</a:t>
            </a:r>
            <a:endParaRPr sz="1200" b="1"/>
          </a:p>
          <a:p>
            <a:pPr marL="0" lvl="0" indent="0" algn="l" rtl="0">
              <a:lnSpc>
                <a:spcPct val="115000"/>
              </a:lnSpc>
              <a:spcBef>
                <a:spcPts val="600"/>
              </a:spcBef>
              <a:spcAft>
                <a:spcPts val="0"/>
              </a:spcAft>
              <a:buClr>
                <a:schemeClr val="dk1"/>
              </a:buClr>
              <a:buSzPts val="1400"/>
              <a:buFont typeface="Arial"/>
              <a:buNone/>
            </a:pPr>
            <a:endParaRPr sz="1200" b="1"/>
          </a:p>
          <a:p>
            <a:pPr marL="0" lvl="0" indent="0" algn="l" rtl="0">
              <a:lnSpc>
                <a:spcPct val="115000"/>
              </a:lnSpc>
              <a:spcBef>
                <a:spcPts val="600"/>
              </a:spcBef>
              <a:spcAft>
                <a:spcPts val="0"/>
              </a:spcAft>
              <a:buSzPts val="1400"/>
              <a:buNone/>
            </a:pPr>
            <a:endParaRPr/>
          </a:p>
          <a:p>
            <a:pPr marL="0" lvl="0" indent="0" algn="l" rtl="0">
              <a:lnSpc>
                <a:spcPct val="115000"/>
              </a:lnSpc>
              <a:spcBef>
                <a:spcPts val="1000"/>
              </a:spcBef>
              <a:spcAft>
                <a:spcPts val="0"/>
              </a:spcAft>
              <a:buSzPts val="1400"/>
              <a:buNone/>
            </a:pPr>
            <a:endParaRPr sz="1200">
              <a:solidFill>
                <a:srgbClr val="000000"/>
              </a:solidFill>
              <a:latin typeface="Arial"/>
              <a:ea typeface="Arial"/>
              <a:cs typeface="Arial"/>
              <a:sym typeface="Arial"/>
            </a:endParaRPr>
          </a:p>
          <a:p>
            <a:pPr marL="0" lvl="0" indent="0" algn="l" rtl="0">
              <a:lnSpc>
                <a:spcPct val="115000"/>
              </a:lnSpc>
              <a:spcBef>
                <a:spcPts val="1000"/>
              </a:spcBef>
              <a:spcAft>
                <a:spcPts val="0"/>
              </a:spcAft>
              <a:buSzPts val="1400"/>
              <a:buNone/>
            </a:pPr>
            <a:r>
              <a:rPr lang="en-US" sz="1200">
                <a:solidFill>
                  <a:srgbClr val="000000"/>
                </a:solidFill>
                <a:latin typeface="Arial"/>
                <a:ea typeface="Arial"/>
                <a:cs typeface="Arial"/>
                <a:sym typeface="Arial"/>
              </a:rPr>
              <a:t>Students describe challenges getting on the right transfer path from the get-go and knowing what to do along the way</a:t>
            </a:r>
            <a:br>
              <a:rPr lang="en-US" sz="1200">
                <a:solidFill>
                  <a:srgbClr val="000000"/>
                </a:solidFill>
                <a:latin typeface="Arial"/>
                <a:ea typeface="Arial"/>
                <a:cs typeface="Arial"/>
                <a:sym typeface="Arial"/>
              </a:rPr>
            </a:br>
            <a:endParaRPr sz="1200">
              <a:solidFill>
                <a:srgbClr val="000000"/>
              </a:solidFill>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US" sz="1200">
                <a:solidFill>
                  <a:srgbClr val="000000"/>
                </a:solidFill>
                <a:latin typeface="Arial"/>
                <a:ea typeface="Arial"/>
                <a:cs typeface="Arial"/>
                <a:sym typeface="Arial"/>
              </a:rPr>
              <a:t>Students generally highlight the significant self-reliance needed to navigate often confusing transfer pathways</a:t>
            </a:r>
            <a:endParaRPr sz="1200">
              <a:solidFill>
                <a:srgbClr val="000000"/>
              </a:solidFill>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US" sz="1200">
                <a:solidFill>
                  <a:srgbClr val="000000"/>
                </a:solidFill>
                <a:latin typeface="Arial"/>
                <a:ea typeface="Arial"/>
                <a:cs typeface="Arial"/>
                <a:sym typeface="Arial"/>
              </a:rPr>
              <a:t>Students describe triangulating information from a variety of resources to sus out and verify what to study, what courses to take, where to transfer, what practical steps to take to apply to those destinations and when, </a:t>
            </a:r>
            <a:r>
              <a:rPr lang="en-US" sz="1200">
                <a:solidFill>
                  <a:srgbClr val="000000"/>
                </a:solidFill>
                <a:highlight>
                  <a:srgbClr val="FFFFFF"/>
                </a:highlight>
                <a:latin typeface="Arial"/>
                <a:ea typeface="Arial"/>
                <a:cs typeface="Arial"/>
                <a:sym typeface="Arial"/>
              </a:rPr>
              <a:t>what it might cost, and how to get financial assistance</a:t>
            </a:r>
            <a:r>
              <a:rPr lang="en-US" sz="1200">
                <a:solidFill>
                  <a:srgbClr val="000000"/>
                </a:solidFill>
                <a:latin typeface="Arial"/>
                <a:ea typeface="Arial"/>
                <a:cs typeface="Arial"/>
                <a:sym typeface="Arial"/>
              </a:rPr>
              <a:t>.</a:t>
            </a:r>
            <a:endParaRPr sz="1200">
              <a:solidFill>
                <a:srgbClr val="000000"/>
              </a:solidFill>
              <a:latin typeface="Arial"/>
              <a:ea typeface="Arial"/>
              <a:cs typeface="Arial"/>
              <a:sym typeface="Arial"/>
            </a:endParaRPr>
          </a:p>
          <a:p>
            <a:pPr marL="457200" lvl="0" indent="0" algn="l" rtl="0">
              <a:lnSpc>
                <a:spcPct val="115000"/>
              </a:lnSpc>
              <a:spcBef>
                <a:spcPts val="0"/>
              </a:spcBef>
              <a:spcAft>
                <a:spcPts val="0"/>
              </a:spcAft>
              <a:buSzPts val="1400"/>
              <a:buNone/>
            </a:pPr>
            <a:endParaRPr sz="1200">
              <a:solidFill>
                <a:srgbClr val="000000"/>
              </a:solidFill>
              <a:latin typeface="Arial"/>
              <a:ea typeface="Arial"/>
              <a:cs typeface="Arial"/>
              <a:sym typeface="Arial"/>
            </a:endParaRPr>
          </a:p>
          <a:p>
            <a:pPr marL="0" lvl="0" indent="0" algn="l" rtl="0">
              <a:lnSpc>
                <a:spcPct val="115000"/>
              </a:lnSpc>
              <a:spcBef>
                <a:spcPts val="1000"/>
              </a:spcBef>
              <a:spcAft>
                <a:spcPts val="0"/>
              </a:spcAft>
              <a:buSzPts val="1400"/>
              <a:buNone/>
            </a:pPr>
            <a:r>
              <a:rPr lang="en-US" sz="1200">
                <a:solidFill>
                  <a:srgbClr val="000000"/>
                </a:solidFill>
                <a:latin typeface="Arial"/>
                <a:ea typeface="Arial"/>
                <a:cs typeface="Arial"/>
                <a:sym typeface="Arial"/>
              </a:rPr>
              <a:t>What students need are for colleges and universities to provide clear and accurate information about transfer processes and requirements, strategically conveyed across students’ entire community college journey. Examples of these include Develop technology solutions that help students access updated info and real-time pathway advice and facilitating meetings between college and university faculty by academic department to align expectations for transfer students </a:t>
            </a:r>
            <a:endParaRPr sz="1200">
              <a:solidFill>
                <a:srgbClr val="000000"/>
              </a:solidFill>
              <a:latin typeface="Arial"/>
              <a:ea typeface="Arial"/>
              <a:cs typeface="Arial"/>
              <a:sym typeface="Arial"/>
            </a:endParaRPr>
          </a:p>
          <a:p>
            <a:pPr marL="0" lvl="0" indent="0" algn="l" rtl="0">
              <a:lnSpc>
                <a:spcPct val="115000"/>
              </a:lnSpc>
              <a:spcBef>
                <a:spcPts val="1000"/>
              </a:spcBef>
              <a:spcAft>
                <a:spcPts val="600"/>
              </a:spcAft>
              <a:buSzPts val="1400"/>
              <a:buNone/>
            </a:pPr>
            <a:endParaRPr sz="1200">
              <a:solidFill>
                <a:srgbClr val="7F7F7F"/>
              </a:solidFill>
              <a:latin typeface="Arial"/>
              <a:ea typeface="Arial"/>
              <a:cs typeface="Arial"/>
              <a:sym typeface="Arial"/>
            </a:endParaRPr>
          </a:p>
        </p:txBody>
      </p:sp>
      <p:sp>
        <p:nvSpPr>
          <p:cNvPr id="196" name="Google Shape;196;gb4ba222152_0_319:notes"/>
          <p:cNvSpPr txBox="1">
            <a:spLocks noGrp="1"/>
          </p:cNvSpPr>
          <p:nvPr>
            <p:ph type="sldNum" idx="12"/>
          </p:nvPr>
        </p:nvSpPr>
        <p:spPr>
          <a:xfrm>
            <a:off x="3884613" y="8685213"/>
            <a:ext cx="2971800" cy="457200"/>
          </a:xfrm>
          <a:prstGeom prst="rect">
            <a:avLst/>
          </a:prstGeom>
          <a:noFill/>
          <a:ln>
            <a:noFill/>
          </a:ln>
        </p:spPr>
        <p:txBody>
          <a:bodyPr spcFirstLastPara="1" wrap="square" lIns="91225" tIns="45575" rIns="91225" bIns="45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b4ba222152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b4ba222152_0_383:notes"/>
          <p:cNvSpPr txBox="1">
            <a:spLocks noGrp="1"/>
          </p:cNvSpPr>
          <p:nvPr>
            <p:ph type="body" idx="1"/>
          </p:nvPr>
        </p:nvSpPr>
        <p:spPr>
          <a:xfrm>
            <a:off x="685800" y="4343401"/>
            <a:ext cx="5486400" cy="4114800"/>
          </a:xfrm>
          <a:prstGeom prst="rect">
            <a:avLst/>
          </a:prstGeom>
          <a:noFill/>
          <a:ln>
            <a:noFill/>
          </a:ln>
        </p:spPr>
        <p:txBody>
          <a:bodyPr spcFirstLastPara="1" wrap="square" lIns="91225" tIns="45575" rIns="91225" bIns="45575" anchor="t" anchorCtr="0">
            <a:noAutofit/>
          </a:bodyPr>
          <a:lstStyle/>
          <a:p>
            <a:pPr marL="0" lvl="0" indent="0" algn="l" rtl="0">
              <a:lnSpc>
                <a:spcPct val="115000"/>
              </a:lnSpc>
              <a:spcBef>
                <a:spcPts val="600"/>
              </a:spcBef>
              <a:spcAft>
                <a:spcPts val="0"/>
              </a:spcAft>
              <a:buSzPts val="1400"/>
              <a:buNone/>
            </a:pPr>
            <a:r>
              <a:rPr lang="en-US" sz="1200" b="1"/>
              <a:t>Alyssa</a:t>
            </a:r>
            <a:endParaRPr sz="1200" b="1"/>
          </a:p>
          <a:p>
            <a:pPr marL="0" lvl="0" indent="0" algn="l" rtl="0">
              <a:lnSpc>
                <a:spcPct val="115000"/>
              </a:lnSpc>
              <a:spcBef>
                <a:spcPts val="600"/>
              </a:spcBef>
              <a:spcAft>
                <a:spcPts val="0"/>
              </a:spcAft>
              <a:buSzPts val="1400"/>
              <a:buNone/>
            </a:pPr>
            <a:endParaRPr sz="1200" b="1"/>
          </a:p>
          <a:p>
            <a:pPr marL="0" lvl="0" indent="0" algn="l" rtl="0">
              <a:lnSpc>
                <a:spcPct val="115000"/>
              </a:lnSpc>
              <a:spcBef>
                <a:spcPts val="600"/>
              </a:spcBef>
              <a:spcAft>
                <a:spcPts val="0"/>
              </a:spcAft>
              <a:buClr>
                <a:schemeClr val="dk1"/>
              </a:buClr>
              <a:buSzPts val="1400"/>
              <a:buFont typeface="Arial"/>
              <a:buNone/>
            </a:pPr>
            <a:endParaRPr sz="1200" b="1"/>
          </a:p>
          <a:p>
            <a:pPr marL="0" lvl="0" indent="0" algn="l" rtl="0">
              <a:lnSpc>
                <a:spcPct val="115000"/>
              </a:lnSpc>
              <a:spcBef>
                <a:spcPts val="600"/>
              </a:spcBef>
              <a:spcAft>
                <a:spcPts val="0"/>
              </a:spcAft>
              <a:buSzPts val="1400"/>
              <a:buNone/>
            </a:pPr>
            <a:endParaRPr/>
          </a:p>
          <a:p>
            <a:pPr marL="0" lvl="0" indent="0" algn="l" rtl="0">
              <a:lnSpc>
                <a:spcPct val="115000"/>
              </a:lnSpc>
              <a:spcBef>
                <a:spcPts val="600"/>
              </a:spcBef>
              <a:spcAft>
                <a:spcPts val="0"/>
              </a:spcAft>
              <a:buSzPts val="1400"/>
              <a:buNone/>
            </a:pPr>
            <a:endParaRPr sz="1200">
              <a:latin typeface="Arial"/>
              <a:ea typeface="Arial"/>
              <a:cs typeface="Arial"/>
              <a:sym typeface="Arial"/>
            </a:endParaRPr>
          </a:p>
          <a:p>
            <a:pPr marL="0" lvl="0" indent="0" algn="l" rtl="0">
              <a:lnSpc>
                <a:spcPct val="115000"/>
              </a:lnSpc>
              <a:spcBef>
                <a:spcPts val="600"/>
              </a:spcBef>
              <a:spcAft>
                <a:spcPts val="0"/>
              </a:spcAft>
              <a:buSzPts val="1400"/>
              <a:buNone/>
            </a:pPr>
            <a:r>
              <a:rPr lang="en-US" sz="1200">
                <a:latin typeface="Arial"/>
                <a:ea typeface="Arial"/>
                <a:cs typeface="Arial"/>
                <a:sym typeface="Arial"/>
              </a:rPr>
              <a:t>Students highlighted the importance that support (both from inside and outside the college) can significantly impact motivation</a:t>
            </a:r>
            <a:endParaRPr sz="1200">
              <a:latin typeface="Arial"/>
              <a:ea typeface="Arial"/>
              <a:cs typeface="Arial"/>
              <a:sym typeface="Arial"/>
            </a:endParaRPr>
          </a:p>
          <a:p>
            <a:pPr marL="0" lvl="0" indent="0" algn="l" rtl="0">
              <a:lnSpc>
                <a:spcPct val="100000"/>
              </a:lnSpc>
              <a:spcBef>
                <a:spcPts val="0"/>
              </a:spcBef>
              <a:spcAft>
                <a:spcPts val="0"/>
              </a:spcAft>
              <a:buSzPts val="1400"/>
              <a:buNone/>
            </a:pPr>
            <a:r>
              <a:rPr lang="en-US" sz="1200">
                <a:latin typeface="Arial"/>
                <a:ea typeface="Arial"/>
                <a:cs typeface="Arial"/>
                <a:sym typeface="Arial"/>
              </a:rPr>
              <a:t>Having a solid support network can be the key to addressing the other three factors impacting their transfer experience—boosting their financial awareness, fostering school-life balance, helping them navigate the transfer path</a:t>
            </a:r>
            <a:endParaRPr sz="1200">
              <a:latin typeface="Arial"/>
              <a:ea typeface="Arial"/>
              <a:cs typeface="Arial"/>
              <a:sym typeface="Arial"/>
            </a:endParaRPr>
          </a:p>
          <a:p>
            <a:pPr marL="0" lvl="0" indent="0" algn="l" rtl="0">
              <a:lnSpc>
                <a:spcPct val="100000"/>
              </a:lnSpc>
              <a:spcBef>
                <a:spcPts val="0"/>
              </a:spcBef>
              <a:spcAft>
                <a:spcPts val="0"/>
              </a:spcAft>
              <a:buSzPts val="1400"/>
              <a:buNone/>
            </a:pPr>
            <a:r>
              <a:rPr lang="en-US" sz="1200">
                <a:latin typeface="Arial"/>
                <a:ea typeface="Arial"/>
                <a:cs typeface="Arial"/>
                <a:sym typeface="Arial"/>
              </a:rPr>
              <a:t>What students shared about this factor underscores that this network is not a “nice to have.” </a:t>
            </a:r>
            <a:endParaRPr sz="1200">
              <a:latin typeface="Arial"/>
              <a:ea typeface="Arial"/>
              <a:cs typeface="Arial"/>
              <a:sym typeface="Arial"/>
            </a:endParaRPr>
          </a:p>
          <a:p>
            <a:pPr marL="0" lvl="0" indent="0" algn="l" rtl="0">
              <a:lnSpc>
                <a:spcPct val="100000"/>
              </a:lnSpc>
              <a:spcBef>
                <a:spcPts val="0"/>
              </a:spcBef>
              <a:spcAft>
                <a:spcPts val="0"/>
              </a:spcAft>
              <a:buSzPts val="1400"/>
              <a:buNone/>
            </a:pPr>
            <a:endParaRPr sz="1200">
              <a:latin typeface="Arial"/>
              <a:ea typeface="Arial"/>
              <a:cs typeface="Arial"/>
              <a:sym typeface="Arial"/>
            </a:endParaRPr>
          </a:p>
          <a:p>
            <a:pPr marL="0" lvl="0" indent="0" algn="l" rtl="0">
              <a:lnSpc>
                <a:spcPct val="100000"/>
              </a:lnSpc>
              <a:spcBef>
                <a:spcPts val="0"/>
              </a:spcBef>
              <a:spcAft>
                <a:spcPts val="0"/>
              </a:spcAft>
              <a:buSzPts val="1400"/>
              <a:buNone/>
            </a:pPr>
            <a:r>
              <a:rPr lang="en-US" sz="1200">
                <a:latin typeface="Arial"/>
                <a:ea typeface="Arial"/>
                <a:cs typeface="Arial"/>
                <a:sym typeface="Arial"/>
              </a:rPr>
              <a:t>Intentionally connect students to a network of supporters who demonstrate an active investment in their transfer success</a:t>
            </a:r>
            <a:endParaRPr sz="1200">
              <a:latin typeface="Arial"/>
              <a:ea typeface="Arial"/>
              <a:cs typeface="Arial"/>
              <a:sym typeface="Arial"/>
            </a:endParaRPr>
          </a:p>
          <a:p>
            <a:pPr marL="0" lvl="0" indent="0" algn="l" rtl="0">
              <a:lnSpc>
                <a:spcPct val="100000"/>
              </a:lnSpc>
              <a:spcBef>
                <a:spcPts val="0"/>
              </a:spcBef>
              <a:spcAft>
                <a:spcPts val="0"/>
              </a:spcAft>
              <a:buSzPts val="1400"/>
              <a:buNone/>
            </a:pPr>
            <a:endParaRPr sz="1200">
              <a:latin typeface="Arial"/>
              <a:ea typeface="Arial"/>
              <a:cs typeface="Arial"/>
              <a:sym typeface="Arial"/>
            </a:endParaRPr>
          </a:p>
          <a:p>
            <a:pPr marL="457200" lvl="0" indent="-304800" algn="l" rtl="0">
              <a:lnSpc>
                <a:spcPct val="100000"/>
              </a:lnSpc>
              <a:spcBef>
                <a:spcPts val="0"/>
              </a:spcBef>
              <a:spcAft>
                <a:spcPts val="0"/>
              </a:spcAft>
              <a:buSzPts val="1200"/>
              <a:buFont typeface="Arial"/>
              <a:buChar char="●"/>
            </a:pPr>
            <a:r>
              <a:rPr lang="en-US" sz="1200">
                <a:latin typeface="Arial"/>
                <a:ea typeface="Arial"/>
                <a:cs typeface="Arial"/>
                <a:sym typeface="Arial"/>
              </a:rPr>
              <a:t>C</a:t>
            </a:r>
            <a:r>
              <a:rPr lang="en-US" sz="1200">
                <a:highlight>
                  <a:srgbClr val="FFFFFF"/>
                </a:highlight>
                <a:latin typeface="Arial"/>
                <a:ea typeface="Arial"/>
                <a:cs typeface="Arial"/>
                <a:sym typeface="Arial"/>
              </a:rPr>
              <a:t>olleges play an essential role in activating this network, especially in the absence of support at home or in students’ off-campus communities</a:t>
            </a:r>
            <a:endParaRPr sz="1200">
              <a:highlight>
                <a:srgbClr val="FFFFFF"/>
              </a:highlight>
              <a:latin typeface="Arial"/>
              <a:ea typeface="Arial"/>
              <a:cs typeface="Arial"/>
              <a:sym typeface="Arial"/>
            </a:endParaRPr>
          </a:p>
          <a:p>
            <a:pPr marL="457200" lvl="0" indent="-304800" algn="l" rtl="0">
              <a:lnSpc>
                <a:spcPct val="100000"/>
              </a:lnSpc>
              <a:spcBef>
                <a:spcPts val="0"/>
              </a:spcBef>
              <a:spcAft>
                <a:spcPts val="0"/>
              </a:spcAft>
              <a:buSzPts val="1200"/>
              <a:buFont typeface="Arial"/>
              <a:buChar char="●"/>
            </a:pPr>
            <a:r>
              <a:rPr lang="en-US" sz="1200">
                <a:highlight>
                  <a:srgbClr val="FFFFFF"/>
                </a:highlight>
                <a:latin typeface="Arial"/>
                <a:ea typeface="Arial"/>
                <a:cs typeface="Arial"/>
                <a:sym typeface="Arial"/>
              </a:rPr>
              <a:t>Students often feel alone </a:t>
            </a:r>
            <a:endParaRPr sz="1200">
              <a:highlight>
                <a:srgbClr val="FFFFFF"/>
              </a:highlight>
              <a:latin typeface="Arial"/>
              <a:ea typeface="Arial"/>
              <a:cs typeface="Arial"/>
              <a:sym typeface="Arial"/>
            </a:endParaRPr>
          </a:p>
          <a:p>
            <a:pPr marL="457200" lvl="0" indent="-304800" algn="l" rtl="0">
              <a:lnSpc>
                <a:spcPct val="100000"/>
              </a:lnSpc>
              <a:spcBef>
                <a:spcPts val="0"/>
              </a:spcBef>
              <a:spcAft>
                <a:spcPts val="0"/>
              </a:spcAft>
              <a:buSzPts val="1200"/>
              <a:buFont typeface="Arial"/>
              <a:buChar char="●"/>
            </a:pPr>
            <a:r>
              <a:rPr lang="en-US" sz="1200">
                <a:highlight>
                  <a:srgbClr val="FFFFFF"/>
                </a:highlight>
                <a:latin typeface="Arial"/>
                <a:ea typeface="Arial"/>
                <a:cs typeface="Arial"/>
                <a:sym typeface="Arial"/>
              </a:rPr>
              <a:t>Students turn to instructors and counselors </a:t>
            </a:r>
            <a:endParaRPr sz="1200">
              <a:highlight>
                <a:srgbClr val="FFFFFF"/>
              </a:highlight>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US" sz="1200">
                <a:latin typeface="Arial"/>
                <a:ea typeface="Arial"/>
                <a:cs typeface="Arial"/>
                <a:sym typeface="Arial"/>
              </a:rPr>
              <a:t>Students universally emphasize the consequential impact counselors can make on students’ transfer capacity, depending on the counselor’s approach.</a:t>
            </a:r>
            <a:endParaRPr sz="1200">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US" sz="1200">
                <a:latin typeface="Arial"/>
                <a:ea typeface="Arial"/>
                <a:cs typeface="Arial"/>
                <a:sym typeface="Arial"/>
              </a:rPr>
              <a:t>when counselors go beyond simply providing information to demonstrating a true personal interest in their transfer success, it can profoundly and positively influence their perceived and actual readiness for university</a:t>
            </a:r>
            <a:endParaRPr sz="1200">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US" sz="1200">
                <a:latin typeface="Arial"/>
                <a:ea typeface="Arial"/>
                <a:cs typeface="Arial"/>
                <a:sym typeface="Arial"/>
              </a:rPr>
              <a:t>counselors who take a more transactional approach can hinder their educational journey</a:t>
            </a:r>
            <a:endParaRPr sz="1200">
              <a:latin typeface="Arial"/>
              <a:ea typeface="Arial"/>
              <a:cs typeface="Arial"/>
              <a:sym typeface="Arial"/>
            </a:endParaRPr>
          </a:p>
          <a:p>
            <a:pPr marL="0" lvl="0" indent="0" algn="l" rtl="0">
              <a:lnSpc>
                <a:spcPct val="100000"/>
              </a:lnSpc>
              <a:spcBef>
                <a:spcPts val="600"/>
              </a:spcBef>
              <a:spcAft>
                <a:spcPts val="0"/>
              </a:spcAft>
              <a:buSzPts val="1400"/>
              <a:buNone/>
            </a:pPr>
            <a:endParaRPr sz="1200">
              <a:highlight>
                <a:srgbClr val="FFFFFF"/>
              </a:highlight>
            </a:endParaRPr>
          </a:p>
        </p:txBody>
      </p:sp>
      <p:sp>
        <p:nvSpPr>
          <p:cNvPr id="206" name="Google Shape;206;gb4ba222152_0_383:notes"/>
          <p:cNvSpPr txBox="1">
            <a:spLocks noGrp="1"/>
          </p:cNvSpPr>
          <p:nvPr>
            <p:ph type="sldNum" idx="12"/>
          </p:nvPr>
        </p:nvSpPr>
        <p:spPr>
          <a:xfrm>
            <a:off x="3884613" y="8685213"/>
            <a:ext cx="2971800" cy="457200"/>
          </a:xfrm>
          <a:prstGeom prst="rect">
            <a:avLst/>
          </a:prstGeom>
          <a:noFill/>
          <a:ln>
            <a:noFill/>
          </a:ln>
        </p:spPr>
        <p:txBody>
          <a:bodyPr spcFirstLastPara="1" wrap="square" lIns="91225" tIns="45575" rIns="91225" bIns="45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b05dd1baf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b05dd1bafc_0_7:notes"/>
          <p:cNvSpPr txBox="1">
            <a:spLocks noGrp="1"/>
          </p:cNvSpPr>
          <p:nvPr>
            <p:ph type="body" idx="1"/>
          </p:nvPr>
        </p:nvSpPr>
        <p:spPr>
          <a:xfrm>
            <a:off x="685800" y="4343401"/>
            <a:ext cx="5486400" cy="41148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SzPts val="1400"/>
              <a:buNone/>
            </a:pPr>
            <a:r>
              <a:rPr lang="en-US"/>
              <a:t>Katie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In addition, we will also be sharing some snippets of where there were differences found between certain student groups in terms of their experiences of each of the factors.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Specifically, in this brief we released, we provide a snapshot for six focal student groups where we saw differences in their experiences and strategies to consider based on these differences for each group</a:t>
            </a:r>
            <a:endParaRPr/>
          </a:p>
        </p:txBody>
      </p:sp>
      <p:sp>
        <p:nvSpPr>
          <p:cNvPr id="216" name="Google Shape;216;gb05dd1bafc_0_7:notes"/>
          <p:cNvSpPr txBox="1">
            <a:spLocks noGrp="1"/>
          </p:cNvSpPr>
          <p:nvPr>
            <p:ph type="sldNum" idx="12"/>
          </p:nvPr>
        </p:nvSpPr>
        <p:spPr>
          <a:xfrm>
            <a:off x="3884613" y="8685213"/>
            <a:ext cx="2971800" cy="457200"/>
          </a:xfrm>
          <a:prstGeom prst="rect">
            <a:avLst/>
          </a:prstGeom>
          <a:noFill/>
          <a:ln>
            <a:noFill/>
          </a:ln>
        </p:spPr>
        <p:txBody>
          <a:bodyPr spcFirstLastPara="1" wrap="square" lIns="91225" tIns="45575" rIns="91225" bIns="45575" anchor="b" anchorCtr="0">
            <a:noAutofit/>
          </a:bodyPr>
          <a:lstStyle/>
          <a:p>
            <a:pPr marL="0" lvl="0" indent="0" algn="r" rtl="0">
              <a:lnSpc>
                <a:spcPct val="100000"/>
              </a:lnSpc>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b4ba222152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b4ba222152_0_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Katie</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support network</a:t>
            </a:r>
            <a:endParaRPr/>
          </a:p>
        </p:txBody>
      </p:sp>
      <p:sp>
        <p:nvSpPr>
          <p:cNvPr id="226" name="Google Shape;226;gb4ba222152_0_5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b4ba222152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b4ba222152_0_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Katie</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None/>
            </a:pPr>
            <a:endParaRPr/>
          </a:p>
        </p:txBody>
      </p:sp>
      <p:sp>
        <p:nvSpPr>
          <p:cNvPr id="241" name="Google Shape;241;gb4ba222152_0_7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b4ba222152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b4ba222152_0_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Katie</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None/>
            </a:pPr>
            <a:r>
              <a:rPr lang="en-US"/>
              <a:t/>
            </a:r>
            <a:br>
              <a:rPr lang="en-US"/>
            </a:br>
            <a:r>
              <a:rPr lang="en-US"/>
              <a:t>pathway navigation</a:t>
            </a:r>
            <a:endParaRPr/>
          </a:p>
        </p:txBody>
      </p:sp>
      <p:sp>
        <p:nvSpPr>
          <p:cNvPr id="249" name="Google Shape;249;gb4ba222152_0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Darla</a:t>
            </a:r>
            <a:endParaRPr sz="1152" b="0" i="0" u="none" strike="noStrike" cap="none">
              <a:solidFill>
                <a:schemeClr val="dk1"/>
              </a:solidFill>
              <a:latin typeface="Calibri"/>
              <a:ea typeface="Calibri"/>
              <a:cs typeface="Calibri"/>
              <a:sym typeface="Calibri"/>
            </a:endParaRPr>
          </a:p>
        </p:txBody>
      </p:sp>
      <p:sp>
        <p:nvSpPr>
          <p:cNvPr id="76" name="Google Shape;7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b4ba222152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b4ba222152_0_1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Katie</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None/>
            </a:pPr>
            <a:endParaRPr/>
          </a:p>
        </p:txBody>
      </p:sp>
      <p:sp>
        <p:nvSpPr>
          <p:cNvPr id="262" name="Google Shape;262;gb4ba222152_0_10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eff02ae1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eff02ae10e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Katie</a:t>
            </a:r>
            <a:endParaRPr/>
          </a:p>
        </p:txBody>
      </p:sp>
      <p:sp>
        <p:nvSpPr>
          <p:cNvPr id="270" name="Google Shape;270;geff02ae10e_0_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eff02ae10e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eff02ae10e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Katie</a:t>
            </a:r>
            <a:endParaRPr/>
          </a:p>
          <a:p>
            <a:pPr marL="0" lvl="0" indent="0" algn="l" rtl="0">
              <a:lnSpc>
                <a:spcPct val="100000"/>
              </a:lnSpc>
              <a:spcBef>
                <a:spcPts val="0"/>
              </a:spcBef>
              <a:spcAft>
                <a:spcPts val="0"/>
              </a:spcAft>
              <a:buSzPts val="1400"/>
              <a:buNone/>
            </a:pPr>
            <a:endParaRPr/>
          </a:p>
        </p:txBody>
      </p:sp>
      <p:sp>
        <p:nvSpPr>
          <p:cNvPr id="278" name="Google Shape;278;geff02ae10e_0_4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ff02ae10e_0_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eff02ae10e_0_4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Katie</a:t>
            </a:r>
            <a:endParaRPr/>
          </a:p>
          <a:p>
            <a:pPr marL="0" lvl="0" indent="0" algn="l" rtl="0">
              <a:lnSpc>
                <a:spcPct val="100000"/>
              </a:lnSpc>
              <a:spcBef>
                <a:spcPts val="0"/>
              </a:spcBef>
              <a:spcAft>
                <a:spcPts val="0"/>
              </a:spcAft>
              <a:buSzPts val="1400"/>
              <a:buNone/>
            </a:pPr>
            <a:endParaRPr/>
          </a:p>
        </p:txBody>
      </p:sp>
      <p:sp>
        <p:nvSpPr>
          <p:cNvPr id="290" name="Google Shape;290;geff02ae10e_0_4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eff02ae10e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eff02ae10e_0_4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Alyssa</a:t>
            </a:r>
            <a:endParaRPr/>
          </a:p>
        </p:txBody>
      </p:sp>
      <p:sp>
        <p:nvSpPr>
          <p:cNvPr id="302" name="Google Shape;302;geff02ae10e_0_46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ff02ae10e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eff02ae10e_0_4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Alyssa</a:t>
            </a:r>
            <a:endParaRPr/>
          </a:p>
          <a:p>
            <a:pPr marL="0" lvl="0" indent="0" algn="l" rtl="0">
              <a:spcBef>
                <a:spcPts val="0"/>
              </a:spcBef>
              <a:spcAft>
                <a:spcPts val="0"/>
              </a:spcAft>
              <a:buNone/>
            </a:pPr>
            <a:endParaRPr/>
          </a:p>
        </p:txBody>
      </p:sp>
      <p:sp>
        <p:nvSpPr>
          <p:cNvPr id="311" name="Google Shape;311;geff02ae10e_0_47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f153c0718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f153c07183_0_1:notes"/>
          <p:cNvSpPr txBox="1">
            <a:spLocks noGrp="1"/>
          </p:cNvSpPr>
          <p:nvPr>
            <p:ph type="body" idx="1"/>
          </p:nvPr>
        </p:nvSpPr>
        <p:spPr>
          <a:xfrm>
            <a:off x="685800" y="4343401"/>
            <a:ext cx="5486400" cy="4114800"/>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400"/>
              <a:buNone/>
            </a:pPr>
            <a:r>
              <a:rPr lang="en-US"/>
              <a:t>Reinforce that we can do this work alone!</a:t>
            </a:r>
            <a:br>
              <a:rPr lang="en-US"/>
            </a:br>
            <a:r>
              <a:rPr lang="en-US"/>
              <a:t>We need our university partners to help us with this work.</a:t>
            </a:r>
            <a:endParaRPr/>
          </a:p>
          <a:p>
            <a:pPr marL="0" lvl="0" indent="0" algn="l" rtl="0">
              <a:lnSpc>
                <a:spcPct val="100000"/>
              </a:lnSpc>
              <a:spcBef>
                <a:spcPts val="0"/>
              </a:spcBef>
              <a:spcAft>
                <a:spcPts val="0"/>
              </a:spcAft>
              <a:buSzPts val="1400"/>
              <a:buNone/>
            </a:pPr>
            <a:endParaRPr/>
          </a:p>
        </p:txBody>
      </p:sp>
      <p:sp>
        <p:nvSpPr>
          <p:cNvPr id="320" name="Google Shape;320;gf153c07183_0_1:notes"/>
          <p:cNvSpPr txBox="1">
            <a:spLocks noGrp="1"/>
          </p:cNvSpPr>
          <p:nvPr>
            <p:ph type="sldNum" idx="12"/>
          </p:nvPr>
        </p:nvSpPr>
        <p:spPr>
          <a:xfrm>
            <a:off x="3884613" y="8685213"/>
            <a:ext cx="2971800"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f567c5b0c5_0_0: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f567c5b0c5_0_0:notes"/>
          <p:cNvSpPr txBox="1">
            <a:spLocks noGrp="1"/>
          </p:cNvSpPr>
          <p:nvPr>
            <p:ph type="body" idx="1"/>
          </p:nvPr>
        </p:nvSpPr>
        <p:spPr>
          <a:xfrm>
            <a:off x="710249" y="4459526"/>
            <a:ext cx="5682000" cy="4224900"/>
          </a:xfrm>
          <a:prstGeom prst="rect">
            <a:avLst/>
          </a:prstGeom>
          <a:noFill/>
          <a:ln>
            <a:noFill/>
          </a:ln>
        </p:spPr>
        <p:txBody>
          <a:bodyPr spcFirstLastPara="1" wrap="square" lIns="94175" tIns="94175" rIns="94175" bIns="94175" anchor="t" anchorCtr="0">
            <a:noAutofit/>
          </a:bodyPr>
          <a:lstStyle/>
          <a:p>
            <a:pPr marL="0" lvl="0" indent="0" algn="l" rtl="0">
              <a:spcBef>
                <a:spcPts val="0"/>
              </a:spcBef>
              <a:spcAft>
                <a:spcPts val="0"/>
              </a:spcAft>
              <a:buClr>
                <a:schemeClr val="dk1"/>
              </a:buClr>
              <a:buSzPts val="1400"/>
              <a:buFont typeface="Arial"/>
              <a:buNone/>
            </a:pPr>
            <a:r>
              <a:rPr lang="en-US" sz="1200">
                <a:highlight>
                  <a:schemeClr val="lt1"/>
                </a:highlight>
                <a:latin typeface="Arial"/>
                <a:ea typeface="Arial"/>
                <a:cs typeface="Arial"/>
                <a:sym typeface="Arial"/>
              </a:rPr>
              <a:t>Alyssa</a:t>
            </a:r>
            <a:endParaRPr/>
          </a:p>
        </p:txBody>
      </p:sp>
      <p:sp>
        <p:nvSpPr>
          <p:cNvPr id="280" name="Google Shape;280;gf567c5b0c5_0_0:notes"/>
          <p:cNvSpPr txBox="1">
            <a:spLocks noGrp="1"/>
          </p:cNvSpPr>
          <p:nvPr>
            <p:ph type="sldNum" idx="12"/>
          </p:nvPr>
        </p:nvSpPr>
        <p:spPr>
          <a:xfrm>
            <a:off x="4023093" y="8917422"/>
            <a:ext cx="3077700" cy="469500"/>
          </a:xfrm>
          <a:prstGeom prst="rect">
            <a:avLst/>
          </a:prstGeom>
          <a:noFill/>
          <a:ln>
            <a:noFill/>
          </a:ln>
        </p:spPr>
        <p:txBody>
          <a:bodyPr spcFirstLastPara="1" wrap="square" lIns="94175" tIns="47050" rIns="94175" bIns="470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extLst>
      <p:ext uri="{BB962C8B-B14F-4D97-AF65-F5344CB8AC3E}">
        <p14:creationId xmlns:p14="http://schemas.microsoft.com/office/powerpoint/2010/main" val="1581722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afd6dbab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afd6dbab1d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Alyssa</a:t>
            </a:r>
            <a:endParaRPr/>
          </a:p>
          <a:p>
            <a:pPr marL="0" lvl="0" indent="0" algn="l" rtl="0">
              <a:spcBef>
                <a:spcPts val="0"/>
              </a:spcBef>
              <a:spcAft>
                <a:spcPts val="0"/>
              </a:spcAft>
              <a:buNone/>
            </a:pPr>
            <a:endParaRPr/>
          </a:p>
        </p:txBody>
      </p:sp>
      <p:sp>
        <p:nvSpPr>
          <p:cNvPr id="333" name="Google Shape;333;gafd6dbab1d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27:notes"/>
          <p:cNvSpPr txBox="1">
            <a:spLocks noGrp="1"/>
          </p:cNvSpPr>
          <p:nvPr>
            <p:ph type="body" idx="1"/>
          </p:nvPr>
        </p:nvSpPr>
        <p:spPr>
          <a:xfrm>
            <a:off x="710248" y="4459526"/>
            <a:ext cx="5681980"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Refer to RP Group website</a:t>
            </a:r>
            <a:endParaRPr sz="1200" dirty="0">
              <a:solidFill>
                <a:schemeClr val="dk1"/>
              </a:solidFill>
              <a:latin typeface="Calibri"/>
              <a:ea typeface="Calibri"/>
              <a:cs typeface="Calibri"/>
              <a:sym typeface="Calibri"/>
            </a:endParaRPr>
          </a:p>
        </p:txBody>
      </p:sp>
      <p:sp>
        <p:nvSpPr>
          <p:cNvPr id="305" name="Google Shape;305;p27:notes"/>
          <p:cNvSpPr txBox="1">
            <a:spLocks noGrp="1"/>
          </p:cNvSpPr>
          <p:nvPr>
            <p:ph type="sldNum" idx="12"/>
          </p:nvPr>
        </p:nvSpPr>
        <p:spPr>
          <a:xfrm>
            <a:off x="4023092" y="8917422"/>
            <a:ext cx="3077739" cy="46942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chemeClr val="dk1"/>
                </a:solidFill>
                <a:latin typeface="Calibri"/>
                <a:ea typeface="Calibri"/>
                <a:cs typeface="Calibri"/>
                <a:sym typeface="Calibri"/>
              </a:rPr>
              <a:t>29</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4301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Darla</a:t>
            </a:r>
            <a:endParaRPr/>
          </a:p>
          <a:p>
            <a:pPr marL="0" lvl="0" indent="0" algn="l" rtl="0">
              <a:lnSpc>
                <a:spcPct val="100000"/>
              </a:lnSpc>
              <a:spcBef>
                <a:spcPts val="0"/>
              </a:spcBef>
              <a:spcAft>
                <a:spcPts val="0"/>
              </a:spcAft>
              <a:buClr>
                <a:schemeClr val="dk1"/>
              </a:buClr>
              <a:buSzPts val="1100"/>
              <a:buFont typeface="Arial"/>
              <a:buNone/>
            </a:pPr>
            <a:endParaRPr b="1"/>
          </a:p>
        </p:txBody>
      </p:sp>
      <p:sp>
        <p:nvSpPr>
          <p:cNvPr id="84" name="Google Shape;84;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352" name="Google Shape;352;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30</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Darla</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a:t>Overall description and purpose of TTG (5 minutes)</a:t>
            </a:r>
            <a:endParaRPr sz="1152" b="0" i="0" u="none" strike="noStrike" cap="none">
              <a:solidFill>
                <a:schemeClr val="dk1"/>
              </a:solidFill>
              <a:latin typeface="Calibri"/>
              <a:ea typeface="Calibri"/>
              <a:cs typeface="Calibri"/>
              <a:sym typeface="Calibri"/>
            </a:endParaRPr>
          </a:p>
        </p:txBody>
      </p:sp>
      <p:sp>
        <p:nvSpPr>
          <p:cNvPr id="92" name="Google Shape;92;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b4ba22215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b4ba222152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dirty="0"/>
              <a:t>Darla</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So why is this important? Do first year students on a transfer path need the same resources and information as students who are close to completing their transfer requirements? What about your </a:t>
            </a:r>
            <a:r>
              <a:rPr lang="en-US" dirty="0" err="1"/>
              <a:t>underrerepresented</a:t>
            </a:r>
            <a:r>
              <a:rPr lang="en-US" dirty="0"/>
              <a:t> groups like AA relative to their White peers?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Poll: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152" b="0" i="0" u="none" strike="noStrike" cap="none" dirty="0" smtClean="0">
                <a:solidFill>
                  <a:schemeClr val="dk1"/>
                </a:solidFill>
                <a:effectLst/>
                <a:latin typeface="Calibri"/>
                <a:ea typeface="Calibri"/>
                <a:cs typeface="Calibri"/>
                <a:sym typeface="Calibri"/>
              </a:rPr>
              <a:t>Of the students who meet most or all of their transfer requirements, which student group is most likely make it through the gate? </a:t>
            </a:r>
          </a:p>
          <a:p>
            <a:pPr marL="0" lvl="0" indent="0" algn="l" rtl="0">
              <a:spcBef>
                <a:spcPts val="0"/>
              </a:spcBef>
              <a:spcAft>
                <a:spcPts val="0"/>
              </a:spcAft>
              <a:buNone/>
            </a:pPr>
            <a:endParaRPr dirty="0"/>
          </a:p>
          <a:p>
            <a:pPr marL="0" lvl="0" indent="0" algn="l" rtl="0">
              <a:spcBef>
                <a:spcPts val="0"/>
              </a:spcBef>
              <a:spcAft>
                <a:spcPts val="0"/>
              </a:spcAft>
              <a:buNone/>
            </a:pPr>
            <a:r>
              <a:rPr lang="en-US" dirty="0"/>
              <a:t>African American/Black</a:t>
            </a:r>
            <a:endParaRPr dirty="0"/>
          </a:p>
          <a:p>
            <a:pPr marL="0" lvl="0" indent="0" algn="l" rtl="0">
              <a:spcBef>
                <a:spcPts val="0"/>
              </a:spcBef>
              <a:spcAft>
                <a:spcPts val="0"/>
              </a:spcAft>
              <a:buNone/>
            </a:pPr>
            <a:r>
              <a:rPr lang="en-US" dirty="0"/>
              <a:t>Alaska Native/Native American</a:t>
            </a:r>
            <a:endParaRPr dirty="0"/>
          </a:p>
          <a:p>
            <a:pPr marL="0" lvl="0" indent="0" algn="l" rtl="0">
              <a:spcBef>
                <a:spcPts val="0"/>
              </a:spcBef>
              <a:spcAft>
                <a:spcPts val="0"/>
              </a:spcAft>
              <a:buNone/>
            </a:pPr>
            <a:r>
              <a:rPr lang="en-US" dirty="0"/>
              <a:t>Asian American</a:t>
            </a:r>
            <a:endParaRPr dirty="0"/>
          </a:p>
          <a:p>
            <a:pPr marL="0" lvl="0" indent="0" algn="l" rtl="0">
              <a:spcBef>
                <a:spcPts val="0"/>
              </a:spcBef>
              <a:spcAft>
                <a:spcPts val="0"/>
              </a:spcAft>
              <a:buNone/>
            </a:pPr>
            <a:r>
              <a:rPr lang="en-US" dirty="0"/>
              <a:t>Hispanic/Latina/o/x</a:t>
            </a:r>
            <a:endParaRPr dirty="0"/>
          </a:p>
          <a:p>
            <a:pPr marL="0" lvl="0" indent="0" algn="l" rtl="0">
              <a:spcBef>
                <a:spcPts val="0"/>
              </a:spcBef>
              <a:spcAft>
                <a:spcPts val="0"/>
              </a:spcAft>
              <a:buNone/>
            </a:pPr>
            <a:r>
              <a:rPr lang="en-US" dirty="0"/>
              <a:t>White</a:t>
            </a:r>
            <a:endParaRPr dirty="0"/>
          </a:p>
          <a:p>
            <a:pPr marL="0" lvl="0" indent="0" algn="l" rtl="0">
              <a:spcBef>
                <a:spcPts val="0"/>
              </a:spcBef>
              <a:spcAft>
                <a:spcPts val="0"/>
              </a:spcAft>
              <a:buNone/>
            </a:pPr>
            <a:r>
              <a:rPr lang="en-US" dirty="0"/>
              <a:t>Other</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01" name="Google Shape;101;gb4ba222152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Darla</a:t>
            </a:r>
            <a:endParaRPr sz="1152" b="0" i="0" u="none" strike="noStrike" cap="none">
              <a:solidFill>
                <a:schemeClr val="dk1"/>
              </a:solidFill>
              <a:latin typeface="Calibri"/>
              <a:ea typeface="Calibri"/>
              <a:cs typeface="Calibri"/>
              <a:sym typeface="Calibri"/>
            </a:endParaRPr>
          </a:p>
        </p:txBody>
      </p:sp>
      <p:sp>
        <p:nvSpPr>
          <p:cNvPr id="109" name="Google Shape;109;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4ba22215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b4ba222152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Clr>
                <a:schemeClr val="dk1"/>
              </a:buClr>
              <a:buSzPts val="1100"/>
              <a:buFont typeface="Arial"/>
              <a:buNone/>
            </a:pPr>
            <a:r>
              <a:rPr lang="en-US" sz="1200"/>
              <a:t>Agreed that transfer is a mechanism for increasing baccalaureate production, diversifying workforce, and boosting economic and social mobility for historically underserved populations </a:t>
            </a:r>
            <a:endParaRPr sz="1200"/>
          </a:p>
          <a:p>
            <a:pPr marL="0" lvl="0" indent="0" algn="l" rtl="0">
              <a:lnSpc>
                <a:spcPct val="100000"/>
              </a:lnSpc>
              <a:spcBef>
                <a:spcPts val="640"/>
              </a:spcBef>
              <a:spcAft>
                <a:spcPts val="0"/>
              </a:spcAft>
              <a:buClr>
                <a:schemeClr val="dk1"/>
              </a:buClr>
              <a:buSzPts val="1100"/>
              <a:buFont typeface="Arial"/>
              <a:buNone/>
            </a:pPr>
            <a:r>
              <a:rPr lang="en-US" sz="1200"/>
              <a:t>Yet, research identifies a missed opportunity: annually nearly 60k who show the determination and ability to transfer don’t make it to university and students historically marginalized more likely to get stuck at the transfer gate </a:t>
            </a:r>
            <a:endParaRPr sz="1200"/>
          </a:p>
          <a:p>
            <a:pPr marL="0" lvl="0" indent="0" algn="l" rtl="0">
              <a:spcBef>
                <a:spcPts val="0"/>
              </a:spcBef>
              <a:spcAft>
                <a:spcPts val="0"/>
              </a:spcAft>
              <a:buClr>
                <a:schemeClr val="dk1"/>
              </a:buClr>
              <a:buSzPts val="1100"/>
              <a:buFont typeface="Arial"/>
              <a:buNone/>
            </a:pPr>
            <a:r>
              <a:rPr lang="en-US" sz="1200">
                <a:latin typeface="Arial"/>
                <a:ea typeface="Arial"/>
                <a:cs typeface="Arial"/>
                <a:sym typeface="Arial"/>
              </a:rPr>
              <a:t>Between 2010-2015…</a:t>
            </a:r>
            <a:endParaRPr sz="1200">
              <a:latin typeface="Arial"/>
              <a:ea typeface="Arial"/>
              <a:cs typeface="Arial"/>
              <a:sym typeface="Arial"/>
            </a:endParaRPr>
          </a:p>
          <a:p>
            <a:pPr marL="0" lvl="0" indent="0" algn="l" rtl="0">
              <a:spcBef>
                <a:spcPts val="0"/>
              </a:spcBef>
              <a:spcAft>
                <a:spcPts val="1000"/>
              </a:spcAft>
              <a:buClr>
                <a:schemeClr val="dk1"/>
              </a:buClr>
              <a:buSzPts val="1100"/>
              <a:buFont typeface="Arial"/>
              <a:buNone/>
            </a:pPr>
            <a:r>
              <a:rPr lang="en-US" sz="1200">
                <a:latin typeface="Arial"/>
                <a:ea typeface="Arial"/>
                <a:cs typeface="Arial"/>
                <a:sym typeface="Arial"/>
              </a:rPr>
              <a:t>~300K of 875K CCC students had not yet made it through the transfer gate</a:t>
            </a:r>
            <a:endParaRPr sz="1200"/>
          </a:p>
        </p:txBody>
      </p:sp>
      <p:sp>
        <p:nvSpPr>
          <p:cNvPr id="126" name="Google Shape;126;gb4ba222152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Research Question: </a:t>
            </a:r>
            <a:endParaRPr/>
          </a:p>
          <a:p>
            <a:pPr marL="0" marR="0" lvl="0" indent="0" algn="l" rtl="0">
              <a:lnSpc>
                <a:spcPct val="100000"/>
              </a:lnSpc>
              <a:spcBef>
                <a:spcPts val="0"/>
              </a:spcBef>
              <a:spcAft>
                <a:spcPts val="0"/>
              </a:spcAft>
              <a:buSzPts val="1400"/>
              <a:buNone/>
            </a:pPr>
            <a:r>
              <a:rPr lang="en-US"/>
              <a:t>How many students get stuck close to the transfer gate? </a:t>
            </a:r>
            <a:endParaRPr/>
          </a:p>
          <a:p>
            <a:pPr marL="0" marR="0" lvl="0" indent="0" algn="l" rtl="0">
              <a:lnSpc>
                <a:spcPct val="100000"/>
              </a:lnSpc>
              <a:spcBef>
                <a:spcPts val="0"/>
              </a:spcBef>
              <a:spcAft>
                <a:spcPts val="0"/>
              </a:spcAft>
              <a:buSzPts val="1400"/>
              <a:buNone/>
            </a:pPr>
            <a:r>
              <a:rPr lang="en-US"/>
              <a:t>Population:</a:t>
            </a:r>
            <a:endParaRPr/>
          </a:p>
          <a:p>
            <a:pPr marL="0" marR="0" lvl="0" indent="0" algn="l" rtl="0">
              <a:lnSpc>
                <a:spcPct val="100000"/>
              </a:lnSpc>
              <a:spcBef>
                <a:spcPts val="0"/>
              </a:spcBef>
              <a:spcAft>
                <a:spcPts val="0"/>
              </a:spcAft>
              <a:buSzPts val="1400"/>
              <a:buNone/>
            </a:pPr>
            <a:r>
              <a:rPr lang="en-US"/>
              <a:t>875,630 CCC students </a:t>
            </a:r>
            <a:endParaRPr/>
          </a:p>
          <a:p>
            <a:pPr marL="0" marR="0" lvl="0" indent="0" algn="l" rtl="0">
              <a:lnSpc>
                <a:spcPct val="100000"/>
              </a:lnSpc>
              <a:spcBef>
                <a:spcPts val="0"/>
              </a:spcBef>
              <a:spcAft>
                <a:spcPts val="0"/>
              </a:spcAft>
              <a:buSzPts val="1400"/>
              <a:buNone/>
            </a:pPr>
            <a:r>
              <a:rPr lang="en-US"/>
              <a:t>Enrolled b/w 2010-2011 and 2014-2015</a:t>
            </a:r>
            <a:endParaRPr/>
          </a:p>
          <a:p>
            <a:pPr marL="0" marR="0" lvl="0" indent="0" algn="l" rtl="0">
              <a:lnSpc>
                <a:spcPct val="100000"/>
              </a:lnSpc>
              <a:spcBef>
                <a:spcPts val="0"/>
              </a:spcBef>
              <a:spcAft>
                <a:spcPts val="0"/>
              </a:spcAft>
              <a:buSzPts val="1400"/>
              <a:buNone/>
            </a:pPr>
            <a:r>
              <a:rPr lang="en-US"/>
              <a:t>Outcomes through spring 2016</a:t>
            </a:r>
            <a:endParaRPr/>
          </a:p>
          <a:p>
            <a:pPr marL="0" marR="0" lvl="0" indent="0" algn="l" rtl="0">
              <a:lnSpc>
                <a:spcPct val="100000"/>
              </a:lnSpc>
              <a:spcBef>
                <a:spcPts val="0"/>
              </a:spcBef>
              <a:spcAft>
                <a:spcPts val="0"/>
              </a:spcAft>
              <a:buSzPts val="1400"/>
              <a:buNone/>
            </a:pPr>
            <a:r>
              <a:rPr lang="en-US"/>
              <a:t>Subgroups:</a:t>
            </a:r>
            <a:endParaRPr/>
          </a:p>
          <a:p>
            <a:pPr marL="0" marR="0" lvl="0" indent="0" algn="l" rtl="0">
              <a:lnSpc>
                <a:spcPct val="100000"/>
              </a:lnSpc>
              <a:spcBef>
                <a:spcPts val="0"/>
              </a:spcBef>
              <a:spcAft>
                <a:spcPts val="0"/>
              </a:spcAft>
              <a:buSzPts val="1400"/>
              <a:buNone/>
            </a:pPr>
            <a:r>
              <a:rPr lang="en-US"/>
              <a:t>67% Transfer Achievers (583,074) </a:t>
            </a:r>
            <a:endParaRPr/>
          </a:p>
          <a:p>
            <a:pPr marL="0" marR="0" lvl="0" indent="0" algn="l" rtl="0">
              <a:lnSpc>
                <a:spcPct val="100000"/>
              </a:lnSpc>
              <a:spcBef>
                <a:spcPts val="0"/>
              </a:spcBef>
              <a:spcAft>
                <a:spcPts val="0"/>
              </a:spcAft>
              <a:buSzPts val="1400"/>
              <a:buNone/>
            </a:pPr>
            <a:r>
              <a:rPr lang="en-US"/>
              <a:t>16% Students At the Gate (135,557)</a:t>
            </a:r>
            <a:endParaRPr/>
          </a:p>
          <a:p>
            <a:pPr marL="0" marR="0" lvl="0" indent="0" algn="l" rtl="0">
              <a:lnSpc>
                <a:spcPct val="100000"/>
              </a:lnSpc>
              <a:spcBef>
                <a:spcPts val="0"/>
              </a:spcBef>
              <a:spcAft>
                <a:spcPts val="0"/>
              </a:spcAft>
              <a:buSzPts val="1400"/>
              <a:buNone/>
            </a:pPr>
            <a:r>
              <a:rPr lang="en-US"/>
              <a:t>18% Students Near the Gate (156,999)</a:t>
            </a:r>
            <a:endParaRPr/>
          </a:p>
          <a:p>
            <a:pPr marL="0" marR="0" lvl="0" indent="0" algn="l" rtl="0">
              <a:lnSpc>
                <a:spcPct val="100000"/>
              </a:lnSpc>
              <a:spcBef>
                <a:spcPts val="0"/>
              </a:spcBef>
              <a:spcAft>
                <a:spcPts val="0"/>
              </a:spcAft>
              <a:buSzPts val="1400"/>
              <a:buNone/>
            </a:pPr>
            <a:endParaRPr/>
          </a:p>
        </p:txBody>
      </p:sp>
      <p:sp>
        <p:nvSpPr>
          <p:cNvPr id="135" name="Google Shape;135;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Clr>
                <a:schemeClr val="dk1"/>
              </a:buClr>
              <a:buSzPts val="1400"/>
              <a:buFont typeface="Arial"/>
              <a:buNone/>
            </a:pPr>
            <a:r>
              <a:rPr lang="en-US" sz="1200" b="1"/>
              <a:t>Katie</a:t>
            </a:r>
            <a:endParaRPr sz="1200" b="1"/>
          </a:p>
          <a:p>
            <a:pPr marL="0" lvl="0" indent="0" algn="l" rtl="0">
              <a:lnSpc>
                <a:spcPct val="115000"/>
              </a:lnSpc>
              <a:spcBef>
                <a:spcPts val="600"/>
              </a:spcBef>
              <a:spcAft>
                <a:spcPts val="0"/>
              </a:spcAft>
              <a:buClr>
                <a:schemeClr val="dk1"/>
              </a:buClr>
              <a:buSzPts val="1400"/>
              <a:buFont typeface="Arial"/>
              <a:buNone/>
            </a:pPr>
            <a:endParaRPr sz="1200"/>
          </a:p>
          <a:p>
            <a:pPr marL="0" lvl="0" indent="0" algn="l" rtl="0">
              <a:lnSpc>
                <a:spcPct val="115000"/>
              </a:lnSpc>
              <a:spcBef>
                <a:spcPts val="600"/>
              </a:spcBef>
              <a:spcAft>
                <a:spcPts val="0"/>
              </a:spcAft>
              <a:buClr>
                <a:schemeClr val="dk1"/>
              </a:buClr>
              <a:buSzPts val="1400"/>
              <a:buFont typeface="Arial"/>
              <a:buNone/>
            </a:pPr>
            <a:r>
              <a:rPr lang="en-US" sz="1200"/>
              <a:t>Why do so many students who are close to achieving their transfer goal stop short of making this transition?</a:t>
            </a:r>
            <a:endParaRPr sz="1200"/>
          </a:p>
          <a:p>
            <a:pPr marL="0" lvl="0" indent="0" algn="l" rtl="0">
              <a:lnSpc>
                <a:spcPct val="115000"/>
              </a:lnSpc>
              <a:spcBef>
                <a:spcPts val="600"/>
              </a:spcBef>
              <a:spcAft>
                <a:spcPts val="0"/>
              </a:spcAft>
              <a:buClr>
                <a:schemeClr val="dk1"/>
              </a:buClr>
              <a:buSzPts val="1400"/>
              <a:buFont typeface="Arial"/>
              <a:buNone/>
            </a:pPr>
            <a:r>
              <a:rPr lang="en-US" sz="1200"/>
              <a:t>What can we do to help students who are close to transfer make it through the gate to university?  </a:t>
            </a:r>
            <a:endParaRPr sz="1200"/>
          </a:p>
          <a:p>
            <a:pPr marL="0" lvl="0" indent="0" algn="l" rtl="0">
              <a:lnSpc>
                <a:spcPct val="115000"/>
              </a:lnSpc>
              <a:spcBef>
                <a:spcPts val="600"/>
              </a:spcBef>
              <a:spcAft>
                <a:spcPts val="0"/>
              </a:spcAft>
              <a:buClr>
                <a:schemeClr val="dk1"/>
              </a:buClr>
              <a:buSzPts val="1400"/>
              <a:buFont typeface="Arial"/>
              <a:buNone/>
            </a:pPr>
            <a:r>
              <a:rPr lang="en-US" sz="1200"/>
              <a:t>What is holding back different student groups, and how can we help them continue their journey?</a:t>
            </a:r>
            <a:endParaRPr sz="1200"/>
          </a:p>
          <a:p>
            <a:pPr marL="0" lvl="0" indent="0" algn="l" rtl="0">
              <a:lnSpc>
                <a:spcPct val="100000"/>
              </a:lnSpc>
              <a:spcBef>
                <a:spcPts val="640"/>
              </a:spcBef>
              <a:spcAft>
                <a:spcPts val="0"/>
              </a:spcAft>
              <a:buClr>
                <a:schemeClr val="dk1"/>
              </a:buClr>
              <a:buSzPts val="1100"/>
              <a:buFont typeface="Arial"/>
              <a:buNone/>
            </a:pPr>
            <a:r>
              <a:rPr lang="en-US" sz="1200">
                <a:highlight>
                  <a:srgbClr val="FFFFFF"/>
                </a:highlight>
              </a:rPr>
              <a:t>92% reported they are pursuing a bachelor’s degree to increase their career options and make more money (86%)</a:t>
            </a:r>
            <a:endParaRPr sz="1100" b="1" i="1">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45" name="Google Shape;145;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1489682" y="1682415"/>
            <a:ext cx="9044493" cy="12615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F0783B"/>
              </a:buClr>
              <a:buSzPts val="6336"/>
              <a:buFont typeface="Arial"/>
              <a:buNone/>
              <a:defRPr sz="6336" b="0" i="0" u="none" strike="noStrike" cap="none">
                <a:solidFill>
                  <a:srgbClr val="F0783B"/>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 name="Google Shape;16;p2"/>
          <p:cNvSpPr txBox="1">
            <a:spLocks noGrp="1"/>
          </p:cNvSpPr>
          <p:nvPr>
            <p:ph type="subTitle" idx="1"/>
          </p:nvPr>
        </p:nvSpPr>
        <p:spPr>
          <a:xfrm>
            <a:off x="1463080" y="3072236"/>
            <a:ext cx="9071094" cy="1682415"/>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538"/>
              </a:spcBef>
              <a:spcAft>
                <a:spcPts val="0"/>
              </a:spcAft>
              <a:buSzPts val="2688"/>
              <a:buFont typeface="Arial"/>
              <a:buNone/>
              <a:defRPr sz="2688" b="0" i="0" u="none" strike="noStrike" cap="none">
                <a:latin typeface="Arial"/>
                <a:ea typeface="Arial"/>
                <a:cs typeface="Arial"/>
                <a:sym typeface="Arial"/>
              </a:defRPr>
            </a:lvl1pPr>
            <a:lvl2pPr marR="0" lvl="1" algn="ctr">
              <a:lnSpc>
                <a:spcPct val="100000"/>
              </a:lnSpc>
              <a:spcBef>
                <a:spcPts val="560"/>
              </a:spcBef>
              <a:spcAft>
                <a:spcPts val="0"/>
              </a:spcAft>
              <a:buSzPts val="2800"/>
              <a:buFont typeface="Arial"/>
              <a:buNone/>
              <a:defRPr sz="2800" b="0" i="0" u="none" strike="noStrike" cap="none">
                <a:latin typeface="Arial"/>
                <a:ea typeface="Arial"/>
                <a:cs typeface="Arial"/>
                <a:sym typeface="Arial"/>
              </a:defRPr>
            </a:lvl2pPr>
            <a:lvl3pPr marR="0" lvl="2" algn="ctr">
              <a:lnSpc>
                <a:spcPct val="100000"/>
              </a:lnSpc>
              <a:spcBef>
                <a:spcPts val="480"/>
              </a:spcBef>
              <a:spcAft>
                <a:spcPts val="0"/>
              </a:spcAft>
              <a:buSzPts val="2400"/>
              <a:buFont typeface="Arial"/>
              <a:buNone/>
              <a:defRPr sz="2400" b="0" i="0" u="none" strike="noStrike" cap="none">
                <a:latin typeface="Arial"/>
                <a:ea typeface="Arial"/>
                <a:cs typeface="Arial"/>
                <a:sym typeface="Arial"/>
              </a:defRPr>
            </a:lvl3pPr>
            <a:lvl4pPr marR="0" lvl="3" algn="ctr">
              <a:lnSpc>
                <a:spcPct val="100000"/>
              </a:lnSpc>
              <a:spcBef>
                <a:spcPts val="384"/>
              </a:spcBef>
              <a:spcAft>
                <a:spcPts val="0"/>
              </a:spcAft>
              <a:buSzPts val="1920"/>
              <a:buFont typeface="Arial"/>
              <a:buNone/>
              <a:defRPr sz="1920" b="0" i="0" u="none" strike="noStrike" cap="none">
                <a:latin typeface="Arial"/>
                <a:ea typeface="Arial"/>
                <a:cs typeface="Arial"/>
                <a:sym typeface="Arial"/>
              </a:defRPr>
            </a:lvl4pPr>
            <a:lvl5pPr marR="0" lvl="4" algn="ctr">
              <a:lnSpc>
                <a:spcPct val="100000"/>
              </a:lnSpc>
              <a:spcBef>
                <a:spcPts val="384"/>
              </a:spcBef>
              <a:spcAft>
                <a:spcPts val="0"/>
              </a:spcAft>
              <a:buSzPts val="1920"/>
              <a:buFont typeface="Arial"/>
              <a:buNone/>
              <a:defRPr sz="1920" b="0" i="0" u="none" strike="noStrike" cap="none">
                <a:latin typeface="Arial"/>
                <a:ea typeface="Arial"/>
                <a:cs typeface="Arial"/>
                <a:sym typeface="Arial"/>
              </a:defRPr>
            </a:lvl5pPr>
            <a:lvl6pPr marR="0" lvl="5" algn="ctr">
              <a:lnSpc>
                <a:spcPct val="100000"/>
              </a:lnSpc>
              <a:spcBef>
                <a:spcPts val="384"/>
              </a:spcBef>
              <a:spcAft>
                <a:spcPts val="0"/>
              </a:spcAft>
              <a:buSzPts val="1920"/>
              <a:buFont typeface="Arial"/>
              <a:buNone/>
              <a:defRPr sz="1920" b="0" i="0" u="none" strike="noStrike" cap="none">
                <a:latin typeface="Calibri"/>
                <a:ea typeface="Calibri"/>
                <a:cs typeface="Calibri"/>
                <a:sym typeface="Calibri"/>
              </a:defRPr>
            </a:lvl6pPr>
            <a:lvl7pPr marR="0" lvl="6" algn="ctr">
              <a:lnSpc>
                <a:spcPct val="100000"/>
              </a:lnSpc>
              <a:spcBef>
                <a:spcPts val="384"/>
              </a:spcBef>
              <a:spcAft>
                <a:spcPts val="0"/>
              </a:spcAft>
              <a:buSzPts val="1920"/>
              <a:buFont typeface="Arial"/>
              <a:buNone/>
              <a:defRPr sz="1920" b="0" i="0" u="none" strike="noStrike" cap="none">
                <a:latin typeface="Calibri"/>
                <a:ea typeface="Calibri"/>
                <a:cs typeface="Calibri"/>
                <a:sym typeface="Calibri"/>
              </a:defRPr>
            </a:lvl7pPr>
            <a:lvl8pPr marR="0" lvl="7" algn="ctr">
              <a:lnSpc>
                <a:spcPct val="100000"/>
              </a:lnSpc>
              <a:spcBef>
                <a:spcPts val="384"/>
              </a:spcBef>
              <a:spcAft>
                <a:spcPts val="0"/>
              </a:spcAft>
              <a:buSzPts val="1920"/>
              <a:buFont typeface="Arial"/>
              <a:buNone/>
              <a:defRPr sz="1920" b="0" i="0" u="none" strike="noStrike" cap="none">
                <a:latin typeface="Calibri"/>
                <a:ea typeface="Calibri"/>
                <a:cs typeface="Calibri"/>
                <a:sym typeface="Calibri"/>
              </a:defRPr>
            </a:lvl8pPr>
            <a:lvl9pPr marR="0" lvl="8" algn="ctr">
              <a:lnSpc>
                <a:spcPct val="100000"/>
              </a:lnSpc>
              <a:spcBef>
                <a:spcPts val="384"/>
              </a:spcBef>
              <a:spcAft>
                <a:spcPts val="0"/>
              </a:spcAft>
              <a:buSzPts val="1920"/>
              <a:buFont typeface="Arial"/>
              <a:buNone/>
              <a:defRPr sz="1920" b="0" i="0" u="none" strike="noStrike" cap="none">
                <a:latin typeface="Calibri"/>
                <a:ea typeface="Calibri"/>
                <a:cs typeface="Calibri"/>
                <a:sym typeface="Calibri"/>
              </a:defRPr>
            </a:lvl9pPr>
          </a:lstStyle>
          <a:p>
            <a:endParaRPr/>
          </a:p>
        </p:txBody>
      </p:sp>
      <p:sp>
        <p:nvSpPr>
          <p:cNvPr id="17" name="Google Shape;17;p2"/>
          <p:cNvSpPr txBox="1">
            <a:spLocks noGrp="1"/>
          </p:cNvSpPr>
          <p:nvPr>
            <p:ph type="sldNum" idx="12"/>
          </p:nvPr>
        </p:nvSpPr>
        <p:spPr>
          <a:xfrm>
            <a:off x="585232" y="5823550"/>
            <a:ext cx="2633662" cy="34925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585234" y="262118"/>
            <a:ext cx="3850745" cy="1008108"/>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F0783B"/>
              </a:buClr>
              <a:buSzPts val="1920"/>
              <a:buFont typeface="Arial"/>
              <a:buNone/>
              <a:defRPr sz="1920" b="1" i="0" u="none" strike="noStrike" cap="none">
                <a:solidFill>
                  <a:srgbClr val="F0783B"/>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6" name="Google Shape;56;p11"/>
          <p:cNvSpPr txBox="1">
            <a:spLocks noGrp="1"/>
          </p:cNvSpPr>
          <p:nvPr>
            <p:ph type="body" idx="1"/>
          </p:nvPr>
        </p:nvSpPr>
        <p:spPr>
          <a:xfrm>
            <a:off x="4576189" y="262117"/>
            <a:ext cx="6543218" cy="5077724"/>
          </a:xfrm>
          <a:prstGeom prst="rect">
            <a:avLst/>
          </a:prstGeom>
          <a:noFill/>
          <a:ln>
            <a:noFill/>
          </a:ln>
        </p:spPr>
        <p:txBody>
          <a:bodyPr spcFirstLastPara="1" wrap="square" lIns="91425" tIns="45700" rIns="91425" bIns="45700" anchor="t" anchorCtr="0">
            <a:noAutofit/>
          </a:bodyPr>
          <a:lstStyle>
            <a:lvl1pPr marL="457200" marR="0" lvl="0" indent="-431800" algn="l">
              <a:lnSpc>
                <a:spcPct val="100000"/>
              </a:lnSpc>
              <a:spcBef>
                <a:spcPts val="640"/>
              </a:spcBef>
              <a:spcAft>
                <a:spcPts val="0"/>
              </a:spcAft>
              <a:buSzPts val="3200"/>
              <a:buFont typeface="Arial"/>
              <a:buChar char="•"/>
              <a:defRPr sz="3200" b="0" i="0" u="none" strike="noStrike" cap="none">
                <a:latin typeface="Arial"/>
                <a:ea typeface="Arial"/>
                <a:cs typeface="Arial"/>
                <a:sym typeface="Arial"/>
              </a:defRPr>
            </a:lvl1pPr>
            <a:lvl2pPr marL="914400" marR="0" lvl="1" indent="-406400" algn="l">
              <a:lnSpc>
                <a:spcPct val="100000"/>
              </a:lnSpc>
              <a:spcBef>
                <a:spcPts val="560"/>
              </a:spcBef>
              <a:spcAft>
                <a:spcPts val="0"/>
              </a:spcAft>
              <a:buSzPts val="2800"/>
              <a:buFont typeface="Arial"/>
              <a:buChar char="–"/>
              <a:defRPr sz="2800" b="0" i="0" u="none" strike="noStrike" cap="none">
                <a:latin typeface="Arial"/>
                <a:ea typeface="Arial"/>
                <a:cs typeface="Arial"/>
                <a:sym typeface="Arial"/>
              </a:defRPr>
            </a:lvl2pPr>
            <a:lvl3pPr marL="1371600" marR="0" lvl="2" indent="-381000" algn="l">
              <a:lnSpc>
                <a:spcPct val="100000"/>
              </a:lnSpc>
              <a:spcBef>
                <a:spcPts val="480"/>
              </a:spcBef>
              <a:spcAft>
                <a:spcPts val="0"/>
              </a:spcAft>
              <a:buSzPts val="2400"/>
              <a:buFont typeface="Arial"/>
              <a:buChar char="•"/>
              <a:defRPr sz="2400" b="0" i="0" u="none" strike="noStrike" cap="none">
                <a:latin typeface="Arial"/>
                <a:ea typeface="Arial"/>
                <a:cs typeface="Arial"/>
                <a:sym typeface="Arial"/>
              </a:defRPr>
            </a:lvl3pPr>
            <a:lvl4pPr marL="1828800" marR="0" lvl="3" indent="-355600" algn="l">
              <a:lnSpc>
                <a:spcPct val="100000"/>
              </a:lnSpc>
              <a:spcBef>
                <a:spcPts val="400"/>
              </a:spcBef>
              <a:spcAft>
                <a:spcPts val="0"/>
              </a:spcAft>
              <a:buSzPts val="2000"/>
              <a:buFont typeface="Arial"/>
              <a:buChar char="–"/>
              <a:defRPr sz="2000" b="0" i="0" u="none" strike="noStrike" cap="none">
                <a:latin typeface="Arial"/>
                <a:ea typeface="Arial"/>
                <a:cs typeface="Arial"/>
                <a:sym typeface="Arial"/>
              </a:defRPr>
            </a:lvl4pPr>
            <a:lvl5pPr marL="2286000" marR="0" lvl="4" indent="-355600" algn="l">
              <a:lnSpc>
                <a:spcPct val="100000"/>
              </a:lnSpc>
              <a:spcBef>
                <a:spcPts val="400"/>
              </a:spcBef>
              <a:spcAft>
                <a:spcPts val="0"/>
              </a:spcAft>
              <a:buSzPts val="2000"/>
              <a:buFont typeface="Arial"/>
              <a:buChar char="»"/>
              <a:defRPr sz="2000" b="0" i="0" u="none" strike="noStrike" cap="none">
                <a:latin typeface="Arial"/>
                <a:ea typeface="Arial"/>
                <a:cs typeface="Arial"/>
                <a:sym typeface="Arial"/>
              </a:defRPr>
            </a:lvl5pPr>
            <a:lvl6pPr marL="2743200" marR="0" lvl="5" indent="-350520" algn="l">
              <a:lnSpc>
                <a:spcPct val="100000"/>
              </a:lnSpc>
              <a:spcBef>
                <a:spcPts val="384"/>
              </a:spcBef>
              <a:spcAft>
                <a:spcPts val="0"/>
              </a:spcAft>
              <a:buSzPts val="1920"/>
              <a:buFont typeface="Arial"/>
              <a:buChar char="•"/>
              <a:defRPr sz="1920" b="0" i="0" u="none" strike="noStrike" cap="none">
                <a:latin typeface="Calibri"/>
                <a:ea typeface="Calibri"/>
                <a:cs typeface="Calibri"/>
                <a:sym typeface="Calibri"/>
              </a:defRPr>
            </a:lvl6pPr>
            <a:lvl7pPr marL="3200400" marR="0" lvl="6" indent="-350520" algn="l">
              <a:lnSpc>
                <a:spcPct val="100000"/>
              </a:lnSpc>
              <a:spcBef>
                <a:spcPts val="384"/>
              </a:spcBef>
              <a:spcAft>
                <a:spcPts val="0"/>
              </a:spcAft>
              <a:buSzPts val="1920"/>
              <a:buFont typeface="Arial"/>
              <a:buChar char="•"/>
              <a:defRPr sz="1920" b="0" i="0" u="none" strike="noStrike" cap="none">
                <a:latin typeface="Calibri"/>
                <a:ea typeface="Calibri"/>
                <a:cs typeface="Calibri"/>
                <a:sym typeface="Calibri"/>
              </a:defRPr>
            </a:lvl7pPr>
            <a:lvl8pPr marL="3657600" marR="0" lvl="7" indent="-350520" algn="l">
              <a:lnSpc>
                <a:spcPct val="100000"/>
              </a:lnSpc>
              <a:spcBef>
                <a:spcPts val="384"/>
              </a:spcBef>
              <a:spcAft>
                <a:spcPts val="0"/>
              </a:spcAft>
              <a:buSzPts val="1920"/>
              <a:buFont typeface="Arial"/>
              <a:buChar char="•"/>
              <a:defRPr sz="1920" b="0" i="0" u="none" strike="noStrike" cap="none">
                <a:latin typeface="Calibri"/>
                <a:ea typeface="Calibri"/>
                <a:cs typeface="Calibri"/>
                <a:sym typeface="Calibri"/>
              </a:defRPr>
            </a:lvl8pPr>
            <a:lvl9pPr marL="4114800" marR="0" lvl="8" indent="-350520" algn="l">
              <a:lnSpc>
                <a:spcPct val="100000"/>
              </a:lnSpc>
              <a:spcBef>
                <a:spcPts val="384"/>
              </a:spcBef>
              <a:spcAft>
                <a:spcPts val="0"/>
              </a:spcAft>
              <a:buSzPts val="1920"/>
              <a:buFont typeface="Arial"/>
              <a:buChar char="•"/>
              <a:defRPr sz="1920" b="0" i="0" u="none" strike="noStrike" cap="none">
                <a:latin typeface="Calibri"/>
                <a:ea typeface="Calibri"/>
                <a:cs typeface="Calibri"/>
                <a:sym typeface="Calibri"/>
              </a:defRPr>
            </a:lvl9pPr>
          </a:lstStyle>
          <a:p>
            <a:endParaRPr/>
          </a:p>
        </p:txBody>
      </p:sp>
      <p:sp>
        <p:nvSpPr>
          <p:cNvPr id="57" name="Google Shape;57;p11"/>
          <p:cNvSpPr txBox="1">
            <a:spLocks noGrp="1"/>
          </p:cNvSpPr>
          <p:nvPr>
            <p:ph type="body" idx="2"/>
          </p:nvPr>
        </p:nvSpPr>
        <p:spPr>
          <a:xfrm>
            <a:off x="585234" y="1377632"/>
            <a:ext cx="3850745" cy="3962209"/>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269"/>
              </a:spcBef>
              <a:spcAft>
                <a:spcPts val="0"/>
              </a:spcAft>
              <a:buSzPts val="1344"/>
              <a:buFont typeface="Arial"/>
              <a:buNone/>
              <a:defRPr sz="1344" b="0" i="0" u="none" strike="noStrike" cap="none">
                <a:latin typeface="Arial"/>
                <a:ea typeface="Arial"/>
                <a:cs typeface="Arial"/>
                <a:sym typeface="Arial"/>
              </a:defRPr>
            </a:lvl1pPr>
            <a:lvl2pPr marL="914400" marR="0" lvl="1" indent="-228600" algn="l">
              <a:lnSpc>
                <a:spcPct val="100000"/>
              </a:lnSpc>
              <a:spcBef>
                <a:spcPts val="230"/>
              </a:spcBef>
              <a:spcAft>
                <a:spcPts val="0"/>
              </a:spcAft>
              <a:buSzPts val="1152"/>
              <a:buFont typeface="Arial"/>
              <a:buNone/>
              <a:defRPr sz="1152" b="0" i="0" u="none" strike="noStrike" cap="none">
                <a:latin typeface="Arial"/>
                <a:ea typeface="Arial"/>
                <a:cs typeface="Arial"/>
                <a:sym typeface="Arial"/>
              </a:defRPr>
            </a:lvl2pPr>
            <a:lvl3pPr marL="1371600" marR="0" lvl="2" indent="-228600" algn="l">
              <a:lnSpc>
                <a:spcPct val="100000"/>
              </a:lnSpc>
              <a:spcBef>
                <a:spcPts val="192"/>
              </a:spcBef>
              <a:spcAft>
                <a:spcPts val="0"/>
              </a:spcAft>
              <a:buSzPts val="960"/>
              <a:buFont typeface="Arial"/>
              <a:buNone/>
              <a:defRPr sz="960" b="0" i="0" u="none" strike="noStrike" cap="none">
                <a:latin typeface="Arial"/>
                <a:ea typeface="Arial"/>
                <a:cs typeface="Arial"/>
                <a:sym typeface="Arial"/>
              </a:defRPr>
            </a:lvl3pPr>
            <a:lvl4pPr marL="1828800" marR="0" lvl="3" indent="-228600" algn="l">
              <a:lnSpc>
                <a:spcPct val="100000"/>
              </a:lnSpc>
              <a:spcBef>
                <a:spcPts val="173"/>
              </a:spcBef>
              <a:spcAft>
                <a:spcPts val="0"/>
              </a:spcAft>
              <a:buSzPts val="864"/>
              <a:buFont typeface="Arial"/>
              <a:buNone/>
              <a:defRPr sz="864" b="0" i="0" u="none" strike="noStrike" cap="none">
                <a:latin typeface="Arial"/>
                <a:ea typeface="Arial"/>
                <a:cs typeface="Arial"/>
                <a:sym typeface="Arial"/>
              </a:defRPr>
            </a:lvl4pPr>
            <a:lvl5pPr marL="2286000" marR="0" lvl="4" indent="-228600" algn="l">
              <a:lnSpc>
                <a:spcPct val="100000"/>
              </a:lnSpc>
              <a:spcBef>
                <a:spcPts val="173"/>
              </a:spcBef>
              <a:spcAft>
                <a:spcPts val="0"/>
              </a:spcAft>
              <a:buSzPts val="864"/>
              <a:buFont typeface="Arial"/>
              <a:buNone/>
              <a:defRPr sz="864" b="0" i="0" u="none" strike="noStrike" cap="none">
                <a:latin typeface="Arial"/>
                <a:ea typeface="Arial"/>
                <a:cs typeface="Arial"/>
                <a:sym typeface="Arial"/>
              </a:defRPr>
            </a:lvl5pPr>
            <a:lvl6pPr marL="2743200" marR="0" lvl="5" indent="-228600" algn="l">
              <a:lnSpc>
                <a:spcPct val="100000"/>
              </a:lnSpc>
              <a:spcBef>
                <a:spcPts val="173"/>
              </a:spcBef>
              <a:spcAft>
                <a:spcPts val="0"/>
              </a:spcAft>
              <a:buSzPts val="864"/>
              <a:buFont typeface="Arial"/>
              <a:buNone/>
              <a:defRPr sz="864" b="0" i="0" u="none" strike="noStrike" cap="none">
                <a:latin typeface="Calibri"/>
                <a:ea typeface="Calibri"/>
                <a:cs typeface="Calibri"/>
                <a:sym typeface="Calibri"/>
              </a:defRPr>
            </a:lvl6pPr>
            <a:lvl7pPr marL="3200400" marR="0" lvl="6" indent="-228600" algn="l">
              <a:lnSpc>
                <a:spcPct val="100000"/>
              </a:lnSpc>
              <a:spcBef>
                <a:spcPts val="173"/>
              </a:spcBef>
              <a:spcAft>
                <a:spcPts val="0"/>
              </a:spcAft>
              <a:buSzPts val="864"/>
              <a:buFont typeface="Arial"/>
              <a:buNone/>
              <a:defRPr sz="864" b="0" i="0" u="none" strike="noStrike" cap="none">
                <a:latin typeface="Calibri"/>
                <a:ea typeface="Calibri"/>
                <a:cs typeface="Calibri"/>
                <a:sym typeface="Calibri"/>
              </a:defRPr>
            </a:lvl7pPr>
            <a:lvl8pPr marL="3657600" marR="0" lvl="7" indent="-228600" algn="l">
              <a:lnSpc>
                <a:spcPct val="100000"/>
              </a:lnSpc>
              <a:spcBef>
                <a:spcPts val="173"/>
              </a:spcBef>
              <a:spcAft>
                <a:spcPts val="0"/>
              </a:spcAft>
              <a:buSzPts val="864"/>
              <a:buFont typeface="Arial"/>
              <a:buNone/>
              <a:defRPr sz="864" b="0" i="0" u="none" strike="noStrike" cap="none">
                <a:latin typeface="Calibri"/>
                <a:ea typeface="Calibri"/>
                <a:cs typeface="Calibri"/>
                <a:sym typeface="Calibri"/>
              </a:defRPr>
            </a:lvl8pPr>
            <a:lvl9pPr marL="4114800" marR="0" lvl="8" indent="-228600" algn="l">
              <a:lnSpc>
                <a:spcPct val="100000"/>
              </a:lnSpc>
              <a:spcBef>
                <a:spcPts val="173"/>
              </a:spcBef>
              <a:spcAft>
                <a:spcPts val="0"/>
              </a:spcAft>
              <a:buSzPts val="864"/>
              <a:buFont typeface="Arial"/>
              <a:buNone/>
              <a:defRPr sz="864" b="0" i="0" u="none" strike="noStrike" cap="none">
                <a:latin typeface="Calibri"/>
                <a:ea typeface="Calibri"/>
                <a:cs typeface="Calibri"/>
                <a:sym typeface="Calibri"/>
              </a:defRPr>
            </a:lvl9pPr>
          </a:lstStyle>
          <a:p>
            <a:endParaRPr/>
          </a:p>
        </p:txBody>
      </p:sp>
      <p:sp>
        <p:nvSpPr>
          <p:cNvPr id="58" name="Google Shape;58;p11"/>
          <p:cNvSpPr txBox="1">
            <a:spLocks noGrp="1"/>
          </p:cNvSpPr>
          <p:nvPr>
            <p:ph type="sldNum" idx="12"/>
          </p:nvPr>
        </p:nvSpPr>
        <p:spPr>
          <a:xfrm>
            <a:off x="585232" y="5823550"/>
            <a:ext cx="2633662" cy="34925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a:off x="2294191" y="4186919"/>
            <a:ext cx="7022783" cy="494584"/>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F0783B"/>
              </a:buClr>
              <a:buSzPts val="1920"/>
              <a:buFont typeface="Arial"/>
              <a:buNone/>
              <a:defRPr sz="1920" b="1" i="0" u="none" strike="noStrike" cap="none">
                <a:solidFill>
                  <a:srgbClr val="F0783B"/>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1" name="Google Shape;61;p12"/>
          <p:cNvSpPr>
            <a:spLocks noGrp="1"/>
          </p:cNvSpPr>
          <p:nvPr>
            <p:ph type="pic" idx="2"/>
          </p:nvPr>
        </p:nvSpPr>
        <p:spPr>
          <a:xfrm>
            <a:off x="2294191" y="505392"/>
            <a:ext cx="7022783" cy="35909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14"/>
              </a:spcBef>
              <a:spcAft>
                <a:spcPts val="0"/>
              </a:spcAft>
              <a:buSzPts val="3072"/>
              <a:buFont typeface="Arial"/>
              <a:buNone/>
              <a:defRPr sz="3072" b="0" i="0" u="none" strike="noStrike" cap="none">
                <a:latin typeface="Arial"/>
                <a:ea typeface="Arial"/>
                <a:cs typeface="Arial"/>
                <a:sym typeface="Arial"/>
              </a:defRPr>
            </a:lvl1pPr>
            <a:lvl2pPr marR="0" lvl="1" algn="l" rtl="0">
              <a:lnSpc>
                <a:spcPct val="100000"/>
              </a:lnSpc>
              <a:spcBef>
                <a:spcPts val="538"/>
              </a:spcBef>
              <a:spcAft>
                <a:spcPts val="0"/>
              </a:spcAft>
              <a:buSzPts val="2688"/>
              <a:buFont typeface="Arial"/>
              <a:buNone/>
              <a:defRPr sz="2688" b="0" i="0" u="none" strike="noStrike" cap="none">
                <a:latin typeface="Arial"/>
                <a:ea typeface="Arial"/>
                <a:cs typeface="Arial"/>
                <a:sym typeface="Arial"/>
              </a:defRPr>
            </a:lvl2pPr>
            <a:lvl3pPr marR="0" lvl="2" algn="l" rtl="0">
              <a:lnSpc>
                <a:spcPct val="100000"/>
              </a:lnSpc>
              <a:spcBef>
                <a:spcPts val="461"/>
              </a:spcBef>
              <a:spcAft>
                <a:spcPts val="0"/>
              </a:spcAft>
              <a:buSzPts val="2304"/>
              <a:buFont typeface="Arial"/>
              <a:buNone/>
              <a:defRPr sz="2304" b="0" i="0" u="none" strike="noStrike" cap="none">
                <a:latin typeface="Arial"/>
                <a:ea typeface="Arial"/>
                <a:cs typeface="Arial"/>
                <a:sym typeface="Arial"/>
              </a:defRPr>
            </a:lvl3pPr>
            <a:lvl4pPr marR="0" lvl="3" algn="l" rtl="0">
              <a:lnSpc>
                <a:spcPct val="100000"/>
              </a:lnSpc>
              <a:spcBef>
                <a:spcPts val="384"/>
              </a:spcBef>
              <a:spcAft>
                <a:spcPts val="0"/>
              </a:spcAft>
              <a:buSzPts val="1920"/>
              <a:buFont typeface="Arial"/>
              <a:buNone/>
              <a:defRPr sz="1920" b="0" i="0" u="none" strike="noStrike" cap="none">
                <a:latin typeface="Arial"/>
                <a:ea typeface="Arial"/>
                <a:cs typeface="Arial"/>
                <a:sym typeface="Arial"/>
              </a:defRPr>
            </a:lvl4pPr>
            <a:lvl5pPr marR="0" lvl="4" algn="l" rtl="0">
              <a:lnSpc>
                <a:spcPct val="100000"/>
              </a:lnSpc>
              <a:spcBef>
                <a:spcPts val="384"/>
              </a:spcBef>
              <a:spcAft>
                <a:spcPts val="0"/>
              </a:spcAft>
              <a:buSzPts val="1920"/>
              <a:buFont typeface="Arial"/>
              <a:buNone/>
              <a:defRPr sz="1920" b="0" i="0" u="none" strike="noStrike" cap="none">
                <a:latin typeface="Arial"/>
                <a:ea typeface="Arial"/>
                <a:cs typeface="Arial"/>
                <a:sym typeface="Arial"/>
              </a:defRPr>
            </a:lvl5pPr>
            <a:lvl6pPr marR="0" lvl="5" algn="l" rtl="0">
              <a:lnSpc>
                <a:spcPct val="100000"/>
              </a:lnSpc>
              <a:spcBef>
                <a:spcPts val="384"/>
              </a:spcBef>
              <a:spcAft>
                <a:spcPts val="0"/>
              </a:spcAft>
              <a:buSzPts val="1920"/>
              <a:buFont typeface="Arial"/>
              <a:buNone/>
              <a:defRPr sz="1920" b="0" i="0" u="none" strike="noStrike" cap="none">
                <a:latin typeface="Calibri"/>
                <a:ea typeface="Calibri"/>
                <a:cs typeface="Calibri"/>
                <a:sym typeface="Calibri"/>
              </a:defRPr>
            </a:lvl6pPr>
            <a:lvl7pPr marR="0" lvl="6" algn="l" rtl="0">
              <a:lnSpc>
                <a:spcPct val="100000"/>
              </a:lnSpc>
              <a:spcBef>
                <a:spcPts val="384"/>
              </a:spcBef>
              <a:spcAft>
                <a:spcPts val="0"/>
              </a:spcAft>
              <a:buSzPts val="1920"/>
              <a:buFont typeface="Arial"/>
              <a:buNone/>
              <a:defRPr sz="1920" b="0" i="0" u="none" strike="noStrike" cap="none">
                <a:latin typeface="Calibri"/>
                <a:ea typeface="Calibri"/>
                <a:cs typeface="Calibri"/>
                <a:sym typeface="Calibri"/>
              </a:defRPr>
            </a:lvl7pPr>
            <a:lvl8pPr marR="0" lvl="7" algn="l" rtl="0">
              <a:lnSpc>
                <a:spcPct val="100000"/>
              </a:lnSpc>
              <a:spcBef>
                <a:spcPts val="384"/>
              </a:spcBef>
              <a:spcAft>
                <a:spcPts val="0"/>
              </a:spcAft>
              <a:buSzPts val="1920"/>
              <a:buFont typeface="Arial"/>
              <a:buNone/>
              <a:defRPr sz="1920" b="0" i="0" u="none" strike="noStrike" cap="none">
                <a:latin typeface="Calibri"/>
                <a:ea typeface="Calibri"/>
                <a:cs typeface="Calibri"/>
                <a:sym typeface="Calibri"/>
              </a:defRPr>
            </a:lvl8pPr>
            <a:lvl9pPr marR="0" lvl="8" algn="l" rtl="0">
              <a:lnSpc>
                <a:spcPct val="100000"/>
              </a:lnSpc>
              <a:spcBef>
                <a:spcPts val="384"/>
              </a:spcBef>
              <a:spcAft>
                <a:spcPts val="0"/>
              </a:spcAft>
              <a:buSzPts val="1920"/>
              <a:buFont typeface="Arial"/>
              <a:buNone/>
              <a:defRPr sz="1920" b="0" i="0" u="none" strike="noStrike" cap="none">
                <a:latin typeface="Calibri"/>
                <a:ea typeface="Calibri"/>
                <a:cs typeface="Calibri"/>
                <a:sym typeface="Calibri"/>
              </a:defRPr>
            </a:lvl9pPr>
          </a:lstStyle>
          <a:p>
            <a:endParaRPr/>
          </a:p>
        </p:txBody>
      </p:sp>
      <p:sp>
        <p:nvSpPr>
          <p:cNvPr id="62" name="Google Shape;62;p12"/>
          <p:cNvSpPr txBox="1">
            <a:spLocks noGrp="1"/>
          </p:cNvSpPr>
          <p:nvPr>
            <p:ph type="body" idx="1"/>
          </p:nvPr>
        </p:nvSpPr>
        <p:spPr>
          <a:xfrm>
            <a:off x="2294191" y="4754654"/>
            <a:ext cx="7022783" cy="702391"/>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269"/>
              </a:spcBef>
              <a:spcAft>
                <a:spcPts val="0"/>
              </a:spcAft>
              <a:buSzPts val="1344"/>
              <a:buFont typeface="Arial"/>
              <a:buNone/>
              <a:defRPr sz="1344" b="0" i="0" u="none" strike="noStrike" cap="none">
                <a:latin typeface="Arial"/>
                <a:ea typeface="Arial"/>
                <a:cs typeface="Arial"/>
                <a:sym typeface="Arial"/>
              </a:defRPr>
            </a:lvl1pPr>
            <a:lvl2pPr marL="914400" marR="0" lvl="1" indent="-228600" algn="l">
              <a:lnSpc>
                <a:spcPct val="100000"/>
              </a:lnSpc>
              <a:spcBef>
                <a:spcPts val="230"/>
              </a:spcBef>
              <a:spcAft>
                <a:spcPts val="0"/>
              </a:spcAft>
              <a:buSzPts val="1152"/>
              <a:buFont typeface="Arial"/>
              <a:buNone/>
              <a:defRPr sz="1152" b="0" i="0" u="none" strike="noStrike" cap="none">
                <a:latin typeface="Arial"/>
                <a:ea typeface="Arial"/>
                <a:cs typeface="Arial"/>
                <a:sym typeface="Arial"/>
              </a:defRPr>
            </a:lvl2pPr>
            <a:lvl3pPr marL="1371600" marR="0" lvl="2" indent="-228600" algn="l">
              <a:lnSpc>
                <a:spcPct val="100000"/>
              </a:lnSpc>
              <a:spcBef>
                <a:spcPts val="192"/>
              </a:spcBef>
              <a:spcAft>
                <a:spcPts val="0"/>
              </a:spcAft>
              <a:buSzPts val="960"/>
              <a:buFont typeface="Arial"/>
              <a:buNone/>
              <a:defRPr sz="960" b="0" i="0" u="none" strike="noStrike" cap="none">
                <a:latin typeface="Arial"/>
                <a:ea typeface="Arial"/>
                <a:cs typeface="Arial"/>
                <a:sym typeface="Arial"/>
              </a:defRPr>
            </a:lvl3pPr>
            <a:lvl4pPr marL="1828800" marR="0" lvl="3" indent="-228600" algn="l">
              <a:lnSpc>
                <a:spcPct val="100000"/>
              </a:lnSpc>
              <a:spcBef>
                <a:spcPts val="173"/>
              </a:spcBef>
              <a:spcAft>
                <a:spcPts val="0"/>
              </a:spcAft>
              <a:buSzPts val="864"/>
              <a:buFont typeface="Arial"/>
              <a:buNone/>
              <a:defRPr sz="864" b="0" i="0" u="none" strike="noStrike" cap="none">
                <a:latin typeface="Arial"/>
                <a:ea typeface="Arial"/>
                <a:cs typeface="Arial"/>
                <a:sym typeface="Arial"/>
              </a:defRPr>
            </a:lvl4pPr>
            <a:lvl5pPr marL="2286000" marR="0" lvl="4" indent="-228600" algn="l">
              <a:lnSpc>
                <a:spcPct val="100000"/>
              </a:lnSpc>
              <a:spcBef>
                <a:spcPts val="173"/>
              </a:spcBef>
              <a:spcAft>
                <a:spcPts val="0"/>
              </a:spcAft>
              <a:buSzPts val="864"/>
              <a:buFont typeface="Arial"/>
              <a:buNone/>
              <a:defRPr sz="864" b="0" i="0" u="none" strike="noStrike" cap="none">
                <a:latin typeface="Arial"/>
                <a:ea typeface="Arial"/>
                <a:cs typeface="Arial"/>
                <a:sym typeface="Arial"/>
              </a:defRPr>
            </a:lvl5pPr>
            <a:lvl6pPr marL="2743200" marR="0" lvl="5" indent="-228600" algn="l">
              <a:lnSpc>
                <a:spcPct val="100000"/>
              </a:lnSpc>
              <a:spcBef>
                <a:spcPts val="173"/>
              </a:spcBef>
              <a:spcAft>
                <a:spcPts val="0"/>
              </a:spcAft>
              <a:buSzPts val="864"/>
              <a:buFont typeface="Arial"/>
              <a:buNone/>
              <a:defRPr sz="864" b="0" i="0" u="none" strike="noStrike" cap="none">
                <a:latin typeface="Calibri"/>
                <a:ea typeface="Calibri"/>
                <a:cs typeface="Calibri"/>
                <a:sym typeface="Calibri"/>
              </a:defRPr>
            </a:lvl6pPr>
            <a:lvl7pPr marL="3200400" marR="0" lvl="6" indent="-228600" algn="l">
              <a:lnSpc>
                <a:spcPct val="100000"/>
              </a:lnSpc>
              <a:spcBef>
                <a:spcPts val="173"/>
              </a:spcBef>
              <a:spcAft>
                <a:spcPts val="0"/>
              </a:spcAft>
              <a:buSzPts val="864"/>
              <a:buFont typeface="Arial"/>
              <a:buNone/>
              <a:defRPr sz="864" b="0" i="0" u="none" strike="noStrike" cap="none">
                <a:latin typeface="Calibri"/>
                <a:ea typeface="Calibri"/>
                <a:cs typeface="Calibri"/>
                <a:sym typeface="Calibri"/>
              </a:defRPr>
            </a:lvl7pPr>
            <a:lvl8pPr marL="3657600" marR="0" lvl="7" indent="-228600" algn="l">
              <a:lnSpc>
                <a:spcPct val="100000"/>
              </a:lnSpc>
              <a:spcBef>
                <a:spcPts val="173"/>
              </a:spcBef>
              <a:spcAft>
                <a:spcPts val="0"/>
              </a:spcAft>
              <a:buSzPts val="864"/>
              <a:buFont typeface="Arial"/>
              <a:buNone/>
              <a:defRPr sz="864" b="0" i="0" u="none" strike="noStrike" cap="none">
                <a:latin typeface="Calibri"/>
                <a:ea typeface="Calibri"/>
                <a:cs typeface="Calibri"/>
                <a:sym typeface="Calibri"/>
              </a:defRPr>
            </a:lvl8pPr>
            <a:lvl9pPr marL="4114800" marR="0" lvl="8" indent="-228600" algn="l">
              <a:lnSpc>
                <a:spcPct val="100000"/>
              </a:lnSpc>
              <a:spcBef>
                <a:spcPts val="173"/>
              </a:spcBef>
              <a:spcAft>
                <a:spcPts val="0"/>
              </a:spcAft>
              <a:buSzPts val="864"/>
              <a:buFont typeface="Arial"/>
              <a:buNone/>
              <a:defRPr sz="864" b="0" i="0" u="none" strike="noStrike" cap="none">
                <a:latin typeface="Calibri"/>
                <a:ea typeface="Calibri"/>
                <a:cs typeface="Calibri"/>
                <a:sym typeface="Calibri"/>
              </a:defRPr>
            </a:lvl9pPr>
          </a:lstStyle>
          <a:p>
            <a:endParaRPr/>
          </a:p>
        </p:txBody>
      </p:sp>
      <p:sp>
        <p:nvSpPr>
          <p:cNvPr id="63" name="Google Shape;63;p12"/>
          <p:cNvSpPr txBox="1">
            <a:spLocks noGrp="1"/>
          </p:cNvSpPr>
          <p:nvPr>
            <p:ph type="sldNum" idx="12"/>
          </p:nvPr>
        </p:nvSpPr>
        <p:spPr>
          <a:xfrm>
            <a:off x="585232" y="5823550"/>
            <a:ext cx="2633662" cy="34925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1268002" y="950930"/>
            <a:ext cx="9851404" cy="1097227"/>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F0783B"/>
              </a:buClr>
              <a:buSzPts val="4400"/>
              <a:buFont typeface="Arial"/>
              <a:buNone/>
              <a:defRPr sz="4400" b="0" i="0" u="none" strike="noStrike" cap="none">
                <a:solidFill>
                  <a:srgbClr val="F0783B"/>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0" name="Google Shape;20;p3"/>
          <p:cNvSpPr txBox="1">
            <a:spLocks noGrp="1"/>
          </p:cNvSpPr>
          <p:nvPr>
            <p:ph type="body" idx="1"/>
          </p:nvPr>
        </p:nvSpPr>
        <p:spPr>
          <a:xfrm>
            <a:off x="1950773" y="2048157"/>
            <a:ext cx="9168633" cy="3291682"/>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560"/>
              </a:spcBef>
              <a:spcAft>
                <a:spcPts val="0"/>
              </a:spcAft>
              <a:buSzPts val="2800"/>
              <a:buFont typeface="Arial"/>
              <a:buChar char="•"/>
              <a:defRPr sz="2800" b="0" i="0" u="none" strike="noStrike" cap="none">
                <a:latin typeface="Arial"/>
                <a:ea typeface="Arial"/>
                <a:cs typeface="Arial"/>
                <a:sym typeface="Arial"/>
              </a:defRPr>
            </a:lvl1pPr>
            <a:lvl2pPr marL="914400" marR="0" lvl="1" indent="-381000" algn="l">
              <a:lnSpc>
                <a:spcPct val="100000"/>
              </a:lnSpc>
              <a:spcBef>
                <a:spcPts val="480"/>
              </a:spcBef>
              <a:spcAft>
                <a:spcPts val="0"/>
              </a:spcAft>
              <a:buSzPts val="2400"/>
              <a:buFont typeface="Arial"/>
              <a:buChar char="–"/>
              <a:defRPr sz="2400" b="0" i="0" u="none" strike="noStrike" cap="none">
                <a:latin typeface="Arial"/>
                <a:ea typeface="Arial"/>
                <a:cs typeface="Arial"/>
                <a:sym typeface="Arial"/>
              </a:defRPr>
            </a:lvl2pPr>
            <a:lvl3pPr marL="1371600" marR="0" lvl="2" indent="-355600" algn="l">
              <a:lnSpc>
                <a:spcPct val="100000"/>
              </a:lnSpc>
              <a:spcBef>
                <a:spcPts val="400"/>
              </a:spcBef>
              <a:spcAft>
                <a:spcPts val="0"/>
              </a:spcAft>
              <a:buSzPts val="2000"/>
              <a:buFont typeface="Arial"/>
              <a:buChar char="•"/>
              <a:defRPr sz="2000" b="0" i="0" u="none" strike="noStrike" cap="none">
                <a:latin typeface="Arial"/>
                <a:ea typeface="Arial"/>
                <a:cs typeface="Arial"/>
                <a:sym typeface="Arial"/>
              </a:defRPr>
            </a:lvl3pPr>
            <a:lvl4pPr marL="1828800" marR="0" lvl="3" indent="-342900" algn="l">
              <a:lnSpc>
                <a:spcPct val="100000"/>
              </a:lnSpc>
              <a:spcBef>
                <a:spcPts val="360"/>
              </a:spcBef>
              <a:spcAft>
                <a:spcPts val="0"/>
              </a:spcAft>
              <a:buSzPts val="1800"/>
              <a:buFont typeface="Arial"/>
              <a:buChar char="–"/>
              <a:defRPr sz="1800" b="0" i="0" u="none" strike="noStrike" cap="none">
                <a:latin typeface="Arial"/>
                <a:ea typeface="Arial"/>
                <a:cs typeface="Arial"/>
                <a:sym typeface="Arial"/>
              </a:defRPr>
            </a:lvl4pPr>
            <a:lvl5pPr marL="2286000" marR="0" lvl="4" indent="-342900" algn="l">
              <a:lnSpc>
                <a:spcPct val="100000"/>
              </a:lnSpc>
              <a:spcBef>
                <a:spcPts val="360"/>
              </a:spcBef>
              <a:spcAft>
                <a:spcPts val="0"/>
              </a:spcAft>
              <a:buSzPts val="1800"/>
              <a:buFont typeface="Arial"/>
              <a:buChar char="»"/>
              <a:defRPr sz="1800" b="0" i="0" u="none" strike="noStrike" cap="none">
                <a:latin typeface="Arial"/>
                <a:ea typeface="Arial"/>
                <a:cs typeface="Arial"/>
                <a:sym typeface="Arial"/>
              </a:defRPr>
            </a:lvl5pPr>
            <a:lvl6pPr marL="2743200" marR="0" lvl="5" indent="-350520" algn="l">
              <a:lnSpc>
                <a:spcPct val="100000"/>
              </a:lnSpc>
              <a:spcBef>
                <a:spcPts val="384"/>
              </a:spcBef>
              <a:spcAft>
                <a:spcPts val="0"/>
              </a:spcAft>
              <a:buSzPts val="1920"/>
              <a:buFont typeface="Arial"/>
              <a:buChar char="•"/>
              <a:defRPr sz="1920" b="0" i="0" u="none" strike="noStrike" cap="none">
                <a:latin typeface="Calibri"/>
                <a:ea typeface="Calibri"/>
                <a:cs typeface="Calibri"/>
                <a:sym typeface="Calibri"/>
              </a:defRPr>
            </a:lvl6pPr>
            <a:lvl7pPr marL="3200400" marR="0" lvl="6" indent="-350520" algn="l">
              <a:lnSpc>
                <a:spcPct val="100000"/>
              </a:lnSpc>
              <a:spcBef>
                <a:spcPts val="384"/>
              </a:spcBef>
              <a:spcAft>
                <a:spcPts val="0"/>
              </a:spcAft>
              <a:buSzPts val="1920"/>
              <a:buFont typeface="Arial"/>
              <a:buChar char="•"/>
              <a:defRPr sz="1920" b="0" i="0" u="none" strike="noStrike" cap="none">
                <a:latin typeface="Calibri"/>
                <a:ea typeface="Calibri"/>
                <a:cs typeface="Calibri"/>
                <a:sym typeface="Calibri"/>
              </a:defRPr>
            </a:lvl7pPr>
            <a:lvl8pPr marL="3657600" marR="0" lvl="7" indent="-350520" algn="l">
              <a:lnSpc>
                <a:spcPct val="100000"/>
              </a:lnSpc>
              <a:spcBef>
                <a:spcPts val="384"/>
              </a:spcBef>
              <a:spcAft>
                <a:spcPts val="0"/>
              </a:spcAft>
              <a:buSzPts val="1920"/>
              <a:buFont typeface="Arial"/>
              <a:buChar char="•"/>
              <a:defRPr sz="1920" b="0" i="0" u="none" strike="noStrike" cap="none">
                <a:latin typeface="Calibri"/>
                <a:ea typeface="Calibri"/>
                <a:cs typeface="Calibri"/>
                <a:sym typeface="Calibri"/>
              </a:defRPr>
            </a:lvl8pPr>
            <a:lvl9pPr marL="4114800" marR="0" lvl="8" indent="-350520" algn="l">
              <a:lnSpc>
                <a:spcPct val="100000"/>
              </a:lnSpc>
              <a:spcBef>
                <a:spcPts val="384"/>
              </a:spcBef>
              <a:spcAft>
                <a:spcPts val="0"/>
              </a:spcAft>
              <a:buSzPts val="1920"/>
              <a:buFont typeface="Arial"/>
              <a:buChar char="•"/>
              <a:defRPr sz="1920" b="0" i="0" u="none" strike="noStrike" cap="none">
                <a:latin typeface="Calibri"/>
                <a:ea typeface="Calibri"/>
                <a:cs typeface="Calibri"/>
                <a:sym typeface="Calibri"/>
              </a:defRPr>
            </a:lvl9pPr>
          </a:lstStyle>
          <a:p>
            <a:endParaRPr/>
          </a:p>
        </p:txBody>
      </p:sp>
      <p:sp>
        <p:nvSpPr>
          <p:cNvPr id="21" name="Google Shape;21;p3"/>
          <p:cNvSpPr txBox="1">
            <a:spLocks noGrp="1"/>
          </p:cNvSpPr>
          <p:nvPr>
            <p:ph type="sldNum" idx="12"/>
          </p:nvPr>
        </p:nvSpPr>
        <p:spPr>
          <a:xfrm>
            <a:off x="585232" y="5823550"/>
            <a:ext cx="2633662" cy="34925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585232" y="263641"/>
            <a:ext cx="10534174" cy="1097227"/>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F0783B"/>
              </a:buClr>
              <a:buSzPts val="4400"/>
              <a:buFont typeface="Arial"/>
              <a:buNone/>
              <a:defRPr sz="4400" b="0" i="0" u="none" strike="noStrike" cap="none">
                <a:solidFill>
                  <a:srgbClr val="F0783B"/>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4" name="Google Shape;24;p4"/>
          <p:cNvSpPr txBox="1">
            <a:spLocks noGrp="1"/>
          </p:cNvSpPr>
          <p:nvPr>
            <p:ph type="sldNum" idx="12"/>
          </p:nvPr>
        </p:nvSpPr>
        <p:spPr>
          <a:xfrm>
            <a:off x="585232" y="5823550"/>
            <a:ext cx="2633662" cy="34925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Slide">
  <p:cSld name="Section Slide">
    <p:spTree>
      <p:nvGrpSpPr>
        <p:cNvPr id="1" name="Shape 25"/>
        <p:cNvGrpSpPr/>
        <p:nvPr/>
      </p:nvGrpSpPr>
      <p:grpSpPr>
        <a:xfrm>
          <a:off x="0" y="0"/>
          <a:ext cx="0" cy="0"/>
          <a:chOff x="0" y="0"/>
          <a:chExt cx="0" cy="0"/>
        </a:xfrm>
      </p:grpSpPr>
      <p:pic>
        <p:nvPicPr>
          <p:cNvPr id="26" name="Google Shape;26;p5"/>
          <p:cNvPicPr preferRelativeResize="0"/>
          <p:nvPr/>
        </p:nvPicPr>
        <p:blipFill rotWithShape="1">
          <a:blip r:embed="rId2">
            <a:alphaModFix/>
          </a:blip>
          <a:srcRect/>
          <a:stretch/>
        </p:blipFill>
        <p:spPr>
          <a:xfrm>
            <a:off x="441" y="0"/>
            <a:ext cx="11703756" cy="6583363"/>
          </a:xfrm>
          <a:prstGeom prst="rect">
            <a:avLst/>
          </a:prstGeom>
          <a:noFill/>
          <a:ln>
            <a:noFill/>
          </a:ln>
        </p:spPr>
      </p:pic>
      <p:sp>
        <p:nvSpPr>
          <p:cNvPr id="27" name="Google Shape;27;p5"/>
          <p:cNvSpPr txBox="1">
            <a:spLocks noGrp="1"/>
          </p:cNvSpPr>
          <p:nvPr>
            <p:ph type="ctrTitle"/>
          </p:nvPr>
        </p:nvSpPr>
        <p:spPr>
          <a:xfrm>
            <a:off x="1489682" y="1682415"/>
            <a:ext cx="9044493" cy="12615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lt1"/>
              </a:buClr>
              <a:buSzPts val="6336"/>
              <a:buFont typeface="Arial"/>
              <a:buNone/>
              <a:defRPr sz="6336"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8" name="Google Shape;28;p5"/>
          <p:cNvSpPr txBox="1">
            <a:spLocks noGrp="1"/>
          </p:cNvSpPr>
          <p:nvPr>
            <p:ph type="subTitle" idx="1"/>
          </p:nvPr>
        </p:nvSpPr>
        <p:spPr>
          <a:xfrm>
            <a:off x="1463080" y="3072236"/>
            <a:ext cx="9071094" cy="1682415"/>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538"/>
              </a:spcBef>
              <a:spcAft>
                <a:spcPts val="0"/>
              </a:spcAft>
              <a:buClr>
                <a:schemeClr val="lt1"/>
              </a:buClr>
              <a:buSzPts val="2688"/>
              <a:buFont typeface="Arial"/>
              <a:buNone/>
              <a:defRPr sz="2688" b="0" i="0" u="none" strike="noStrike" cap="none">
                <a:solidFill>
                  <a:schemeClr val="lt1"/>
                </a:solidFill>
                <a:latin typeface="Arial"/>
                <a:ea typeface="Arial"/>
                <a:cs typeface="Arial"/>
                <a:sym typeface="Arial"/>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a:lnSpc>
                <a:spcPct val="100000"/>
              </a:lnSpc>
              <a:spcBef>
                <a:spcPts val="384"/>
              </a:spcBef>
              <a:spcAft>
                <a:spcPts val="0"/>
              </a:spcAft>
              <a:buClr>
                <a:srgbClr val="888888"/>
              </a:buClr>
              <a:buSzPts val="1920"/>
              <a:buFont typeface="Arial"/>
              <a:buNone/>
              <a:defRPr sz="1920" b="0" i="0" u="none" strike="noStrike" cap="none">
                <a:solidFill>
                  <a:srgbClr val="888888"/>
                </a:solidFill>
                <a:latin typeface="Arial"/>
                <a:ea typeface="Arial"/>
                <a:cs typeface="Arial"/>
                <a:sym typeface="Arial"/>
              </a:defRPr>
            </a:lvl4pPr>
            <a:lvl5pPr marR="0" lvl="4" algn="ctr">
              <a:lnSpc>
                <a:spcPct val="100000"/>
              </a:lnSpc>
              <a:spcBef>
                <a:spcPts val="384"/>
              </a:spcBef>
              <a:spcAft>
                <a:spcPts val="0"/>
              </a:spcAft>
              <a:buClr>
                <a:srgbClr val="888888"/>
              </a:buClr>
              <a:buSzPts val="1920"/>
              <a:buFont typeface="Arial"/>
              <a:buNone/>
              <a:defRPr sz="1920" b="0" i="0" u="none" strike="noStrike" cap="none">
                <a:solidFill>
                  <a:srgbClr val="888888"/>
                </a:solidFill>
                <a:latin typeface="Arial"/>
                <a:ea typeface="Arial"/>
                <a:cs typeface="Arial"/>
                <a:sym typeface="Arial"/>
              </a:defRPr>
            </a:lvl5pPr>
            <a:lvl6pPr marR="0" lvl="5" algn="ctr">
              <a:lnSpc>
                <a:spcPct val="100000"/>
              </a:lnSpc>
              <a:spcBef>
                <a:spcPts val="384"/>
              </a:spcBef>
              <a:spcAft>
                <a:spcPts val="0"/>
              </a:spcAft>
              <a:buClr>
                <a:srgbClr val="888888"/>
              </a:buClr>
              <a:buSzPts val="1920"/>
              <a:buFont typeface="Arial"/>
              <a:buNone/>
              <a:defRPr sz="1920" b="0" i="0" u="none" strike="noStrike" cap="none">
                <a:solidFill>
                  <a:srgbClr val="888888"/>
                </a:solidFill>
                <a:latin typeface="Calibri"/>
                <a:ea typeface="Calibri"/>
                <a:cs typeface="Calibri"/>
                <a:sym typeface="Calibri"/>
              </a:defRPr>
            </a:lvl6pPr>
            <a:lvl7pPr marR="0" lvl="6" algn="ctr">
              <a:lnSpc>
                <a:spcPct val="100000"/>
              </a:lnSpc>
              <a:spcBef>
                <a:spcPts val="384"/>
              </a:spcBef>
              <a:spcAft>
                <a:spcPts val="0"/>
              </a:spcAft>
              <a:buClr>
                <a:srgbClr val="888888"/>
              </a:buClr>
              <a:buSzPts val="1920"/>
              <a:buFont typeface="Arial"/>
              <a:buNone/>
              <a:defRPr sz="1920" b="0" i="0" u="none" strike="noStrike" cap="none">
                <a:solidFill>
                  <a:srgbClr val="888888"/>
                </a:solidFill>
                <a:latin typeface="Calibri"/>
                <a:ea typeface="Calibri"/>
                <a:cs typeface="Calibri"/>
                <a:sym typeface="Calibri"/>
              </a:defRPr>
            </a:lvl7pPr>
            <a:lvl8pPr marR="0" lvl="7" algn="ctr">
              <a:lnSpc>
                <a:spcPct val="100000"/>
              </a:lnSpc>
              <a:spcBef>
                <a:spcPts val="384"/>
              </a:spcBef>
              <a:spcAft>
                <a:spcPts val="0"/>
              </a:spcAft>
              <a:buClr>
                <a:srgbClr val="888888"/>
              </a:buClr>
              <a:buSzPts val="1920"/>
              <a:buFont typeface="Arial"/>
              <a:buNone/>
              <a:defRPr sz="1920" b="0" i="0" u="none" strike="noStrike" cap="none">
                <a:solidFill>
                  <a:srgbClr val="888888"/>
                </a:solidFill>
                <a:latin typeface="Calibri"/>
                <a:ea typeface="Calibri"/>
                <a:cs typeface="Calibri"/>
                <a:sym typeface="Calibri"/>
              </a:defRPr>
            </a:lvl8pPr>
            <a:lvl9pPr marR="0" lvl="8" algn="ctr">
              <a:lnSpc>
                <a:spcPct val="100000"/>
              </a:lnSpc>
              <a:spcBef>
                <a:spcPts val="384"/>
              </a:spcBef>
              <a:spcAft>
                <a:spcPts val="0"/>
              </a:spcAft>
              <a:buClr>
                <a:srgbClr val="888888"/>
              </a:buClr>
              <a:buSzPts val="1920"/>
              <a:buFont typeface="Arial"/>
              <a:buNone/>
              <a:defRPr sz="1920" b="0" i="0" u="none" strike="noStrike" cap="none">
                <a:solidFill>
                  <a:srgbClr val="888888"/>
                </a:solidFill>
                <a:latin typeface="Calibri"/>
                <a:ea typeface="Calibri"/>
                <a:cs typeface="Calibri"/>
                <a:sym typeface="Calibri"/>
              </a:defRPr>
            </a:lvl9pPr>
          </a:lstStyle>
          <a:p>
            <a:endParaRPr/>
          </a:p>
        </p:txBody>
      </p:sp>
      <p:sp>
        <p:nvSpPr>
          <p:cNvPr id="29" name="Google Shape;29;p5"/>
          <p:cNvSpPr txBox="1">
            <a:spLocks noGrp="1"/>
          </p:cNvSpPr>
          <p:nvPr>
            <p:ph type="sldNum" idx="12"/>
          </p:nvPr>
        </p:nvSpPr>
        <p:spPr>
          <a:xfrm>
            <a:off x="585232" y="5823550"/>
            <a:ext cx="2633662" cy="34925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585232" y="263641"/>
            <a:ext cx="10534174" cy="1097227"/>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F0783B"/>
              </a:buClr>
              <a:buSzPts val="4400"/>
              <a:buFont typeface="Arial"/>
              <a:buNone/>
              <a:defRPr sz="4400" b="0" i="0" u="none" strike="noStrike" cap="none">
                <a:solidFill>
                  <a:srgbClr val="F0783B"/>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2" name="Google Shape;32;p6"/>
          <p:cNvSpPr txBox="1">
            <a:spLocks noGrp="1"/>
          </p:cNvSpPr>
          <p:nvPr>
            <p:ph type="body" idx="1"/>
          </p:nvPr>
        </p:nvSpPr>
        <p:spPr>
          <a:xfrm>
            <a:off x="585232" y="1536119"/>
            <a:ext cx="5169548" cy="3876869"/>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560"/>
              </a:spcBef>
              <a:spcAft>
                <a:spcPts val="0"/>
              </a:spcAft>
              <a:buSzPts val="2800"/>
              <a:buFont typeface="Arial"/>
              <a:buChar char="•"/>
              <a:defRPr sz="2800" b="0" i="0" u="none" strike="noStrike" cap="none">
                <a:latin typeface="Arial"/>
                <a:ea typeface="Arial"/>
                <a:cs typeface="Arial"/>
                <a:sym typeface="Arial"/>
              </a:defRPr>
            </a:lvl1pPr>
            <a:lvl2pPr marL="914400" marR="0" lvl="1" indent="-381000" algn="l">
              <a:lnSpc>
                <a:spcPct val="100000"/>
              </a:lnSpc>
              <a:spcBef>
                <a:spcPts val="480"/>
              </a:spcBef>
              <a:spcAft>
                <a:spcPts val="0"/>
              </a:spcAft>
              <a:buSzPts val="2400"/>
              <a:buFont typeface="Arial"/>
              <a:buChar char="–"/>
              <a:defRPr sz="2400" b="0" i="0" u="none" strike="noStrike" cap="none">
                <a:latin typeface="Arial"/>
                <a:ea typeface="Arial"/>
                <a:cs typeface="Arial"/>
                <a:sym typeface="Arial"/>
              </a:defRPr>
            </a:lvl2pPr>
            <a:lvl3pPr marL="1371600" marR="0" lvl="2" indent="-355600" algn="l">
              <a:lnSpc>
                <a:spcPct val="100000"/>
              </a:lnSpc>
              <a:spcBef>
                <a:spcPts val="400"/>
              </a:spcBef>
              <a:spcAft>
                <a:spcPts val="0"/>
              </a:spcAft>
              <a:buSzPts val="2000"/>
              <a:buFont typeface="Arial"/>
              <a:buChar char="•"/>
              <a:defRPr sz="2000" b="0" i="0" u="none" strike="noStrike" cap="none">
                <a:latin typeface="Arial"/>
                <a:ea typeface="Arial"/>
                <a:cs typeface="Arial"/>
                <a:sym typeface="Arial"/>
              </a:defRPr>
            </a:lvl3pPr>
            <a:lvl4pPr marL="1828800" marR="0" lvl="3" indent="-342900" algn="l">
              <a:lnSpc>
                <a:spcPct val="100000"/>
              </a:lnSpc>
              <a:spcBef>
                <a:spcPts val="360"/>
              </a:spcBef>
              <a:spcAft>
                <a:spcPts val="0"/>
              </a:spcAft>
              <a:buSzPts val="1800"/>
              <a:buFont typeface="Arial"/>
              <a:buChar char="–"/>
              <a:defRPr sz="1800" b="0" i="0" u="none" strike="noStrike" cap="none">
                <a:latin typeface="Arial"/>
                <a:ea typeface="Arial"/>
                <a:cs typeface="Arial"/>
                <a:sym typeface="Arial"/>
              </a:defRPr>
            </a:lvl4pPr>
            <a:lvl5pPr marL="2286000" marR="0" lvl="4" indent="-342900" algn="l">
              <a:lnSpc>
                <a:spcPct val="100000"/>
              </a:lnSpc>
              <a:spcBef>
                <a:spcPts val="360"/>
              </a:spcBef>
              <a:spcAft>
                <a:spcPts val="0"/>
              </a:spcAft>
              <a:buSzPts val="1800"/>
              <a:buFont typeface="Arial"/>
              <a:buChar char="»"/>
              <a:defRPr sz="1800" b="0" i="0" u="none" strike="noStrike" cap="none">
                <a:latin typeface="Arial"/>
                <a:ea typeface="Arial"/>
                <a:cs typeface="Arial"/>
                <a:sym typeface="Arial"/>
              </a:defRPr>
            </a:lvl5pPr>
            <a:lvl6pPr marL="2743200" marR="0" lvl="5" indent="-338328" algn="l">
              <a:lnSpc>
                <a:spcPct val="100000"/>
              </a:lnSpc>
              <a:spcBef>
                <a:spcPts val="346"/>
              </a:spcBef>
              <a:spcAft>
                <a:spcPts val="0"/>
              </a:spcAft>
              <a:buClr>
                <a:schemeClr val="dk1"/>
              </a:buClr>
              <a:buSzPts val="1728"/>
              <a:buFont typeface="Arial"/>
              <a:buChar char="•"/>
              <a:defRPr sz="1728" b="0" i="0" u="none" strike="noStrike" cap="none">
                <a:solidFill>
                  <a:schemeClr val="dk1"/>
                </a:solidFill>
                <a:latin typeface="Calibri"/>
                <a:ea typeface="Calibri"/>
                <a:cs typeface="Calibri"/>
                <a:sym typeface="Calibri"/>
              </a:defRPr>
            </a:lvl6pPr>
            <a:lvl7pPr marL="3200400" marR="0" lvl="6" indent="-338328" algn="l">
              <a:lnSpc>
                <a:spcPct val="100000"/>
              </a:lnSpc>
              <a:spcBef>
                <a:spcPts val="346"/>
              </a:spcBef>
              <a:spcAft>
                <a:spcPts val="0"/>
              </a:spcAft>
              <a:buClr>
                <a:schemeClr val="dk1"/>
              </a:buClr>
              <a:buSzPts val="1728"/>
              <a:buFont typeface="Arial"/>
              <a:buChar char="•"/>
              <a:defRPr sz="1728" b="0" i="0" u="none" strike="noStrike" cap="none">
                <a:solidFill>
                  <a:schemeClr val="dk1"/>
                </a:solidFill>
                <a:latin typeface="Calibri"/>
                <a:ea typeface="Calibri"/>
                <a:cs typeface="Calibri"/>
                <a:sym typeface="Calibri"/>
              </a:defRPr>
            </a:lvl7pPr>
            <a:lvl8pPr marL="3657600" marR="0" lvl="7" indent="-338328" algn="l">
              <a:lnSpc>
                <a:spcPct val="100000"/>
              </a:lnSpc>
              <a:spcBef>
                <a:spcPts val="346"/>
              </a:spcBef>
              <a:spcAft>
                <a:spcPts val="0"/>
              </a:spcAft>
              <a:buClr>
                <a:schemeClr val="dk1"/>
              </a:buClr>
              <a:buSzPts val="1728"/>
              <a:buFont typeface="Arial"/>
              <a:buChar char="•"/>
              <a:defRPr sz="1728" b="0" i="0" u="none" strike="noStrike" cap="none">
                <a:solidFill>
                  <a:schemeClr val="dk1"/>
                </a:solidFill>
                <a:latin typeface="Calibri"/>
                <a:ea typeface="Calibri"/>
                <a:cs typeface="Calibri"/>
                <a:sym typeface="Calibri"/>
              </a:defRPr>
            </a:lvl8pPr>
            <a:lvl9pPr marL="4114800" marR="0" lvl="8" indent="-338328" algn="l">
              <a:lnSpc>
                <a:spcPct val="100000"/>
              </a:lnSpc>
              <a:spcBef>
                <a:spcPts val="346"/>
              </a:spcBef>
              <a:spcAft>
                <a:spcPts val="0"/>
              </a:spcAft>
              <a:buClr>
                <a:schemeClr val="dk1"/>
              </a:buClr>
              <a:buSzPts val="1728"/>
              <a:buFont typeface="Arial"/>
              <a:buChar char="•"/>
              <a:defRPr sz="1728" b="0" i="0" u="none" strike="noStrike" cap="none">
                <a:solidFill>
                  <a:schemeClr val="dk1"/>
                </a:solidFill>
                <a:latin typeface="Calibri"/>
                <a:ea typeface="Calibri"/>
                <a:cs typeface="Calibri"/>
                <a:sym typeface="Calibri"/>
              </a:defRPr>
            </a:lvl9pPr>
          </a:lstStyle>
          <a:p>
            <a:endParaRPr/>
          </a:p>
        </p:txBody>
      </p:sp>
      <p:sp>
        <p:nvSpPr>
          <p:cNvPr id="33" name="Google Shape;33;p6"/>
          <p:cNvSpPr txBox="1">
            <a:spLocks noGrp="1"/>
          </p:cNvSpPr>
          <p:nvPr>
            <p:ph type="body" idx="2"/>
          </p:nvPr>
        </p:nvSpPr>
        <p:spPr>
          <a:xfrm>
            <a:off x="5949858" y="1536119"/>
            <a:ext cx="5169548" cy="3876869"/>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560"/>
              </a:spcBef>
              <a:spcAft>
                <a:spcPts val="0"/>
              </a:spcAft>
              <a:buSzPts val="2800"/>
              <a:buFont typeface="Arial"/>
              <a:buChar char="•"/>
              <a:defRPr sz="2800" b="0" i="0" u="none" strike="noStrike" cap="none">
                <a:latin typeface="Arial"/>
                <a:ea typeface="Arial"/>
                <a:cs typeface="Arial"/>
                <a:sym typeface="Arial"/>
              </a:defRPr>
            </a:lvl1pPr>
            <a:lvl2pPr marL="914400" marR="0" lvl="1" indent="-381000" algn="l">
              <a:lnSpc>
                <a:spcPct val="100000"/>
              </a:lnSpc>
              <a:spcBef>
                <a:spcPts val="480"/>
              </a:spcBef>
              <a:spcAft>
                <a:spcPts val="0"/>
              </a:spcAft>
              <a:buSzPts val="2400"/>
              <a:buFont typeface="Arial"/>
              <a:buChar char="–"/>
              <a:defRPr sz="2400" b="0" i="0" u="none" strike="noStrike" cap="none">
                <a:latin typeface="Arial"/>
                <a:ea typeface="Arial"/>
                <a:cs typeface="Arial"/>
                <a:sym typeface="Arial"/>
              </a:defRPr>
            </a:lvl2pPr>
            <a:lvl3pPr marL="1371600" marR="0" lvl="2" indent="-355600" algn="l">
              <a:lnSpc>
                <a:spcPct val="100000"/>
              </a:lnSpc>
              <a:spcBef>
                <a:spcPts val="400"/>
              </a:spcBef>
              <a:spcAft>
                <a:spcPts val="0"/>
              </a:spcAft>
              <a:buSzPts val="2000"/>
              <a:buFont typeface="Arial"/>
              <a:buChar char="•"/>
              <a:defRPr sz="2000" b="0" i="0" u="none" strike="noStrike" cap="none">
                <a:latin typeface="Arial"/>
                <a:ea typeface="Arial"/>
                <a:cs typeface="Arial"/>
                <a:sym typeface="Arial"/>
              </a:defRPr>
            </a:lvl3pPr>
            <a:lvl4pPr marL="1828800" marR="0" lvl="3" indent="-342900" algn="l">
              <a:lnSpc>
                <a:spcPct val="100000"/>
              </a:lnSpc>
              <a:spcBef>
                <a:spcPts val="360"/>
              </a:spcBef>
              <a:spcAft>
                <a:spcPts val="0"/>
              </a:spcAft>
              <a:buSzPts val="1800"/>
              <a:buFont typeface="Arial"/>
              <a:buChar char="–"/>
              <a:defRPr sz="1800" b="0" i="0" u="none" strike="noStrike" cap="none">
                <a:latin typeface="Arial"/>
                <a:ea typeface="Arial"/>
                <a:cs typeface="Arial"/>
                <a:sym typeface="Arial"/>
              </a:defRPr>
            </a:lvl4pPr>
            <a:lvl5pPr marL="2286000" marR="0" lvl="4" indent="-342900" algn="l">
              <a:lnSpc>
                <a:spcPct val="100000"/>
              </a:lnSpc>
              <a:spcBef>
                <a:spcPts val="360"/>
              </a:spcBef>
              <a:spcAft>
                <a:spcPts val="0"/>
              </a:spcAft>
              <a:buSzPts val="1800"/>
              <a:buFont typeface="Arial"/>
              <a:buChar char="»"/>
              <a:defRPr sz="1800" b="0" i="0" u="none" strike="noStrike" cap="none">
                <a:latin typeface="Arial"/>
                <a:ea typeface="Arial"/>
                <a:cs typeface="Arial"/>
                <a:sym typeface="Arial"/>
              </a:defRPr>
            </a:lvl5pPr>
            <a:lvl6pPr marL="2743200" marR="0" lvl="5" indent="-338328" algn="l">
              <a:lnSpc>
                <a:spcPct val="100000"/>
              </a:lnSpc>
              <a:spcBef>
                <a:spcPts val="346"/>
              </a:spcBef>
              <a:spcAft>
                <a:spcPts val="0"/>
              </a:spcAft>
              <a:buClr>
                <a:schemeClr val="dk1"/>
              </a:buClr>
              <a:buSzPts val="1728"/>
              <a:buFont typeface="Arial"/>
              <a:buChar char="•"/>
              <a:defRPr sz="1728" b="0" i="0" u="none" strike="noStrike" cap="none">
                <a:solidFill>
                  <a:schemeClr val="dk1"/>
                </a:solidFill>
                <a:latin typeface="Calibri"/>
                <a:ea typeface="Calibri"/>
                <a:cs typeface="Calibri"/>
                <a:sym typeface="Calibri"/>
              </a:defRPr>
            </a:lvl6pPr>
            <a:lvl7pPr marL="3200400" marR="0" lvl="6" indent="-338328" algn="l">
              <a:lnSpc>
                <a:spcPct val="100000"/>
              </a:lnSpc>
              <a:spcBef>
                <a:spcPts val="346"/>
              </a:spcBef>
              <a:spcAft>
                <a:spcPts val="0"/>
              </a:spcAft>
              <a:buClr>
                <a:schemeClr val="dk1"/>
              </a:buClr>
              <a:buSzPts val="1728"/>
              <a:buFont typeface="Arial"/>
              <a:buChar char="•"/>
              <a:defRPr sz="1728" b="0" i="0" u="none" strike="noStrike" cap="none">
                <a:solidFill>
                  <a:schemeClr val="dk1"/>
                </a:solidFill>
                <a:latin typeface="Calibri"/>
                <a:ea typeface="Calibri"/>
                <a:cs typeface="Calibri"/>
                <a:sym typeface="Calibri"/>
              </a:defRPr>
            </a:lvl7pPr>
            <a:lvl8pPr marL="3657600" marR="0" lvl="7" indent="-338328" algn="l">
              <a:lnSpc>
                <a:spcPct val="100000"/>
              </a:lnSpc>
              <a:spcBef>
                <a:spcPts val="346"/>
              </a:spcBef>
              <a:spcAft>
                <a:spcPts val="0"/>
              </a:spcAft>
              <a:buClr>
                <a:schemeClr val="dk1"/>
              </a:buClr>
              <a:buSzPts val="1728"/>
              <a:buFont typeface="Arial"/>
              <a:buChar char="•"/>
              <a:defRPr sz="1728" b="0" i="0" u="none" strike="noStrike" cap="none">
                <a:solidFill>
                  <a:schemeClr val="dk1"/>
                </a:solidFill>
                <a:latin typeface="Calibri"/>
                <a:ea typeface="Calibri"/>
                <a:cs typeface="Calibri"/>
                <a:sym typeface="Calibri"/>
              </a:defRPr>
            </a:lvl8pPr>
            <a:lvl9pPr marL="4114800" marR="0" lvl="8" indent="-338328" algn="l">
              <a:lnSpc>
                <a:spcPct val="100000"/>
              </a:lnSpc>
              <a:spcBef>
                <a:spcPts val="346"/>
              </a:spcBef>
              <a:spcAft>
                <a:spcPts val="0"/>
              </a:spcAft>
              <a:buClr>
                <a:schemeClr val="dk1"/>
              </a:buClr>
              <a:buSzPts val="1728"/>
              <a:buFont typeface="Arial"/>
              <a:buChar char="•"/>
              <a:defRPr sz="1728"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sldNum" idx="12"/>
          </p:nvPr>
        </p:nvSpPr>
        <p:spPr>
          <a:xfrm>
            <a:off x="585232" y="5823550"/>
            <a:ext cx="2633662" cy="34925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
                                            <p:txEl>
                                              <p:pRg st="1" end="1"/>
                                            </p:txEl>
                                          </p:spTgt>
                                        </p:tgtEl>
                                        <p:attrNameLst>
                                          <p:attrName>style.visibility</p:attrName>
                                        </p:attrNameLst>
                                      </p:cBhvr>
                                      <p:to>
                                        <p:strVal val="visible"/>
                                      </p:to>
                                    </p:set>
                                    <p:animEffect transition="in" filter="fade">
                                      <p:cBhvr>
                                        <p:cTn id="10" dur="500"/>
                                        <p:tgtEl>
                                          <p:spTgt spid="3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xEl>
                                              <p:pRg st="2" end="2"/>
                                            </p:txEl>
                                          </p:spTgt>
                                        </p:tgtEl>
                                        <p:attrNameLst>
                                          <p:attrName>style.visibility</p:attrName>
                                        </p:attrNameLst>
                                      </p:cBhvr>
                                      <p:to>
                                        <p:strVal val="visible"/>
                                      </p:to>
                                    </p:set>
                                    <p:animEffect transition="in" filter="fade">
                                      <p:cBhvr>
                                        <p:cTn id="13" dur="500"/>
                                        <p:tgtEl>
                                          <p:spTgt spid="3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xEl>
                                              <p:pRg st="3" end="3"/>
                                            </p:txEl>
                                          </p:spTgt>
                                        </p:tgtEl>
                                        <p:attrNameLst>
                                          <p:attrName>style.visibility</p:attrName>
                                        </p:attrNameLst>
                                      </p:cBhvr>
                                      <p:to>
                                        <p:strVal val="visible"/>
                                      </p:to>
                                    </p:set>
                                    <p:animEffect transition="in" filter="fade">
                                      <p:cBhvr>
                                        <p:cTn id="16" dur="500"/>
                                        <p:tgtEl>
                                          <p:spTgt spid="3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xEl>
                                              <p:pRg st="4" end="4"/>
                                            </p:txEl>
                                          </p:spTgt>
                                        </p:tgtEl>
                                        <p:attrNameLst>
                                          <p:attrName>style.visibility</p:attrName>
                                        </p:attrNameLst>
                                      </p:cBhvr>
                                      <p:to>
                                        <p:strVal val="visible"/>
                                      </p:to>
                                    </p:set>
                                    <p:animEffect transition="in" filter="fade">
                                      <p:cBhvr>
                                        <p:cTn id="19" dur="500"/>
                                        <p:tgtEl>
                                          <p:spTgt spid="3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5" end="5"/>
                                            </p:txEl>
                                          </p:spTgt>
                                        </p:tgtEl>
                                        <p:attrNameLst>
                                          <p:attrName>style.visibility</p:attrName>
                                        </p:attrNameLst>
                                      </p:cBhvr>
                                      <p:to>
                                        <p:strVal val="visible"/>
                                      </p:to>
                                    </p:set>
                                    <p:animEffect transition="in" filter="fade">
                                      <p:cBhvr>
                                        <p:cTn id="22" dur="500"/>
                                        <p:tgtEl>
                                          <p:spTgt spid="3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6" end="6"/>
                                            </p:txEl>
                                          </p:spTgt>
                                        </p:tgtEl>
                                        <p:attrNameLst>
                                          <p:attrName>style.visibility</p:attrName>
                                        </p:attrNameLst>
                                      </p:cBhvr>
                                      <p:to>
                                        <p:strVal val="visible"/>
                                      </p:to>
                                    </p:set>
                                    <p:animEffect transition="in" filter="fade">
                                      <p:cBhvr>
                                        <p:cTn id="25" dur="500"/>
                                        <p:tgtEl>
                                          <p:spTgt spid="3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7" end="7"/>
                                            </p:txEl>
                                          </p:spTgt>
                                        </p:tgtEl>
                                        <p:attrNameLst>
                                          <p:attrName>style.visibility</p:attrName>
                                        </p:attrNameLst>
                                      </p:cBhvr>
                                      <p:to>
                                        <p:strVal val="visible"/>
                                      </p:to>
                                    </p:set>
                                    <p:animEffect transition="in" filter="fade">
                                      <p:cBhvr>
                                        <p:cTn id="28" dur="500"/>
                                        <p:tgtEl>
                                          <p:spTgt spid="3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8" end="8"/>
                                            </p:txEl>
                                          </p:spTgt>
                                        </p:tgtEl>
                                        <p:attrNameLst>
                                          <p:attrName>style.visibility</p:attrName>
                                        </p:attrNameLst>
                                      </p:cBhvr>
                                      <p:to>
                                        <p:strVal val="visible"/>
                                      </p:to>
                                    </p:set>
                                    <p:animEffect transition="in" filter="fade">
                                      <p:cBhvr>
                                        <p:cTn id="31" dur="500"/>
                                        <p:tgtEl>
                                          <p:spTgt spid="32">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animEffect transition="in" filter="fade">
                                      <p:cBhvr>
                                        <p:cTn id="35" dur="500"/>
                                        <p:tgtEl>
                                          <p:spTgt spid="33">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33">
                                            <p:txEl>
                                              <p:pRg st="1" end="1"/>
                                            </p:txEl>
                                          </p:spTgt>
                                        </p:tgtEl>
                                        <p:attrNameLst>
                                          <p:attrName>style.visibility</p:attrName>
                                        </p:attrNameLst>
                                      </p:cBhvr>
                                      <p:to>
                                        <p:strVal val="visible"/>
                                      </p:to>
                                    </p:set>
                                    <p:animEffect transition="in" filter="fade">
                                      <p:cBhvr>
                                        <p:cTn id="39" dur="500"/>
                                        <p:tgtEl>
                                          <p:spTgt spid="33">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33">
                                            <p:txEl>
                                              <p:pRg st="2" end="2"/>
                                            </p:txEl>
                                          </p:spTgt>
                                        </p:tgtEl>
                                        <p:attrNameLst>
                                          <p:attrName>style.visibility</p:attrName>
                                        </p:attrNameLst>
                                      </p:cBhvr>
                                      <p:to>
                                        <p:strVal val="visible"/>
                                      </p:to>
                                    </p:set>
                                    <p:animEffect transition="in" filter="fade">
                                      <p:cBhvr>
                                        <p:cTn id="43" dur="500"/>
                                        <p:tgtEl>
                                          <p:spTgt spid="33">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33">
                                            <p:txEl>
                                              <p:pRg st="3" end="3"/>
                                            </p:txEl>
                                          </p:spTgt>
                                        </p:tgtEl>
                                        <p:attrNameLst>
                                          <p:attrName>style.visibility</p:attrName>
                                        </p:attrNameLst>
                                      </p:cBhvr>
                                      <p:to>
                                        <p:strVal val="visible"/>
                                      </p:to>
                                    </p:set>
                                    <p:animEffect transition="in" filter="fade">
                                      <p:cBhvr>
                                        <p:cTn id="47" dur="500"/>
                                        <p:tgtEl>
                                          <p:spTgt spid="33">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33">
                                            <p:txEl>
                                              <p:pRg st="4" end="4"/>
                                            </p:txEl>
                                          </p:spTgt>
                                        </p:tgtEl>
                                        <p:attrNameLst>
                                          <p:attrName>style.visibility</p:attrName>
                                        </p:attrNameLst>
                                      </p:cBhvr>
                                      <p:to>
                                        <p:strVal val="visible"/>
                                      </p:to>
                                    </p:set>
                                    <p:animEffect transition="in" filter="fade">
                                      <p:cBhvr>
                                        <p:cTn id="51" dur="500"/>
                                        <p:tgtEl>
                                          <p:spTgt spid="33">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33">
                                            <p:txEl>
                                              <p:pRg st="5" end="5"/>
                                            </p:txEl>
                                          </p:spTgt>
                                        </p:tgtEl>
                                        <p:attrNameLst>
                                          <p:attrName>style.visibility</p:attrName>
                                        </p:attrNameLst>
                                      </p:cBhvr>
                                      <p:to>
                                        <p:strVal val="visible"/>
                                      </p:to>
                                    </p:set>
                                    <p:animEffect transition="in" filter="fade">
                                      <p:cBhvr>
                                        <p:cTn id="55" dur="500"/>
                                        <p:tgtEl>
                                          <p:spTgt spid="33">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33">
                                            <p:txEl>
                                              <p:pRg st="6" end="6"/>
                                            </p:txEl>
                                          </p:spTgt>
                                        </p:tgtEl>
                                        <p:attrNameLst>
                                          <p:attrName>style.visibility</p:attrName>
                                        </p:attrNameLst>
                                      </p:cBhvr>
                                      <p:to>
                                        <p:strVal val="visible"/>
                                      </p:to>
                                    </p:set>
                                    <p:animEffect transition="in" filter="fade">
                                      <p:cBhvr>
                                        <p:cTn id="59" dur="500"/>
                                        <p:tgtEl>
                                          <p:spTgt spid="33">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33">
                                            <p:txEl>
                                              <p:pRg st="7" end="7"/>
                                            </p:txEl>
                                          </p:spTgt>
                                        </p:tgtEl>
                                        <p:attrNameLst>
                                          <p:attrName>style.visibility</p:attrName>
                                        </p:attrNameLst>
                                      </p:cBhvr>
                                      <p:to>
                                        <p:strVal val="visible"/>
                                      </p:to>
                                    </p:set>
                                    <p:animEffect transition="in" filter="fade">
                                      <p:cBhvr>
                                        <p:cTn id="63" dur="500"/>
                                        <p:tgtEl>
                                          <p:spTgt spid="33">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33">
                                            <p:txEl>
                                              <p:pRg st="8" end="8"/>
                                            </p:txEl>
                                          </p:spTgt>
                                        </p:tgtEl>
                                        <p:attrNameLst>
                                          <p:attrName>style.visibility</p:attrName>
                                        </p:attrNameLst>
                                      </p:cBhvr>
                                      <p:to>
                                        <p:strVal val="visible"/>
                                      </p:to>
                                    </p:set>
                                    <p:animEffect transition="in" filter="fade">
                                      <p:cBhvr>
                                        <p:cTn id="67" dur="500"/>
                                        <p:tgtEl>
                                          <p:spTgt spid="3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7"/>
          <p:cNvSpPr txBox="1">
            <a:spLocks noGrp="1"/>
          </p:cNvSpPr>
          <p:nvPr>
            <p:ph type="dt" idx="10"/>
          </p:nvPr>
        </p:nvSpPr>
        <p:spPr>
          <a:xfrm>
            <a:off x="804693" y="6101790"/>
            <a:ext cx="2633541" cy="350502"/>
          </a:xfrm>
          <a:prstGeom prst="rect">
            <a:avLst/>
          </a:prstGeom>
          <a:noFill/>
          <a:ln>
            <a:noFill/>
          </a:ln>
        </p:spPr>
        <p:txBody>
          <a:bodyPr spcFirstLastPara="1" wrap="square" lIns="87775" tIns="43875" rIns="87775" bIns="43875" anchor="ctr" anchorCtr="0">
            <a:noAutofit/>
          </a:bodyPr>
          <a:lstStyle>
            <a:lvl1pPr marR="0" lvl="0" algn="l" rtl="0">
              <a:lnSpc>
                <a:spcPct val="100000"/>
              </a:lnSpc>
              <a:spcBef>
                <a:spcPts val="0"/>
              </a:spcBef>
              <a:spcAft>
                <a:spcPts val="0"/>
              </a:spcAft>
              <a:buClr>
                <a:srgbClr val="000000"/>
              </a:buClr>
              <a:buSzPts val="13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300"/>
              <a:buFont typeface="Arial"/>
              <a:buNone/>
              <a:defRPr sz="1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300"/>
              <a:buFont typeface="Arial"/>
              <a:buNone/>
              <a:defRPr sz="1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300"/>
              <a:buFont typeface="Arial"/>
              <a:buNone/>
              <a:defRPr sz="1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300"/>
              <a:buFont typeface="Arial"/>
              <a:buNone/>
              <a:defRPr sz="1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300"/>
              <a:buFont typeface="Arial"/>
              <a:buNone/>
              <a:defRPr sz="1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300"/>
              <a:buFont typeface="Arial"/>
              <a:buNone/>
              <a:defRPr sz="1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300"/>
              <a:buFont typeface="Arial"/>
              <a:buNone/>
              <a:defRPr sz="1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3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37" name="Google Shape;37;p7"/>
          <p:cNvSpPr txBox="1">
            <a:spLocks noGrp="1"/>
          </p:cNvSpPr>
          <p:nvPr>
            <p:ph type="ftr" idx="11"/>
          </p:nvPr>
        </p:nvSpPr>
        <p:spPr>
          <a:xfrm>
            <a:off x="3877157" y="6101790"/>
            <a:ext cx="3950311" cy="350502"/>
          </a:xfrm>
          <a:prstGeom prst="rect">
            <a:avLst/>
          </a:prstGeom>
          <a:noFill/>
          <a:ln>
            <a:noFill/>
          </a:ln>
        </p:spPr>
        <p:txBody>
          <a:bodyPr spcFirstLastPara="1" wrap="square" lIns="87775" tIns="43875" rIns="87775" bIns="43875" anchor="ctr" anchorCtr="0">
            <a:noAutofit/>
          </a:bodyPr>
          <a:lstStyle>
            <a:lvl1pPr marR="0" lvl="0" algn="ctr" rtl="0">
              <a:lnSpc>
                <a:spcPct val="100000"/>
              </a:lnSpc>
              <a:spcBef>
                <a:spcPts val="0"/>
              </a:spcBef>
              <a:spcAft>
                <a:spcPts val="0"/>
              </a:spcAft>
              <a:buClr>
                <a:srgbClr val="000000"/>
              </a:buClr>
              <a:buSzPts val="13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300"/>
              <a:buFont typeface="Arial"/>
              <a:buNone/>
              <a:defRPr sz="1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300"/>
              <a:buFont typeface="Arial"/>
              <a:buNone/>
              <a:defRPr sz="1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300"/>
              <a:buFont typeface="Arial"/>
              <a:buNone/>
              <a:defRPr sz="1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300"/>
              <a:buFont typeface="Arial"/>
              <a:buNone/>
              <a:defRPr sz="1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300"/>
              <a:buFont typeface="Arial"/>
              <a:buNone/>
              <a:defRPr sz="1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300"/>
              <a:buFont typeface="Arial"/>
              <a:buNone/>
              <a:defRPr sz="1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300"/>
              <a:buFont typeface="Arial"/>
              <a:buNone/>
              <a:defRPr sz="1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3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38" name="Google Shape;38;p7"/>
          <p:cNvSpPr txBox="1">
            <a:spLocks noGrp="1"/>
          </p:cNvSpPr>
          <p:nvPr>
            <p:ph type="sldNum" idx="12"/>
          </p:nvPr>
        </p:nvSpPr>
        <p:spPr>
          <a:xfrm>
            <a:off x="8266391" y="6101790"/>
            <a:ext cx="2633541" cy="350502"/>
          </a:xfrm>
          <a:prstGeom prst="rect">
            <a:avLst/>
          </a:prstGeom>
          <a:noFill/>
          <a:ln>
            <a:noFill/>
          </a:ln>
        </p:spPr>
        <p:txBody>
          <a:bodyPr spcFirstLastPara="1" wrap="square" lIns="87775" tIns="43875" rIns="87775" bIns="4387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with Agenda">
  <p:cSld name="Title with Agenda">
    <p:spTree>
      <p:nvGrpSpPr>
        <p:cNvPr id="1" name="Shape 39"/>
        <p:cNvGrpSpPr/>
        <p:nvPr/>
      </p:nvGrpSpPr>
      <p:grpSpPr>
        <a:xfrm>
          <a:off x="0" y="0"/>
          <a:ext cx="0" cy="0"/>
          <a:chOff x="0" y="0"/>
          <a:chExt cx="0" cy="0"/>
        </a:xfrm>
      </p:grpSpPr>
      <p:sp>
        <p:nvSpPr>
          <p:cNvPr id="40" name="Google Shape;40;p8"/>
          <p:cNvSpPr txBox="1">
            <a:spLocks noGrp="1"/>
          </p:cNvSpPr>
          <p:nvPr>
            <p:ph type="ctrTitle"/>
          </p:nvPr>
        </p:nvSpPr>
        <p:spPr>
          <a:xfrm>
            <a:off x="1489682" y="1389821"/>
            <a:ext cx="9044493" cy="1261525"/>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F0783B"/>
              </a:buClr>
              <a:buSzPts val="3840"/>
              <a:buFont typeface="Arial"/>
              <a:buNone/>
              <a:defRPr sz="3840" b="0" i="0" u="none" strike="noStrike" cap="none">
                <a:solidFill>
                  <a:srgbClr val="F0783B"/>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1" name="Google Shape;41;p8"/>
          <p:cNvSpPr txBox="1">
            <a:spLocks noGrp="1"/>
          </p:cNvSpPr>
          <p:nvPr>
            <p:ph type="subTitle" idx="1"/>
          </p:nvPr>
        </p:nvSpPr>
        <p:spPr>
          <a:xfrm>
            <a:off x="1463080" y="2779642"/>
            <a:ext cx="9071094" cy="731485"/>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346"/>
              </a:spcBef>
              <a:spcAft>
                <a:spcPts val="0"/>
              </a:spcAft>
              <a:buSzPts val="1728"/>
              <a:buFont typeface="Arial"/>
              <a:buNone/>
              <a:defRPr sz="1728" b="0" i="0" u="none" strike="noStrike" cap="none">
                <a:latin typeface="Arial"/>
                <a:ea typeface="Arial"/>
                <a:cs typeface="Arial"/>
                <a:sym typeface="Arial"/>
              </a:defRPr>
            </a:lvl1pPr>
            <a:lvl2pPr marR="0" lvl="1" algn="ctr">
              <a:lnSpc>
                <a:spcPct val="100000"/>
              </a:lnSpc>
              <a:spcBef>
                <a:spcPts val="560"/>
              </a:spcBef>
              <a:spcAft>
                <a:spcPts val="0"/>
              </a:spcAft>
              <a:buSzPts val="2800"/>
              <a:buFont typeface="Arial"/>
              <a:buNone/>
              <a:defRPr sz="2800" b="0" i="0" u="none" strike="noStrike" cap="none">
                <a:latin typeface="Arial"/>
                <a:ea typeface="Arial"/>
                <a:cs typeface="Arial"/>
                <a:sym typeface="Arial"/>
              </a:defRPr>
            </a:lvl2pPr>
            <a:lvl3pPr marR="0" lvl="2" algn="ctr">
              <a:lnSpc>
                <a:spcPct val="100000"/>
              </a:lnSpc>
              <a:spcBef>
                <a:spcPts val="480"/>
              </a:spcBef>
              <a:spcAft>
                <a:spcPts val="0"/>
              </a:spcAft>
              <a:buSzPts val="2400"/>
              <a:buFont typeface="Arial"/>
              <a:buNone/>
              <a:defRPr sz="2400" b="0" i="0" u="none" strike="noStrike" cap="none">
                <a:latin typeface="Arial"/>
                <a:ea typeface="Arial"/>
                <a:cs typeface="Arial"/>
                <a:sym typeface="Arial"/>
              </a:defRPr>
            </a:lvl3pPr>
            <a:lvl4pPr marR="0" lvl="3" algn="ctr">
              <a:lnSpc>
                <a:spcPct val="100000"/>
              </a:lnSpc>
              <a:spcBef>
                <a:spcPts val="384"/>
              </a:spcBef>
              <a:spcAft>
                <a:spcPts val="0"/>
              </a:spcAft>
              <a:buSzPts val="1920"/>
              <a:buFont typeface="Arial"/>
              <a:buNone/>
              <a:defRPr sz="1920" b="0" i="0" u="none" strike="noStrike" cap="none">
                <a:latin typeface="Arial"/>
                <a:ea typeface="Arial"/>
                <a:cs typeface="Arial"/>
                <a:sym typeface="Arial"/>
              </a:defRPr>
            </a:lvl4pPr>
            <a:lvl5pPr marR="0" lvl="4" algn="ctr">
              <a:lnSpc>
                <a:spcPct val="100000"/>
              </a:lnSpc>
              <a:spcBef>
                <a:spcPts val="384"/>
              </a:spcBef>
              <a:spcAft>
                <a:spcPts val="0"/>
              </a:spcAft>
              <a:buSzPts val="1920"/>
              <a:buFont typeface="Arial"/>
              <a:buNone/>
              <a:defRPr sz="1920" b="0" i="0" u="none" strike="noStrike" cap="none">
                <a:latin typeface="Arial"/>
                <a:ea typeface="Arial"/>
                <a:cs typeface="Arial"/>
                <a:sym typeface="Arial"/>
              </a:defRPr>
            </a:lvl5pPr>
            <a:lvl6pPr marR="0" lvl="5" algn="ctr">
              <a:lnSpc>
                <a:spcPct val="100000"/>
              </a:lnSpc>
              <a:spcBef>
                <a:spcPts val="384"/>
              </a:spcBef>
              <a:spcAft>
                <a:spcPts val="0"/>
              </a:spcAft>
              <a:buSzPts val="1920"/>
              <a:buFont typeface="Arial"/>
              <a:buNone/>
              <a:defRPr sz="1920" b="0" i="0" u="none" strike="noStrike" cap="none">
                <a:latin typeface="Calibri"/>
                <a:ea typeface="Calibri"/>
                <a:cs typeface="Calibri"/>
                <a:sym typeface="Calibri"/>
              </a:defRPr>
            </a:lvl6pPr>
            <a:lvl7pPr marR="0" lvl="6" algn="ctr">
              <a:lnSpc>
                <a:spcPct val="100000"/>
              </a:lnSpc>
              <a:spcBef>
                <a:spcPts val="384"/>
              </a:spcBef>
              <a:spcAft>
                <a:spcPts val="0"/>
              </a:spcAft>
              <a:buSzPts val="1920"/>
              <a:buFont typeface="Arial"/>
              <a:buNone/>
              <a:defRPr sz="1920" b="0" i="0" u="none" strike="noStrike" cap="none">
                <a:latin typeface="Calibri"/>
                <a:ea typeface="Calibri"/>
                <a:cs typeface="Calibri"/>
                <a:sym typeface="Calibri"/>
              </a:defRPr>
            </a:lvl7pPr>
            <a:lvl8pPr marR="0" lvl="7" algn="ctr">
              <a:lnSpc>
                <a:spcPct val="100000"/>
              </a:lnSpc>
              <a:spcBef>
                <a:spcPts val="384"/>
              </a:spcBef>
              <a:spcAft>
                <a:spcPts val="0"/>
              </a:spcAft>
              <a:buSzPts val="1920"/>
              <a:buFont typeface="Arial"/>
              <a:buNone/>
              <a:defRPr sz="1920" b="0" i="0" u="none" strike="noStrike" cap="none">
                <a:latin typeface="Calibri"/>
                <a:ea typeface="Calibri"/>
                <a:cs typeface="Calibri"/>
                <a:sym typeface="Calibri"/>
              </a:defRPr>
            </a:lvl8pPr>
            <a:lvl9pPr marR="0" lvl="8" algn="ctr">
              <a:lnSpc>
                <a:spcPct val="100000"/>
              </a:lnSpc>
              <a:spcBef>
                <a:spcPts val="384"/>
              </a:spcBef>
              <a:spcAft>
                <a:spcPts val="0"/>
              </a:spcAft>
              <a:buSzPts val="1920"/>
              <a:buFont typeface="Arial"/>
              <a:buNone/>
              <a:defRPr sz="1920" b="0" i="0" u="none" strike="noStrike" cap="none">
                <a:latin typeface="Calibri"/>
                <a:ea typeface="Calibri"/>
                <a:cs typeface="Calibri"/>
                <a:sym typeface="Calibri"/>
              </a:defRPr>
            </a:lvl9pPr>
          </a:lstStyle>
          <a:p>
            <a:endParaRPr/>
          </a:p>
        </p:txBody>
      </p:sp>
      <p:sp>
        <p:nvSpPr>
          <p:cNvPr id="42" name="Google Shape;42;p8"/>
          <p:cNvSpPr txBox="1">
            <a:spLocks noGrp="1"/>
          </p:cNvSpPr>
          <p:nvPr>
            <p:ph type="body" idx="2"/>
          </p:nvPr>
        </p:nvSpPr>
        <p:spPr>
          <a:xfrm>
            <a:off x="1463080" y="3657424"/>
            <a:ext cx="9071094" cy="365742"/>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346"/>
              </a:spcBef>
              <a:spcAft>
                <a:spcPts val="0"/>
              </a:spcAft>
              <a:buSzPts val="1728"/>
              <a:buFont typeface="Arial"/>
              <a:buNone/>
              <a:defRPr sz="1728" b="0" i="0" u="none" strike="noStrike" cap="none">
                <a:latin typeface="Arial"/>
                <a:ea typeface="Arial"/>
                <a:cs typeface="Arial"/>
                <a:sym typeface="Arial"/>
              </a:defRPr>
            </a:lvl1pPr>
            <a:lvl2pPr marL="914400" marR="0" lvl="1" indent="-406400" algn="l">
              <a:lnSpc>
                <a:spcPct val="100000"/>
              </a:lnSpc>
              <a:spcBef>
                <a:spcPts val="560"/>
              </a:spcBef>
              <a:spcAft>
                <a:spcPts val="0"/>
              </a:spcAft>
              <a:buSzPts val="2800"/>
              <a:buFont typeface="Arial"/>
              <a:buChar char="–"/>
              <a:defRPr sz="2800" b="0" i="0" u="none" strike="noStrike" cap="none">
                <a:latin typeface="Arial"/>
                <a:ea typeface="Arial"/>
                <a:cs typeface="Arial"/>
                <a:sym typeface="Arial"/>
              </a:defRPr>
            </a:lvl2pPr>
            <a:lvl3pPr marL="1371600" marR="0" lvl="2" indent="-381000" algn="l">
              <a:lnSpc>
                <a:spcPct val="100000"/>
              </a:lnSpc>
              <a:spcBef>
                <a:spcPts val="480"/>
              </a:spcBef>
              <a:spcAft>
                <a:spcPts val="0"/>
              </a:spcAft>
              <a:buSzPts val="2400"/>
              <a:buFont typeface="Arial"/>
              <a:buChar char="•"/>
              <a:defRPr sz="2400" b="0" i="0" u="none" strike="noStrike" cap="none">
                <a:latin typeface="Arial"/>
                <a:ea typeface="Arial"/>
                <a:cs typeface="Arial"/>
                <a:sym typeface="Arial"/>
              </a:defRPr>
            </a:lvl3pPr>
            <a:lvl4pPr marL="1828800" marR="0" lvl="3" indent="-350519" algn="l">
              <a:lnSpc>
                <a:spcPct val="100000"/>
              </a:lnSpc>
              <a:spcBef>
                <a:spcPts val="384"/>
              </a:spcBef>
              <a:spcAft>
                <a:spcPts val="0"/>
              </a:spcAft>
              <a:buSzPts val="1920"/>
              <a:buFont typeface="Arial"/>
              <a:buChar char="–"/>
              <a:defRPr sz="1920" b="0" i="0" u="none" strike="noStrike" cap="none">
                <a:latin typeface="Arial"/>
                <a:ea typeface="Arial"/>
                <a:cs typeface="Arial"/>
                <a:sym typeface="Arial"/>
              </a:defRPr>
            </a:lvl4pPr>
            <a:lvl5pPr marL="2286000" marR="0" lvl="4" indent="-350520" algn="l">
              <a:lnSpc>
                <a:spcPct val="100000"/>
              </a:lnSpc>
              <a:spcBef>
                <a:spcPts val="384"/>
              </a:spcBef>
              <a:spcAft>
                <a:spcPts val="0"/>
              </a:spcAft>
              <a:buSzPts val="1920"/>
              <a:buFont typeface="Arial"/>
              <a:buChar char="»"/>
              <a:defRPr sz="1920" b="0" i="0" u="none" strike="noStrike" cap="none">
                <a:latin typeface="Arial"/>
                <a:ea typeface="Arial"/>
                <a:cs typeface="Arial"/>
                <a:sym typeface="Arial"/>
              </a:defRPr>
            </a:lvl5pPr>
            <a:lvl6pPr marL="2743200" marR="0" lvl="5" indent="-350520" algn="l">
              <a:lnSpc>
                <a:spcPct val="100000"/>
              </a:lnSpc>
              <a:spcBef>
                <a:spcPts val="384"/>
              </a:spcBef>
              <a:spcAft>
                <a:spcPts val="0"/>
              </a:spcAft>
              <a:buSzPts val="1920"/>
              <a:buFont typeface="Arial"/>
              <a:buChar char="•"/>
              <a:defRPr sz="1920" b="0" i="0" u="none" strike="noStrike" cap="none">
                <a:latin typeface="Calibri"/>
                <a:ea typeface="Calibri"/>
                <a:cs typeface="Calibri"/>
                <a:sym typeface="Calibri"/>
              </a:defRPr>
            </a:lvl6pPr>
            <a:lvl7pPr marL="3200400" marR="0" lvl="6" indent="-350520" algn="l">
              <a:lnSpc>
                <a:spcPct val="100000"/>
              </a:lnSpc>
              <a:spcBef>
                <a:spcPts val="384"/>
              </a:spcBef>
              <a:spcAft>
                <a:spcPts val="0"/>
              </a:spcAft>
              <a:buSzPts val="1920"/>
              <a:buFont typeface="Arial"/>
              <a:buChar char="•"/>
              <a:defRPr sz="1920" b="0" i="0" u="none" strike="noStrike" cap="none">
                <a:latin typeface="Calibri"/>
                <a:ea typeface="Calibri"/>
                <a:cs typeface="Calibri"/>
                <a:sym typeface="Calibri"/>
              </a:defRPr>
            </a:lvl7pPr>
            <a:lvl8pPr marL="3657600" marR="0" lvl="7" indent="-350520" algn="l">
              <a:lnSpc>
                <a:spcPct val="100000"/>
              </a:lnSpc>
              <a:spcBef>
                <a:spcPts val="384"/>
              </a:spcBef>
              <a:spcAft>
                <a:spcPts val="0"/>
              </a:spcAft>
              <a:buSzPts val="1920"/>
              <a:buFont typeface="Arial"/>
              <a:buChar char="•"/>
              <a:defRPr sz="1920" b="0" i="0" u="none" strike="noStrike" cap="none">
                <a:latin typeface="Calibri"/>
                <a:ea typeface="Calibri"/>
                <a:cs typeface="Calibri"/>
                <a:sym typeface="Calibri"/>
              </a:defRPr>
            </a:lvl8pPr>
            <a:lvl9pPr marL="4114800" marR="0" lvl="8" indent="-350520" algn="l">
              <a:lnSpc>
                <a:spcPct val="100000"/>
              </a:lnSpc>
              <a:spcBef>
                <a:spcPts val="384"/>
              </a:spcBef>
              <a:spcAft>
                <a:spcPts val="0"/>
              </a:spcAft>
              <a:buSzPts val="1920"/>
              <a:buFont typeface="Arial"/>
              <a:buChar char="•"/>
              <a:defRPr sz="1920" b="0" i="0" u="none" strike="noStrike" cap="none">
                <a:latin typeface="Calibri"/>
                <a:ea typeface="Calibri"/>
                <a:cs typeface="Calibri"/>
                <a:sym typeface="Calibri"/>
              </a:defRPr>
            </a:lvl9pPr>
          </a:lstStyle>
          <a:p>
            <a:endParaRPr/>
          </a:p>
        </p:txBody>
      </p:sp>
      <p:sp>
        <p:nvSpPr>
          <p:cNvPr id="43" name="Google Shape;43;p8"/>
          <p:cNvSpPr txBox="1">
            <a:spLocks noGrp="1"/>
          </p:cNvSpPr>
          <p:nvPr>
            <p:ph type="body" idx="3"/>
          </p:nvPr>
        </p:nvSpPr>
        <p:spPr>
          <a:xfrm>
            <a:off x="2048311" y="4096315"/>
            <a:ext cx="8485863" cy="1243524"/>
          </a:xfrm>
          <a:prstGeom prst="rect">
            <a:avLst/>
          </a:prstGeom>
          <a:noFill/>
          <a:ln>
            <a:noFill/>
          </a:ln>
        </p:spPr>
        <p:txBody>
          <a:bodyPr spcFirstLastPara="1" wrap="square" lIns="91425" tIns="45700" rIns="91425" bIns="45700" anchor="t" anchorCtr="0">
            <a:noAutofit/>
          </a:bodyPr>
          <a:lstStyle>
            <a:lvl1pPr marL="457200" marR="0" lvl="0" indent="-313944" algn="l">
              <a:lnSpc>
                <a:spcPct val="100000"/>
              </a:lnSpc>
              <a:spcBef>
                <a:spcPts val="269"/>
              </a:spcBef>
              <a:spcAft>
                <a:spcPts val="0"/>
              </a:spcAft>
              <a:buClr>
                <a:srgbClr val="858489"/>
              </a:buClr>
              <a:buSzPts val="1344"/>
              <a:buFont typeface="Arial"/>
              <a:buChar char="•"/>
              <a:defRPr sz="1344" b="0" i="0" u="none" strike="noStrike" cap="none">
                <a:solidFill>
                  <a:srgbClr val="858489"/>
                </a:solidFill>
                <a:latin typeface="Arial"/>
                <a:ea typeface="Arial"/>
                <a:cs typeface="Arial"/>
                <a:sym typeface="Arial"/>
              </a:defRPr>
            </a:lvl1pPr>
            <a:lvl2pPr marL="914400" marR="0" lvl="1" indent="-301752" algn="l">
              <a:lnSpc>
                <a:spcPct val="100000"/>
              </a:lnSpc>
              <a:spcBef>
                <a:spcPts val="230"/>
              </a:spcBef>
              <a:spcAft>
                <a:spcPts val="0"/>
              </a:spcAft>
              <a:buClr>
                <a:srgbClr val="858489"/>
              </a:buClr>
              <a:buSzPts val="1152"/>
              <a:buFont typeface="Arial"/>
              <a:buChar char="–"/>
              <a:defRPr sz="1152" b="0" i="0" u="none" strike="noStrike" cap="none">
                <a:solidFill>
                  <a:srgbClr val="858489"/>
                </a:solidFill>
                <a:latin typeface="Arial"/>
                <a:ea typeface="Arial"/>
                <a:cs typeface="Arial"/>
                <a:sym typeface="Arial"/>
              </a:defRPr>
            </a:lvl2pPr>
            <a:lvl3pPr marL="1371600" marR="0" lvl="2" indent="-295656" algn="l">
              <a:lnSpc>
                <a:spcPct val="100000"/>
              </a:lnSpc>
              <a:spcBef>
                <a:spcPts val="211"/>
              </a:spcBef>
              <a:spcAft>
                <a:spcPts val="0"/>
              </a:spcAft>
              <a:buClr>
                <a:srgbClr val="858489"/>
              </a:buClr>
              <a:buSzPts val="1056"/>
              <a:buFont typeface="Arial"/>
              <a:buChar char="•"/>
              <a:defRPr sz="1056" b="0" i="0" u="none" strike="noStrike" cap="none">
                <a:solidFill>
                  <a:srgbClr val="858489"/>
                </a:solidFill>
                <a:latin typeface="Arial"/>
                <a:ea typeface="Arial"/>
                <a:cs typeface="Arial"/>
                <a:sym typeface="Arial"/>
              </a:defRPr>
            </a:lvl3pPr>
            <a:lvl4pPr marL="1828800" marR="0" lvl="3" indent="-292671" algn="l">
              <a:lnSpc>
                <a:spcPct val="100000"/>
              </a:lnSpc>
              <a:spcBef>
                <a:spcPts val="202"/>
              </a:spcBef>
              <a:spcAft>
                <a:spcPts val="0"/>
              </a:spcAft>
              <a:buClr>
                <a:srgbClr val="858489"/>
              </a:buClr>
              <a:buSzPts val="1009"/>
              <a:buFont typeface="Arial"/>
              <a:buChar char="–"/>
              <a:defRPr sz="1009" b="0" i="0" u="none" strike="noStrike" cap="none">
                <a:solidFill>
                  <a:srgbClr val="858489"/>
                </a:solidFill>
                <a:latin typeface="Arial"/>
                <a:ea typeface="Arial"/>
                <a:cs typeface="Arial"/>
                <a:sym typeface="Arial"/>
              </a:defRPr>
            </a:lvl4pPr>
            <a:lvl5pPr marL="2286000" marR="0" lvl="4" indent="-292671" algn="l">
              <a:lnSpc>
                <a:spcPct val="100000"/>
              </a:lnSpc>
              <a:spcBef>
                <a:spcPts val="202"/>
              </a:spcBef>
              <a:spcAft>
                <a:spcPts val="0"/>
              </a:spcAft>
              <a:buClr>
                <a:srgbClr val="858489"/>
              </a:buClr>
              <a:buSzPts val="1009"/>
              <a:buFont typeface="Arial"/>
              <a:buChar char="»"/>
              <a:defRPr sz="1009" b="0" i="0" u="none" strike="noStrike" cap="none">
                <a:solidFill>
                  <a:srgbClr val="858489"/>
                </a:solidFill>
                <a:latin typeface="Arial"/>
                <a:ea typeface="Arial"/>
                <a:cs typeface="Arial"/>
                <a:sym typeface="Arial"/>
              </a:defRPr>
            </a:lvl5pPr>
            <a:lvl6pPr marL="2743200" marR="0" lvl="5" indent="-350520" algn="l">
              <a:lnSpc>
                <a:spcPct val="100000"/>
              </a:lnSpc>
              <a:spcBef>
                <a:spcPts val="384"/>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6pPr>
            <a:lvl7pPr marL="3200400" marR="0" lvl="6" indent="-350520" algn="l">
              <a:lnSpc>
                <a:spcPct val="100000"/>
              </a:lnSpc>
              <a:spcBef>
                <a:spcPts val="384"/>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7pPr>
            <a:lvl8pPr marL="3657600" marR="0" lvl="7" indent="-350520" algn="l">
              <a:lnSpc>
                <a:spcPct val="100000"/>
              </a:lnSpc>
              <a:spcBef>
                <a:spcPts val="384"/>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8pPr>
            <a:lvl9pPr marL="4114800" marR="0" lvl="8" indent="-350520" algn="l">
              <a:lnSpc>
                <a:spcPct val="100000"/>
              </a:lnSpc>
              <a:spcBef>
                <a:spcPts val="384"/>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9pPr>
          </a:lstStyle>
          <a:p>
            <a:endParaRPr/>
          </a:p>
        </p:txBody>
      </p:sp>
      <p:sp>
        <p:nvSpPr>
          <p:cNvPr id="44" name="Google Shape;44;p8"/>
          <p:cNvSpPr txBox="1">
            <a:spLocks noGrp="1"/>
          </p:cNvSpPr>
          <p:nvPr>
            <p:ph type="sldNum" idx="12"/>
          </p:nvPr>
        </p:nvSpPr>
        <p:spPr>
          <a:xfrm>
            <a:off x="585232" y="5823550"/>
            <a:ext cx="2633662" cy="34925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585232" y="263641"/>
            <a:ext cx="10534174" cy="1097227"/>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F0783B"/>
              </a:buClr>
              <a:buSzPts val="4400"/>
              <a:buFont typeface="Arial"/>
              <a:buNone/>
              <a:defRPr sz="4400" b="0" i="0" u="none" strike="noStrike" cap="none">
                <a:solidFill>
                  <a:srgbClr val="F0783B"/>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7" name="Google Shape;47;p9"/>
          <p:cNvSpPr txBox="1">
            <a:spLocks noGrp="1"/>
          </p:cNvSpPr>
          <p:nvPr>
            <p:ph type="body" idx="1"/>
          </p:nvPr>
        </p:nvSpPr>
        <p:spPr>
          <a:xfrm>
            <a:off x="585232" y="1473638"/>
            <a:ext cx="5171581" cy="614143"/>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461"/>
              </a:spcBef>
              <a:spcAft>
                <a:spcPts val="0"/>
              </a:spcAft>
              <a:buClr>
                <a:srgbClr val="858489"/>
              </a:buClr>
              <a:buSzPts val="2304"/>
              <a:buFont typeface="Arial"/>
              <a:buNone/>
              <a:defRPr sz="2304" b="1" i="0" u="none" strike="noStrike" cap="none">
                <a:solidFill>
                  <a:srgbClr val="858489"/>
                </a:solidFill>
                <a:latin typeface="Arial"/>
                <a:ea typeface="Arial"/>
                <a:cs typeface="Arial"/>
                <a:sym typeface="Arial"/>
              </a:defRPr>
            </a:lvl1pPr>
            <a:lvl2pPr marL="914400" marR="0" lvl="1" indent="-228600" algn="l">
              <a:lnSpc>
                <a:spcPct val="100000"/>
              </a:lnSpc>
              <a:spcBef>
                <a:spcPts val="384"/>
              </a:spcBef>
              <a:spcAft>
                <a:spcPts val="0"/>
              </a:spcAft>
              <a:buClr>
                <a:srgbClr val="858489"/>
              </a:buClr>
              <a:buSzPts val="1920"/>
              <a:buFont typeface="Arial"/>
              <a:buNone/>
              <a:defRPr sz="1920" b="1" i="0" u="none" strike="noStrike" cap="none">
                <a:solidFill>
                  <a:srgbClr val="858489"/>
                </a:solidFill>
                <a:latin typeface="Arial"/>
                <a:ea typeface="Arial"/>
                <a:cs typeface="Arial"/>
                <a:sym typeface="Arial"/>
              </a:defRPr>
            </a:lvl2pPr>
            <a:lvl3pPr marL="1371600" marR="0" lvl="2" indent="-228600" algn="l">
              <a:lnSpc>
                <a:spcPct val="100000"/>
              </a:lnSpc>
              <a:spcBef>
                <a:spcPts val="346"/>
              </a:spcBef>
              <a:spcAft>
                <a:spcPts val="0"/>
              </a:spcAft>
              <a:buClr>
                <a:srgbClr val="858489"/>
              </a:buClr>
              <a:buSzPts val="1728"/>
              <a:buFont typeface="Arial"/>
              <a:buNone/>
              <a:defRPr sz="1728" b="1" i="0" u="none" strike="noStrike" cap="none">
                <a:solidFill>
                  <a:srgbClr val="858489"/>
                </a:solidFill>
                <a:latin typeface="Arial"/>
                <a:ea typeface="Arial"/>
                <a:cs typeface="Arial"/>
                <a:sym typeface="Arial"/>
              </a:defRPr>
            </a:lvl3pPr>
            <a:lvl4pPr marL="1828800" marR="0" lvl="3" indent="-228600" algn="l">
              <a:lnSpc>
                <a:spcPct val="100000"/>
              </a:lnSpc>
              <a:spcBef>
                <a:spcPts val="307"/>
              </a:spcBef>
              <a:spcAft>
                <a:spcPts val="0"/>
              </a:spcAft>
              <a:buClr>
                <a:srgbClr val="858489"/>
              </a:buClr>
              <a:buSzPts val="1536"/>
              <a:buFont typeface="Arial"/>
              <a:buNone/>
              <a:defRPr sz="1536" b="1" i="0" u="none" strike="noStrike" cap="none">
                <a:solidFill>
                  <a:srgbClr val="858489"/>
                </a:solidFill>
                <a:latin typeface="Arial"/>
                <a:ea typeface="Arial"/>
                <a:cs typeface="Arial"/>
                <a:sym typeface="Arial"/>
              </a:defRPr>
            </a:lvl4pPr>
            <a:lvl5pPr marL="2286000" marR="0" lvl="4" indent="-228600" algn="l">
              <a:lnSpc>
                <a:spcPct val="100000"/>
              </a:lnSpc>
              <a:spcBef>
                <a:spcPts val="307"/>
              </a:spcBef>
              <a:spcAft>
                <a:spcPts val="0"/>
              </a:spcAft>
              <a:buClr>
                <a:srgbClr val="858489"/>
              </a:buClr>
              <a:buSzPts val="1536"/>
              <a:buFont typeface="Arial"/>
              <a:buNone/>
              <a:defRPr sz="1536" b="1" i="0" u="none" strike="noStrike" cap="none">
                <a:solidFill>
                  <a:srgbClr val="858489"/>
                </a:solidFill>
                <a:latin typeface="Arial"/>
                <a:ea typeface="Arial"/>
                <a:cs typeface="Arial"/>
                <a:sym typeface="Arial"/>
              </a:defRPr>
            </a:lvl5pPr>
            <a:lvl6pPr marL="2743200" marR="0" lvl="5" indent="-228600" algn="l">
              <a:lnSpc>
                <a:spcPct val="100000"/>
              </a:lnSpc>
              <a:spcBef>
                <a:spcPts val="307"/>
              </a:spcBef>
              <a:spcAft>
                <a:spcPts val="0"/>
              </a:spcAft>
              <a:buClr>
                <a:schemeClr val="dk1"/>
              </a:buClr>
              <a:buSzPts val="1536"/>
              <a:buFont typeface="Arial"/>
              <a:buNone/>
              <a:defRPr sz="1536"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07"/>
              </a:spcBef>
              <a:spcAft>
                <a:spcPts val="0"/>
              </a:spcAft>
              <a:buClr>
                <a:schemeClr val="dk1"/>
              </a:buClr>
              <a:buSzPts val="1536"/>
              <a:buFont typeface="Arial"/>
              <a:buNone/>
              <a:defRPr sz="1536"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07"/>
              </a:spcBef>
              <a:spcAft>
                <a:spcPts val="0"/>
              </a:spcAft>
              <a:buClr>
                <a:schemeClr val="dk1"/>
              </a:buClr>
              <a:buSzPts val="1536"/>
              <a:buFont typeface="Arial"/>
              <a:buNone/>
              <a:defRPr sz="1536"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07"/>
              </a:spcBef>
              <a:spcAft>
                <a:spcPts val="0"/>
              </a:spcAft>
              <a:buClr>
                <a:schemeClr val="dk1"/>
              </a:buClr>
              <a:buSzPts val="1536"/>
              <a:buFont typeface="Arial"/>
              <a:buNone/>
              <a:defRPr sz="1536" b="1" i="0" u="none" strike="noStrike" cap="none">
                <a:solidFill>
                  <a:schemeClr val="dk1"/>
                </a:solidFill>
                <a:latin typeface="Calibri"/>
                <a:ea typeface="Calibri"/>
                <a:cs typeface="Calibri"/>
                <a:sym typeface="Calibri"/>
              </a:defRPr>
            </a:lvl9pPr>
          </a:lstStyle>
          <a:p>
            <a:endParaRPr/>
          </a:p>
        </p:txBody>
      </p:sp>
      <p:sp>
        <p:nvSpPr>
          <p:cNvPr id="48" name="Google Shape;48;p9"/>
          <p:cNvSpPr txBox="1">
            <a:spLocks noGrp="1"/>
          </p:cNvSpPr>
          <p:nvPr>
            <p:ph type="body" idx="2"/>
          </p:nvPr>
        </p:nvSpPr>
        <p:spPr>
          <a:xfrm>
            <a:off x="585232" y="2087780"/>
            <a:ext cx="5171581" cy="3252059"/>
          </a:xfrm>
          <a:prstGeom prst="rect">
            <a:avLst/>
          </a:prstGeom>
          <a:noFill/>
          <a:ln>
            <a:noFill/>
          </a:ln>
        </p:spPr>
        <p:txBody>
          <a:bodyPr spcFirstLastPara="1" wrap="square" lIns="91425" tIns="45700" rIns="91425" bIns="45700" anchor="t" anchorCtr="0">
            <a:noAutofit/>
          </a:bodyPr>
          <a:lstStyle>
            <a:lvl1pPr marL="457200" marR="0" lvl="0" indent="-374904" algn="l">
              <a:lnSpc>
                <a:spcPct val="100000"/>
              </a:lnSpc>
              <a:spcBef>
                <a:spcPts val="461"/>
              </a:spcBef>
              <a:spcAft>
                <a:spcPts val="0"/>
              </a:spcAft>
              <a:buSzPts val="2304"/>
              <a:buFont typeface="Arial"/>
              <a:buChar char="•"/>
              <a:defRPr sz="2304" b="0" i="0" u="none" strike="noStrike" cap="none">
                <a:latin typeface="Arial"/>
                <a:ea typeface="Arial"/>
                <a:cs typeface="Arial"/>
                <a:sym typeface="Arial"/>
              </a:defRPr>
            </a:lvl1pPr>
            <a:lvl2pPr marL="914400" marR="0" lvl="1" indent="-350519" algn="l">
              <a:lnSpc>
                <a:spcPct val="100000"/>
              </a:lnSpc>
              <a:spcBef>
                <a:spcPts val="384"/>
              </a:spcBef>
              <a:spcAft>
                <a:spcPts val="0"/>
              </a:spcAft>
              <a:buSzPts val="1920"/>
              <a:buFont typeface="Arial"/>
              <a:buChar char="–"/>
              <a:defRPr sz="1920" b="0" i="0" u="none" strike="noStrike" cap="none">
                <a:latin typeface="Arial"/>
                <a:ea typeface="Arial"/>
                <a:cs typeface="Arial"/>
                <a:sym typeface="Arial"/>
              </a:defRPr>
            </a:lvl2pPr>
            <a:lvl3pPr marL="1371600" marR="0" lvl="2" indent="-338328" algn="l">
              <a:lnSpc>
                <a:spcPct val="100000"/>
              </a:lnSpc>
              <a:spcBef>
                <a:spcPts val="346"/>
              </a:spcBef>
              <a:spcAft>
                <a:spcPts val="0"/>
              </a:spcAft>
              <a:buSzPts val="1728"/>
              <a:buFont typeface="Arial"/>
              <a:buChar char="•"/>
              <a:defRPr sz="1728" b="0" i="0" u="none" strike="noStrike" cap="none">
                <a:latin typeface="Arial"/>
                <a:ea typeface="Arial"/>
                <a:cs typeface="Arial"/>
                <a:sym typeface="Arial"/>
              </a:defRPr>
            </a:lvl3pPr>
            <a:lvl4pPr marL="1828800" marR="0" lvl="3" indent="-326136" algn="l">
              <a:lnSpc>
                <a:spcPct val="100000"/>
              </a:lnSpc>
              <a:spcBef>
                <a:spcPts val="307"/>
              </a:spcBef>
              <a:spcAft>
                <a:spcPts val="0"/>
              </a:spcAft>
              <a:buSzPts val="1536"/>
              <a:buFont typeface="Arial"/>
              <a:buChar char="–"/>
              <a:defRPr sz="1536" b="0" i="0" u="none" strike="noStrike" cap="none">
                <a:latin typeface="Arial"/>
                <a:ea typeface="Arial"/>
                <a:cs typeface="Arial"/>
                <a:sym typeface="Arial"/>
              </a:defRPr>
            </a:lvl4pPr>
            <a:lvl5pPr marL="2286000" marR="0" lvl="4" indent="-326135" algn="l">
              <a:lnSpc>
                <a:spcPct val="100000"/>
              </a:lnSpc>
              <a:spcBef>
                <a:spcPts val="307"/>
              </a:spcBef>
              <a:spcAft>
                <a:spcPts val="0"/>
              </a:spcAft>
              <a:buSzPts val="1536"/>
              <a:buFont typeface="Arial"/>
              <a:buChar char="»"/>
              <a:defRPr sz="1536" b="0" i="0" u="none" strike="noStrike" cap="none">
                <a:latin typeface="Arial"/>
                <a:ea typeface="Arial"/>
                <a:cs typeface="Arial"/>
                <a:sym typeface="Arial"/>
              </a:defRPr>
            </a:lvl5pPr>
            <a:lvl6pPr marL="2743200" marR="0" lvl="5" indent="-326135" algn="l">
              <a:lnSpc>
                <a:spcPct val="100000"/>
              </a:lnSpc>
              <a:spcBef>
                <a:spcPts val="307"/>
              </a:spcBef>
              <a:spcAft>
                <a:spcPts val="0"/>
              </a:spcAft>
              <a:buSzPts val="1536"/>
              <a:buFont typeface="Arial"/>
              <a:buChar char="•"/>
              <a:defRPr sz="1536" b="0" i="0" u="none" strike="noStrike" cap="none">
                <a:latin typeface="Calibri"/>
                <a:ea typeface="Calibri"/>
                <a:cs typeface="Calibri"/>
                <a:sym typeface="Calibri"/>
              </a:defRPr>
            </a:lvl6pPr>
            <a:lvl7pPr marL="3200400" marR="0" lvl="6" indent="-326135" algn="l">
              <a:lnSpc>
                <a:spcPct val="100000"/>
              </a:lnSpc>
              <a:spcBef>
                <a:spcPts val="307"/>
              </a:spcBef>
              <a:spcAft>
                <a:spcPts val="0"/>
              </a:spcAft>
              <a:buSzPts val="1536"/>
              <a:buFont typeface="Arial"/>
              <a:buChar char="•"/>
              <a:defRPr sz="1536" b="0" i="0" u="none" strike="noStrike" cap="none">
                <a:latin typeface="Calibri"/>
                <a:ea typeface="Calibri"/>
                <a:cs typeface="Calibri"/>
                <a:sym typeface="Calibri"/>
              </a:defRPr>
            </a:lvl7pPr>
            <a:lvl8pPr marL="3657600" marR="0" lvl="7" indent="-326135" algn="l">
              <a:lnSpc>
                <a:spcPct val="100000"/>
              </a:lnSpc>
              <a:spcBef>
                <a:spcPts val="307"/>
              </a:spcBef>
              <a:spcAft>
                <a:spcPts val="0"/>
              </a:spcAft>
              <a:buSzPts val="1536"/>
              <a:buFont typeface="Arial"/>
              <a:buChar char="•"/>
              <a:defRPr sz="1536" b="0" i="0" u="none" strike="noStrike" cap="none">
                <a:latin typeface="Calibri"/>
                <a:ea typeface="Calibri"/>
                <a:cs typeface="Calibri"/>
                <a:sym typeface="Calibri"/>
              </a:defRPr>
            </a:lvl8pPr>
            <a:lvl9pPr marL="4114800" marR="0" lvl="8" indent="-326135" algn="l">
              <a:lnSpc>
                <a:spcPct val="100000"/>
              </a:lnSpc>
              <a:spcBef>
                <a:spcPts val="307"/>
              </a:spcBef>
              <a:spcAft>
                <a:spcPts val="0"/>
              </a:spcAft>
              <a:buSzPts val="1536"/>
              <a:buFont typeface="Arial"/>
              <a:buChar char="•"/>
              <a:defRPr sz="1536" b="0" i="0" u="none" strike="noStrike" cap="none">
                <a:latin typeface="Calibri"/>
                <a:ea typeface="Calibri"/>
                <a:cs typeface="Calibri"/>
                <a:sym typeface="Calibri"/>
              </a:defRPr>
            </a:lvl9pPr>
          </a:lstStyle>
          <a:p>
            <a:endParaRPr/>
          </a:p>
        </p:txBody>
      </p:sp>
      <p:sp>
        <p:nvSpPr>
          <p:cNvPr id="49" name="Google Shape;49;p9"/>
          <p:cNvSpPr txBox="1">
            <a:spLocks noGrp="1"/>
          </p:cNvSpPr>
          <p:nvPr>
            <p:ph type="body" idx="3"/>
          </p:nvPr>
        </p:nvSpPr>
        <p:spPr>
          <a:xfrm>
            <a:off x="5945796" y="1473638"/>
            <a:ext cx="5173612" cy="614143"/>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461"/>
              </a:spcBef>
              <a:spcAft>
                <a:spcPts val="0"/>
              </a:spcAft>
              <a:buClr>
                <a:srgbClr val="858489"/>
              </a:buClr>
              <a:buSzPts val="2304"/>
              <a:buFont typeface="Arial"/>
              <a:buNone/>
              <a:defRPr sz="2304" b="1" i="0" u="none" strike="noStrike" cap="none">
                <a:solidFill>
                  <a:srgbClr val="858489"/>
                </a:solidFill>
                <a:latin typeface="Arial"/>
                <a:ea typeface="Arial"/>
                <a:cs typeface="Arial"/>
                <a:sym typeface="Arial"/>
              </a:defRPr>
            </a:lvl1pPr>
            <a:lvl2pPr marL="914400" marR="0" lvl="1" indent="-228600" algn="l">
              <a:lnSpc>
                <a:spcPct val="100000"/>
              </a:lnSpc>
              <a:spcBef>
                <a:spcPts val="384"/>
              </a:spcBef>
              <a:spcAft>
                <a:spcPts val="0"/>
              </a:spcAft>
              <a:buClr>
                <a:srgbClr val="858489"/>
              </a:buClr>
              <a:buSzPts val="1920"/>
              <a:buFont typeface="Arial"/>
              <a:buNone/>
              <a:defRPr sz="1920" b="1" i="0" u="none" strike="noStrike" cap="none">
                <a:solidFill>
                  <a:srgbClr val="858489"/>
                </a:solidFill>
                <a:latin typeface="Arial"/>
                <a:ea typeface="Arial"/>
                <a:cs typeface="Arial"/>
                <a:sym typeface="Arial"/>
              </a:defRPr>
            </a:lvl2pPr>
            <a:lvl3pPr marL="1371600" marR="0" lvl="2" indent="-228600" algn="l">
              <a:lnSpc>
                <a:spcPct val="100000"/>
              </a:lnSpc>
              <a:spcBef>
                <a:spcPts val="346"/>
              </a:spcBef>
              <a:spcAft>
                <a:spcPts val="0"/>
              </a:spcAft>
              <a:buClr>
                <a:srgbClr val="858489"/>
              </a:buClr>
              <a:buSzPts val="1728"/>
              <a:buFont typeface="Arial"/>
              <a:buNone/>
              <a:defRPr sz="1728" b="1" i="0" u="none" strike="noStrike" cap="none">
                <a:solidFill>
                  <a:srgbClr val="858489"/>
                </a:solidFill>
                <a:latin typeface="Arial"/>
                <a:ea typeface="Arial"/>
                <a:cs typeface="Arial"/>
                <a:sym typeface="Arial"/>
              </a:defRPr>
            </a:lvl3pPr>
            <a:lvl4pPr marL="1828800" marR="0" lvl="3" indent="-228600" algn="l">
              <a:lnSpc>
                <a:spcPct val="100000"/>
              </a:lnSpc>
              <a:spcBef>
                <a:spcPts val="307"/>
              </a:spcBef>
              <a:spcAft>
                <a:spcPts val="0"/>
              </a:spcAft>
              <a:buClr>
                <a:srgbClr val="858489"/>
              </a:buClr>
              <a:buSzPts val="1536"/>
              <a:buFont typeface="Arial"/>
              <a:buNone/>
              <a:defRPr sz="1536" b="1" i="0" u="none" strike="noStrike" cap="none">
                <a:solidFill>
                  <a:srgbClr val="858489"/>
                </a:solidFill>
                <a:latin typeface="Arial"/>
                <a:ea typeface="Arial"/>
                <a:cs typeface="Arial"/>
                <a:sym typeface="Arial"/>
              </a:defRPr>
            </a:lvl4pPr>
            <a:lvl5pPr marL="2286000" marR="0" lvl="4" indent="-228600" algn="l">
              <a:lnSpc>
                <a:spcPct val="100000"/>
              </a:lnSpc>
              <a:spcBef>
                <a:spcPts val="307"/>
              </a:spcBef>
              <a:spcAft>
                <a:spcPts val="0"/>
              </a:spcAft>
              <a:buClr>
                <a:srgbClr val="858489"/>
              </a:buClr>
              <a:buSzPts val="1536"/>
              <a:buFont typeface="Arial"/>
              <a:buNone/>
              <a:defRPr sz="1536" b="1" i="0" u="none" strike="noStrike" cap="none">
                <a:solidFill>
                  <a:srgbClr val="858489"/>
                </a:solidFill>
                <a:latin typeface="Arial"/>
                <a:ea typeface="Arial"/>
                <a:cs typeface="Arial"/>
                <a:sym typeface="Arial"/>
              </a:defRPr>
            </a:lvl5pPr>
            <a:lvl6pPr marL="2743200" marR="0" lvl="5" indent="-228600" algn="l">
              <a:lnSpc>
                <a:spcPct val="100000"/>
              </a:lnSpc>
              <a:spcBef>
                <a:spcPts val="307"/>
              </a:spcBef>
              <a:spcAft>
                <a:spcPts val="0"/>
              </a:spcAft>
              <a:buClr>
                <a:schemeClr val="dk1"/>
              </a:buClr>
              <a:buSzPts val="1536"/>
              <a:buFont typeface="Arial"/>
              <a:buNone/>
              <a:defRPr sz="1536"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07"/>
              </a:spcBef>
              <a:spcAft>
                <a:spcPts val="0"/>
              </a:spcAft>
              <a:buClr>
                <a:schemeClr val="dk1"/>
              </a:buClr>
              <a:buSzPts val="1536"/>
              <a:buFont typeface="Arial"/>
              <a:buNone/>
              <a:defRPr sz="1536"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07"/>
              </a:spcBef>
              <a:spcAft>
                <a:spcPts val="0"/>
              </a:spcAft>
              <a:buClr>
                <a:schemeClr val="dk1"/>
              </a:buClr>
              <a:buSzPts val="1536"/>
              <a:buFont typeface="Arial"/>
              <a:buNone/>
              <a:defRPr sz="1536"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07"/>
              </a:spcBef>
              <a:spcAft>
                <a:spcPts val="0"/>
              </a:spcAft>
              <a:buClr>
                <a:schemeClr val="dk1"/>
              </a:buClr>
              <a:buSzPts val="1536"/>
              <a:buFont typeface="Arial"/>
              <a:buNone/>
              <a:defRPr sz="1536" b="1" i="0" u="none" strike="noStrike" cap="none">
                <a:solidFill>
                  <a:schemeClr val="dk1"/>
                </a:solidFill>
                <a:latin typeface="Calibri"/>
                <a:ea typeface="Calibri"/>
                <a:cs typeface="Calibri"/>
                <a:sym typeface="Calibri"/>
              </a:defRPr>
            </a:lvl9pPr>
          </a:lstStyle>
          <a:p>
            <a:endParaRPr/>
          </a:p>
        </p:txBody>
      </p:sp>
      <p:sp>
        <p:nvSpPr>
          <p:cNvPr id="50" name="Google Shape;50;p9"/>
          <p:cNvSpPr txBox="1">
            <a:spLocks noGrp="1"/>
          </p:cNvSpPr>
          <p:nvPr>
            <p:ph type="body" idx="4"/>
          </p:nvPr>
        </p:nvSpPr>
        <p:spPr>
          <a:xfrm>
            <a:off x="5945796" y="2087780"/>
            <a:ext cx="5173612" cy="3252059"/>
          </a:xfrm>
          <a:prstGeom prst="rect">
            <a:avLst/>
          </a:prstGeom>
          <a:noFill/>
          <a:ln>
            <a:noFill/>
          </a:ln>
        </p:spPr>
        <p:txBody>
          <a:bodyPr spcFirstLastPara="1" wrap="square" lIns="91425" tIns="45700" rIns="91425" bIns="45700" anchor="t" anchorCtr="0">
            <a:noAutofit/>
          </a:bodyPr>
          <a:lstStyle>
            <a:lvl1pPr marL="457200" marR="0" lvl="0" indent="-374904" algn="l">
              <a:lnSpc>
                <a:spcPct val="100000"/>
              </a:lnSpc>
              <a:spcBef>
                <a:spcPts val="461"/>
              </a:spcBef>
              <a:spcAft>
                <a:spcPts val="0"/>
              </a:spcAft>
              <a:buSzPts val="2304"/>
              <a:buFont typeface="Arial"/>
              <a:buChar char="•"/>
              <a:defRPr sz="2304" b="0" i="0" u="none" strike="noStrike" cap="none">
                <a:latin typeface="Arial"/>
                <a:ea typeface="Arial"/>
                <a:cs typeface="Arial"/>
                <a:sym typeface="Arial"/>
              </a:defRPr>
            </a:lvl1pPr>
            <a:lvl2pPr marL="914400" marR="0" lvl="1" indent="-350519" algn="l">
              <a:lnSpc>
                <a:spcPct val="100000"/>
              </a:lnSpc>
              <a:spcBef>
                <a:spcPts val="384"/>
              </a:spcBef>
              <a:spcAft>
                <a:spcPts val="0"/>
              </a:spcAft>
              <a:buSzPts val="1920"/>
              <a:buFont typeface="Arial"/>
              <a:buChar char="–"/>
              <a:defRPr sz="1920" b="0" i="0" u="none" strike="noStrike" cap="none">
                <a:latin typeface="Arial"/>
                <a:ea typeface="Arial"/>
                <a:cs typeface="Arial"/>
                <a:sym typeface="Arial"/>
              </a:defRPr>
            </a:lvl2pPr>
            <a:lvl3pPr marL="1371600" marR="0" lvl="2" indent="-338328" algn="l">
              <a:lnSpc>
                <a:spcPct val="100000"/>
              </a:lnSpc>
              <a:spcBef>
                <a:spcPts val="346"/>
              </a:spcBef>
              <a:spcAft>
                <a:spcPts val="0"/>
              </a:spcAft>
              <a:buSzPts val="1728"/>
              <a:buFont typeface="Arial"/>
              <a:buChar char="•"/>
              <a:defRPr sz="1728" b="0" i="0" u="none" strike="noStrike" cap="none">
                <a:latin typeface="Arial"/>
                <a:ea typeface="Arial"/>
                <a:cs typeface="Arial"/>
                <a:sym typeface="Arial"/>
              </a:defRPr>
            </a:lvl3pPr>
            <a:lvl4pPr marL="1828800" marR="0" lvl="3" indent="-326136" algn="l">
              <a:lnSpc>
                <a:spcPct val="100000"/>
              </a:lnSpc>
              <a:spcBef>
                <a:spcPts val="307"/>
              </a:spcBef>
              <a:spcAft>
                <a:spcPts val="0"/>
              </a:spcAft>
              <a:buSzPts val="1536"/>
              <a:buFont typeface="Arial"/>
              <a:buChar char="–"/>
              <a:defRPr sz="1536" b="0" i="0" u="none" strike="noStrike" cap="none">
                <a:latin typeface="Arial"/>
                <a:ea typeface="Arial"/>
                <a:cs typeface="Arial"/>
                <a:sym typeface="Arial"/>
              </a:defRPr>
            </a:lvl4pPr>
            <a:lvl5pPr marL="2286000" marR="0" lvl="4" indent="-326135" algn="l">
              <a:lnSpc>
                <a:spcPct val="100000"/>
              </a:lnSpc>
              <a:spcBef>
                <a:spcPts val="307"/>
              </a:spcBef>
              <a:spcAft>
                <a:spcPts val="0"/>
              </a:spcAft>
              <a:buSzPts val="1536"/>
              <a:buFont typeface="Arial"/>
              <a:buChar char="»"/>
              <a:defRPr sz="1536" b="0" i="0" u="none" strike="noStrike" cap="none">
                <a:latin typeface="Arial"/>
                <a:ea typeface="Arial"/>
                <a:cs typeface="Arial"/>
                <a:sym typeface="Arial"/>
              </a:defRPr>
            </a:lvl5pPr>
            <a:lvl6pPr marL="2743200" marR="0" lvl="5" indent="-326135" algn="l">
              <a:lnSpc>
                <a:spcPct val="100000"/>
              </a:lnSpc>
              <a:spcBef>
                <a:spcPts val="307"/>
              </a:spcBef>
              <a:spcAft>
                <a:spcPts val="0"/>
              </a:spcAft>
              <a:buSzPts val="1536"/>
              <a:buFont typeface="Arial"/>
              <a:buChar char="•"/>
              <a:defRPr sz="1536" b="0" i="0" u="none" strike="noStrike" cap="none">
                <a:latin typeface="Calibri"/>
                <a:ea typeface="Calibri"/>
                <a:cs typeface="Calibri"/>
                <a:sym typeface="Calibri"/>
              </a:defRPr>
            </a:lvl6pPr>
            <a:lvl7pPr marL="3200400" marR="0" lvl="6" indent="-326135" algn="l">
              <a:lnSpc>
                <a:spcPct val="100000"/>
              </a:lnSpc>
              <a:spcBef>
                <a:spcPts val="307"/>
              </a:spcBef>
              <a:spcAft>
                <a:spcPts val="0"/>
              </a:spcAft>
              <a:buSzPts val="1536"/>
              <a:buFont typeface="Arial"/>
              <a:buChar char="•"/>
              <a:defRPr sz="1536" b="0" i="0" u="none" strike="noStrike" cap="none">
                <a:latin typeface="Calibri"/>
                <a:ea typeface="Calibri"/>
                <a:cs typeface="Calibri"/>
                <a:sym typeface="Calibri"/>
              </a:defRPr>
            </a:lvl7pPr>
            <a:lvl8pPr marL="3657600" marR="0" lvl="7" indent="-326135" algn="l">
              <a:lnSpc>
                <a:spcPct val="100000"/>
              </a:lnSpc>
              <a:spcBef>
                <a:spcPts val="307"/>
              </a:spcBef>
              <a:spcAft>
                <a:spcPts val="0"/>
              </a:spcAft>
              <a:buSzPts val="1536"/>
              <a:buFont typeface="Arial"/>
              <a:buChar char="•"/>
              <a:defRPr sz="1536" b="0" i="0" u="none" strike="noStrike" cap="none">
                <a:latin typeface="Calibri"/>
                <a:ea typeface="Calibri"/>
                <a:cs typeface="Calibri"/>
                <a:sym typeface="Calibri"/>
              </a:defRPr>
            </a:lvl8pPr>
            <a:lvl9pPr marL="4114800" marR="0" lvl="8" indent="-326135" algn="l">
              <a:lnSpc>
                <a:spcPct val="100000"/>
              </a:lnSpc>
              <a:spcBef>
                <a:spcPts val="307"/>
              </a:spcBef>
              <a:spcAft>
                <a:spcPts val="0"/>
              </a:spcAft>
              <a:buSzPts val="1536"/>
              <a:buFont typeface="Arial"/>
              <a:buChar char="•"/>
              <a:defRPr sz="1536" b="0" i="0" u="none" strike="noStrike" cap="none">
                <a:latin typeface="Calibri"/>
                <a:ea typeface="Calibri"/>
                <a:cs typeface="Calibri"/>
                <a:sym typeface="Calibri"/>
              </a:defRPr>
            </a:lvl9pPr>
          </a:lstStyle>
          <a:p>
            <a:endParaRPr/>
          </a:p>
        </p:txBody>
      </p:sp>
      <p:sp>
        <p:nvSpPr>
          <p:cNvPr id="51" name="Google Shape;51;p9"/>
          <p:cNvSpPr txBox="1">
            <a:spLocks noGrp="1"/>
          </p:cNvSpPr>
          <p:nvPr>
            <p:ph type="sldNum" idx="12"/>
          </p:nvPr>
        </p:nvSpPr>
        <p:spPr>
          <a:xfrm>
            <a:off x="585232" y="5823550"/>
            <a:ext cx="2633662" cy="34925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2"/>
        <p:cNvGrpSpPr/>
        <p:nvPr/>
      </p:nvGrpSpPr>
      <p:grpSpPr>
        <a:xfrm>
          <a:off x="0" y="0"/>
          <a:ext cx="0" cy="0"/>
          <a:chOff x="0" y="0"/>
          <a:chExt cx="0" cy="0"/>
        </a:xfrm>
      </p:grpSpPr>
      <p:sp>
        <p:nvSpPr>
          <p:cNvPr id="53" name="Google Shape;53;p10"/>
          <p:cNvSpPr txBox="1">
            <a:spLocks noGrp="1"/>
          </p:cNvSpPr>
          <p:nvPr>
            <p:ph type="sldNum" idx="12"/>
          </p:nvPr>
        </p:nvSpPr>
        <p:spPr>
          <a:xfrm>
            <a:off x="585232" y="5823550"/>
            <a:ext cx="2633662" cy="34925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3">
            <a:alphaModFix/>
          </a:blip>
          <a:srcRect/>
          <a:stretch/>
        </p:blipFill>
        <p:spPr>
          <a:xfrm>
            <a:off x="441" y="0"/>
            <a:ext cx="11703756" cy="6583362"/>
          </a:xfrm>
          <a:prstGeom prst="rect">
            <a:avLst/>
          </a:prstGeom>
          <a:noFill/>
          <a:ln>
            <a:noFill/>
          </a:ln>
        </p:spPr>
      </p:pic>
      <p:sp>
        <p:nvSpPr>
          <p:cNvPr id="11" name="Google Shape;11;p1"/>
          <p:cNvSpPr txBox="1">
            <a:spLocks noGrp="1"/>
          </p:cNvSpPr>
          <p:nvPr>
            <p:ph type="title"/>
          </p:nvPr>
        </p:nvSpPr>
        <p:spPr>
          <a:xfrm>
            <a:off x="585232" y="263641"/>
            <a:ext cx="10534174" cy="109722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F0783B"/>
              </a:buClr>
              <a:buSzPts val="4400"/>
              <a:buFont typeface="Arial"/>
              <a:buNone/>
              <a:defRPr sz="4400" b="0" i="0" u="none" strike="noStrike" cap="none">
                <a:solidFill>
                  <a:srgbClr val="F0783B"/>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585232" y="1536119"/>
            <a:ext cx="10534174" cy="3876869"/>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SzPts val="3200"/>
              <a:buFont typeface="Arial"/>
              <a:buChar char="•"/>
              <a:defRPr sz="3200" b="0" i="0" u="none" strike="noStrike" cap="none">
                <a:latin typeface="Arial"/>
                <a:ea typeface="Arial"/>
                <a:cs typeface="Arial"/>
                <a:sym typeface="Arial"/>
              </a:defRPr>
            </a:lvl1pPr>
            <a:lvl2pPr marL="914400" marR="0" lvl="1" indent="-406400" algn="l" rtl="0">
              <a:lnSpc>
                <a:spcPct val="100000"/>
              </a:lnSpc>
              <a:spcBef>
                <a:spcPts val="560"/>
              </a:spcBef>
              <a:spcAft>
                <a:spcPts val="0"/>
              </a:spcAft>
              <a:buSzPts val="2800"/>
              <a:buFont typeface="Arial"/>
              <a:buChar char="–"/>
              <a:defRPr sz="2800" b="0" i="0" u="none" strike="noStrike" cap="none">
                <a:latin typeface="Arial"/>
                <a:ea typeface="Arial"/>
                <a:cs typeface="Arial"/>
                <a:sym typeface="Arial"/>
              </a:defRPr>
            </a:lvl2pPr>
            <a:lvl3pPr marL="1371600" marR="0" lvl="2" indent="-381000" algn="l" rtl="0">
              <a:lnSpc>
                <a:spcPct val="100000"/>
              </a:lnSpc>
              <a:spcBef>
                <a:spcPts val="480"/>
              </a:spcBef>
              <a:spcAft>
                <a:spcPts val="0"/>
              </a:spcAft>
              <a:buSzPts val="2400"/>
              <a:buFont typeface="Arial"/>
              <a:buChar char="•"/>
              <a:defRPr sz="2400" b="0" i="0" u="none" strike="noStrike" cap="none">
                <a:latin typeface="Arial"/>
                <a:ea typeface="Arial"/>
                <a:cs typeface="Arial"/>
                <a:sym typeface="Arial"/>
              </a:defRPr>
            </a:lvl3pPr>
            <a:lvl4pPr marL="1828800" marR="0" lvl="3" indent="-350519" algn="l" rtl="0">
              <a:lnSpc>
                <a:spcPct val="100000"/>
              </a:lnSpc>
              <a:spcBef>
                <a:spcPts val="384"/>
              </a:spcBef>
              <a:spcAft>
                <a:spcPts val="0"/>
              </a:spcAft>
              <a:buSzPts val="1920"/>
              <a:buFont typeface="Arial"/>
              <a:buChar char="–"/>
              <a:defRPr sz="1920" b="0" i="0" u="none" strike="noStrike" cap="none">
                <a:latin typeface="Arial"/>
                <a:ea typeface="Arial"/>
                <a:cs typeface="Arial"/>
                <a:sym typeface="Arial"/>
              </a:defRPr>
            </a:lvl4pPr>
            <a:lvl5pPr marL="2286000" marR="0" lvl="4" indent="-350520" algn="l" rtl="0">
              <a:lnSpc>
                <a:spcPct val="100000"/>
              </a:lnSpc>
              <a:spcBef>
                <a:spcPts val="384"/>
              </a:spcBef>
              <a:spcAft>
                <a:spcPts val="0"/>
              </a:spcAft>
              <a:buSzPts val="1920"/>
              <a:buFont typeface="Arial"/>
              <a:buChar char="»"/>
              <a:defRPr sz="1920" b="0" i="0" u="none" strike="noStrike" cap="none">
                <a:latin typeface="Arial"/>
                <a:ea typeface="Arial"/>
                <a:cs typeface="Arial"/>
                <a:sym typeface="Arial"/>
              </a:defRPr>
            </a:lvl5pPr>
            <a:lvl6pPr marL="2743200" marR="0" lvl="5" indent="-350520" algn="l" rtl="0">
              <a:lnSpc>
                <a:spcPct val="100000"/>
              </a:lnSpc>
              <a:spcBef>
                <a:spcPts val="384"/>
              </a:spcBef>
              <a:spcAft>
                <a:spcPts val="0"/>
              </a:spcAft>
              <a:buSzPts val="1920"/>
              <a:buFont typeface="Arial"/>
              <a:buChar char="•"/>
              <a:defRPr sz="1920" b="0" i="0" u="none" strike="noStrike" cap="none">
                <a:latin typeface="Calibri"/>
                <a:ea typeface="Calibri"/>
                <a:cs typeface="Calibri"/>
                <a:sym typeface="Calibri"/>
              </a:defRPr>
            </a:lvl6pPr>
            <a:lvl7pPr marL="3200400" marR="0" lvl="6" indent="-350520" algn="l" rtl="0">
              <a:lnSpc>
                <a:spcPct val="100000"/>
              </a:lnSpc>
              <a:spcBef>
                <a:spcPts val="384"/>
              </a:spcBef>
              <a:spcAft>
                <a:spcPts val="0"/>
              </a:spcAft>
              <a:buSzPts val="1920"/>
              <a:buFont typeface="Arial"/>
              <a:buChar char="•"/>
              <a:defRPr sz="1920" b="0" i="0" u="none" strike="noStrike" cap="none">
                <a:latin typeface="Calibri"/>
                <a:ea typeface="Calibri"/>
                <a:cs typeface="Calibri"/>
                <a:sym typeface="Calibri"/>
              </a:defRPr>
            </a:lvl7pPr>
            <a:lvl8pPr marL="3657600" marR="0" lvl="7" indent="-350520" algn="l" rtl="0">
              <a:lnSpc>
                <a:spcPct val="100000"/>
              </a:lnSpc>
              <a:spcBef>
                <a:spcPts val="384"/>
              </a:spcBef>
              <a:spcAft>
                <a:spcPts val="0"/>
              </a:spcAft>
              <a:buSzPts val="1920"/>
              <a:buFont typeface="Arial"/>
              <a:buChar char="•"/>
              <a:defRPr sz="1920" b="0" i="0" u="none" strike="noStrike" cap="none">
                <a:latin typeface="Calibri"/>
                <a:ea typeface="Calibri"/>
                <a:cs typeface="Calibri"/>
                <a:sym typeface="Calibri"/>
              </a:defRPr>
            </a:lvl8pPr>
            <a:lvl9pPr marL="4114800" marR="0" lvl="8" indent="-350520" algn="l" rtl="0">
              <a:lnSpc>
                <a:spcPct val="100000"/>
              </a:lnSpc>
              <a:spcBef>
                <a:spcPts val="384"/>
              </a:spcBef>
              <a:spcAft>
                <a:spcPts val="0"/>
              </a:spcAft>
              <a:buSzPts val="1920"/>
              <a:buFont typeface="Arial"/>
              <a:buChar char="•"/>
              <a:defRPr sz="1920" b="0" i="0" u="none" strike="noStrike" cap="none">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585232" y="5823550"/>
            <a:ext cx="2633662" cy="34925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mailto:kbrohawn@rpgroup.org" TargetMode="External"/><Relationship Id="rId7" Type="http://schemas.openxmlformats.org/officeDocument/2006/relationships/hyperlink" Target="http://www.rpgroup.org/through-the-gat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hyperlink" Target="mailto:anguyen@rpgroup.org" TargetMode="External"/><Relationship Id="rId4" Type="http://schemas.openxmlformats.org/officeDocument/2006/relationships/hyperlink" Target="mailto:dcooper@rpgroup.org" TargetMode="External"/><Relationship Id="rId9"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3"/>
          <p:cNvSpPr txBox="1">
            <a:spLocks noGrp="1"/>
          </p:cNvSpPr>
          <p:nvPr>
            <p:ph type="subTitle" idx="1"/>
          </p:nvPr>
        </p:nvSpPr>
        <p:spPr>
          <a:xfrm>
            <a:off x="613700" y="4231975"/>
            <a:ext cx="10817400" cy="839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3959" b="1">
                <a:solidFill>
                  <a:srgbClr val="E36C09"/>
                </a:solidFill>
              </a:rPr>
              <a:t>Through the Gate:</a:t>
            </a:r>
            <a:br>
              <a:rPr lang="en-US" sz="3959" b="1">
                <a:solidFill>
                  <a:srgbClr val="E36C09"/>
                </a:solidFill>
              </a:rPr>
            </a:br>
            <a:r>
              <a:rPr lang="en-US" sz="3959" b="1">
                <a:solidFill>
                  <a:srgbClr val="E36C09"/>
                </a:solidFill>
              </a:rPr>
              <a:t>Building Students’ Transfer-Capacity</a:t>
            </a:r>
            <a:r>
              <a:rPr lang="en-US" sz="3300" b="1"/>
              <a:t/>
            </a:r>
            <a:br>
              <a:rPr lang="en-US" sz="3300" b="1"/>
            </a:br>
            <a:endParaRPr sz="3300" b="1"/>
          </a:p>
          <a:p>
            <a:pPr marL="0" marR="0" lvl="0" indent="0" algn="l" rtl="0">
              <a:lnSpc>
                <a:spcPct val="100000"/>
              </a:lnSpc>
              <a:spcBef>
                <a:spcPts val="0"/>
              </a:spcBef>
              <a:spcAft>
                <a:spcPts val="0"/>
              </a:spcAft>
              <a:buClr>
                <a:schemeClr val="dk1"/>
              </a:buClr>
              <a:buSzPts val="1100"/>
              <a:buFont typeface="Arial"/>
              <a:buNone/>
            </a:pPr>
            <a:endParaRPr sz="3100"/>
          </a:p>
          <a:p>
            <a:pPr marL="0" marR="0" lvl="0" indent="0" algn="l" rtl="0">
              <a:lnSpc>
                <a:spcPct val="100000"/>
              </a:lnSpc>
              <a:spcBef>
                <a:spcPts val="560"/>
              </a:spcBef>
              <a:spcAft>
                <a:spcPts val="0"/>
              </a:spcAft>
              <a:buClr>
                <a:srgbClr val="858489"/>
              </a:buClr>
              <a:buSzPts val="2800"/>
              <a:buFont typeface="Arial"/>
              <a:buNone/>
            </a:pPr>
            <a:endParaRPr sz="2800" b="0" i="0" u="none" strike="noStrike" cap="none">
              <a:latin typeface="Arial"/>
              <a:ea typeface="Arial"/>
              <a:cs typeface="Arial"/>
              <a:sym typeface="Arial"/>
            </a:endParaRPr>
          </a:p>
        </p:txBody>
      </p:sp>
      <p:sp>
        <p:nvSpPr>
          <p:cNvPr id="70" name="Google Shape;70;p13"/>
          <p:cNvSpPr txBox="1"/>
          <p:nvPr/>
        </p:nvSpPr>
        <p:spPr>
          <a:xfrm>
            <a:off x="6906200" y="3046675"/>
            <a:ext cx="5109600" cy="126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858489"/>
              </a:buClr>
              <a:buSzPts val="1784"/>
              <a:buFont typeface="Arial"/>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Clr>
                <a:srgbClr val="858489"/>
              </a:buClr>
              <a:buSzPts val="1784"/>
              <a:buFont typeface="Arial"/>
              <a:buNone/>
            </a:pPr>
            <a:endParaRPr sz="1800" b="0" i="0" u="none" strike="noStrike" cap="none">
              <a:latin typeface="Arial"/>
              <a:ea typeface="Arial"/>
              <a:cs typeface="Arial"/>
              <a:sym typeface="Arial"/>
            </a:endParaRPr>
          </a:p>
          <a:p>
            <a:pPr marL="0" marR="0" lvl="0" indent="0" algn="l" rtl="0">
              <a:lnSpc>
                <a:spcPct val="100000"/>
              </a:lnSpc>
              <a:spcBef>
                <a:spcPts val="538"/>
              </a:spcBef>
              <a:spcAft>
                <a:spcPts val="0"/>
              </a:spcAft>
              <a:buClr>
                <a:srgbClr val="858489"/>
              </a:buClr>
              <a:buSzPts val="1784"/>
              <a:buFont typeface="Arial"/>
              <a:buNone/>
            </a:pPr>
            <a:endParaRPr sz="1800" b="0" i="0" u="none" strike="noStrike" cap="none">
              <a:latin typeface="Arial"/>
              <a:ea typeface="Arial"/>
              <a:cs typeface="Arial"/>
              <a:sym typeface="Arial"/>
            </a:endParaRPr>
          </a:p>
        </p:txBody>
      </p:sp>
      <p:pic>
        <p:nvPicPr>
          <p:cNvPr id="71" name="Google Shape;71;p13" title="Through the Gate logo"/>
          <p:cNvPicPr preferRelativeResize="0"/>
          <p:nvPr/>
        </p:nvPicPr>
        <p:blipFill>
          <a:blip r:embed="rId3">
            <a:alphaModFix/>
          </a:blip>
          <a:stretch>
            <a:fillRect/>
          </a:stretch>
        </p:blipFill>
        <p:spPr>
          <a:xfrm>
            <a:off x="613700" y="201571"/>
            <a:ext cx="5507300" cy="4106603"/>
          </a:xfrm>
          <a:prstGeom prst="rect">
            <a:avLst/>
          </a:prstGeom>
          <a:noFill/>
          <a:ln>
            <a:noFill/>
          </a:ln>
        </p:spPr>
      </p:pic>
      <p:sp>
        <p:nvSpPr>
          <p:cNvPr id="72" name="Google Shape;72;p13"/>
          <p:cNvSpPr txBox="1">
            <a:spLocks noGrp="1"/>
          </p:cNvSpPr>
          <p:nvPr>
            <p:ph type="subTitle" idx="1"/>
          </p:nvPr>
        </p:nvSpPr>
        <p:spPr>
          <a:xfrm>
            <a:off x="6290225" y="282200"/>
            <a:ext cx="5015700" cy="443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3300" b="1"/>
          </a:p>
          <a:p>
            <a:pPr marL="0" marR="0" lvl="0" indent="0" algn="l" rtl="0">
              <a:lnSpc>
                <a:spcPct val="100000"/>
              </a:lnSpc>
              <a:spcBef>
                <a:spcPts val="0"/>
              </a:spcBef>
              <a:spcAft>
                <a:spcPts val="0"/>
              </a:spcAft>
              <a:buClr>
                <a:schemeClr val="dk1"/>
              </a:buClr>
              <a:buSzPts val="1100"/>
              <a:buFont typeface="Arial"/>
              <a:buNone/>
            </a:pPr>
            <a:r>
              <a:rPr lang="en-US" sz="2200" b="1"/>
              <a:t>2021 Academic Academy</a:t>
            </a:r>
            <a:br>
              <a:rPr lang="en-US" sz="2200" b="1"/>
            </a:br>
            <a:r>
              <a:rPr lang="en-US" sz="2200" b="1"/>
              <a:t>General Session </a:t>
            </a:r>
            <a:endParaRPr sz="3300" b="1"/>
          </a:p>
          <a:p>
            <a:pPr marL="0" marR="0" lvl="0" indent="0" algn="l" rtl="0">
              <a:lnSpc>
                <a:spcPct val="100000"/>
              </a:lnSpc>
              <a:spcBef>
                <a:spcPts val="0"/>
              </a:spcBef>
              <a:spcAft>
                <a:spcPts val="0"/>
              </a:spcAft>
              <a:buClr>
                <a:srgbClr val="858489"/>
              </a:buClr>
              <a:buSzPts val="3300"/>
              <a:buFont typeface="Arial"/>
              <a:buNone/>
            </a:pPr>
            <a:endParaRPr sz="3300"/>
          </a:p>
          <a:p>
            <a:pPr marL="0" lvl="0" indent="0" algn="l" rtl="0">
              <a:spcBef>
                <a:spcPts val="0"/>
              </a:spcBef>
              <a:spcAft>
                <a:spcPts val="0"/>
              </a:spcAft>
              <a:buClr>
                <a:srgbClr val="858489"/>
              </a:buClr>
              <a:buSzPts val="1784"/>
              <a:buFont typeface="Arial"/>
              <a:buNone/>
            </a:pPr>
            <a:r>
              <a:rPr lang="en-US" sz="1600">
                <a:solidFill>
                  <a:schemeClr val="dk1"/>
                </a:solidFill>
              </a:rPr>
              <a:t>Dr. Katie Brohawn</a:t>
            </a:r>
            <a:br>
              <a:rPr lang="en-US" sz="1600">
                <a:solidFill>
                  <a:schemeClr val="dk1"/>
                </a:solidFill>
              </a:rPr>
            </a:br>
            <a:r>
              <a:rPr lang="en-US" sz="1600">
                <a:solidFill>
                  <a:schemeClr val="dk1"/>
                </a:solidFill>
              </a:rPr>
              <a:t>Director of Research, Evaluation, and Development</a:t>
            </a:r>
            <a:br>
              <a:rPr lang="en-US" sz="1600">
                <a:solidFill>
                  <a:schemeClr val="dk1"/>
                </a:solidFill>
              </a:rPr>
            </a:br>
            <a:r>
              <a:rPr lang="en-US" sz="1600">
                <a:solidFill>
                  <a:schemeClr val="dk1"/>
                </a:solidFill>
              </a:rPr>
              <a:t/>
            </a:r>
            <a:br>
              <a:rPr lang="en-US" sz="1600">
                <a:solidFill>
                  <a:schemeClr val="dk1"/>
                </a:solidFill>
              </a:rPr>
            </a:br>
            <a:r>
              <a:rPr lang="en-US" sz="1600">
                <a:solidFill>
                  <a:schemeClr val="dk1"/>
                </a:solidFill>
              </a:rPr>
              <a:t>Dr. Darla Cooper</a:t>
            </a:r>
            <a:br>
              <a:rPr lang="en-US" sz="1600">
                <a:solidFill>
                  <a:schemeClr val="dk1"/>
                </a:solidFill>
              </a:rPr>
            </a:br>
            <a:r>
              <a:rPr lang="en-US" sz="1600">
                <a:solidFill>
                  <a:schemeClr val="dk1"/>
                </a:solidFill>
              </a:rPr>
              <a:t>Executive Director</a:t>
            </a:r>
            <a:endParaRPr sz="1600">
              <a:solidFill>
                <a:schemeClr val="dk1"/>
              </a:solidFill>
            </a:endParaRPr>
          </a:p>
          <a:p>
            <a:pPr marL="0" lvl="0" indent="0" algn="l" rtl="0">
              <a:spcBef>
                <a:spcPts val="1800"/>
              </a:spcBef>
              <a:spcAft>
                <a:spcPts val="0"/>
              </a:spcAft>
              <a:buClr>
                <a:srgbClr val="858489"/>
              </a:buClr>
              <a:buSzPts val="1784"/>
              <a:buFont typeface="Arial"/>
              <a:buNone/>
            </a:pPr>
            <a:r>
              <a:rPr lang="en-US" sz="1600">
                <a:solidFill>
                  <a:schemeClr val="dk1"/>
                </a:solidFill>
              </a:rPr>
              <a:t>Alyssa Nguyen</a:t>
            </a:r>
            <a:endParaRPr sz="1600">
              <a:solidFill>
                <a:schemeClr val="dk1"/>
              </a:solidFill>
            </a:endParaRPr>
          </a:p>
          <a:p>
            <a:pPr marL="0" lvl="0" indent="0" algn="l" rtl="0">
              <a:spcBef>
                <a:spcPts val="0"/>
              </a:spcBef>
              <a:spcAft>
                <a:spcPts val="0"/>
              </a:spcAft>
              <a:buClr>
                <a:srgbClr val="858489"/>
              </a:buClr>
              <a:buSzPts val="1784"/>
              <a:buFont typeface="Arial"/>
              <a:buNone/>
            </a:pPr>
            <a:r>
              <a:rPr lang="en-US" sz="1600">
                <a:solidFill>
                  <a:schemeClr val="dk1"/>
                </a:solidFill>
              </a:rPr>
              <a:t>Senior Director of Research and Evaluation</a:t>
            </a:r>
            <a:endParaRPr sz="3100"/>
          </a:p>
          <a:p>
            <a:pPr marL="0" marR="0" lvl="0" indent="0" algn="l" rtl="0">
              <a:lnSpc>
                <a:spcPct val="100000"/>
              </a:lnSpc>
              <a:spcBef>
                <a:spcPts val="560"/>
              </a:spcBef>
              <a:spcAft>
                <a:spcPts val="0"/>
              </a:spcAft>
              <a:buClr>
                <a:srgbClr val="858489"/>
              </a:buClr>
              <a:buSzPts val="2800"/>
              <a:buFont typeface="Arial"/>
              <a:buNone/>
            </a:pPr>
            <a:endParaRPr sz="2800" b="0" i="0" u="none" strike="noStrike" cap="none">
              <a:latin typeface="Arial"/>
              <a:ea typeface="Arial"/>
              <a:cs typeface="Arial"/>
              <a:sym typeface="Arial"/>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txBox="1">
            <a:spLocks noGrp="1"/>
          </p:cNvSpPr>
          <p:nvPr>
            <p:ph type="title"/>
          </p:nvPr>
        </p:nvSpPr>
        <p:spPr>
          <a:xfrm>
            <a:off x="4886625" y="242850"/>
            <a:ext cx="6823800" cy="607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n-US" sz="3400"/>
              <a:t> </a:t>
            </a:r>
            <a:endParaRPr sz="3400"/>
          </a:p>
        </p:txBody>
      </p:sp>
      <p:sp>
        <p:nvSpPr>
          <p:cNvPr id="157" name="Google Shape;157;p22"/>
          <p:cNvSpPr txBox="1">
            <a:spLocks noGrp="1"/>
          </p:cNvSpPr>
          <p:nvPr>
            <p:ph type="sldNum" idx="12"/>
          </p:nvPr>
        </p:nvSpPr>
        <p:spPr>
          <a:xfrm>
            <a:off x="585232" y="5823550"/>
            <a:ext cx="2633700" cy="349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pic>
        <p:nvPicPr>
          <p:cNvPr id="158" name="Google Shape;158;p22" descr="Students" title="Picture of students"/>
          <p:cNvPicPr preferRelativeResize="0"/>
          <p:nvPr/>
        </p:nvPicPr>
        <p:blipFill rotWithShape="1">
          <a:blip r:embed="rId3">
            <a:alphaModFix/>
          </a:blip>
          <a:srcRect l="8029" t="30422" r="6907" b="11937"/>
          <a:stretch/>
        </p:blipFill>
        <p:spPr>
          <a:xfrm>
            <a:off x="681858" y="2206575"/>
            <a:ext cx="4450568" cy="2261762"/>
          </a:xfrm>
          <a:prstGeom prst="rect">
            <a:avLst/>
          </a:prstGeom>
          <a:noFill/>
          <a:ln>
            <a:noFill/>
          </a:ln>
        </p:spPr>
      </p:pic>
      <p:sp>
        <p:nvSpPr>
          <p:cNvPr id="159" name="Google Shape;159;p22"/>
          <p:cNvSpPr/>
          <p:nvPr/>
        </p:nvSpPr>
        <p:spPr>
          <a:xfrm>
            <a:off x="-57175" y="-26550"/>
            <a:ext cx="4709100" cy="1109700"/>
          </a:xfrm>
          <a:prstGeom prst="chevron">
            <a:avLst>
              <a:gd name="adj" fmla="val 50000"/>
            </a:avLst>
          </a:prstGeom>
          <a:solidFill>
            <a:srgbClr val="EE973D"/>
          </a:solidFill>
          <a:ln>
            <a:noFill/>
          </a:ln>
        </p:spPr>
        <p:txBody>
          <a:bodyPr spcFirstLastPara="1" wrap="square" lIns="117025" tIns="117025" rIns="117025" bIns="1170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strike="noStrike" cap="none">
                <a:solidFill>
                  <a:srgbClr val="FFFFFF"/>
                </a:solidFill>
                <a:latin typeface="Roboto"/>
                <a:ea typeface="Roboto"/>
                <a:cs typeface="Roboto"/>
                <a:sym typeface="Roboto"/>
              </a:rPr>
              <a:t>Phase 2: </a:t>
            </a:r>
            <a:endParaRPr sz="2000" b="1" i="0" strike="noStrike" cap="none">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00"/>
              <a:buFont typeface="Arial"/>
              <a:buNone/>
            </a:pPr>
            <a:r>
              <a:rPr lang="en-US" sz="2000" b="1" i="0" strike="noStrike" cap="none">
                <a:solidFill>
                  <a:srgbClr val="FFFFFF"/>
                </a:solidFill>
                <a:latin typeface="Roboto"/>
                <a:ea typeface="Roboto"/>
                <a:cs typeface="Roboto"/>
                <a:sym typeface="Roboto"/>
              </a:rPr>
              <a:t>Getting Better Directions</a:t>
            </a:r>
            <a:endParaRPr sz="2000" b="1" i="0" strike="noStrike" cap="none">
              <a:solidFill>
                <a:srgbClr val="FFFFFF"/>
              </a:solidFill>
              <a:latin typeface="Roboto"/>
              <a:ea typeface="Roboto"/>
              <a:cs typeface="Roboto"/>
              <a:sym typeface="Roboto"/>
            </a:endParaRPr>
          </a:p>
        </p:txBody>
      </p:sp>
      <p:pic>
        <p:nvPicPr>
          <p:cNvPr id="160" name="Google Shape;160;p22" descr="How do I practically transfer given my numerous responsibilities?&#10;How can I pay for university?&#10;What steps do I need to take?&#10;Who on campus cares if I transfer? " title="Speech bubbles"/>
          <p:cNvPicPr preferRelativeResize="0"/>
          <p:nvPr/>
        </p:nvPicPr>
        <p:blipFill>
          <a:blip r:embed="rId4">
            <a:alphaModFix/>
          </a:blip>
          <a:stretch>
            <a:fillRect/>
          </a:stretch>
        </p:blipFill>
        <p:spPr>
          <a:xfrm>
            <a:off x="5566325" y="501302"/>
            <a:ext cx="5211050" cy="48484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3" descr="University affordability&#10;Pathway navigation&#10;support network&#10;school life balance" title="Four factor framework for building students' transfer capacity"/>
          <p:cNvPicPr preferRelativeResize="0"/>
          <p:nvPr/>
        </p:nvPicPr>
        <p:blipFill rotWithShape="1">
          <a:blip r:embed="rId3">
            <a:alphaModFix/>
          </a:blip>
          <a:srcRect l="5723" t="5648" r="5260" b="9411"/>
          <a:stretch/>
        </p:blipFill>
        <p:spPr>
          <a:xfrm>
            <a:off x="2978044" y="1141650"/>
            <a:ext cx="5480381" cy="5031101"/>
          </a:xfrm>
          <a:prstGeom prst="rect">
            <a:avLst/>
          </a:prstGeom>
          <a:noFill/>
          <a:ln>
            <a:noFill/>
          </a:ln>
        </p:spPr>
      </p:pic>
      <p:sp>
        <p:nvSpPr>
          <p:cNvPr id="167" name="Google Shape;167;p23"/>
          <p:cNvSpPr txBox="1">
            <a:spLocks noGrp="1"/>
          </p:cNvSpPr>
          <p:nvPr>
            <p:ph type="title"/>
          </p:nvPr>
        </p:nvSpPr>
        <p:spPr>
          <a:xfrm>
            <a:off x="4886625" y="242850"/>
            <a:ext cx="6823800" cy="840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n-US" sz="4000"/>
              <a:t>Framework for Building Students’ Transfer Capacity</a:t>
            </a:r>
            <a:endParaRPr sz="4000"/>
          </a:p>
        </p:txBody>
      </p:sp>
      <p:sp>
        <p:nvSpPr>
          <p:cNvPr id="168" name="Google Shape;168;p23"/>
          <p:cNvSpPr txBox="1">
            <a:spLocks noGrp="1"/>
          </p:cNvSpPr>
          <p:nvPr>
            <p:ph type="sldNum" idx="12"/>
          </p:nvPr>
        </p:nvSpPr>
        <p:spPr>
          <a:xfrm>
            <a:off x="585232" y="5823550"/>
            <a:ext cx="2633700" cy="349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
        <p:nvSpPr>
          <p:cNvPr id="169" name="Google Shape;169;p23"/>
          <p:cNvSpPr/>
          <p:nvPr/>
        </p:nvSpPr>
        <p:spPr>
          <a:xfrm>
            <a:off x="-57175" y="-26550"/>
            <a:ext cx="4709100" cy="1109700"/>
          </a:xfrm>
          <a:prstGeom prst="chevron">
            <a:avLst>
              <a:gd name="adj" fmla="val 50000"/>
            </a:avLst>
          </a:prstGeom>
          <a:solidFill>
            <a:srgbClr val="EE973D"/>
          </a:solidFill>
          <a:ln>
            <a:noFill/>
          </a:ln>
        </p:spPr>
        <p:txBody>
          <a:bodyPr spcFirstLastPara="1" wrap="square" lIns="117025" tIns="117025" rIns="117025" bIns="1170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strike="noStrike" cap="none">
                <a:solidFill>
                  <a:srgbClr val="FFFFFF"/>
                </a:solidFill>
                <a:latin typeface="Roboto"/>
                <a:ea typeface="Roboto"/>
                <a:cs typeface="Roboto"/>
                <a:sym typeface="Roboto"/>
              </a:rPr>
              <a:t>Phase 2: </a:t>
            </a:r>
            <a:endParaRPr sz="2000" b="1" i="0" strike="noStrike" cap="none">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00"/>
              <a:buFont typeface="Arial"/>
              <a:buNone/>
            </a:pPr>
            <a:r>
              <a:rPr lang="en-US" sz="2000" b="1" i="0" strike="noStrike" cap="none">
                <a:solidFill>
                  <a:srgbClr val="FFFFFF"/>
                </a:solidFill>
                <a:latin typeface="Roboto"/>
                <a:ea typeface="Roboto"/>
                <a:cs typeface="Roboto"/>
                <a:sym typeface="Roboto"/>
              </a:rPr>
              <a:t>Getting Better Directions</a:t>
            </a:r>
            <a:endParaRPr sz="2000" b="1" i="0" strike="noStrike" cap="none">
              <a:solidFill>
                <a:srgbClr val="FFFFFF"/>
              </a:solidFill>
              <a:latin typeface="Roboto"/>
              <a:ea typeface="Roboto"/>
              <a:cs typeface="Roboto"/>
              <a:sym typeface="Roboto"/>
            </a:endParaRPr>
          </a:p>
        </p:txBody>
      </p:sp>
      <p:sp>
        <p:nvSpPr>
          <p:cNvPr id="170" name="Google Shape;170;p23"/>
          <p:cNvSpPr txBox="1"/>
          <p:nvPr/>
        </p:nvSpPr>
        <p:spPr>
          <a:xfrm>
            <a:off x="221675" y="5264875"/>
            <a:ext cx="3137700" cy="4002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71" name="Google Shape;171;p23"/>
          <p:cNvSpPr txBox="1"/>
          <p:nvPr/>
        </p:nvSpPr>
        <p:spPr>
          <a:xfrm>
            <a:off x="8288000" y="5140175"/>
            <a:ext cx="3325500" cy="4002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p:nvPr/>
        </p:nvSpPr>
        <p:spPr>
          <a:xfrm>
            <a:off x="5705475" y="2066375"/>
            <a:ext cx="5375700" cy="2824800"/>
          </a:xfrm>
          <a:prstGeom prst="wedgeRoundRectCallout">
            <a:avLst>
              <a:gd name="adj1" fmla="val -20833"/>
              <a:gd name="adj2" fmla="val 62500"/>
              <a:gd name="adj3" fmla="val 0"/>
            </a:avLst>
          </a:prstGeom>
          <a:solidFill>
            <a:srgbClr val="0098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400" b="1" i="1" u="none" strike="noStrike" cap="none">
                <a:solidFill>
                  <a:schemeClr val="lt1"/>
                </a:solidFill>
                <a:latin typeface="Arial"/>
                <a:ea typeface="Arial"/>
                <a:cs typeface="Arial"/>
                <a:sym typeface="Arial"/>
              </a:rPr>
              <a:t>One really big thing that’s scaring me is the money…. I mean, it's almost unimaginable that I have to spend the amount that one would pay for a very big house in California simply on education.</a:t>
            </a:r>
            <a:endParaRPr/>
          </a:p>
        </p:txBody>
      </p:sp>
      <p:sp>
        <p:nvSpPr>
          <p:cNvPr id="178" name="Google Shape;178;p24"/>
          <p:cNvSpPr txBox="1">
            <a:spLocks noGrp="1"/>
          </p:cNvSpPr>
          <p:nvPr>
            <p:ph type="body" idx="1"/>
          </p:nvPr>
        </p:nvSpPr>
        <p:spPr>
          <a:xfrm>
            <a:off x="2718725" y="691584"/>
            <a:ext cx="8400600" cy="1031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600"/>
              </a:spcBef>
              <a:spcAft>
                <a:spcPts val="600"/>
              </a:spcAft>
              <a:buSzPts val="2800"/>
              <a:buNone/>
            </a:pPr>
            <a:r>
              <a:rPr lang="en-US" sz="3000" b="1" dirty="0">
                <a:solidFill>
                  <a:srgbClr val="000000"/>
                </a:solidFill>
              </a:rPr>
              <a:t>Students say finances are the </a:t>
            </a:r>
            <a:r>
              <a:rPr lang="en-US" sz="3000" b="1" i="1" dirty="0">
                <a:solidFill>
                  <a:srgbClr val="000000"/>
                </a:solidFill>
              </a:rPr>
              <a:t>biggest </a:t>
            </a:r>
            <a:r>
              <a:rPr lang="en-US" sz="3000" b="1" dirty="0">
                <a:solidFill>
                  <a:srgbClr val="000000"/>
                </a:solidFill>
              </a:rPr>
              <a:t>hurdle to transfer</a:t>
            </a:r>
            <a:endParaRPr dirty="0">
              <a:solidFill>
                <a:srgbClr val="000000"/>
              </a:solidFill>
            </a:endParaRPr>
          </a:p>
        </p:txBody>
      </p:sp>
      <p:sp>
        <p:nvSpPr>
          <p:cNvPr id="179" name="Google Shape;179;p24"/>
          <p:cNvSpPr txBox="1">
            <a:spLocks noGrp="1"/>
          </p:cNvSpPr>
          <p:nvPr>
            <p:ph type="sldNum" idx="12"/>
          </p:nvPr>
        </p:nvSpPr>
        <p:spPr>
          <a:xfrm>
            <a:off x="585232" y="5823550"/>
            <a:ext cx="2633700" cy="34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12</a:t>
            </a:fld>
            <a:endParaRPr/>
          </a:p>
        </p:txBody>
      </p:sp>
      <p:pic>
        <p:nvPicPr>
          <p:cNvPr id="180" name="Google Shape;180;p24" descr="Graphic of bag of money and stacked cash on round green background"/>
          <p:cNvPicPr preferRelativeResize="0"/>
          <p:nvPr/>
        </p:nvPicPr>
        <p:blipFill rotWithShape="1">
          <a:blip r:embed="rId3">
            <a:alphaModFix/>
          </a:blip>
          <a:srcRect/>
          <a:stretch/>
        </p:blipFill>
        <p:spPr>
          <a:xfrm>
            <a:off x="737623" y="310575"/>
            <a:ext cx="1865815" cy="1694075"/>
          </a:xfrm>
          <a:prstGeom prst="rect">
            <a:avLst/>
          </a:prstGeom>
          <a:noFill/>
          <a:ln>
            <a:noFill/>
          </a:ln>
        </p:spPr>
      </p:pic>
      <p:sp>
        <p:nvSpPr>
          <p:cNvPr id="181" name="Google Shape;181;p24"/>
          <p:cNvSpPr txBox="1"/>
          <p:nvPr/>
        </p:nvSpPr>
        <p:spPr>
          <a:xfrm>
            <a:off x="687927" y="2256725"/>
            <a:ext cx="4754700" cy="3084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600"/>
              </a:spcAft>
              <a:buClr>
                <a:srgbClr val="000000"/>
              </a:buClr>
              <a:buSzPts val="2400"/>
              <a:buFont typeface="Arial"/>
              <a:buNone/>
            </a:pPr>
            <a:r>
              <a:rPr lang="en-US" sz="2400" b="0" i="0" u="none" strike="noStrike" cap="none">
                <a:latin typeface="Arial"/>
                <a:ea typeface="Arial"/>
                <a:cs typeface="Arial"/>
                <a:sym typeface="Arial"/>
              </a:rPr>
              <a:t>Help students </a:t>
            </a:r>
            <a:r>
              <a:rPr lang="en-US" sz="2400" b="1" i="0" u="none" strike="noStrike" cap="none">
                <a:latin typeface="Arial"/>
                <a:ea typeface="Arial"/>
                <a:cs typeface="Arial"/>
                <a:sym typeface="Arial"/>
              </a:rPr>
              <a:t>understand all costs associated</a:t>
            </a:r>
            <a:r>
              <a:rPr lang="en-US" sz="2400" b="0" i="0" u="none" strike="noStrike" cap="none">
                <a:latin typeface="Arial"/>
                <a:ea typeface="Arial"/>
                <a:cs typeface="Arial"/>
                <a:sym typeface="Arial"/>
              </a:rPr>
              <a:t> with attending a university and the </a:t>
            </a:r>
            <a:r>
              <a:rPr lang="en-US" sz="2400" b="1" i="0" u="none" strike="noStrike" cap="none">
                <a:latin typeface="Arial"/>
                <a:ea typeface="Arial"/>
                <a:cs typeface="Arial"/>
                <a:sym typeface="Arial"/>
              </a:rPr>
              <a:t>full complement of financial assistance options</a:t>
            </a:r>
            <a:endParaRPr sz="2400" b="0" i="0" u="none" strike="noStrike" cap="none">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5"/>
          <p:cNvSpPr/>
          <p:nvPr/>
        </p:nvSpPr>
        <p:spPr>
          <a:xfrm>
            <a:off x="5821450" y="2078950"/>
            <a:ext cx="5262900" cy="3348300"/>
          </a:xfrm>
          <a:prstGeom prst="wedgeRoundRectCallout">
            <a:avLst>
              <a:gd name="adj1" fmla="val -21193"/>
              <a:gd name="adj2" fmla="val 57041"/>
              <a:gd name="adj3" fmla="val 0"/>
            </a:avLst>
          </a:prstGeom>
          <a:solidFill>
            <a:srgbClr val="00B0A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400" b="1" i="1" u="none" strike="noStrike" cap="none">
                <a:solidFill>
                  <a:schemeClr val="lt1"/>
                </a:solidFill>
                <a:latin typeface="Arial"/>
                <a:ea typeface="Arial"/>
                <a:cs typeface="Arial"/>
                <a:sym typeface="Arial"/>
              </a:rPr>
              <a:t>I have to take calculus for business…. The problem is [my college] doesn’t offer [it] at night or on the weekends. It’s a morning class at [the main campus]…. That may work for a millennial, but not for someone with a full-time job.</a:t>
            </a:r>
            <a:endParaRPr sz="2400" b="1" i="1" u="none" strike="noStrike" cap="none">
              <a:solidFill>
                <a:schemeClr val="lt1"/>
              </a:solidFill>
              <a:latin typeface="Arial"/>
              <a:ea typeface="Arial"/>
              <a:cs typeface="Arial"/>
              <a:sym typeface="Arial"/>
            </a:endParaRPr>
          </a:p>
        </p:txBody>
      </p:sp>
      <p:sp>
        <p:nvSpPr>
          <p:cNvPr id="188" name="Google Shape;188;p25"/>
          <p:cNvSpPr txBox="1">
            <a:spLocks noGrp="1"/>
          </p:cNvSpPr>
          <p:nvPr>
            <p:ph type="title"/>
          </p:nvPr>
        </p:nvSpPr>
        <p:spPr>
          <a:xfrm>
            <a:off x="585232" y="263641"/>
            <a:ext cx="10534200" cy="109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rgbClr val="F3C94F"/>
                </a:solidFill>
              </a:rPr>
              <a:t> </a:t>
            </a:r>
            <a:endParaRPr>
              <a:solidFill>
                <a:srgbClr val="F3C94F"/>
              </a:solidFill>
            </a:endParaRPr>
          </a:p>
        </p:txBody>
      </p:sp>
      <p:sp>
        <p:nvSpPr>
          <p:cNvPr id="189" name="Google Shape;189;p25"/>
          <p:cNvSpPr txBox="1">
            <a:spLocks noGrp="1"/>
          </p:cNvSpPr>
          <p:nvPr>
            <p:ph type="body" idx="1"/>
          </p:nvPr>
        </p:nvSpPr>
        <p:spPr>
          <a:xfrm>
            <a:off x="2637449" y="614501"/>
            <a:ext cx="8700900" cy="10971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000"/>
              </a:spcBef>
              <a:spcAft>
                <a:spcPts val="600"/>
              </a:spcAft>
              <a:buSzPts val="2800"/>
              <a:buNone/>
            </a:pPr>
            <a:r>
              <a:rPr lang="en-US">
                <a:solidFill>
                  <a:srgbClr val="000000"/>
                </a:solidFill>
              </a:rPr>
              <a:t>Students are </a:t>
            </a:r>
            <a:r>
              <a:rPr lang="en-US" b="1">
                <a:solidFill>
                  <a:srgbClr val="000000"/>
                </a:solidFill>
              </a:rPr>
              <a:t>juggling numerous and often competing school, work, and family responsibilities</a:t>
            </a:r>
            <a:r>
              <a:rPr lang="en-US">
                <a:solidFill>
                  <a:srgbClr val="000000"/>
                </a:solidFill>
              </a:rPr>
              <a:t> </a:t>
            </a:r>
            <a:endParaRPr sz="2200" i="1">
              <a:solidFill>
                <a:srgbClr val="000000"/>
              </a:solidFill>
            </a:endParaRPr>
          </a:p>
        </p:txBody>
      </p:sp>
      <p:sp>
        <p:nvSpPr>
          <p:cNvPr id="190" name="Google Shape;190;p25"/>
          <p:cNvSpPr txBox="1">
            <a:spLocks noGrp="1"/>
          </p:cNvSpPr>
          <p:nvPr>
            <p:ph type="sldNum" idx="12"/>
          </p:nvPr>
        </p:nvSpPr>
        <p:spPr>
          <a:xfrm>
            <a:off x="585232" y="5823550"/>
            <a:ext cx="2633700" cy="34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13</a:t>
            </a:fld>
            <a:endParaRPr/>
          </a:p>
        </p:txBody>
      </p:sp>
      <p:pic>
        <p:nvPicPr>
          <p:cNvPr id="191" name="Google Shape;191;p25" descr="Image of round graphic of school life balance"/>
          <p:cNvPicPr preferRelativeResize="0"/>
          <p:nvPr/>
        </p:nvPicPr>
        <p:blipFill rotWithShape="1">
          <a:blip r:embed="rId3">
            <a:alphaModFix/>
          </a:blip>
          <a:srcRect/>
          <a:stretch/>
        </p:blipFill>
        <p:spPr>
          <a:xfrm>
            <a:off x="573175" y="228600"/>
            <a:ext cx="1850350" cy="1850350"/>
          </a:xfrm>
          <a:prstGeom prst="rect">
            <a:avLst/>
          </a:prstGeom>
          <a:noFill/>
          <a:ln>
            <a:noFill/>
          </a:ln>
        </p:spPr>
      </p:pic>
      <p:sp>
        <p:nvSpPr>
          <p:cNvPr id="192" name="Google Shape;192;p25"/>
          <p:cNvSpPr txBox="1"/>
          <p:nvPr/>
        </p:nvSpPr>
        <p:spPr>
          <a:xfrm>
            <a:off x="670525" y="2811150"/>
            <a:ext cx="4795800" cy="2844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600"/>
              </a:spcAft>
              <a:buClr>
                <a:srgbClr val="000000"/>
              </a:buClr>
              <a:buSzPts val="2400"/>
              <a:buFont typeface="Arial"/>
              <a:buNone/>
            </a:pPr>
            <a:r>
              <a:rPr lang="en-US" sz="2400" b="0" i="0" u="none" strike="noStrike" cap="none">
                <a:latin typeface="Arial"/>
                <a:ea typeface="Arial"/>
                <a:cs typeface="Arial"/>
                <a:sym typeface="Arial"/>
              </a:rPr>
              <a:t>Actively </a:t>
            </a:r>
            <a:r>
              <a:rPr lang="en-US" sz="2400" b="1" i="0" u="none" strike="noStrike" cap="none">
                <a:latin typeface="Arial"/>
                <a:ea typeface="Arial"/>
                <a:cs typeface="Arial"/>
                <a:sym typeface="Arial"/>
              </a:rPr>
              <a:t>recognize the complexity of students’ lives in how educational services and supports are delivere</a:t>
            </a:r>
            <a:r>
              <a:rPr lang="en-US" sz="2400" b="1"/>
              <a:t>d</a:t>
            </a:r>
            <a:endParaRPr sz="2400" b="0" i="0" u="none" strike="noStrike" cap="none">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6"/>
          <p:cNvSpPr txBox="1">
            <a:spLocks noGrp="1"/>
          </p:cNvSpPr>
          <p:nvPr>
            <p:ph type="body" idx="1"/>
          </p:nvPr>
        </p:nvSpPr>
        <p:spPr>
          <a:xfrm>
            <a:off x="2399625" y="160725"/>
            <a:ext cx="8924400" cy="19551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000"/>
              </a:spcBef>
              <a:spcAft>
                <a:spcPts val="600"/>
              </a:spcAft>
              <a:buSzPts val="2800"/>
              <a:buNone/>
            </a:pPr>
            <a:r>
              <a:rPr lang="en-US" sz="2500">
                <a:solidFill>
                  <a:srgbClr val="000000"/>
                </a:solidFill>
              </a:rPr>
              <a:t>Students are often </a:t>
            </a:r>
            <a:r>
              <a:rPr lang="en-US" sz="2500" b="1">
                <a:solidFill>
                  <a:srgbClr val="000000"/>
                </a:solidFill>
              </a:rPr>
              <a:t>missing accurate and timely information</a:t>
            </a:r>
            <a:r>
              <a:rPr lang="en-US" sz="2500">
                <a:solidFill>
                  <a:srgbClr val="000000"/>
                </a:solidFill>
              </a:rPr>
              <a:t> about pursuing a baccalaureate </a:t>
            </a:r>
            <a:r>
              <a:rPr lang="en-US" sz="2500" b="1">
                <a:solidFill>
                  <a:srgbClr val="000000"/>
                </a:solidFill>
              </a:rPr>
              <a:t>throughout their transfer journey</a:t>
            </a:r>
            <a:r>
              <a:rPr lang="en-US" sz="2500">
                <a:solidFill>
                  <a:srgbClr val="000000"/>
                </a:solidFill>
              </a:rPr>
              <a:t>—from </a:t>
            </a:r>
            <a:r>
              <a:rPr lang="en-US" sz="2500" i="1">
                <a:solidFill>
                  <a:srgbClr val="000000"/>
                </a:solidFill>
              </a:rPr>
              <a:t>both</a:t>
            </a:r>
            <a:r>
              <a:rPr lang="en-US" sz="2500">
                <a:solidFill>
                  <a:srgbClr val="000000"/>
                </a:solidFill>
              </a:rPr>
              <a:t> community colleges and universities.</a:t>
            </a:r>
            <a:endParaRPr sz="2500" i="1">
              <a:solidFill>
                <a:srgbClr val="000000"/>
              </a:solidFill>
            </a:endParaRPr>
          </a:p>
        </p:txBody>
      </p:sp>
      <p:sp>
        <p:nvSpPr>
          <p:cNvPr id="199" name="Google Shape;199;p26"/>
          <p:cNvSpPr txBox="1">
            <a:spLocks noGrp="1"/>
          </p:cNvSpPr>
          <p:nvPr>
            <p:ph type="sldNum" idx="12"/>
          </p:nvPr>
        </p:nvSpPr>
        <p:spPr>
          <a:xfrm>
            <a:off x="585232" y="5823550"/>
            <a:ext cx="2633700" cy="34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14</a:t>
            </a:fld>
            <a:endParaRPr/>
          </a:p>
        </p:txBody>
      </p:sp>
      <p:pic>
        <p:nvPicPr>
          <p:cNvPr id="200" name="Google Shape;200;p26" descr="Image of round graphic Pathway navigation"/>
          <p:cNvPicPr preferRelativeResize="0"/>
          <p:nvPr/>
        </p:nvPicPr>
        <p:blipFill rotWithShape="1">
          <a:blip r:embed="rId3">
            <a:alphaModFix/>
          </a:blip>
          <a:srcRect/>
          <a:stretch/>
        </p:blipFill>
        <p:spPr>
          <a:xfrm>
            <a:off x="661422" y="391772"/>
            <a:ext cx="1738199" cy="1651625"/>
          </a:xfrm>
          <a:prstGeom prst="rect">
            <a:avLst/>
          </a:prstGeom>
          <a:noFill/>
          <a:ln>
            <a:noFill/>
          </a:ln>
        </p:spPr>
      </p:pic>
      <p:sp>
        <p:nvSpPr>
          <p:cNvPr id="201" name="Google Shape;201;p26"/>
          <p:cNvSpPr txBox="1"/>
          <p:nvPr/>
        </p:nvSpPr>
        <p:spPr>
          <a:xfrm>
            <a:off x="690825" y="2204875"/>
            <a:ext cx="4389300" cy="2703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600"/>
              </a:spcAft>
              <a:buClr>
                <a:srgbClr val="000000"/>
              </a:buClr>
              <a:buSzPts val="2400"/>
              <a:buFont typeface="Arial"/>
              <a:buNone/>
            </a:pPr>
            <a:r>
              <a:rPr lang="en-US" sz="2400" b="0" i="0" u="none" strike="noStrike" cap="none">
                <a:latin typeface="Arial"/>
                <a:ea typeface="Arial"/>
                <a:cs typeface="Arial"/>
                <a:sym typeface="Arial"/>
              </a:rPr>
              <a:t>Proactively provide </a:t>
            </a:r>
            <a:r>
              <a:rPr lang="en-US" sz="2400" b="1" i="0" u="none" strike="noStrike" cap="none">
                <a:latin typeface="Arial"/>
                <a:ea typeface="Arial"/>
                <a:cs typeface="Arial"/>
                <a:sym typeface="Arial"/>
              </a:rPr>
              <a:t>clear and accurate information about transfer processes and requirements</a:t>
            </a:r>
            <a:r>
              <a:rPr lang="en-US" sz="2400" b="0" i="0" u="none" strike="noStrike" cap="none">
                <a:latin typeface="Arial"/>
                <a:ea typeface="Arial"/>
                <a:cs typeface="Arial"/>
                <a:sym typeface="Arial"/>
              </a:rPr>
              <a:t>, strategically conveyed </a:t>
            </a:r>
            <a:r>
              <a:rPr lang="en-US" sz="2400" b="1" i="0" u="none" strike="noStrike" cap="none">
                <a:latin typeface="Arial"/>
                <a:ea typeface="Arial"/>
                <a:cs typeface="Arial"/>
                <a:sym typeface="Arial"/>
              </a:rPr>
              <a:t>across students’ entire community college journey</a:t>
            </a:r>
            <a:endParaRPr sz="2400" b="0" i="0" u="none" strike="noStrike" cap="none">
              <a:latin typeface="Arial"/>
              <a:ea typeface="Arial"/>
              <a:cs typeface="Arial"/>
              <a:sym typeface="Arial"/>
            </a:endParaRPr>
          </a:p>
        </p:txBody>
      </p:sp>
      <p:sp>
        <p:nvSpPr>
          <p:cNvPr id="202" name="Google Shape;202;p26"/>
          <p:cNvSpPr/>
          <p:nvPr/>
        </p:nvSpPr>
        <p:spPr>
          <a:xfrm>
            <a:off x="5897650" y="2055600"/>
            <a:ext cx="5262900" cy="3353400"/>
          </a:xfrm>
          <a:prstGeom prst="wedgeRoundRectCallout">
            <a:avLst>
              <a:gd name="adj1" fmla="val -20956"/>
              <a:gd name="adj2" fmla="val 58432"/>
              <a:gd name="adj3" fmla="val 0"/>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1" i="1" u="none" strike="noStrike" cap="none">
                <a:solidFill>
                  <a:schemeClr val="lt1"/>
                </a:solidFill>
                <a:latin typeface="Arial"/>
                <a:ea typeface="Arial"/>
                <a:cs typeface="Arial"/>
                <a:sym typeface="Arial"/>
              </a:rPr>
              <a:t>A lot of people are left confused in what they’re doing…there’s all kinds of figuring out on their own…kind of teetering on the edge of, “Am I doing this right? Am I taking the right classes?” I think the ones who have it real lucky are the ones that consistently go and ask a bunch of questions and don’t stop until [they] get answers. And that kind of isn’t really good. </a:t>
            </a:r>
            <a:endParaRPr sz="1800" b="1" i="1"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p:nvPr/>
        </p:nvSpPr>
        <p:spPr>
          <a:xfrm>
            <a:off x="5776925" y="2152350"/>
            <a:ext cx="5395800" cy="3278700"/>
          </a:xfrm>
          <a:prstGeom prst="wedgeRoundRectCallout">
            <a:avLst>
              <a:gd name="adj1" fmla="val -20871"/>
              <a:gd name="adj2" fmla="val 60313"/>
              <a:gd name="adj3" fmla="val 0"/>
            </a:avLst>
          </a:prstGeom>
          <a:solidFill>
            <a:srgbClr val="D64127">
              <a:alpha val="713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200" b="1" i="1" u="none" strike="noStrike" cap="none">
                <a:solidFill>
                  <a:schemeClr val="lt1"/>
                </a:solidFill>
                <a:latin typeface="Arial"/>
                <a:ea typeface="Arial"/>
                <a:cs typeface="Arial"/>
                <a:sym typeface="Arial"/>
              </a:rPr>
              <a:t>A lot of times, it feels like people are fighting their own battles [at my college]…. It just doesn’t really feel like everyone’s connected…like they’re fighting together. A lot of times, it feels like a lot of people are on their personal journeys by themselves.</a:t>
            </a:r>
            <a:endParaRPr sz="2200"/>
          </a:p>
        </p:txBody>
      </p:sp>
      <p:sp>
        <p:nvSpPr>
          <p:cNvPr id="209" name="Google Shape;209;p27"/>
          <p:cNvSpPr txBox="1">
            <a:spLocks noGrp="1"/>
          </p:cNvSpPr>
          <p:nvPr>
            <p:ph type="body" idx="1"/>
          </p:nvPr>
        </p:nvSpPr>
        <p:spPr>
          <a:xfrm>
            <a:off x="2424045" y="475496"/>
            <a:ext cx="9005700" cy="12489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000"/>
              </a:spcBef>
              <a:spcAft>
                <a:spcPts val="0"/>
              </a:spcAft>
              <a:buSzPts val="2800"/>
              <a:buNone/>
            </a:pPr>
            <a:r>
              <a:rPr lang="en-US">
                <a:solidFill>
                  <a:srgbClr val="000000"/>
                </a:solidFill>
              </a:rPr>
              <a:t>Students say the </a:t>
            </a:r>
            <a:r>
              <a:rPr lang="en-US" b="1">
                <a:solidFill>
                  <a:srgbClr val="000000"/>
                </a:solidFill>
              </a:rPr>
              <a:t>absence of social support negatively impacts their transfer decision-making</a:t>
            </a:r>
            <a:r>
              <a:rPr lang="en-US">
                <a:solidFill>
                  <a:srgbClr val="000000"/>
                </a:solidFill>
              </a:rPr>
              <a:t> and compromises their capacity for pursuing a bachelor’s degree.</a:t>
            </a:r>
            <a:endParaRPr sz="2400" b="1" i="1">
              <a:solidFill>
                <a:srgbClr val="000000"/>
              </a:solidFill>
            </a:endParaRPr>
          </a:p>
        </p:txBody>
      </p:sp>
      <p:sp>
        <p:nvSpPr>
          <p:cNvPr id="210" name="Google Shape;210;p27"/>
          <p:cNvSpPr txBox="1">
            <a:spLocks noGrp="1"/>
          </p:cNvSpPr>
          <p:nvPr>
            <p:ph type="sldNum" idx="12"/>
          </p:nvPr>
        </p:nvSpPr>
        <p:spPr>
          <a:xfrm>
            <a:off x="585232" y="5823550"/>
            <a:ext cx="2633700" cy="34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15</a:t>
            </a:fld>
            <a:endParaRPr/>
          </a:p>
        </p:txBody>
      </p:sp>
      <p:pic>
        <p:nvPicPr>
          <p:cNvPr id="211" name="Google Shape;211;p27" descr="Image of a circle with Suppot Network"/>
          <p:cNvPicPr preferRelativeResize="0"/>
          <p:nvPr/>
        </p:nvPicPr>
        <p:blipFill rotWithShape="1">
          <a:blip r:embed="rId3">
            <a:alphaModFix/>
          </a:blip>
          <a:srcRect/>
          <a:stretch/>
        </p:blipFill>
        <p:spPr>
          <a:xfrm>
            <a:off x="661425" y="317000"/>
            <a:ext cx="1537550" cy="1565900"/>
          </a:xfrm>
          <a:prstGeom prst="rect">
            <a:avLst/>
          </a:prstGeom>
          <a:noFill/>
          <a:ln>
            <a:noFill/>
          </a:ln>
        </p:spPr>
      </p:pic>
      <p:sp>
        <p:nvSpPr>
          <p:cNvPr id="212" name="Google Shape;212;p27"/>
          <p:cNvSpPr txBox="1"/>
          <p:nvPr/>
        </p:nvSpPr>
        <p:spPr>
          <a:xfrm>
            <a:off x="585225" y="2516225"/>
            <a:ext cx="5304900" cy="3080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600"/>
              </a:spcAft>
              <a:buClr>
                <a:srgbClr val="000000"/>
              </a:buClr>
              <a:buSzPts val="2400"/>
              <a:buFont typeface="Arial"/>
              <a:buNone/>
            </a:pPr>
            <a:r>
              <a:rPr lang="en-US" sz="2800" b="0" i="0" u="none" strike="noStrike" cap="none">
                <a:latin typeface="Arial"/>
                <a:ea typeface="Arial"/>
                <a:cs typeface="Arial"/>
                <a:sym typeface="Arial"/>
              </a:rPr>
              <a:t>Intentionally </a:t>
            </a:r>
            <a:r>
              <a:rPr lang="en-US" sz="2800" b="1" i="0" u="none" strike="noStrike" cap="none">
                <a:latin typeface="Arial"/>
                <a:ea typeface="Arial"/>
                <a:cs typeface="Arial"/>
                <a:sym typeface="Arial"/>
              </a:rPr>
              <a:t>connect students to a network of supporters who demonstrate an active investment in their transfer success</a:t>
            </a:r>
            <a:r>
              <a:rPr lang="en-US" sz="2800" b="0" i="0" u="none" strike="noStrike" cap="none">
                <a:latin typeface="Arial"/>
                <a:ea typeface="Arial"/>
                <a:cs typeface="Arial"/>
                <a:sym typeface="Arial"/>
              </a:rPr>
              <a:t> </a:t>
            </a:r>
            <a:endParaRPr sz="2800" b="0" i="0" u="none" strike="noStrike" cap="none">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8"/>
          <p:cNvSpPr txBox="1">
            <a:spLocks noGrp="1"/>
          </p:cNvSpPr>
          <p:nvPr>
            <p:ph type="body" idx="1"/>
          </p:nvPr>
        </p:nvSpPr>
        <p:spPr>
          <a:xfrm>
            <a:off x="4533175" y="1486897"/>
            <a:ext cx="6543300" cy="341370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1200"/>
              </a:spcBef>
              <a:spcAft>
                <a:spcPts val="0"/>
              </a:spcAft>
              <a:buSzPts val="2800"/>
              <a:buChar char="•"/>
            </a:pPr>
            <a:r>
              <a:rPr lang="en-US" sz="2800">
                <a:highlight>
                  <a:schemeClr val="lt1"/>
                </a:highlight>
              </a:rPr>
              <a:t>Hispanic and Latina/o/x Students</a:t>
            </a:r>
            <a:endParaRPr sz="2800">
              <a:highlight>
                <a:schemeClr val="lt1"/>
              </a:highlight>
            </a:endParaRPr>
          </a:p>
          <a:p>
            <a:pPr marL="457200" lvl="0" indent="-406400" algn="l" rtl="0">
              <a:lnSpc>
                <a:spcPct val="115000"/>
              </a:lnSpc>
              <a:spcBef>
                <a:spcPts val="1200"/>
              </a:spcBef>
              <a:spcAft>
                <a:spcPts val="0"/>
              </a:spcAft>
              <a:buSzPts val="2800"/>
              <a:buChar char="•"/>
            </a:pPr>
            <a:r>
              <a:rPr lang="en-US" sz="2800">
                <a:highlight>
                  <a:schemeClr val="lt1"/>
                </a:highlight>
              </a:rPr>
              <a:t>African-American/Black Students</a:t>
            </a:r>
            <a:endParaRPr sz="2800">
              <a:highlight>
                <a:schemeClr val="lt1"/>
              </a:highlight>
            </a:endParaRPr>
          </a:p>
          <a:p>
            <a:pPr marL="457200" lvl="0" indent="-406400" algn="l" rtl="0">
              <a:lnSpc>
                <a:spcPct val="115000"/>
              </a:lnSpc>
              <a:spcBef>
                <a:spcPts val="1200"/>
              </a:spcBef>
              <a:spcAft>
                <a:spcPts val="0"/>
              </a:spcAft>
              <a:buSzPts val="2800"/>
              <a:buChar char="•"/>
            </a:pPr>
            <a:r>
              <a:rPr lang="en-US" sz="2800">
                <a:highlight>
                  <a:schemeClr val="lt1"/>
                </a:highlight>
              </a:rPr>
              <a:t>Fem</a:t>
            </a:r>
            <a:r>
              <a:rPr lang="en-US" sz="2800"/>
              <a:t>ale Students </a:t>
            </a:r>
            <a:endParaRPr sz="2800"/>
          </a:p>
          <a:p>
            <a:pPr marL="457200" lvl="0" indent="-406400" algn="l" rtl="0">
              <a:lnSpc>
                <a:spcPct val="115000"/>
              </a:lnSpc>
              <a:spcBef>
                <a:spcPts val="1200"/>
              </a:spcBef>
              <a:spcAft>
                <a:spcPts val="0"/>
              </a:spcAft>
              <a:buSzPts val="2800"/>
              <a:buChar char="•"/>
            </a:pPr>
            <a:r>
              <a:rPr lang="en-US" sz="2800"/>
              <a:t>Older Students </a:t>
            </a:r>
            <a:endParaRPr sz="2800"/>
          </a:p>
          <a:p>
            <a:pPr marL="457200" lvl="0" indent="-406400" algn="l" rtl="0">
              <a:lnSpc>
                <a:spcPct val="115000"/>
              </a:lnSpc>
              <a:spcBef>
                <a:spcPts val="1200"/>
              </a:spcBef>
              <a:spcAft>
                <a:spcPts val="0"/>
              </a:spcAft>
              <a:buSzPts val="2800"/>
              <a:buChar char="•"/>
            </a:pPr>
            <a:r>
              <a:rPr lang="en-US" sz="2800"/>
              <a:t>Exited Students with Transfer Goals</a:t>
            </a:r>
            <a:endParaRPr sz="2800"/>
          </a:p>
          <a:p>
            <a:pPr marL="457200" lvl="0" indent="-406400" algn="l" rtl="0">
              <a:lnSpc>
                <a:spcPct val="115000"/>
              </a:lnSpc>
              <a:spcBef>
                <a:spcPts val="1200"/>
              </a:spcBef>
              <a:spcAft>
                <a:spcPts val="0"/>
              </a:spcAft>
              <a:buSzPts val="2800"/>
              <a:buChar char="•"/>
            </a:pPr>
            <a:r>
              <a:rPr lang="en-US" sz="2800"/>
              <a:t>Central Valley Students</a:t>
            </a:r>
            <a:endParaRPr sz="2800"/>
          </a:p>
          <a:p>
            <a:pPr marL="457200" lvl="0" indent="0" algn="l" rtl="0">
              <a:lnSpc>
                <a:spcPct val="100000"/>
              </a:lnSpc>
              <a:spcBef>
                <a:spcPts val="1000"/>
              </a:spcBef>
              <a:spcAft>
                <a:spcPts val="1000"/>
              </a:spcAft>
              <a:buSzPts val="3200"/>
              <a:buNone/>
            </a:pPr>
            <a:endParaRPr sz="3500">
              <a:solidFill>
                <a:schemeClr val="dk1"/>
              </a:solidFill>
            </a:endParaRPr>
          </a:p>
        </p:txBody>
      </p:sp>
      <p:sp>
        <p:nvSpPr>
          <p:cNvPr id="219" name="Google Shape;219;p28"/>
          <p:cNvSpPr txBox="1">
            <a:spLocks noGrp="1"/>
          </p:cNvSpPr>
          <p:nvPr>
            <p:ph type="sldNum" idx="12"/>
          </p:nvPr>
        </p:nvSpPr>
        <p:spPr>
          <a:xfrm>
            <a:off x="585232" y="5823550"/>
            <a:ext cx="2633700" cy="34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16</a:t>
            </a:fld>
            <a:endParaRPr/>
          </a:p>
        </p:txBody>
      </p:sp>
      <p:pic>
        <p:nvPicPr>
          <p:cNvPr id="220" name="Google Shape;220;p28" descr="Transfer Stories and Strategies flyer"/>
          <p:cNvPicPr preferRelativeResize="0"/>
          <p:nvPr/>
        </p:nvPicPr>
        <p:blipFill rotWithShape="1">
          <a:blip r:embed="rId3">
            <a:alphaModFix/>
          </a:blip>
          <a:srcRect l="-2150" t="2807" r="2149" b="22715"/>
          <a:stretch/>
        </p:blipFill>
        <p:spPr>
          <a:xfrm>
            <a:off x="585225" y="1486900"/>
            <a:ext cx="3795475" cy="3786799"/>
          </a:xfrm>
          <a:prstGeom prst="rect">
            <a:avLst/>
          </a:prstGeom>
          <a:noFill/>
          <a:ln>
            <a:noFill/>
          </a:ln>
        </p:spPr>
      </p:pic>
      <p:sp>
        <p:nvSpPr>
          <p:cNvPr id="221" name="Google Shape;221;p28"/>
          <p:cNvSpPr/>
          <p:nvPr/>
        </p:nvSpPr>
        <p:spPr>
          <a:xfrm>
            <a:off x="-57175" y="-26550"/>
            <a:ext cx="4709100" cy="1109700"/>
          </a:xfrm>
          <a:prstGeom prst="chevron">
            <a:avLst>
              <a:gd name="adj" fmla="val 50000"/>
            </a:avLst>
          </a:prstGeom>
          <a:solidFill>
            <a:srgbClr val="EE973D"/>
          </a:solidFill>
          <a:ln>
            <a:noFill/>
          </a:ln>
        </p:spPr>
        <p:txBody>
          <a:bodyPr spcFirstLastPara="1" wrap="square" lIns="117025" tIns="117025" rIns="117025" bIns="1170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Roboto"/>
                <a:ea typeface="Roboto"/>
                <a:cs typeface="Roboto"/>
                <a:sym typeface="Roboto"/>
              </a:rPr>
              <a:t>Phase 2: </a:t>
            </a:r>
            <a:endParaRPr sz="2000" b="1" i="0" u="none" strike="noStrike" cap="none">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Roboto"/>
                <a:ea typeface="Roboto"/>
                <a:cs typeface="Roboto"/>
                <a:sym typeface="Roboto"/>
              </a:rPr>
              <a:t>Getting Better Directions</a:t>
            </a:r>
            <a:endParaRPr sz="2000" b="1" i="0" u="none" strike="noStrike" cap="none">
              <a:solidFill>
                <a:srgbClr val="FFFFFF"/>
              </a:solidFill>
              <a:latin typeface="Roboto"/>
              <a:ea typeface="Roboto"/>
              <a:cs typeface="Roboto"/>
              <a:sym typeface="Roboto"/>
            </a:endParaRPr>
          </a:p>
        </p:txBody>
      </p:sp>
      <p:sp>
        <p:nvSpPr>
          <p:cNvPr id="222" name="Google Shape;222;p28"/>
          <p:cNvSpPr txBox="1">
            <a:spLocks noGrp="1"/>
          </p:cNvSpPr>
          <p:nvPr>
            <p:ph type="title"/>
          </p:nvPr>
        </p:nvSpPr>
        <p:spPr>
          <a:xfrm>
            <a:off x="4651918" y="219100"/>
            <a:ext cx="6804600" cy="1008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n-US" sz="4000" b="0"/>
              <a:t>Unique Experience of                Focal Student Groups</a:t>
            </a:r>
            <a:endParaRPr sz="4000" b="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body" idx="1"/>
          </p:nvPr>
        </p:nvSpPr>
        <p:spPr>
          <a:xfrm>
            <a:off x="280425" y="1536125"/>
            <a:ext cx="2724900" cy="3822300"/>
          </a:xfrm>
          <a:prstGeom prst="rect">
            <a:avLst/>
          </a:prstGeom>
          <a:ln w="28575" cap="flat" cmpd="sng">
            <a:solidFill>
              <a:srgbClr val="009844"/>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3000"/>
              </a:spcBef>
              <a:spcAft>
                <a:spcPts val="0"/>
              </a:spcAft>
              <a:buNone/>
            </a:pPr>
            <a:r>
              <a:rPr lang="en-US" sz="2000"/>
              <a:t>Indicate getting enough </a:t>
            </a:r>
            <a:r>
              <a:rPr lang="en-US" sz="2000" b="1"/>
              <a:t>financial aid</a:t>
            </a:r>
            <a:r>
              <a:rPr lang="en-US" sz="2000"/>
              <a:t> is </a:t>
            </a:r>
            <a:r>
              <a:rPr lang="en-US" sz="2000" b="1"/>
              <a:t>highly motivating</a:t>
            </a:r>
            <a:endParaRPr sz="2000" b="1"/>
          </a:p>
          <a:p>
            <a:pPr marL="0" lvl="0" indent="0" algn="ctr" rtl="0">
              <a:spcBef>
                <a:spcPts val="1000"/>
              </a:spcBef>
              <a:spcAft>
                <a:spcPts val="1000"/>
              </a:spcAft>
              <a:buNone/>
            </a:pPr>
            <a:r>
              <a:rPr lang="en-US" sz="2000"/>
              <a:t>Report that the cost of </a:t>
            </a:r>
            <a:r>
              <a:rPr lang="en-US" sz="2000" b="1"/>
              <a:t>university tuition</a:t>
            </a:r>
            <a:r>
              <a:rPr lang="en-US" sz="2000"/>
              <a:t> is </a:t>
            </a:r>
            <a:r>
              <a:rPr lang="en-US" sz="2000" b="1"/>
              <a:t>very challenging</a:t>
            </a:r>
            <a:endParaRPr sz="2100"/>
          </a:p>
        </p:txBody>
      </p:sp>
      <p:sp>
        <p:nvSpPr>
          <p:cNvPr id="229" name="Google Shape;229;p29"/>
          <p:cNvSpPr txBox="1">
            <a:spLocks noGrp="1"/>
          </p:cNvSpPr>
          <p:nvPr>
            <p:ph type="body" idx="2"/>
          </p:nvPr>
        </p:nvSpPr>
        <p:spPr>
          <a:xfrm>
            <a:off x="3095750" y="1536125"/>
            <a:ext cx="2724900" cy="3822300"/>
          </a:xfrm>
          <a:prstGeom prst="rect">
            <a:avLst/>
          </a:prstGeom>
          <a:ln w="28575" cap="flat" cmpd="sng">
            <a:solidFill>
              <a:srgbClr val="00B0A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1000"/>
              </a:spcBef>
              <a:spcAft>
                <a:spcPts val="1000"/>
              </a:spcAft>
              <a:buNone/>
            </a:pPr>
            <a:r>
              <a:rPr lang="en-US" sz="2000"/>
              <a:t>Report that having </a:t>
            </a:r>
            <a:r>
              <a:rPr lang="en-US" sz="2000" b="1"/>
              <a:t>universities near their home</a:t>
            </a:r>
            <a:r>
              <a:rPr lang="en-US" sz="2000"/>
              <a:t> is </a:t>
            </a:r>
            <a:r>
              <a:rPr lang="en-US" sz="2000" b="1"/>
              <a:t>highly motivating</a:t>
            </a:r>
            <a:endParaRPr b="1"/>
          </a:p>
        </p:txBody>
      </p:sp>
      <p:sp>
        <p:nvSpPr>
          <p:cNvPr id="230" name="Google Shape;230;p29"/>
          <p:cNvSpPr txBox="1">
            <a:spLocks noGrp="1"/>
          </p:cNvSpPr>
          <p:nvPr>
            <p:ph type="sldNum" idx="12"/>
          </p:nvPr>
        </p:nvSpPr>
        <p:spPr>
          <a:xfrm>
            <a:off x="585232" y="5823550"/>
            <a:ext cx="2633700" cy="34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17</a:t>
            </a:fld>
            <a:endParaRPr/>
          </a:p>
        </p:txBody>
      </p:sp>
      <p:sp>
        <p:nvSpPr>
          <p:cNvPr id="231" name="Google Shape;231;p29"/>
          <p:cNvSpPr txBox="1">
            <a:spLocks noGrp="1"/>
          </p:cNvSpPr>
          <p:nvPr>
            <p:ph type="body" idx="2"/>
          </p:nvPr>
        </p:nvSpPr>
        <p:spPr>
          <a:xfrm>
            <a:off x="5911375" y="1536125"/>
            <a:ext cx="2724900" cy="3822300"/>
          </a:xfrm>
          <a:prstGeom prst="rect">
            <a:avLst/>
          </a:prstGeom>
          <a:ln w="285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3000"/>
              </a:spcBef>
              <a:spcAft>
                <a:spcPts val="1000"/>
              </a:spcAft>
              <a:buNone/>
            </a:pPr>
            <a:r>
              <a:rPr lang="en-US" sz="2000"/>
              <a:t>Identify they </a:t>
            </a:r>
            <a:r>
              <a:rPr lang="en-US" sz="2000" b="1"/>
              <a:t>used </a:t>
            </a:r>
            <a:r>
              <a:rPr lang="en-US" sz="2000"/>
              <a:t>and</a:t>
            </a:r>
            <a:r>
              <a:rPr lang="en-US" sz="2000" b="1"/>
              <a:t> found helpful </a:t>
            </a:r>
            <a:r>
              <a:rPr lang="en-US" sz="2000"/>
              <a:t>a wide range of </a:t>
            </a:r>
            <a:r>
              <a:rPr lang="en-US" sz="2000" b="1"/>
              <a:t>transfer resources</a:t>
            </a:r>
            <a:r>
              <a:rPr lang="en-US" sz="2000"/>
              <a:t> (e.g., counseling sessions, online resources, transfer center)</a:t>
            </a:r>
            <a:endParaRPr/>
          </a:p>
        </p:txBody>
      </p:sp>
      <p:sp>
        <p:nvSpPr>
          <p:cNvPr id="232" name="Google Shape;232;p29"/>
          <p:cNvSpPr txBox="1">
            <a:spLocks noGrp="1"/>
          </p:cNvSpPr>
          <p:nvPr>
            <p:ph type="body" idx="2"/>
          </p:nvPr>
        </p:nvSpPr>
        <p:spPr>
          <a:xfrm>
            <a:off x="8727000" y="1536125"/>
            <a:ext cx="2724900" cy="3822300"/>
          </a:xfrm>
          <a:prstGeom prst="rect">
            <a:avLst/>
          </a:prstGeom>
          <a:ln w="285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3000"/>
              </a:spcBef>
              <a:spcAft>
                <a:spcPts val="0"/>
              </a:spcAft>
              <a:buNone/>
            </a:pPr>
            <a:r>
              <a:rPr lang="en-US" sz="2000"/>
              <a:t>Say most </a:t>
            </a:r>
            <a:r>
              <a:rPr lang="en-US" sz="2000" b="1"/>
              <a:t>people they grew up </a:t>
            </a:r>
            <a:r>
              <a:rPr lang="en-US" sz="2000"/>
              <a:t>with </a:t>
            </a:r>
            <a:r>
              <a:rPr lang="en-US" sz="2000" b="1"/>
              <a:t>never attended university</a:t>
            </a:r>
            <a:endParaRPr sz="2000" b="1"/>
          </a:p>
          <a:p>
            <a:pPr marL="0" lvl="0" indent="0" algn="ctr" rtl="0">
              <a:spcBef>
                <a:spcPts val="1000"/>
              </a:spcBef>
              <a:spcAft>
                <a:spcPts val="1000"/>
              </a:spcAft>
              <a:buNone/>
            </a:pPr>
            <a:r>
              <a:rPr lang="en-US" sz="2000"/>
              <a:t>Report that </a:t>
            </a:r>
            <a:r>
              <a:rPr lang="en-US" sz="2000" b="1"/>
              <a:t>family encouragement</a:t>
            </a:r>
            <a:r>
              <a:rPr lang="en-US" sz="2000"/>
              <a:t> and </a:t>
            </a:r>
            <a:r>
              <a:rPr lang="en-US" sz="2000" b="1"/>
              <a:t>college support</a:t>
            </a:r>
            <a:r>
              <a:rPr lang="en-US" sz="2000"/>
              <a:t> is </a:t>
            </a:r>
            <a:r>
              <a:rPr lang="en-US" sz="2000" b="1"/>
              <a:t>highly motivating</a:t>
            </a:r>
            <a:endParaRPr/>
          </a:p>
        </p:txBody>
      </p:sp>
      <p:pic>
        <p:nvPicPr>
          <p:cNvPr id="233" name="Google Shape;233;p29" descr="Graphic of bag of money and stacked cash on round green background"/>
          <p:cNvPicPr preferRelativeResize="0"/>
          <p:nvPr/>
        </p:nvPicPr>
        <p:blipFill rotWithShape="1">
          <a:blip r:embed="rId3">
            <a:alphaModFix/>
          </a:blip>
          <a:srcRect/>
          <a:stretch/>
        </p:blipFill>
        <p:spPr>
          <a:xfrm>
            <a:off x="1223785" y="1617150"/>
            <a:ext cx="794221" cy="731520"/>
          </a:xfrm>
          <a:prstGeom prst="rect">
            <a:avLst/>
          </a:prstGeom>
          <a:noFill/>
          <a:ln>
            <a:noFill/>
          </a:ln>
        </p:spPr>
      </p:pic>
      <p:pic>
        <p:nvPicPr>
          <p:cNvPr id="234" name="Google Shape;234;p29" descr="Image of round graphic of school life balance"/>
          <p:cNvPicPr preferRelativeResize="0"/>
          <p:nvPr/>
        </p:nvPicPr>
        <p:blipFill rotWithShape="1">
          <a:blip r:embed="rId4">
            <a:alphaModFix/>
          </a:blip>
          <a:srcRect/>
          <a:stretch/>
        </p:blipFill>
        <p:spPr>
          <a:xfrm>
            <a:off x="4115450" y="1589350"/>
            <a:ext cx="777239" cy="777239"/>
          </a:xfrm>
          <a:prstGeom prst="rect">
            <a:avLst/>
          </a:prstGeom>
          <a:noFill/>
          <a:ln>
            <a:noFill/>
          </a:ln>
        </p:spPr>
      </p:pic>
      <p:pic>
        <p:nvPicPr>
          <p:cNvPr id="235" name="Google Shape;235;p29" descr="Image of round graphic Pathway navigation"/>
          <p:cNvPicPr preferRelativeResize="0"/>
          <p:nvPr/>
        </p:nvPicPr>
        <p:blipFill rotWithShape="1">
          <a:blip r:embed="rId5">
            <a:alphaModFix/>
          </a:blip>
          <a:srcRect/>
          <a:stretch/>
        </p:blipFill>
        <p:spPr>
          <a:xfrm>
            <a:off x="6854722" y="1581147"/>
            <a:ext cx="772160" cy="731520"/>
          </a:xfrm>
          <a:prstGeom prst="rect">
            <a:avLst/>
          </a:prstGeom>
          <a:noFill/>
          <a:ln>
            <a:noFill/>
          </a:ln>
        </p:spPr>
      </p:pic>
      <p:pic>
        <p:nvPicPr>
          <p:cNvPr id="236" name="Google Shape;236;p29" descr="Image of a circle with Suppot Network"/>
          <p:cNvPicPr preferRelativeResize="0"/>
          <p:nvPr/>
        </p:nvPicPr>
        <p:blipFill rotWithShape="1">
          <a:blip r:embed="rId6">
            <a:alphaModFix/>
          </a:blip>
          <a:srcRect/>
          <a:stretch/>
        </p:blipFill>
        <p:spPr>
          <a:xfrm>
            <a:off x="9670200" y="1583225"/>
            <a:ext cx="721069" cy="731520"/>
          </a:xfrm>
          <a:prstGeom prst="rect">
            <a:avLst/>
          </a:prstGeom>
          <a:noFill/>
          <a:ln>
            <a:noFill/>
          </a:ln>
        </p:spPr>
      </p:pic>
      <p:sp>
        <p:nvSpPr>
          <p:cNvPr id="237" name="Google Shape;237;p29"/>
          <p:cNvSpPr txBox="1"/>
          <p:nvPr/>
        </p:nvSpPr>
        <p:spPr>
          <a:xfrm>
            <a:off x="280425" y="135775"/>
            <a:ext cx="111714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en-US" sz="3600"/>
              <a:t>Hispanic and Latina/o/x students are </a:t>
            </a:r>
            <a:r>
              <a:rPr lang="en-US" sz="3600" i="1"/>
              <a:t>more likely</a:t>
            </a:r>
            <a:r>
              <a:rPr lang="en-US" sz="3600"/>
              <a:t> than White and Asian peers to...</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0"/>
          <p:cNvSpPr txBox="1">
            <a:spLocks noGrp="1"/>
          </p:cNvSpPr>
          <p:nvPr>
            <p:ph type="sldNum" idx="12"/>
          </p:nvPr>
        </p:nvSpPr>
        <p:spPr>
          <a:xfrm>
            <a:off x="585232" y="5823550"/>
            <a:ext cx="2633700" cy="34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18</a:t>
            </a:fld>
            <a:endParaRPr/>
          </a:p>
        </p:txBody>
      </p:sp>
      <p:sp>
        <p:nvSpPr>
          <p:cNvPr id="244" name="Google Shape;244;p30"/>
          <p:cNvSpPr txBox="1">
            <a:spLocks noGrp="1"/>
          </p:cNvSpPr>
          <p:nvPr>
            <p:ph type="title"/>
          </p:nvPr>
        </p:nvSpPr>
        <p:spPr>
          <a:xfrm>
            <a:off x="237202" y="219380"/>
            <a:ext cx="9851400" cy="1097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a:t>Sample Strategies for Supporting Hispanic and Latina/o/x Students</a:t>
            </a:r>
            <a:endParaRPr sz="3600"/>
          </a:p>
        </p:txBody>
      </p:sp>
      <p:sp>
        <p:nvSpPr>
          <p:cNvPr id="245" name="Google Shape;245;p30"/>
          <p:cNvSpPr txBox="1">
            <a:spLocks noGrp="1"/>
          </p:cNvSpPr>
          <p:nvPr>
            <p:ph type="body" idx="1"/>
          </p:nvPr>
        </p:nvSpPr>
        <p:spPr>
          <a:xfrm>
            <a:off x="150425" y="1645875"/>
            <a:ext cx="11405400" cy="3291600"/>
          </a:xfrm>
          <a:prstGeom prst="rect">
            <a:avLst/>
          </a:prstGeom>
        </p:spPr>
        <p:txBody>
          <a:bodyPr spcFirstLastPara="1" wrap="square" lIns="91425" tIns="45700" rIns="91425" bIns="45700" anchor="t" anchorCtr="0">
            <a:noAutofit/>
          </a:bodyPr>
          <a:lstStyle/>
          <a:p>
            <a:pPr marL="457200" lvl="0" indent="-393700" algn="l" rtl="0">
              <a:lnSpc>
                <a:spcPct val="115000"/>
              </a:lnSpc>
              <a:spcBef>
                <a:spcPts val="1000"/>
              </a:spcBef>
              <a:spcAft>
                <a:spcPts val="0"/>
              </a:spcAft>
              <a:buSzPts val="2600"/>
              <a:buChar char="•"/>
            </a:pPr>
            <a:r>
              <a:rPr lang="en-US" sz="2600"/>
              <a:t>Engage with K-12 partners to involve students and their families before they get to college and throughout the entire transfer process </a:t>
            </a:r>
            <a:endParaRPr sz="2600"/>
          </a:p>
          <a:p>
            <a:pPr marL="457200" lvl="0" indent="-393700" algn="l" rtl="0">
              <a:lnSpc>
                <a:spcPct val="115000"/>
              </a:lnSpc>
              <a:spcBef>
                <a:spcPts val="1000"/>
              </a:spcBef>
              <a:spcAft>
                <a:spcPts val="0"/>
              </a:spcAft>
              <a:buSzPts val="2600"/>
              <a:buChar char="•"/>
            </a:pPr>
            <a:r>
              <a:rPr lang="en-US" sz="2600"/>
              <a:t>Connect students to Hispanic and Latina/o/x graduates who successfully transferred to help them learn about what is possible and what the movement to university is like</a:t>
            </a:r>
            <a:endParaRPr sz="2600"/>
          </a:p>
          <a:p>
            <a:pPr marL="457200" lvl="0" indent="-393700" algn="l" rtl="0">
              <a:lnSpc>
                <a:spcPct val="115000"/>
              </a:lnSpc>
              <a:spcBef>
                <a:spcPts val="1000"/>
              </a:spcBef>
              <a:spcAft>
                <a:spcPts val="0"/>
              </a:spcAft>
              <a:buSzPts val="2600"/>
              <a:buChar char="•"/>
            </a:pPr>
            <a:r>
              <a:rPr lang="en-US" sz="2600"/>
              <a:t>Work with regional universities to inform students about accessing university-level programming remotely and/or on the college campus</a:t>
            </a:r>
            <a:endParaRPr sz="2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1"/>
          <p:cNvSpPr txBox="1">
            <a:spLocks noGrp="1"/>
          </p:cNvSpPr>
          <p:nvPr>
            <p:ph type="body" idx="2"/>
          </p:nvPr>
        </p:nvSpPr>
        <p:spPr>
          <a:xfrm>
            <a:off x="1647950" y="1536125"/>
            <a:ext cx="2724900" cy="3822300"/>
          </a:xfrm>
          <a:prstGeom prst="rect">
            <a:avLst/>
          </a:prstGeom>
          <a:ln w="28575" cap="flat" cmpd="sng">
            <a:solidFill>
              <a:srgbClr val="00B0A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1000"/>
              </a:spcBef>
              <a:spcAft>
                <a:spcPts val="1000"/>
              </a:spcAft>
              <a:buNone/>
            </a:pPr>
            <a:r>
              <a:rPr lang="en-US" sz="2000"/>
              <a:t>Report that </a:t>
            </a:r>
            <a:r>
              <a:rPr lang="en-US" sz="2000" b="1"/>
              <a:t>transportation to/from a university </a:t>
            </a:r>
            <a:r>
              <a:rPr lang="en-US" sz="2000"/>
              <a:t>campus is </a:t>
            </a:r>
            <a:r>
              <a:rPr lang="en-US" sz="2000" b="1"/>
              <a:t>very challenging</a:t>
            </a:r>
            <a:endParaRPr b="1"/>
          </a:p>
        </p:txBody>
      </p:sp>
      <p:sp>
        <p:nvSpPr>
          <p:cNvPr id="252" name="Google Shape;252;p31"/>
          <p:cNvSpPr txBox="1">
            <a:spLocks noGrp="1"/>
          </p:cNvSpPr>
          <p:nvPr>
            <p:ph type="sldNum" idx="12"/>
          </p:nvPr>
        </p:nvSpPr>
        <p:spPr>
          <a:xfrm>
            <a:off x="585232" y="5823550"/>
            <a:ext cx="2633700" cy="34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19</a:t>
            </a:fld>
            <a:endParaRPr/>
          </a:p>
        </p:txBody>
      </p:sp>
      <p:sp>
        <p:nvSpPr>
          <p:cNvPr id="253" name="Google Shape;253;p31"/>
          <p:cNvSpPr txBox="1">
            <a:spLocks noGrp="1"/>
          </p:cNvSpPr>
          <p:nvPr>
            <p:ph type="body" idx="2"/>
          </p:nvPr>
        </p:nvSpPr>
        <p:spPr>
          <a:xfrm>
            <a:off x="4539775" y="1536125"/>
            <a:ext cx="2724900" cy="3822300"/>
          </a:xfrm>
          <a:prstGeom prst="rect">
            <a:avLst/>
          </a:prstGeom>
          <a:ln w="285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3000"/>
              </a:spcBef>
              <a:spcAft>
                <a:spcPts val="1000"/>
              </a:spcAft>
              <a:buNone/>
            </a:pPr>
            <a:r>
              <a:rPr lang="en-US" sz="2000"/>
              <a:t>Identify they </a:t>
            </a:r>
            <a:r>
              <a:rPr lang="en-US" sz="2000" b="1"/>
              <a:t>used </a:t>
            </a:r>
            <a:r>
              <a:rPr lang="en-US" sz="2000"/>
              <a:t>and</a:t>
            </a:r>
            <a:r>
              <a:rPr lang="en-US" sz="2000" b="1"/>
              <a:t> found helpful </a:t>
            </a:r>
            <a:r>
              <a:rPr lang="en-US" sz="2000"/>
              <a:t>a wide range of </a:t>
            </a:r>
            <a:r>
              <a:rPr lang="en-US" sz="2000" b="1"/>
              <a:t>transfer resources</a:t>
            </a:r>
            <a:r>
              <a:rPr lang="en-US" sz="2000"/>
              <a:t> (e.g., counseling sessions, online resources, transfer center)</a:t>
            </a:r>
            <a:endParaRPr/>
          </a:p>
        </p:txBody>
      </p:sp>
      <p:sp>
        <p:nvSpPr>
          <p:cNvPr id="254" name="Google Shape;254;p31"/>
          <p:cNvSpPr txBox="1">
            <a:spLocks noGrp="1"/>
          </p:cNvSpPr>
          <p:nvPr>
            <p:ph type="body" idx="2"/>
          </p:nvPr>
        </p:nvSpPr>
        <p:spPr>
          <a:xfrm>
            <a:off x="7431600" y="1536125"/>
            <a:ext cx="2724900" cy="3822300"/>
          </a:xfrm>
          <a:prstGeom prst="rect">
            <a:avLst/>
          </a:prstGeom>
          <a:ln w="285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3000"/>
              </a:spcBef>
              <a:spcAft>
                <a:spcPts val="0"/>
              </a:spcAft>
              <a:buNone/>
            </a:pPr>
            <a:r>
              <a:rPr lang="en-US" sz="2000"/>
              <a:t>Say most </a:t>
            </a:r>
            <a:r>
              <a:rPr lang="en-US" sz="2000" b="1"/>
              <a:t>people they grew up </a:t>
            </a:r>
            <a:r>
              <a:rPr lang="en-US" sz="2000"/>
              <a:t>with </a:t>
            </a:r>
            <a:r>
              <a:rPr lang="en-US" sz="2000" b="1"/>
              <a:t>never attended university</a:t>
            </a:r>
            <a:endParaRPr sz="2000" b="1"/>
          </a:p>
          <a:p>
            <a:pPr marL="0" lvl="0" indent="0" algn="ctr" rtl="0">
              <a:spcBef>
                <a:spcPts val="1000"/>
              </a:spcBef>
              <a:spcAft>
                <a:spcPts val="1000"/>
              </a:spcAft>
              <a:buNone/>
            </a:pPr>
            <a:endParaRPr/>
          </a:p>
        </p:txBody>
      </p:sp>
      <p:pic>
        <p:nvPicPr>
          <p:cNvPr id="255" name="Google Shape;255;p31" descr="Image of round graphic of school life balance"/>
          <p:cNvPicPr preferRelativeResize="0"/>
          <p:nvPr/>
        </p:nvPicPr>
        <p:blipFill rotWithShape="1">
          <a:blip r:embed="rId3">
            <a:alphaModFix/>
          </a:blip>
          <a:srcRect/>
          <a:stretch/>
        </p:blipFill>
        <p:spPr>
          <a:xfrm>
            <a:off x="2591450" y="1589350"/>
            <a:ext cx="777239" cy="777239"/>
          </a:xfrm>
          <a:prstGeom prst="rect">
            <a:avLst/>
          </a:prstGeom>
          <a:noFill/>
          <a:ln>
            <a:noFill/>
          </a:ln>
        </p:spPr>
      </p:pic>
      <p:pic>
        <p:nvPicPr>
          <p:cNvPr id="256" name="Google Shape;256;p31" descr="Image of round graphic Pathway navigation"/>
          <p:cNvPicPr preferRelativeResize="0"/>
          <p:nvPr/>
        </p:nvPicPr>
        <p:blipFill rotWithShape="1">
          <a:blip r:embed="rId4">
            <a:alphaModFix/>
          </a:blip>
          <a:srcRect/>
          <a:stretch/>
        </p:blipFill>
        <p:spPr>
          <a:xfrm>
            <a:off x="5559322" y="1581147"/>
            <a:ext cx="772160" cy="731520"/>
          </a:xfrm>
          <a:prstGeom prst="rect">
            <a:avLst/>
          </a:prstGeom>
          <a:noFill/>
          <a:ln>
            <a:noFill/>
          </a:ln>
        </p:spPr>
      </p:pic>
      <p:pic>
        <p:nvPicPr>
          <p:cNvPr id="257" name="Google Shape;257;p31" descr="Image of a circle with Suppot Network"/>
          <p:cNvPicPr preferRelativeResize="0"/>
          <p:nvPr/>
        </p:nvPicPr>
        <p:blipFill rotWithShape="1">
          <a:blip r:embed="rId5">
            <a:alphaModFix/>
          </a:blip>
          <a:srcRect/>
          <a:stretch/>
        </p:blipFill>
        <p:spPr>
          <a:xfrm>
            <a:off x="8451000" y="1583225"/>
            <a:ext cx="721069" cy="731520"/>
          </a:xfrm>
          <a:prstGeom prst="rect">
            <a:avLst/>
          </a:prstGeom>
          <a:noFill/>
          <a:ln>
            <a:noFill/>
          </a:ln>
        </p:spPr>
      </p:pic>
      <p:sp>
        <p:nvSpPr>
          <p:cNvPr id="258" name="Google Shape;258;p31"/>
          <p:cNvSpPr txBox="1"/>
          <p:nvPr/>
        </p:nvSpPr>
        <p:spPr>
          <a:xfrm>
            <a:off x="280425" y="135775"/>
            <a:ext cx="111714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a:t>African-American/Black students are </a:t>
            </a:r>
            <a:r>
              <a:rPr lang="en-US" sz="3600" i="1"/>
              <a:t>more likely</a:t>
            </a:r>
            <a:r>
              <a:rPr lang="en-US" sz="3600"/>
              <a:t> than White peers to...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518319" y="472281"/>
            <a:ext cx="9851404" cy="109722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E36C09"/>
              </a:buClr>
              <a:buSzPts val="3959"/>
              <a:buFont typeface="Arial"/>
              <a:buNone/>
            </a:pPr>
            <a:r>
              <a:rPr lang="en-US" sz="3959" b="0" i="0" u="none" strike="noStrike" cap="none">
                <a:solidFill>
                  <a:srgbClr val="E36C09"/>
                </a:solidFill>
                <a:latin typeface="Arial"/>
                <a:ea typeface="Arial"/>
                <a:cs typeface="Arial"/>
                <a:sym typeface="Arial"/>
              </a:rPr>
              <a:t>The RP Group</a:t>
            </a:r>
            <a:br>
              <a:rPr lang="en-US" sz="3959" b="0" i="0" u="none" strike="noStrike" cap="none">
                <a:solidFill>
                  <a:srgbClr val="E36C09"/>
                </a:solidFill>
                <a:latin typeface="Arial"/>
                <a:ea typeface="Arial"/>
                <a:cs typeface="Arial"/>
                <a:sym typeface="Arial"/>
              </a:rPr>
            </a:br>
            <a:r>
              <a:rPr lang="en-US" sz="2500" b="0" i="0" u="none" strike="noStrike" cap="none">
                <a:solidFill>
                  <a:srgbClr val="000000"/>
                </a:solidFill>
                <a:latin typeface="Arial"/>
                <a:ea typeface="Arial"/>
                <a:cs typeface="Arial"/>
                <a:sym typeface="Arial"/>
              </a:rPr>
              <a:t>www.rpgroup.org </a:t>
            </a:r>
            <a:endParaRPr sz="2859" b="0" i="0" u="none" strike="noStrike" cap="none">
              <a:solidFill>
                <a:srgbClr val="000000"/>
              </a:solidFill>
              <a:latin typeface="Arial"/>
              <a:ea typeface="Arial"/>
              <a:cs typeface="Arial"/>
              <a:sym typeface="Arial"/>
            </a:endParaRPr>
          </a:p>
        </p:txBody>
      </p:sp>
      <p:sp>
        <p:nvSpPr>
          <p:cNvPr id="79" name="Google Shape;79;p14"/>
          <p:cNvSpPr txBox="1">
            <a:spLocks noGrp="1"/>
          </p:cNvSpPr>
          <p:nvPr>
            <p:ph type="body" idx="1"/>
          </p:nvPr>
        </p:nvSpPr>
        <p:spPr>
          <a:xfrm>
            <a:off x="859704" y="1767681"/>
            <a:ext cx="10021800" cy="35814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858489"/>
              </a:buClr>
              <a:buSzPts val="2380"/>
              <a:buFont typeface="Arial"/>
              <a:buNone/>
            </a:pPr>
            <a:r>
              <a:rPr lang="en-US" sz="2380" b="1" i="0" u="none" strike="noStrike" cap="none">
                <a:latin typeface="Arial"/>
                <a:ea typeface="Arial"/>
                <a:cs typeface="Arial"/>
                <a:sym typeface="Arial"/>
              </a:rPr>
              <a:t>Mission</a:t>
            </a:r>
            <a:endParaRPr/>
          </a:p>
          <a:p>
            <a:pPr marL="329175" marR="0" lvl="0" indent="-329175" algn="l" rtl="0">
              <a:lnSpc>
                <a:spcPct val="80000"/>
              </a:lnSpc>
              <a:spcBef>
                <a:spcPts val="1200"/>
              </a:spcBef>
              <a:spcAft>
                <a:spcPts val="0"/>
              </a:spcAft>
              <a:buSzPts val="2380"/>
              <a:buFont typeface="Arial"/>
              <a:buChar char="•"/>
            </a:pPr>
            <a:r>
              <a:rPr lang="en-US" sz="2380"/>
              <a:t>As the representative organization for Institutional Research, Planning, and Effectiveness (IRPE) professionals in the California Community Colleges (CCC) system, s</a:t>
            </a:r>
            <a:r>
              <a:rPr lang="en-US" sz="2380" b="0" i="0" u="none" strike="noStrike" cap="none">
                <a:latin typeface="Arial"/>
                <a:ea typeface="Arial"/>
                <a:cs typeface="Arial"/>
                <a:sym typeface="Arial"/>
              </a:rPr>
              <a:t>trengthen CCCs’ ability to gather, analyze, and act on information in order to enhance student equity and success</a:t>
            </a:r>
            <a:endParaRPr/>
          </a:p>
          <a:p>
            <a:pPr marL="0" marR="0" lvl="0" indent="0" algn="l" rtl="0">
              <a:lnSpc>
                <a:spcPct val="80000"/>
              </a:lnSpc>
              <a:spcBef>
                <a:spcPts val="1200"/>
              </a:spcBef>
              <a:spcAft>
                <a:spcPts val="0"/>
              </a:spcAft>
              <a:buClr>
                <a:srgbClr val="858489"/>
              </a:buClr>
              <a:buSzPts val="2380"/>
              <a:buFont typeface="Arial"/>
              <a:buNone/>
            </a:pPr>
            <a:r>
              <a:rPr lang="en-US" sz="2380" b="1" i="0" u="none" strike="noStrike" cap="none">
                <a:latin typeface="Arial"/>
                <a:ea typeface="Arial"/>
                <a:cs typeface="Arial"/>
                <a:sym typeface="Arial"/>
              </a:rPr>
              <a:t>Services</a:t>
            </a:r>
            <a:endParaRPr/>
          </a:p>
          <a:p>
            <a:pPr marL="329175" marR="0" lvl="0" indent="-329175" algn="l" rtl="0">
              <a:lnSpc>
                <a:spcPct val="80000"/>
              </a:lnSpc>
              <a:spcBef>
                <a:spcPts val="1200"/>
              </a:spcBef>
              <a:spcAft>
                <a:spcPts val="0"/>
              </a:spcAft>
              <a:buSzPts val="2380"/>
              <a:buFont typeface="Arial"/>
              <a:buChar char="•"/>
            </a:pPr>
            <a:r>
              <a:rPr lang="en-US" sz="2380" b="0" i="0" u="none" strike="noStrike" cap="none">
                <a:latin typeface="Arial"/>
                <a:ea typeface="Arial"/>
                <a:cs typeface="Arial"/>
                <a:sym typeface="Arial"/>
              </a:rPr>
              <a:t>Research, evaluation, planning, professional development, and technical assistance—designed and conducted by CCC practitioners</a:t>
            </a:r>
            <a:endParaRPr/>
          </a:p>
          <a:p>
            <a:pPr marL="0" marR="0" lvl="0" indent="0" algn="l" rtl="0">
              <a:lnSpc>
                <a:spcPct val="80000"/>
              </a:lnSpc>
              <a:spcBef>
                <a:spcPts val="1200"/>
              </a:spcBef>
              <a:spcAft>
                <a:spcPts val="0"/>
              </a:spcAft>
              <a:buClr>
                <a:srgbClr val="858489"/>
              </a:buClr>
              <a:buSzPts val="2380"/>
              <a:buFont typeface="Arial"/>
              <a:buNone/>
            </a:pPr>
            <a:r>
              <a:rPr lang="en-US" sz="2380" b="1" i="0" u="none" strike="noStrike" cap="none">
                <a:latin typeface="Arial"/>
                <a:ea typeface="Arial"/>
                <a:cs typeface="Arial"/>
                <a:sym typeface="Arial"/>
              </a:rPr>
              <a:t>Organization</a:t>
            </a:r>
            <a:endParaRPr sz="2380" b="0" i="0" u="none" strike="noStrike" cap="none">
              <a:latin typeface="Arial"/>
              <a:ea typeface="Arial"/>
              <a:cs typeface="Arial"/>
              <a:sym typeface="Arial"/>
            </a:endParaRPr>
          </a:p>
          <a:p>
            <a:pPr marL="329175" marR="0" lvl="0" indent="-329175" algn="l" rtl="0">
              <a:lnSpc>
                <a:spcPct val="80000"/>
              </a:lnSpc>
              <a:spcBef>
                <a:spcPts val="1200"/>
              </a:spcBef>
              <a:spcAft>
                <a:spcPts val="0"/>
              </a:spcAft>
              <a:buSzPts val="2380"/>
              <a:buFont typeface="Arial"/>
              <a:buChar char="•"/>
            </a:pPr>
            <a:r>
              <a:rPr lang="en-US" sz="2380" b="0" i="0" u="none" strike="noStrike" cap="none">
                <a:latin typeface="Arial"/>
                <a:ea typeface="Arial"/>
                <a:cs typeface="Arial"/>
                <a:sym typeface="Arial"/>
              </a:rPr>
              <a:t>501(c)3 with roots as membership organization</a:t>
            </a:r>
            <a:endParaRPr/>
          </a:p>
          <a:p>
            <a:pPr marL="0" marR="0" lvl="0" indent="0" algn="l" rtl="0">
              <a:lnSpc>
                <a:spcPct val="80000"/>
              </a:lnSpc>
              <a:spcBef>
                <a:spcPts val="1200"/>
              </a:spcBef>
              <a:spcAft>
                <a:spcPts val="0"/>
              </a:spcAft>
              <a:buClr>
                <a:srgbClr val="858489"/>
              </a:buClr>
              <a:buSzPts val="2380"/>
              <a:buFont typeface="Arial"/>
              <a:buNone/>
            </a:pPr>
            <a:endParaRPr sz="2380" b="0" i="0" u="none" strike="noStrike" cap="none">
              <a:latin typeface="Arial"/>
              <a:ea typeface="Arial"/>
              <a:cs typeface="Arial"/>
              <a:sym typeface="Arial"/>
            </a:endParaRPr>
          </a:p>
        </p:txBody>
      </p:sp>
      <p:sp>
        <p:nvSpPr>
          <p:cNvPr id="80" name="Google Shape;80;p14"/>
          <p:cNvSpPr txBox="1">
            <a:spLocks noGrp="1"/>
          </p:cNvSpPr>
          <p:nvPr>
            <p:ph type="sldNum" idx="12"/>
          </p:nvPr>
        </p:nvSpPr>
        <p:spPr>
          <a:xfrm>
            <a:off x="585232" y="5823550"/>
            <a:ext cx="2633662" cy="349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200"/>
              <a:buNone/>
            </a:pPr>
            <a:fld id="{00000000-1234-1234-1234-123412341234}" type="slidenum">
              <a:rPr lang="en-US" sz="1200">
                <a:solidFill>
                  <a:srgbClr val="888888"/>
                </a:solidFill>
                <a:latin typeface="Calibri"/>
                <a:ea typeface="Calibri"/>
                <a:cs typeface="Calibri"/>
                <a:sym typeface="Calibri"/>
              </a:rPr>
              <a:t>2</a:t>
            </a:fld>
            <a:endParaRPr sz="1200">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2"/>
          <p:cNvSpPr txBox="1">
            <a:spLocks noGrp="1"/>
          </p:cNvSpPr>
          <p:nvPr>
            <p:ph type="sldNum" idx="12"/>
          </p:nvPr>
        </p:nvSpPr>
        <p:spPr>
          <a:xfrm>
            <a:off x="585232" y="5823550"/>
            <a:ext cx="2633700" cy="34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20</a:t>
            </a:fld>
            <a:endParaRPr/>
          </a:p>
        </p:txBody>
      </p:sp>
      <p:sp>
        <p:nvSpPr>
          <p:cNvPr id="265" name="Google Shape;265;p32"/>
          <p:cNvSpPr txBox="1">
            <a:spLocks noGrp="1"/>
          </p:cNvSpPr>
          <p:nvPr>
            <p:ph type="title"/>
          </p:nvPr>
        </p:nvSpPr>
        <p:spPr>
          <a:xfrm>
            <a:off x="370675" y="284600"/>
            <a:ext cx="11001300" cy="1097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a:t>Sample Strategies for Supporting African-American/ Black Students</a:t>
            </a:r>
            <a:endParaRPr sz="3600"/>
          </a:p>
        </p:txBody>
      </p:sp>
      <p:sp>
        <p:nvSpPr>
          <p:cNvPr id="266" name="Google Shape;266;p32"/>
          <p:cNvSpPr txBox="1">
            <a:spLocks noGrp="1"/>
          </p:cNvSpPr>
          <p:nvPr>
            <p:ph type="body" idx="1"/>
          </p:nvPr>
        </p:nvSpPr>
        <p:spPr>
          <a:xfrm>
            <a:off x="255175" y="1557050"/>
            <a:ext cx="11152500" cy="3291600"/>
          </a:xfrm>
          <a:prstGeom prst="rect">
            <a:avLst/>
          </a:prstGeom>
        </p:spPr>
        <p:txBody>
          <a:bodyPr spcFirstLastPara="1" wrap="square" lIns="91425" tIns="45700" rIns="91425" bIns="45700" anchor="t" anchorCtr="0">
            <a:noAutofit/>
          </a:bodyPr>
          <a:lstStyle/>
          <a:p>
            <a:pPr marL="457200" lvl="0" indent="-387350" algn="l" rtl="0">
              <a:lnSpc>
                <a:spcPct val="115000"/>
              </a:lnSpc>
              <a:spcBef>
                <a:spcPts val="1000"/>
              </a:spcBef>
              <a:spcAft>
                <a:spcPts val="0"/>
              </a:spcAft>
              <a:buSzPts val="2500"/>
              <a:buChar char="•"/>
            </a:pPr>
            <a:r>
              <a:rPr lang="en-US" sz="2500">
                <a:highlight>
                  <a:srgbClr val="FFFFFF"/>
                </a:highlight>
              </a:rPr>
              <a:t>Work with regional universities to highlight various transportation options (e.g., campus bus routes, ridesharing)</a:t>
            </a:r>
            <a:endParaRPr sz="2500"/>
          </a:p>
          <a:p>
            <a:pPr marL="457200" lvl="0" indent="-387350" algn="l" rtl="0">
              <a:lnSpc>
                <a:spcPct val="115000"/>
              </a:lnSpc>
              <a:spcBef>
                <a:spcPts val="1000"/>
              </a:spcBef>
              <a:spcAft>
                <a:spcPts val="0"/>
              </a:spcAft>
              <a:buSzPts val="2500"/>
              <a:buChar char="•"/>
            </a:pPr>
            <a:r>
              <a:rPr lang="en-US" sz="2500"/>
              <a:t>Connect them to affinity programs while scaling effective approaches to ensure the vast majority learn about transfer expectations and receive hands-on support </a:t>
            </a:r>
            <a:endParaRPr sz="2500"/>
          </a:p>
          <a:p>
            <a:pPr marL="457200" lvl="0" indent="-387350" algn="l" rtl="0">
              <a:lnSpc>
                <a:spcPct val="115000"/>
              </a:lnSpc>
              <a:spcBef>
                <a:spcPts val="1000"/>
              </a:spcBef>
              <a:spcAft>
                <a:spcPts val="0"/>
              </a:spcAft>
              <a:buSzPts val="2500"/>
              <a:buChar char="•"/>
            </a:pPr>
            <a:r>
              <a:rPr lang="en-US" sz="2500"/>
              <a:t>Connect students to African-American/Black graduates who successfully transferred to help them learn about what is possible and what the movement to university is like</a:t>
            </a:r>
            <a:endParaRPr sz="25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3"/>
          <p:cNvSpPr txBox="1">
            <a:spLocks noGrp="1"/>
          </p:cNvSpPr>
          <p:nvPr>
            <p:ph type="title"/>
          </p:nvPr>
        </p:nvSpPr>
        <p:spPr>
          <a:xfrm>
            <a:off x="244724" y="875600"/>
            <a:ext cx="3314700" cy="3822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100"/>
              <a:t>How has the pandemic affected students’ transfer experiences? </a:t>
            </a:r>
            <a:endParaRPr sz="4100"/>
          </a:p>
        </p:txBody>
      </p:sp>
      <p:sp>
        <p:nvSpPr>
          <p:cNvPr id="273" name="Google Shape;273;p33"/>
          <p:cNvSpPr txBox="1">
            <a:spLocks noGrp="1"/>
          </p:cNvSpPr>
          <p:nvPr>
            <p:ph type="sldNum" idx="12"/>
          </p:nvPr>
        </p:nvSpPr>
        <p:spPr>
          <a:xfrm>
            <a:off x="585232" y="5823550"/>
            <a:ext cx="2633700" cy="34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21</a:t>
            </a:fld>
            <a:endParaRPr/>
          </a:p>
        </p:txBody>
      </p:sp>
      <p:pic>
        <p:nvPicPr>
          <p:cNvPr id="274" name="Google Shape;274;p33" title="Image of students"/>
          <p:cNvPicPr preferRelativeResize="0"/>
          <p:nvPr/>
        </p:nvPicPr>
        <p:blipFill>
          <a:blip r:embed="rId3">
            <a:alphaModFix/>
          </a:blip>
          <a:stretch>
            <a:fillRect/>
          </a:stretch>
        </p:blipFill>
        <p:spPr>
          <a:xfrm>
            <a:off x="3679075" y="189875"/>
            <a:ext cx="7792123" cy="51934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4"/>
          <p:cNvSpPr txBox="1">
            <a:spLocks noGrp="1"/>
          </p:cNvSpPr>
          <p:nvPr>
            <p:ph type="title"/>
          </p:nvPr>
        </p:nvSpPr>
        <p:spPr>
          <a:xfrm>
            <a:off x="4810425" y="-28500"/>
            <a:ext cx="6767700" cy="1247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000"/>
              </a:spcBef>
              <a:spcAft>
                <a:spcPts val="0"/>
              </a:spcAft>
              <a:buClr>
                <a:schemeClr val="dk1"/>
              </a:buClr>
              <a:buSzPts val="1100"/>
              <a:buFont typeface="Arial"/>
              <a:buNone/>
            </a:pPr>
            <a:r>
              <a:rPr lang="en-US" sz="2300" b="1" i="1">
                <a:solidFill>
                  <a:schemeClr val="dk1"/>
                </a:solidFill>
              </a:rPr>
              <a:t>Surveys and focus groups with nearly 8,000 students across 67 CCC reveal: </a:t>
            </a:r>
            <a:endParaRPr sz="4000"/>
          </a:p>
        </p:txBody>
      </p:sp>
      <p:sp>
        <p:nvSpPr>
          <p:cNvPr id="281" name="Google Shape;281;p34"/>
          <p:cNvSpPr txBox="1">
            <a:spLocks noGrp="1"/>
          </p:cNvSpPr>
          <p:nvPr>
            <p:ph type="body" idx="1"/>
          </p:nvPr>
        </p:nvSpPr>
        <p:spPr>
          <a:xfrm>
            <a:off x="585225" y="1590700"/>
            <a:ext cx="10109400" cy="872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000"/>
              </a:spcBef>
              <a:spcAft>
                <a:spcPts val="0"/>
              </a:spcAft>
              <a:buNone/>
            </a:pPr>
            <a:r>
              <a:rPr lang="en-US" sz="2300" b="1" i="1"/>
              <a:t/>
            </a:r>
            <a:br>
              <a:rPr lang="en-US" sz="2300" b="1" i="1"/>
            </a:br>
            <a:endParaRPr sz="2300" b="1" i="1">
              <a:solidFill>
                <a:srgbClr val="000000"/>
              </a:solidFill>
            </a:endParaRPr>
          </a:p>
          <a:p>
            <a:pPr marL="457200" lvl="0" indent="0" algn="l" rtl="0">
              <a:lnSpc>
                <a:spcPct val="115000"/>
              </a:lnSpc>
              <a:spcBef>
                <a:spcPts val="1000"/>
              </a:spcBef>
              <a:spcAft>
                <a:spcPts val="0"/>
              </a:spcAft>
              <a:buNone/>
            </a:pPr>
            <a:endParaRPr sz="2100"/>
          </a:p>
          <a:p>
            <a:pPr marL="0" lvl="0" indent="0" algn="l" rtl="0">
              <a:lnSpc>
                <a:spcPct val="115000"/>
              </a:lnSpc>
              <a:spcBef>
                <a:spcPts val="600"/>
              </a:spcBef>
              <a:spcAft>
                <a:spcPts val="600"/>
              </a:spcAft>
              <a:buClr>
                <a:schemeClr val="dk1"/>
              </a:buClr>
              <a:buSzPts val="1100"/>
              <a:buFont typeface="Arial"/>
              <a:buNone/>
            </a:pPr>
            <a:endParaRPr sz="2100">
              <a:solidFill>
                <a:srgbClr val="666666"/>
              </a:solidFill>
            </a:endParaRPr>
          </a:p>
        </p:txBody>
      </p:sp>
      <p:sp>
        <p:nvSpPr>
          <p:cNvPr id="282" name="Google Shape;282;p34"/>
          <p:cNvSpPr txBox="1">
            <a:spLocks noGrp="1"/>
          </p:cNvSpPr>
          <p:nvPr>
            <p:ph type="sldNum" idx="12"/>
          </p:nvPr>
        </p:nvSpPr>
        <p:spPr>
          <a:xfrm>
            <a:off x="585232" y="5823550"/>
            <a:ext cx="2633700" cy="349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
        <p:nvSpPr>
          <p:cNvPr id="283" name="Google Shape;283;p34"/>
          <p:cNvSpPr/>
          <p:nvPr/>
        </p:nvSpPr>
        <p:spPr>
          <a:xfrm>
            <a:off x="-57175" y="-26550"/>
            <a:ext cx="4690800" cy="1031400"/>
          </a:xfrm>
          <a:prstGeom prst="chevron">
            <a:avLst>
              <a:gd name="adj" fmla="val 50000"/>
            </a:avLst>
          </a:prstGeom>
          <a:solidFill>
            <a:srgbClr val="EE973D"/>
          </a:solidFill>
          <a:ln>
            <a:noFill/>
          </a:ln>
        </p:spPr>
        <p:txBody>
          <a:bodyPr spcFirstLastPara="1" wrap="square" lIns="117025" tIns="117025" rIns="117025" bIns="1170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a:solidFill>
                  <a:srgbClr val="FFFFFF"/>
                </a:solidFill>
                <a:latin typeface="Roboto"/>
                <a:ea typeface="Roboto"/>
                <a:cs typeface="Roboto"/>
                <a:sym typeface="Roboto"/>
              </a:rPr>
              <a:t>Pandemic Effects on Transfer</a:t>
            </a:r>
            <a:endParaRPr sz="2000" b="1" i="0" u="none" strike="noStrike" cap="none">
              <a:solidFill>
                <a:srgbClr val="FFFFFF"/>
              </a:solidFill>
              <a:latin typeface="Roboto"/>
              <a:ea typeface="Roboto"/>
              <a:cs typeface="Roboto"/>
              <a:sym typeface="Roboto"/>
            </a:endParaRPr>
          </a:p>
        </p:txBody>
      </p:sp>
      <p:sp>
        <p:nvSpPr>
          <p:cNvPr id="284" name="Google Shape;284;p34"/>
          <p:cNvSpPr txBox="1">
            <a:spLocks noGrp="1"/>
          </p:cNvSpPr>
          <p:nvPr>
            <p:ph type="body" idx="1"/>
          </p:nvPr>
        </p:nvSpPr>
        <p:spPr>
          <a:xfrm>
            <a:off x="585222" y="1354025"/>
            <a:ext cx="5019300" cy="38769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000"/>
              </a:spcBef>
              <a:spcAft>
                <a:spcPts val="0"/>
              </a:spcAft>
              <a:buNone/>
            </a:pPr>
            <a:endParaRPr sz="2500" b="1" i="1">
              <a:solidFill>
                <a:srgbClr val="000000"/>
              </a:solidFill>
            </a:endParaRPr>
          </a:p>
          <a:p>
            <a:pPr marL="457200" lvl="0" indent="-374650" algn="l" rtl="0">
              <a:lnSpc>
                <a:spcPct val="115000"/>
              </a:lnSpc>
              <a:spcBef>
                <a:spcPts val="1000"/>
              </a:spcBef>
              <a:spcAft>
                <a:spcPts val="0"/>
              </a:spcAft>
              <a:buClr>
                <a:srgbClr val="000000"/>
              </a:buClr>
              <a:buSzPts val="2300"/>
              <a:buChar char="•"/>
            </a:pPr>
            <a:r>
              <a:rPr lang="en-US" sz="2300"/>
              <a:t>2 out of 5 students’ transfer plans were impacted by the pandemic</a:t>
            </a:r>
            <a:endParaRPr sz="2300">
              <a:solidFill>
                <a:srgbClr val="000000"/>
              </a:solidFill>
            </a:endParaRPr>
          </a:p>
          <a:p>
            <a:pPr marL="457200" lvl="0" indent="-374650" algn="l" rtl="0">
              <a:lnSpc>
                <a:spcPct val="115000"/>
              </a:lnSpc>
              <a:spcBef>
                <a:spcPts val="1000"/>
              </a:spcBef>
              <a:spcAft>
                <a:spcPts val="0"/>
              </a:spcAft>
              <a:buClr>
                <a:srgbClr val="000000"/>
              </a:buClr>
              <a:buSzPts val="2300"/>
              <a:buChar char="•"/>
            </a:pPr>
            <a:r>
              <a:rPr lang="en-US" sz="2300"/>
              <a:t>2 out of 5 students found it harder to access counselors/advisors </a:t>
            </a:r>
            <a:endParaRPr sz="2300" b="1">
              <a:solidFill>
                <a:srgbClr val="000000"/>
              </a:solidFill>
            </a:endParaRPr>
          </a:p>
          <a:p>
            <a:pPr marL="457200" lvl="0" indent="-374650" algn="l" rtl="0">
              <a:lnSpc>
                <a:spcPct val="115000"/>
              </a:lnSpc>
              <a:spcBef>
                <a:spcPts val="1000"/>
              </a:spcBef>
              <a:spcAft>
                <a:spcPts val="0"/>
              </a:spcAft>
              <a:buClr>
                <a:srgbClr val="000000"/>
              </a:buClr>
              <a:buSzPts val="2300"/>
              <a:buChar char="•"/>
            </a:pPr>
            <a:r>
              <a:rPr lang="en-US" sz="2300"/>
              <a:t>Expressed concerns about being adequately prepared for university-level work</a:t>
            </a:r>
            <a:endParaRPr sz="2300"/>
          </a:p>
          <a:p>
            <a:pPr marL="457200" lvl="0" indent="0" algn="l" rtl="0">
              <a:lnSpc>
                <a:spcPct val="115000"/>
              </a:lnSpc>
              <a:spcBef>
                <a:spcPts val="1000"/>
              </a:spcBef>
              <a:spcAft>
                <a:spcPts val="0"/>
              </a:spcAft>
              <a:buNone/>
            </a:pPr>
            <a:endParaRPr sz="2300"/>
          </a:p>
          <a:p>
            <a:pPr marL="0" lvl="0" indent="0" algn="l" rtl="0">
              <a:lnSpc>
                <a:spcPct val="115000"/>
              </a:lnSpc>
              <a:spcBef>
                <a:spcPts val="600"/>
              </a:spcBef>
              <a:spcAft>
                <a:spcPts val="600"/>
              </a:spcAft>
              <a:buClr>
                <a:schemeClr val="dk1"/>
              </a:buClr>
              <a:buSzPts val="1100"/>
              <a:buFont typeface="Arial"/>
              <a:buNone/>
            </a:pPr>
            <a:endParaRPr sz="2300">
              <a:solidFill>
                <a:srgbClr val="666666"/>
              </a:solidFill>
            </a:endParaRPr>
          </a:p>
        </p:txBody>
      </p:sp>
      <p:sp>
        <p:nvSpPr>
          <p:cNvPr id="285" name="Google Shape;285;p34"/>
          <p:cNvSpPr txBox="1"/>
          <p:nvPr/>
        </p:nvSpPr>
        <p:spPr>
          <a:xfrm>
            <a:off x="6085000" y="1419100"/>
            <a:ext cx="4968600" cy="3910800"/>
          </a:xfrm>
          <a:prstGeom prst="rect">
            <a:avLst/>
          </a:prstGeom>
          <a:solidFill>
            <a:srgbClr val="F3D5A7"/>
          </a:solidFill>
          <a:ln>
            <a:noFill/>
          </a:ln>
        </p:spPr>
        <p:txBody>
          <a:bodyPr spcFirstLastPara="1" wrap="square" lIns="91425" tIns="91425" rIns="91425" bIns="91425" anchor="t" anchorCtr="0">
            <a:noAutofit/>
          </a:bodyPr>
          <a:lstStyle/>
          <a:p>
            <a:pPr marL="182880" marR="182880" lvl="0" indent="0" algn="l" rtl="0">
              <a:spcBef>
                <a:spcPts val="1000"/>
              </a:spcBef>
              <a:spcAft>
                <a:spcPts val="0"/>
              </a:spcAft>
              <a:buNone/>
            </a:pPr>
            <a:r>
              <a:rPr lang="en-US" sz="1800" i="1">
                <a:solidFill>
                  <a:srgbClr val="222222"/>
                </a:solidFill>
                <a:latin typeface="Calibri"/>
                <a:ea typeface="Calibri"/>
                <a:cs typeface="Calibri"/>
                <a:sym typeface="Calibri"/>
              </a:rPr>
              <a:t>I was admitted to (a UC) for the Fall of 2020 but (the UC) withdrew my admission on the day of class registration saying I had to complete one more subject. I was communicating with them and had informed them because of COVID.... Office visits were not allowed, phones were off, and could not get a counselor to help me register for the class. I could not take that class. I had explained this scenario to (the UC) and they were okay until the day I needed to register for my classes they had me withdrew my application. My dream was crushed into million pieces...</a:t>
            </a:r>
            <a:endParaRPr sz="1800" i="1">
              <a:solidFill>
                <a:srgbClr val="222222"/>
              </a:solidFill>
              <a:latin typeface="Calibri"/>
              <a:ea typeface="Calibri"/>
              <a:cs typeface="Calibri"/>
              <a:sym typeface="Calibri"/>
            </a:endParaRPr>
          </a:p>
          <a:p>
            <a:pPr marL="182880" marR="182880" lvl="0" indent="0" algn="l" rtl="0">
              <a:spcBef>
                <a:spcPts val="600"/>
              </a:spcBef>
              <a:spcAft>
                <a:spcPts val="0"/>
              </a:spcAft>
              <a:buNone/>
            </a:pPr>
            <a:endParaRPr sz="2000">
              <a:solidFill>
                <a:srgbClr val="858489"/>
              </a:solidFill>
            </a:endParaRPr>
          </a:p>
        </p:txBody>
      </p:sp>
      <p:pic>
        <p:nvPicPr>
          <p:cNvPr id="286" name="Google Shape;286;p34"/>
          <p:cNvPicPr preferRelativeResize="0"/>
          <p:nvPr/>
        </p:nvPicPr>
        <p:blipFill rotWithShape="1">
          <a:blip r:embed="rId3">
            <a:alphaModFix/>
          </a:blip>
          <a:srcRect/>
          <a:stretch/>
        </p:blipFill>
        <p:spPr>
          <a:xfrm>
            <a:off x="5501022" y="4973500"/>
            <a:ext cx="872400" cy="872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5"/>
          <p:cNvSpPr txBox="1">
            <a:spLocks noGrp="1"/>
          </p:cNvSpPr>
          <p:nvPr>
            <p:ph type="title"/>
          </p:nvPr>
        </p:nvSpPr>
        <p:spPr>
          <a:xfrm>
            <a:off x="4810425" y="-28500"/>
            <a:ext cx="6767700" cy="1247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000"/>
              </a:spcBef>
              <a:spcAft>
                <a:spcPts val="0"/>
              </a:spcAft>
              <a:buClr>
                <a:schemeClr val="dk1"/>
              </a:buClr>
              <a:buSzPts val="1100"/>
              <a:buFont typeface="Arial"/>
              <a:buNone/>
            </a:pPr>
            <a:r>
              <a:rPr lang="en-US" sz="2300" b="1" i="1">
                <a:solidFill>
                  <a:schemeClr val="dk1"/>
                </a:solidFill>
              </a:rPr>
              <a:t>Surveys and focus groups with nearly 8,000 students across 67 CCC reveal: </a:t>
            </a:r>
            <a:endParaRPr sz="4000"/>
          </a:p>
        </p:txBody>
      </p:sp>
      <p:sp>
        <p:nvSpPr>
          <p:cNvPr id="293" name="Google Shape;293;p35"/>
          <p:cNvSpPr txBox="1">
            <a:spLocks noGrp="1"/>
          </p:cNvSpPr>
          <p:nvPr>
            <p:ph type="body" idx="1"/>
          </p:nvPr>
        </p:nvSpPr>
        <p:spPr>
          <a:xfrm>
            <a:off x="585225" y="1590700"/>
            <a:ext cx="10109400" cy="872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000"/>
              </a:spcBef>
              <a:spcAft>
                <a:spcPts val="0"/>
              </a:spcAft>
              <a:buNone/>
            </a:pPr>
            <a:r>
              <a:rPr lang="en-US" sz="2300" b="1" i="1"/>
              <a:t/>
            </a:r>
            <a:br>
              <a:rPr lang="en-US" sz="2300" b="1" i="1"/>
            </a:br>
            <a:endParaRPr sz="2300" b="1" i="1">
              <a:solidFill>
                <a:srgbClr val="000000"/>
              </a:solidFill>
            </a:endParaRPr>
          </a:p>
          <a:p>
            <a:pPr marL="457200" lvl="0" indent="0" algn="l" rtl="0">
              <a:lnSpc>
                <a:spcPct val="115000"/>
              </a:lnSpc>
              <a:spcBef>
                <a:spcPts val="1000"/>
              </a:spcBef>
              <a:spcAft>
                <a:spcPts val="0"/>
              </a:spcAft>
              <a:buNone/>
            </a:pPr>
            <a:endParaRPr sz="2100"/>
          </a:p>
          <a:p>
            <a:pPr marL="0" lvl="0" indent="0" algn="l" rtl="0">
              <a:lnSpc>
                <a:spcPct val="115000"/>
              </a:lnSpc>
              <a:spcBef>
                <a:spcPts val="600"/>
              </a:spcBef>
              <a:spcAft>
                <a:spcPts val="600"/>
              </a:spcAft>
              <a:buClr>
                <a:schemeClr val="dk1"/>
              </a:buClr>
              <a:buSzPts val="1100"/>
              <a:buFont typeface="Arial"/>
              <a:buNone/>
            </a:pPr>
            <a:endParaRPr sz="2100">
              <a:solidFill>
                <a:srgbClr val="666666"/>
              </a:solidFill>
            </a:endParaRPr>
          </a:p>
        </p:txBody>
      </p:sp>
      <p:sp>
        <p:nvSpPr>
          <p:cNvPr id="294" name="Google Shape;294;p35"/>
          <p:cNvSpPr txBox="1">
            <a:spLocks noGrp="1"/>
          </p:cNvSpPr>
          <p:nvPr>
            <p:ph type="sldNum" idx="12"/>
          </p:nvPr>
        </p:nvSpPr>
        <p:spPr>
          <a:xfrm>
            <a:off x="585232" y="5823550"/>
            <a:ext cx="2633700" cy="349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
        <p:nvSpPr>
          <p:cNvPr id="295" name="Google Shape;295;p35"/>
          <p:cNvSpPr/>
          <p:nvPr/>
        </p:nvSpPr>
        <p:spPr>
          <a:xfrm>
            <a:off x="-57175" y="-26550"/>
            <a:ext cx="4690800" cy="1031400"/>
          </a:xfrm>
          <a:prstGeom prst="chevron">
            <a:avLst>
              <a:gd name="adj" fmla="val 50000"/>
            </a:avLst>
          </a:prstGeom>
          <a:solidFill>
            <a:srgbClr val="EE973D"/>
          </a:solidFill>
          <a:ln>
            <a:noFill/>
          </a:ln>
        </p:spPr>
        <p:txBody>
          <a:bodyPr spcFirstLastPara="1" wrap="square" lIns="117025" tIns="117025" rIns="117025" bIns="1170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a:solidFill>
                  <a:srgbClr val="FFFFFF"/>
                </a:solidFill>
                <a:latin typeface="Roboto"/>
                <a:ea typeface="Roboto"/>
                <a:cs typeface="Roboto"/>
                <a:sym typeface="Roboto"/>
              </a:rPr>
              <a:t>Pandemic Effects on Transfer</a:t>
            </a:r>
            <a:endParaRPr sz="2000" b="1" i="0" u="none" strike="noStrike" cap="none">
              <a:solidFill>
                <a:srgbClr val="FFFFFF"/>
              </a:solidFill>
              <a:latin typeface="Roboto"/>
              <a:ea typeface="Roboto"/>
              <a:cs typeface="Roboto"/>
              <a:sym typeface="Roboto"/>
            </a:endParaRPr>
          </a:p>
        </p:txBody>
      </p:sp>
      <p:sp>
        <p:nvSpPr>
          <p:cNvPr id="296" name="Google Shape;296;p35"/>
          <p:cNvSpPr txBox="1">
            <a:spLocks noGrp="1"/>
          </p:cNvSpPr>
          <p:nvPr>
            <p:ph type="body" idx="1"/>
          </p:nvPr>
        </p:nvSpPr>
        <p:spPr>
          <a:xfrm>
            <a:off x="283997" y="1582775"/>
            <a:ext cx="5268000" cy="38769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000"/>
              </a:spcBef>
              <a:spcAft>
                <a:spcPts val="0"/>
              </a:spcAft>
              <a:buNone/>
            </a:pPr>
            <a:endParaRPr sz="2300"/>
          </a:p>
          <a:p>
            <a:pPr marL="457200" lvl="0" indent="-374650" algn="l" rtl="0">
              <a:lnSpc>
                <a:spcPct val="115000"/>
              </a:lnSpc>
              <a:spcBef>
                <a:spcPts val="1000"/>
              </a:spcBef>
              <a:spcAft>
                <a:spcPts val="0"/>
              </a:spcAft>
              <a:buSzPts val="2300"/>
              <a:buChar char="•"/>
            </a:pPr>
            <a:r>
              <a:rPr lang="en-US" sz="2300"/>
              <a:t>Fewer than 1 out of 3 students were aware of CCC, CSU, or UC changes to transfer requirements</a:t>
            </a:r>
            <a:endParaRPr sz="2300"/>
          </a:p>
          <a:p>
            <a:pPr marL="457200" lvl="0" indent="-374650" algn="l" rtl="0">
              <a:lnSpc>
                <a:spcPct val="115000"/>
              </a:lnSpc>
              <a:spcBef>
                <a:spcPts val="1000"/>
              </a:spcBef>
              <a:spcAft>
                <a:spcPts val="0"/>
              </a:spcAft>
              <a:buSzPts val="2300"/>
              <a:buChar char="•"/>
            </a:pPr>
            <a:r>
              <a:rPr lang="en-US" sz="2300"/>
              <a:t>The challenges associated with each transfer-capacity factor were substantially higher during the pandemic than before, most  notable university affordability</a:t>
            </a:r>
            <a:endParaRPr sz="2300"/>
          </a:p>
          <a:p>
            <a:pPr marL="0" lvl="0" indent="0" algn="l" rtl="0">
              <a:lnSpc>
                <a:spcPct val="115000"/>
              </a:lnSpc>
              <a:spcBef>
                <a:spcPts val="600"/>
              </a:spcBef>
              <a:spcAft>
                <a:spcPts val="600"/>
              </a:spcAft>
              <a:buClr>
                <a:schemeClr val="dk1"/>
              </a:buClr>
              <a:buSzPts val="1100"/>
              <a:buFont typeface="Arial"/>
              <a:buNone/>
            </a:pPr>
            <a:endParaRPr sz="2300">
              <a:solidFill>
                <a:srgbClr val="666666"/>
              </a:solidFill>
            </a:endParaRPr>
          </a:p>
        </p:txBody>
      </p:sp>
      <p:sp>
        <p:nvSpPr>
          <p:cNvPr id="297" name="Google Shape;297;p35"/>
          <p:cNvSpPr txBox="1"/>
          <p:nvPr/>
        </p:nvSpPr>
        <p:spPr>
          <a:xfrm>
            <a:off x="5666650" y="1757575"/>
            <a:ext cx="5778000" cy="3424200"/>
          </a:xfrm>
          <a:prstGeom prst="rect">
            <a:avLst/>
          </a:prstGeom>
          <a:solidFill>
            <a:srgbClr val="D9EAD3"/>
          </a:solidFill>
          <a:ln>
            <a:noFill/>
          </a:ln>
        </p:spPr>
        <p:txBody>
          <a:bodyPr spcFirstLastPara="1" wrap="square" lIns="91425" tIns="91425" rIns="91425" bIns="91425" anchor="t" anchorCtr="0">
            <a:noAutofit/>
          </a:bodyPr>
          <a:lstStyle/>
          <a:p>
            <a:pPr marL="182880" marR="182880" lvl="0" indent="0" algn="l" rtl="0">
              <a:spcBef>
                <a:spcPts val="1000"/>
              </a:spcBef>
              <a:spcAft>
                <a:spcPts val="0"/>
              </a:spcAft>
              <a:buNone/>
            </a:pPr>
            <a:r>
              <a:rPr lang="en-US" sz="2300" i="1" dirty="0">
                <a:solidFill>
                  <a:srgbClr val="222222"/>
                </a:solidFill>
                <a:latin typeface="Calibri"/>
                <a:ea typeface="Calibri"/>
                <a:cs typeface="Calibri"/>
                <a:sym typeface="Calibri"/>
              </a:rPr>
              <a:t>The uncertainty as to how next year will be is what is causing the most stress, I am currently working at a warehouse to afford food and pay bills but I work graveyard shift, not knowing if school will be back in person really stresses me out because I am unsure on whether to find a new job that will fit my future schedule or keep the one I have at the moment.</a:t>
            </a:r>
            <a:endParaRPr sz="2300" i="1" dirty="0">
              <a:solidFill>
                <a:srgbClr val="222222"/>
              </a:solidFill>
              <a:latin typeface="Calibri"/>
              <a:ea typeface="Calibri"/>
              <a:cs typeface="Calibri"/>
              <a:sym typeface="Calibri"/>
            </a:endParaRPr>
          </a:p>
          <a:p>
            <a:pPr marL="182880" marR="182880" lvl="0" indent="0" algn="l" rtl="0">
              <a:spcBef>
                <a:spcPts val="600"/>
              </a:spcBef>
              <a:spcAft>
                <a:spcPts val="0"/>
              </a:spcAft>
              <a:buNone/>
            </a:pPr>
            <a:endParaRPr sz="2200" dirty="0">
              <a:solidFill>
                <a:srgbClr val="858489"/>
              </a:solidFill>
            </a:endParaRPr>
          </a:p>
        </p:txBody>
      </p:sp>
      <p:pic>
        <p:nvPicPr>
          <p:cNvPr id="298" name="Google Shape;298;p35"/>
          <p:cNvPicPr preferRelativeResize="0"/>
          <p:nvPr/>
        </p:nvPicPr>
        <p:blipFill rotWithShape="1">
          <a:blip r:embed="rId3">
            <a:alphaModFix/>
          </a:blip>
          <a:srcRect/>
          <a:stretch/>
        </p:blipFill>
        <p:spPr>
          <a:xfrm>
            <a:off x="5251150" y="4972575"/>
            <a:ext cx="777550" cy="7775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6"/>
          <p:cNvSpPr txBox="1">
            <a:spLocks noGrp="1"/>
          </p:cNvSpPr>
          <p:nvPr>
            <p:ph type="body" idx="1"/>
          </p:nvPr>
        </p:nvSpPr>
        <p:spPr>
          <a:xfrm>
            <a:off x="585218" y="1586875"/>
            <a:ext cx="10193700" cy="3876900"/>
          </a:xfrm>
          <a:prstGeom prst="rect">
            <a:avLst/>
          </a:prstGeom>
        </p:spPr>
        <p:txBody>
          <a:bodyPr spcFirstLastPara="1" wrap="square" lIns="91425" tIns="45700" rIns="91425" bIns="45700" anchor="t" anchorCtr="0">
            <a:noAutofit/>
          </a:bodyPr>
          <a:lstStyle/>
          <a:p>
            <a:pPr marL="457200" lvl="0" indent="-393700" algn="l" rtl="0">
              <a:spcBef>
                <a:spcPts val="560"/>
              </a:spcBef>
              <a:spcAft>
                <a:spcPts val="0"/>
              </a:spcAft>
              <a:buSzPts val="2600"/>
              <a:buChar char="•"/>
            </a:pPr>
            <a:r>
              <a:rPr lang="en-US" sz="2600"/>
              <a:t>Address transfer readiness in your classroom</a:t>
            </a:r>
            <a:endParaRPr sz="2600"/>
          </a:p>
          <a:p>
            <a:pPr marL="914400" lvl="1" indent="-393700" algn="l" rtl="0">
              <a:spcBef>
                <a:spcPts val="0"/>
              </a:spcBef>
              <a:spcAft>
                <a:spcPts val="0"/>
              </a:spcAft>
              <a:buSzPts val="2600"/>
              <a:buChar char="–"/>
            </a:pPr>
            <a:r>
              <a:rPr lang="en-US" sz="2600"/>
              <a:t>Share your own transfer story to students</a:t>
            </a:r>
            <a:br>
              <a:rPr lang="en-US" sz="2600"/>
            </a:br>
            <a:endParaRPr sz="2600"/>
          </a:p>
          <a:p>
            <a:pPr marL="457200" lvl="0" indent="-393700" algn="l" rtl="0">
              <a:spcBef>
                <a:spcPts val="0"/>
              </a:spcBef>
              <a:spcAft>
                <a:spcPts val="0"/>
              </a:spcAft>
              <a:buSzPts val="2600"/>
              <a:buChar char="•"/>
            </a:pPr>
            <a:r>
              <a:rPr lang="en-US" sz="2600"/>
              <a:t>Build students’ transfer capacity as an academic program</a:t>
            </a:r>
            <a:endParaRPr sz="2600"/>
          </a:p>
          <a:p>
            <a:pPr marL="914400" lvl="1" indent="-393700" algn="l" rtl="0">
              <a:spcBef>
                <a:spcPts val="0"/>
              </a:spcBef>
              <a:spcAft>
                <a:spcPts val="0"/>
              </a:spcAft>
              <a:buSzPts val="2600"/>
              <a:buChar char="–"/>
            </a:pPr>
            <a:r>
              <a:rPr lang="en-US" sz="2600"/>
              <a:t>Promote pathways to transfer in your program area </a:t>
            </a:r>
            <a:br>
              <a:rPr lang="en-US" sz="2600"/>
            </a:br>
            <a:endParaRPr sz="2600"/>
          </a:p>
          <a:p>
            <a:pPr marL="457200" lvl="0" indent="-393700" algn="l" rtl="0">
              <a:spcBef>
                <a:spcPts val="0"/>
              </a:spcBef>
              <a:spcAft>
                <a:spcPts val="0"/>
              </a:spcAft>
              <a:buSzPts val="2600"/>
              <a:buChar char="•"/>
            </a:pPr>
            <a:r>
              <a:rPr lang="en-US" sz="2600"/>
              <a:t>Support statewide action to improve transfer outcomes</a:t>
            </a:r>
            <a:endParaRPr sz="2600"/>
          </a:p>
          <a:p>
            <a:pPr marL="914400" lvl="1" indent="-393700" algn="l" rtl="0">
              <a:spcBef>
                <a:spcPts val="0"/>
              </a:spcBef>
              <a:spcAft>
                <a:spcPts val="0"/>
              </a:spcAft>
              <a:buSzPts val="2600"/>
              <a:buChar char="–"/>
            </a:pPr>
            <a:r>
              <a:rPr lang="en-US" sz="2600"/>
              <a:t>Support the expansion of ADTs and adoption by university partners</a:t>
            </a:r>
            <a:endParaRPr sz="2600"/>
          </a:p>
        </p:txBody>
      </p:sp>
      <p:sp>
        <p:nvSpPr>
          <p:cNvPr id="305" name="Google Shape;305;p36"/>
          <p:cNvSpPr txBox="1">
            <a:spLocks noGrp="1"/>
          </p:cNvSpPr>
          <p:nvPr>
            <p:ph type="sldNum" idx="12"/>
          </p:nvPr>
        </p:nvSpPr>
        <p:spPr>
          <a:xfrm>
            <a:off x="585232" y="5823550"/>
            <a:ext cx="2633700" cy="34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24</a:t>
            </a:fld>
            <a:endParaRPr/>
          </a:p>
        </p:txBody>
      </p:sp>
      <p:sp>
        <p:nvSpPr>
          <p:cNvPr id="306" name="Google Shape;306;p36"/>
          <p:cNvSpPr/>
          <p:nvPr/>
        </p:nvSpPr>
        <p:spPr>
          <a:xfrm>
            <a:off x="-57175" y="-26550"/>
            <a:ext cx="4690800" cy="1031400"/>
          </a:xfrm>
          <a:prstGeom prst="chevron">
            <a:avLst>
              <a:gd name="adj" fmla="val 50000"/>
            </a:avLst>
          </a:prstGeom>
          <a:solidFill>
            <a:srgbClr val="EE973D"/>
          </a:solidFill>
          <a:ln>
            <a:noFill/>
          </a:ln>
        </p:spPr>
        <p:txBody>
          <a:bodyPr spcFirstLastPara="1" wrap="square" lIns="117025" tIns="117025" rIns="117025" bIns="1170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a:solidFill>
                  <a:srgbClr val="FFFFFF"/>
                </a:solidFill>
                <a:latin typeface="Roboto"/>
                <a:ea typeface="Roboto"/>
                <a:cs typeface="Roboto"/>
                <a:sym typeface="Roboto"/>
              </a:rPr>
              <a:t>Advocating for Transfer Success</a:t>
            </a:r>
            <a:endParaRPr sz="2000" b="1" i="0" u="none" strike="noStrike" cap="none">
              <a:solidFill>
                <a:srgbClr val="FFFFFF"/>
              </a:solidFill>
              <a:latin typeface="Roboto"/>
              <a:ea typeface="Roboto"/>
              <a:cs typeface="Roboto"/>
              <a:sym typeface="Roboto"/>
            </a:endParaRPr>
          </a:p>
        </p:txBody>
      </p:sp>
      <p:sp>
        <p:nvSpPr>
          <p:cNvPr id="307" name="Google Shape;307;p36"/>
          <p:cNvSpPr txBox="1">
            <a:spLocks noGrp="1"/>
          </p:cNvSpPr>
          <p:nvPr>
            <p:ph type="title"/>
          </p:nvPr>
        </p:nvSpPr>
        <p:spPr>
          <a:xfrm>
            <a:off x="4651918" y="219100"/>
            <a:ext cx="6804600" cy="1008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n-US" sz="4000"/>
              <a:t>How Faculty Can Strengthen</a:t>
            </a:r>
            <a:endParaRPr sz="4000"/>
          </a:p>
          <a:p>
            <a:pPr marL="0" lvl="0" indent="0" algn="l" rtl="0">
              <a:lnSpc>
                <a:spcPct val="100000"/>
              </a:lnSpc>
              <a:spcBef>
                <a:spcPts val="0"/>
              </a:spcBef>
              <a:spcAft>
                <a:spcPts val="0"/>
              </a:spcAft>
              <a:buSzPts val="4400"/>
              <a:buNone/>
            </a:pPr>
            <a:r>
              <a:rPr lang="en-US" sz="4000"/>
              <a:t>Students’ Transfer Success</a:t>
            </a:r>
            <a:endParaRPr sz="4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7"/>
          <p:cNvSpPr txBox="1">
            <a:spLocks noGrp="1"/>
          </p:cNvSpPr>
          <p:nvPr>
            <p:ph type="body" idx="1"/>
          </p:nvPr>
        </p:nvSpPr>
        <p:spPr>
          <a:xfrm>
            <a:off x="466875" y="1436375"/>
            <a:ext cx="10775100" cy="3916200"/>
          </a:xfrm>
          <a:prstGeom prst="rect">
            <a:avLst/>
          </a:prstGeom>
        </p:spPr>
        <p:txBody>
          <a:bodyPr spcFirstLastPara="1" wrap="square" lIns="91425" tIns="45700" rIns="91425" bIns="45700" anchor="t" anchorCtr="0">
            <a:noAutofit/>
          </a:bodyPr>
          <a:lstStyle/>
          <a:p>
            <a:pPr marL="457200" lvl="0" indent="-381000" algn="l" rtl="0">
              <a:spcBef>
                <a:spcPts val="560"/>
              </a:spcBef>
              <a:spcAft>
                <a:spcPts val="0"/>
              </a:spcAft>
              <a:buSzPts val="2400"/>
              <a:buChar char="•"/>
            </a:pPr>
            <a:r>
              <a:rPr lang="en-US" sz="2400"/>
              <a:t>Co-developing resources for key stakeholders to support transfer </a:t>
            </a:r>
            <a:endParaRPr sz="2400"/>
          </a:p>
          <a:p>
            <a:pPr marL="914400" lvl="1" indent="-368300" algn="l" rtl="0">
              <a:spcBef>
                <a:spcPts val="0"/>
              </a:spcBef>
              <a:spcAft>
                <a:spcPts val="0"/>
              </a:spcAft>
              <a:buSzPts val="2200"/>
              <a:buChar char="–"/>
            </a:pPr>
            <a:r>
              <a:rPr lang="en-US" sz="2200"/>
              <a:t>Faculty</a:t>
            </a:r>
            <a:endParaRPr sz="2200"/>
          </a:p>
          <a:p>
            <a:pPr marL="914400" lvl="1" indent="-368300" algn="l" rtl="0">
              <a:spcBef>
                <a:spcPts val="0"/>
              </a:spcBef>
              <a:spcAft>
                <a:spcPts val="0"/>
              </a:spcAft>
              <a:buSzPts val="2200"/>
              <a:buChar char="–"/>
            </a:pPr>
            <a:r>
              <a:rPr lang="en-US" sz="2200"/>
              <a:t>Student Support Professionals</a:t>
            </a:r>
            <a:endParaRPr sz="2200"/>
          </a:p>
          <a:p>
            <a:pPr marL="914400" lvl="1" indent="-381000" algn="l" rtl="0">
              <a:spcBef>
                <a:spcPts val="0"/>
              </a:spcBef>
              <a:spcAft>
                <a:spcPts val="0"/>
              </a:spcAft>
              <a:buSzPts val="2400"/>
              <a:buChar char="–"/>
            </a:pPr>
            <a:r>
              <a:rPr lang="en-US" sz="2200"/>
              <a:t>Students to advocate on their own behalf</a:t>
            </a:r>
            <a:r>
              <a:rPr lang="en-US"/>
              <a:t/>
            </a:r>
            <a:br>
              <a:rPr lang="en-US"/>
            </a:br>
            <a:endParaRPr/>
          </a:p>
          <a:p>
            <a:pPr marL="457200" lvl="0" indent="-381000" algn="l" rtl="0">
              <a:spcBef>
                <a:spcPts val="0"/>
              </a:spcBef>
              <a:spcAft>
                <a:spcPts val="0"/>
              </a:spcAft>
              <a:buSzPts val="2400"/>
              <a:buChar char="•"/>
            </a:pPr>
            <a:r>
              <a:rPr lang="en-US" sz="2400"/>
              <a:t>Conducting timely and relevant research to support institutions with transfer</a:t>
            </a:r>
            <a:endParaRPr sz="2400"/>
          </a:p>
          <a:p>
            <a:pPr marL="914400" lvl="1" indent="-368300" algn="l" rtl="0">
              <a:spcBef>
                <a:spcPts val="0"/>
              </a:spcBef>
              <a:spcAft>
                <a:spcPts val="0"/>
              </a:spcAft>
              <a:buSzPts val="2200"/>
              <a:buChar char="–"/>
            </a:pPr>
            <a:r>
              <a:rPr lang="en-US" sz="2200"/>
              <a:t>Impact of the pandemic on students’ transfer experiences (briefs forthcoming this month, and a webinar on 10/20)</a:t>
            </a:r>
            <a:endParaRPr sz="2200"/>
          </a:p>
          <a:p>
            <a:pPr marL="914400" lvl="1" indent="-393700" algn="l" rtl="0">
              <a:spcBef>
                <a:spcPts val="0"/>
              </a:spcBef>
              <a:spcAft>
                <a:spcPts val="0"/>
              </a:spcAft>
              <a:buSzPts val="2600"/>
              <a:buChar char="–"/>
            </a:pPr>
            <a:r>
              <a:rPr lang="en-US" sz="2200"/>
              <a:t>Statewide study focused on identifying the “tipping points” that facilitate African-American/Black student’ transfer success</a:t>
            </a:r>
            <a:endParaRPr sz="2600"/>
          </a:p>
        </p:txBody>
      </p:sp>
      <p:sp>
        <p:nvSpPr>
          <p:cNvPr id="314" name="Google Shape;314;p37"/>
          <p:cNvSpPr txBox="1">
            <a:spLocks noGrp="1"/>
          </p:cNvSpPr>
          <p:nvPr>
            <p:ph type="sldNum" idx="12"/>
          </p:nvPr>
        </p:nvSpPr>
        <p:spPr>
          <a:xfrm>
            <a:off x="585232" y="5823550"/>
            <a:ext cx="2633700" cy="34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25</a:t>
            </a:fld>
            <a:endParaRPr/>
          </a:p>
        </p:txBody>
      </p:sp>
      <p:sp>
        <p:nvSpPr>
          <p:cNvPr id="315" name="Google Shape;315;p37"/>
          <p:cNvSpPr/>
          <p:nvPr/>
        </p:nvSpPr>
        <p:spPr>
          <a:xfrm>
            <a:off x="-57175" y="-26550"/>
            <a:ext cx="4690800" cy="1031400"/>
          </a:xfrm>
          <a:prstGeom prst="chevron">
            <a:avLst>
              <a:gd name="adj" fmla="val 50000"/>
            </a:avLst>
          </a:prstGeom>
          <a:solidFill>
            <a:srgbClr val="EE973D"/>
          </a:solidFill>
          <a:ln>
            <a:noFill/>
          </a:ln>
        </p:spPr>
        <p:txBody>
          <a:bodyPr spcFirstLastPara="1" wrap="square" lIns="117025" tIns="117025" rIns="117025" bIns="1170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a:solidFill>
                  <a:srgbClr val="FFFFFF"/>
                </a:solidFill>
                <a:latin typeface="Roboto"/>
                <a:ea typeface="Roboto"/>
                <a:cs typeface="Roboto"/>
                <a:sym typeface="Roboto"/>
              </a:rPr>
              <a:t>Advocating for Transfer Success</a:t>
            </a:r>
            <a:endParaRPr sz="2000" b="1" i="0" u="none" strike="noStrike" cap="none">
              <a:solidFill>
                <a:srgbClr val="FFFFFF"/>
              </a:solidFill>
              <a:latin typeface="Roboto"/>
              <a:ea typeface="Roboto"/>
              <a:cs typeface="Roboto"/>
              <a:sym typeface="Roboto"/>
            </a:endParaRPr>
          </a:p>
        </p:txBody>
      </p:sp>
      <p:sp>
        <p:nvSpPr>
          <p:cNvPr id="316" name="Google Shape;316;p37"/>
          <p:cNvSpPr txBox="1">
            <a:spLocks noGrp="1"/>
          </p:cNvSpPr>
          <p:nvPr>
            <p:ph type="title"/>
          </p:nvPr>
        </p:nvSpPr>
        <p:spPr>
          <a:xfrm>
            <a:off x="4651918" y="219100"/>
            <a:ext cx="6804600" cy="1008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n-US" sz="4000"/>
              <a:t>How the RP Group is continuing to support transfer</a:t>
            </a:r>
            <a:endParaRPr sz="4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8"/>
          <p:cNvSpPr txBox="1">
            <a:spLocks noGrp="1"/>
          </p:cNvSpPr>
          <p:nvPr>
            <p:ph type="title"/>
          </p:nvPr>
        </p:nvSpPr>
        <p:spPr>
          <a:xfrm>
            <a:off x="1268002" y="950930"/>
            <a:ext cx="9851400" cy="1097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ct val="100000"/>
              <a:buNone/>
            </a:pPr>
            <a:r>
              <a:rPr lang="en-US"/>
              <a:t>Through the Gate &gt; </a:t>
            </a:r>
            <a:r>
              <a:rPr lang="en-US" i="1"/>
              <a:t>Looking Ahead</a:t>
            </a:r>
            <a:endParaRPr i="1"/>
          </a:p>
          <a:p>
            <a:pPr marL="0" lvl="0" indent="0" algn="l" rtl="0">
              <a:lnSpc>
                <a:spcPct val="100000"/>
              </a:lnSpc>
              <a:spcBef>
                <a:spcPts val="0"/>
              </a:spcBef>
              <a:spcAft>
                <a:spcPts val="0"/>
              </a:spcAft>
              <a:buSzPct val="100000"/>
              <a:buNone/>
            </a:pPr>
            <a:endParaRPr i="1"/>
          </a:p>
          <a:p>
            <a:pPr marL="0" lvl="0" indent="0" algn="l" rtl="0">
              <a:lnSpc>
                <a:spcPct val="100000"/>
              </a:lnSpc>
              <a:spcBef>
                <a:spcPts val="0"/>
              </a:spcBef>
              <a:spcAft>
                <a:spcPts val="0"/>
              </a:spcAft>
              <a:buSzPct val="100000"/>
              <a:buNone/>
            </a:pPr>
            <a:endParaRPr i="1"/>
          </a:p>
        </p:txBody>
      </p:sp>
      <p:sp>
        <p:nvSpPr>
          <p:cNvPr id="323" name="Google Shape;323;p38"/>
          <p:cNvSpPr txBox="1">
            <a:spLocks noGrp="1"/>
          </p:cNvSpPr>
          <p:nvPr>
            <p:ph type="body" idx="1"/>
          </p:nvPr>
        </p:nvSpPr>
        <p:spPr>
          <a:xfrm>
            <a:off x="870525" y="1346275"/>
            <a:ext cx="10248900" cy="41463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15000"/>
              </a:lnSpc>
              <a:spcBef>
                <a:spcPts val="1000"/>
              </a:spcBef>
              <a:spcAft>
                <a:spcPts val="0"/>
              </a:spcAft>
              <a:buSzPct val="164222"/>
              <a:buNone/>
            </a:pPr>
            <a:r>
              <a:rPr lang="en-US" sz="2200" b="1">
                <a:solidFill>
                  <a:schemeClr val="dk1"/>
                </a:solidFill>
              </a:rPr>
              <a:t>Recent publications:</a:t>
            </a:r>
            <a:endParaRPr sz="2200" b="1">
              <a:solidFill>
                <a:schemeClr val="dk1"/>
              </a:solidFill>
            </a:endParaRPr>
          </a:p>
          <a:p>
            <a:pPr marL="0" lvl="0" indent="0" algn="l" rtl="0">
              <a:lnSpc>
                <a:spcPct val="115000"/>
              </a:lnSpc>
              <a:spcBef>
                <a:spcPts val="1000"/>
              </a:spcBef>
              <a:spcAft>
                <a:spcPts val="0"/>
              </a:spcAft>
              <a:buSzPct val="164222"/>
              <a:buNone/>
            </a:pPr>
            <a:r>
              <a:rPr lang="en-US" sz="2200" i="1">
                <a:solidFill>
                  <a:schemeClr val="dk1"/>
                </a:solidFill>
              </a:rPr>
              <a:t>Students Speak: Understanding the Impact of the Pandemic on their Transfer Journeys </a:t>
            </a:r>
            <a:endParaRPr sz="2200" i="1">
              <a:solidFill>
                <a:schemeClr val="dk1"/>
              </a:solidFill>
            </a:endParaRPr>
          </a:p>
          <a:p>
            <a:pPr marL="0" lvl="0" indent="0" algn="l" rtl="0">
              <a:lnSpc>
                <a:spcPct val="100000"/>
              </a:lnSpc>
              <a:spcBef>
                <a:spcPts val="1000"/>
              </a:spcBef>
              <a:spcAft>
                <a:spcPts val="0"/>
              </a:spcAft>
              <a:buSzPct val="164222"/>
              <a:buNone/>
            </a:pPr>
            <a:r>
              <a:rPr lang="en-US" sz="2200" i="1">
                <a:solidFill>
                  <a:schemeClr val="dk1"/>
                </a:solidFill>
              </a:rPr>
              <a:t>Transfer Leaders Speak: Keeping Students on the Transfer Path, during the Pandemic and Beyond</a:t>
            </a:r>
            <a:endParaRPr sz="2200" i="1">
              <a:solidFill>
                <a:schemeClr val="dk1"/>
              </a:solidFill>
            </a:endParaRPr>
          </a:p>
          <a:p>
            <a:pPr marL="0" lvl="0" indent="0" algn="l" rtl="0">
              <a:lnSpc>
                <a:spcPct val="100000"/>
              </a:lnSpc>
              <a:spcBef>
                <a:spcPts val="1000"/>
              </a:spcBef>
              <a:spcAft>
                <a:spcPts val="0"/>
              </a:spcAft>
              <a:buClr>
                <a:schemeClr val="dk1"/>
              </a:buClr>
              <a:buSzPct val="50000"/>
              <a:buFont typeface="Arial"/>
              <a:buNone/>
            </a:pPr>
            <a:r>
              <a:rPr lang="en-US" sz="2200" b="1">
                <a:solidFill>
                  <a:schemeClr val="dk1"/>
                </a:solidFill>
              </a:rPr>
              <a:t>Upcoming resource: </a:t>
            </a:r>
            <a:endParaRPr sz="2200" b="1">
              <a:solidFill>
                <a:schemeClr val="dk1"/>
              </a:solidFill>
            </a:endParaRPr>
          </a:p>
          <a:p>
            <a:pPr marL="0" lvl="0" indent="0" algn="l" rtl="0">
              <a:lnSpc>
                <a:spcPct val="100000"/>
              </a:lnSpc>
              <a:spcBef>
                <a:spcPts val="1000"/>
              </a:spcBef>
              <a:spcAft>
                <a:spcPts val="0"/>
              </a:spcAft>
              <a:buClr>
                <a:schemeClr val="dk1"/>
              </a:buClr>
              <a:buSzPct val="50000"/>
              <a:buFont typeface="Arial"/>
              <a:buNone/>
            </a:pPr>
            <a:r>
              <a:rPr lang="en-US" sz="2200" i="1">
                <a:solidFill>
                  <a:schemeClr val="dk1"/>
                </a:solidFill>
              </a:rPr>
              <a:t>Take Charge of Your Transfer Success</a:t>
            </a:r>
            <a:r>
              <a:rPr lang="en-US" sz="2200" b="1">
                <a:solidFill>
                  <a:schemeClr val="dk1"/>
                </a:solidFill>
              </a:rPr>
              <a:t/>
            </a:r>
            <a:br>
              <a:rPr lang="en-US" sz="2200" b="1">
                <a:solidFill>
                  <a:schemeClr val="dk1"/>
                </a:solidFill>
              </a:rPr>
            </a:br>
            <a:r>
              <a:rPr lang="en-US" sz="2200" b="1">
                <a:solidFill>
                  <a:schemeClr val="dk1"/>
                </a:solidFill>
              </a:rPr>
              <a:t/>
            </a:r>
            <a:br>
              <a:rPr lang="en-US" sz="2200" b="1">
                <a:solidFill>
                  <a:schemeClr val="dk1"/>
                </a:solidFill>
              </a:rPr>
            </a:br>
            <a:r>
              <a:rPr lang="en-US" sz="2200" b="1">
                <a:solidFill>
                  <a:schemeClr val="dk1"/>
                </a:solidFill>
              </a:rPr>
              <a:t>Upcoming research study: </a:t>
            </a:r>
            <a:endParaRPr sz="2200">
              <a:solidFill>
                <a:schemeClr val="dk1"/>
              </a:solidFill>
            </a:endParaRPr>
          </a:p>
          <a:p>
            <a:pPr marL="0" lvl="0" indent="0" algn="l" rtl="0">
              <a:lnSpc>
                <a:spcPct val="100000"/>
              </a:lnSpc>
              <a:spcBef>
                <a:spcPts val="1000"/>
              </a:spcBef>
              <a:spcAft>
                <a:spcPts val="0"/>
              </a:spcAft>
              <a:buSzPct val="164222"/>
              <a:buNone/>
            </a:pPr>
            <a:r>
              <a:rPr lang="en-US" sz="2200">
                <a:solidFill>
                  <a:schemeClr val="dk1"/>
                </a:solidFill>
              </a:rPr>
              <a:t>African American Transfer Tipping Point Study</a:t>
            </a:r>
            <a:r>
              <a:rPr lang="en-US" sz="1800" b="1"/>
              <a:t> </a:t>
            </a:r>
            <a:endParaRPr sz="1800" b="1"/>
          </a:p>
          <a:p>
            <a:pPr marL="0" lvl="0" indent="0" algn="l" rtl="0">
              <a:lnSpc>
                <a:spcPct val="100000"/>
              </a:lnSpc>
              <a:spcBef>
                <a:spcPts val="1000"/>
              </a:spcBef>
              <a:spcAft>
                <a:spcPts val="0"/>
              </a:spcAft>
              <a:buClr>
                <a:schemeClr val="dk1"/>
              </a:buClr>
              <a:buSzPct val="50000"/>
              <a:buFont typeface="Arial"/>
              <a:buNone/>
            </a:pPr>
            <a:r>
              <a:rPr lang="en-US" sz="2200" b="1">
                <a:solidFill>
                  <a:schemeClr val="dk1"/>
                </a:solidFill>
              </a:rPr>
              <a:t>Upcoming webinar: </a:t>
            </a:r>
            <a:endParaRPr sz="1800" b="1"/>
          </a:p>
          <a:p>
            <a:pPr marL="0" lvl="0" indent="0" algn="l" rtl="0">
              <a:lnSpc>
                <a:spcPct val="100000"/>
              </a:lnSpc>
              <a:spcBef>
                <a:spcPts val="1000"/>
              </a:spcBef>
              <a:spcAft>
                <a:spcPts val="0"/>
              </a:spcAft>
              <a:buClr>
                <a:schemeClr val="dk1"/>
              </a:buClr>
              <a:buSzPct val="50000"/>
              <a:buFont typeface="Arial"/>
              <a:buNone/>
            </a:pPr>
            <a:r>
              <a:rPr lang="en-US" sz="2200">
                <a:solidFill>
                  <a:schemeClr val="dk1"/>
                </a:solidFill>
              </a:rPr>
              <a:t>National Transfer Student Week Webinar, 10/20/21, 12:00 - 1:30 PST </a:t>
            </a:r>
            <a:endParaRPr/>
          </a:p>
          <a:p>
            <a:pPr marL="0" lvl="0" indent="0" algn="l" rtl="0">
              <a:lnSpc>
                <a:spcPct val="100000"/>
              </a:lnSpc>
              <a:spcBef>
                <a:spcPts val="0"/>
              </a:spcBef>
              <a:spcAft>
                <a:spcPts val="0"/>
              </a:spcAft>
              <a:buClr>
                <a:schemeClr val="dk1"/>
              </a:buClr>
              <a:buSzPct val="50000"/>
              <a:buFont typeface="Arial"/>
              <a:buNone/>
            </a:pPr>
            <a:r>
              <a:rPr lang="en-US" sz="2200" i="1">
                <a:solidFill>
                  <a:schemeClr val="dk1"/>
                </a:solidFill>
              </a:rPr>
              <a:t>Featuring Student Senate for California Community Colleges Leaders, Berkeley City College and Cuesta College Transfer Practitioners </a:t>
            </a:r>
            <a:endParaRPr sz="1800" i="1"/>
          </a:p>
        </p:txBody>
      </p:sp>
      <p:sp>
        <p:nvSpPr>
          <p:cNvPr id="324" name="Google Shape;324;p38"/>
          <p:cNvSpPr txBox="1">
            <a:spLocks noGrp="1"/>
          </p:cNvSpPr>
          <p:nvPr>
            <p:ph type="sldNum" idx="12"/>
          </p:nvPr>
        </p:nvSpPr>
        <p:spPr>
          <a:xfrm>
            <a:off x="585232" y="5823550"/>
            <a:ext cx="2633700" cy="34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36" descr="Transfer Leaders Speak: Keeping transfer students on path during the COVID19 pandemic and beyond" title="Screenshot of report cover page"/>
          <p:cNvPicPr preferRelativeResize="0"/>
          <p:nvPr/>
        </p:nvPicPr>
        <p:blipFill rotWithShape="1">
          <a:blip r:embed="rId3">
            <a:alphaModFix/>
          </a:blip>
          <a:srcRect b="3947"/>
          <a:stretch/>
        </p:blipFill>
        <p:spPr>
          <a:xfrm>
            <a:off x="5563500" y="1170271"/>
            <a:ext cx="3218424" cy="4011001"/>
          </a:xfrm>
          <a:prstGeom prst="rect">
            <a:avLst/>
          </a:prstGeom>
          <a:noFill/>
          <a:ln w="9525" cap="flat" cmpd="sng">
            <a:solidFill>
              <a:schemeClr val="dk1"/>
            </a:solidFill>
            <a:prstDash val="solid"/>
            <a:round/>
            <a:headEnd type="none" w="sm" len="sm"/>
            <a:tailEnd type="none" w="sm" len="sm"/>
          </a:ln>
        </p:spPr>
      </p:pic>
      <p:pic>
        <p:nvPicPr>
          <p:cNvPr id="283" name="Google Shape;283;p36" descr="Students Speak - Understanding the impact of the COVID-19 pandemic on their transfer journeys" title="Cover page of report"/>
          <p:cNvPicPr preferRelativeResize="0"/>
          <p:nvPr/>
        </p:nvPicPr>
        <p:blipFill rotWithShape="1">
          <a:blip r:embed="rId4">
            <a:alphaModFix/>
          </a:blip>
          <a:srcRect/>
          <a:stretch/>
        </p:blipFill>
        <p:spPr>
          <a:xfrm>
            <a:off x="70980" y="1132114"/>
            <a:ext cx="3172975" cy="4087317"/>
          </a:xfrm>
          <a:prstGeom prst="rect">
            <a:avLst/>
          </a:prstGeom>
          <a:noFill/>
          <a:ln w="9525" cap="flat" cmpd="sng">
            <a:solidFill>
              <a:schemeClr val="dk1"/>
            </a:solidFill>
            <a:prstDash val="solid"/>
            <a:round/>
            <a:headEnd type="none" w="sm" len="sm"/>
            <a:tailEnd type="none" w="sm" len="sm"/>
          </a:ln>
        </p:spPr>
      </p:pic>
      <p:pic>
        <p:nvPicPr>
          <p:cNvPr id="284" name="Google Shape;284;p36" descr="Be a transfer advocate: how student support professionals can help students address uniniversity affordability concerns" title="Cover page of resource"/>
          <p:cNvPicPr preferRelativeResize="0"/>
          <p:nvPr/>
        </p:nvPicPr>
        <p:blipFill rotWithShape="1">
          <a:blip r:embed="rId5">
            <a:alphaModFix/>
          </a:blip>
          <a:srcRect/>
          <a:stretch/>
        </p:blipFill>
        <p:spPr>
          <a:xfrm>
            <a:off x="8455447" y="2496150"/>
            <a:ext cx="3172979" cy="4011000"/>
          </a:xfrm>
          <a:prstGeom prst="rect">
            <a:avLst/>
          </a:prstGeom>
          <a:noFill/>
          <a:ln w="9525" cap="flat" cmpd="sng">
            <a:solidFill>
              <a:schemeClr val="dk1"/>
            </a:solidFill>
            <a:prstDash val="solid"/>
            <a:round/>
            <a:headEnd type="none" w="sm" len="sm"/>
            <a:tailEnd type="none" w="sm" len="sm"/>
          </a:ln>
        </p:spPr>
      </p:pic>
      <p:pic>
        <p:nvPicPr>
          <p:cNvPr id="285" name="Google Shape;285;p36" descr="Be a transfer advocate: How faculty can strengthen students' transfer success" title="Screenshot of resource"/>
          <p:cNvPicPr preferRelativeResize="0"/>
          <p:nvPr/>
        </p:nvPicPr>
        <p:blipFill rotWithShape="1">
          <a:blip r:embed="rId6">
            <a:alphaModFix/>
          </a:blip>
          <a:srcRect/>
          <a:stretch/>
        </p:blipFill>
        <p:spPr>
          <a:xfrm>
            <a:off x="3028425" y="2496152"/>
            <a:ext cx="3107477" cy="4011000"/>
          </a:xfrm>
          <a:prstGeom prst="rect">
            <a:avLst/>
          </a:prstGeom>
          <a:noFill/>
          <a:ln w="9525" cap="flat" cmpd="sng">
            <a:solidFill>
              <a:schemeClr val="dk1"/>
            </a:solidFill>
            <a:prstDash val="solid"/>
            <a:round/>
            <a:headEnd type="none" w="sm" len="sm"/>
            <a:tailEnd type="none" w="sm" len="sm"/>
          </a:ln>
        </p:spPr>
      </p:pic>
      <p:sp>
        <p:nvSpPr>
          <p:cNvPr id="7" name="Google Shape;274;p35"/>
          <p:cNvSpPr txBox="1">
            <a:spLocks/>
          </p:cNvSpPr>
          <p:nvPr/>
        </p:nvSpPr>
        <p:spPr>
          <a:xfrm>
            <a:off x="344894" y="659879"/>
            <a:ext cx="9851400" cy="1097100"/>
          </a:xfrm>
          <a:prstGeom prst="rect">
            <a:avLst/>
          </a:prstGeom>
          <a:noFill/>
          <a:ln>
            <a:noFill/>
          </a:ln>
        </p:spPr>
        <p:txBody>
          <a:bodyPr spcFirstLastPara="1" wrap="square" lIns="91425" tIns="45700" rIns="91425" bIns="45700" anchor="ctr" anchorCtr="0">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0783B"/>
              </a:buClr>
              <a:buSzPts val="6336"/>
              <a:buFont typeface="Arial"/>
              <a:buNone/>
              <a:defRPr sz="6336" b="0" i="0" u="none" strike="noStrike" cap="none">
                <a:solidFill>
                  <a:srgbClr val="F0783B"/>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ct val="100000"/>
            </a:pPr>
            <a:r>
              <a:rPr lang="en-US" dirty="0" smtClean="0"/>
              <a:t>Through the Gate Resources</a:t>
            </a:r>
            <a:endParaRPr lang="en-US" i="1" dirty="0" smtClean="0"/>
          </a:p>
          <a:p>
            <a:pPr>
              <a:buSzPct val="100000"/>
            </a:pPr>
            <a:endParaRPr lang="en-US" i="1" dirty="0" smtClean="0"/>
          </a:p>
          <a:p>
            <a:pPr>
              <a:buSzPct val="100000"/>
            </a:pPr>
            <a:endParaRPr lang="en-US" i="1" dirty="0"/>
          </a:p>
        </p:txBody>
      </p:sp>
    </p:spTree>
    <p:extLst>
      <p:ext uri="{BB962C8B-B14F-4D97-AF65-F5344CB8AC3E}">
        <p14:creationId xmlns:p14="http://schemas.microsoft.com/office/powerpoint/2010/main" val="8127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0"/>
          <p:cNvSpPr txBox="1">
            <a:spLocks noGrp="1"/>
          </p:cNvSpPr>
          <p:nvPr>
            <p:ph type="title"/>
          </p:nvPr>
        </p:nvSpPr>
        <p:spPr>
          <a:xfrm>
            <a:off x="1268002" y="950930"/>
            <a:ext cx="9851400" cy="1097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6000"/>
              <a:t>Questions? </a:t>
            </a:r>
            <a:endParaRPr sz="6000"/>
          </a:p>
        </p:txBody>
      </p:sp>
      <p:sp>
        <p:nvSpPr>
          <p:cNvPr id="336" name="Google Shape;336;p40"/>
          <p:cNvSpPr txBox="1">
            <a:spLocks noGrp="1"/>
          </p:cNvSpPr>
          <p:nvPr>
            <p:ph type="sldNum" idx="12"/>
          </p:nvPr>
        </p:nvSpPr>
        <p:spPr>
          <a:xfrm>
            <a:off x="585232" y="5823550"/>
            <a:ext cx="2633700" cy="34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9"/>
          <p:cNvSpPr txBox="1">
            <a:spLocks noGrp="1"/>
          </p:cNvSpPr>
          <p:nvPr>
            <p:ph type="title"/>
          </p:nvPr>
        </p:nvSpPr>
        <p:spPr>
          <a:xfrm>
            <a:off x="492102" y="280830"/>
            <a:ext cx="9851400" cy="1097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F0783B"/>
              </a:buClr>
              <a:buSzPct val="100000"/>
              <a:buFont typeface="Arial"/>
              <a:buNone/>
            </a:pPr>
            <a:r>
              <a:rPr lang="en-US"/>
              <a:t>For more information on the </a:t>
            </a:r>
            <a:br>
              <a:rPr lang="en-US"/>
            </a:br>
            <a:r>
              <a:rPr lang="en-US"/>
              <a:t>Through the Gate Initiative</a:t>
            </a:r>
            <a:endParaRPr/>
          </a:p>
        </p:txBody>
      </p:sp>
      <p:sp>
        <p:nvSpPr>
          <p:cNvPr id="308" name="Google Shape;308;p39"/>
          <p:cNvSpPr txBox="1">
            <a:spLocks noGrp="1"/>
          </p:cNvSpPr>
          <p:nvPr>
            <p:ph type="body" idx="1"/>
          </p:nvPr>
        </p:nvSpPr>
        <p:spPr>
          <a:xfrm>
            <a:off x="645848" y="1520784"/>
            <a:ext cx="9168600" cy="32916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560"/>
              </a:spcBef>
              <a:spcAft>
                <a:spcPts val="0"/>
              </a:spcAft>
              <a:buClr>
                <a:schemeClr val="dk1"/>
              </a:buClr>
              <a:buSzPts val="2800"/>
              <a:buNone/>
            </a:pPr>
            <a:r>
              <a:rPr lang="en-US" dirty="0" smtClean="0">
                <a:solidFill>
                  <a:schemeClr val="dk1"/>
                </a:solidFill>
              </a:rPr>
              <a:t>Dr. Katie </a:t>
            </a:r>
            <a:r>
              <a:rPr lang="en-US" dirty="0" err="1" smtClean="0">
                <a:solidFill>
                  <a:schemeClr val="dk1"/>
                </a:solidFill>
              </a:rPr>
              <a:t>Brohawn</a:t>
            </a:r>
            <a:r>
              <a:rPr lang="en-US" dirty="0" smtClean="0">
                <a:solidFill>
                  <a:schemeClr val="dk1"/>
                </a:solidFill>
              </a:rPr>
              <a:t/>
            </a:r>
            <a:br>
              <a:rPr lang="en-US" dirty="0" smtClean="0">
                <a:solidFill>
                  <a:schemeClr val="dk1"/>
                </a:solidFill>
              </a:rPr>
            </a:br>
            <a:r>
              <a:rPr lang="en-US" dirty="0" smtClean="0">
                <a:solidFill>
                  <a:schemeClr val="dk1"/>
                </a:solidFill>
                <a:hlinkClick r:id="rId3"/>
              </a:rPr>
              <a:t>kbrohawn@rpgroup.org</a:t>
            </a:r>
            <a:r>
              <a:rPr lang="en-US" dirty="0" smtClean="0">
                <a:solidFill>
                  <a:schemeClr val="dk1"/>
                </a:solidFill>
              </a:rPr>
              <a:t/>
            </a:r>
            <a:br>
              <a:rPr lang="en-US" dirty="0" smtClean="0">
                <a:solidFill>
                  <a:schemeClr val="dk1"/>
                </a:solidFill>
              </a:rPr>
            </a:br>
            <a:endParaRPr lang="en-US" dirty="0" smtClean="0">
              <a:solidFill>
                <a:schemeClr val="dk1"/>
              </a:solidFill>
            </a:endParaRPr>
          </a:p>
          <a:p>
            <a:pPr marL="0" lvl="0" indent="0" algn="l" rtl="0">
              <a:lnSpc>
                <a:spcPct val="100000"/>
              </a:lnSpc>
              <a:spcBef>
                <a:spcPts val="560"/>
              </a:spcBef>
              <a:spcAft>
                <a:spcPts val="0"/>
              </a:spcAft>
              <a:buClr>
                <a:schemeClr val="dk1"/>
              </a:buClr>
              <a:buSzPts val="2800"/>
              <a:buNone/>
            </a:pPr>
            <a:r>
              <a:rPr lang="en-US" dirty="0" smtClean="0">
                <a:solidFill>
                  <a:schemeClr val="dk1"/>
                </a:solidFill>
              </a:rPr>
              <a:t>Dr</a:t>
            </a:r>
            <a:r>
              <a:rPr lang="en-US" dirty="0">
                <a:solidFill>
                  <a:schemeClr val="dk1"/>
                </a:solidFill>
              </a:rPr>
              <a:t>. Darla Cooper </a:t>
            </a:r>
            <a:endParaRPr dirty="0"/>
          </a:p>
          <a:p>
            <a:pPr marL="0" lvl="0" indent="0" algn="l" rtl="0">
              <a:lnSpc>
                <a:spcPct val="100000"/>
              </a:lnSpc>
              <a:spcBef>
                <a:spcPts val="560"/>
              </a:spcBef>
              <a:spcAft>
                <a:spcPts val="0"/>
              </a:spcAft>
              <a:buClr>
                <a:srgbClr val="858489"/>
              </a:buClr>
              <a:buSzPts val="2800"/>
              <a:buNone/>
            </a:pPr>
            <a:r>
              <a:rPr lang="en-US" u="sng" dirty="0">
                <a:solidFill>
                  <a:schemeClr val="hlink"/>
                </a:solidFill>
                <a:hlinkClick r:id="rId4"/>
              </a:rPr>
              <a:t>dcooper@rpgroup.org</a:t>
            </a:r>
            <a:endParaRPr dirty="0"/>
          </a:p>
          <a:p>
            <a:pPr marL="329175" lvl="0" indent="-151371" algn="l" rtl="0">
              <a:lnSpc>
                <a:spcPct val="100000"/>
              </a:lnSpc>
              <a:spcBef>
                <a:spcPts val="560"/>
              </a:spcBef>
              <a:spcAft>
                <a:spcPts val="0"/>
              </a:spcAft>
              <a:buClr>
                <a:srgbClr val="858489"/>
              </a:buClr>
              <a:buSzPts val="2800"/>
              <a:buNone/>
            </a:pPr>
            <a:endParaRPr dirty="0"/>
          </a:p>
          <a:p>
            <a:pPr marL="0" lvl="0" indent="0" algn="l" rtl="0">
              <a:lnSpc>
                <a:spcPct val="100000"/>
              </a:lnSpc>
              <a:spcBef>
                <a:spcPts val="560"/>
              </a:spcBef>
              <a:spcAft>
                <a:spcPts val="0"/>
              </a:spcAft>
              <a:buClr>
                <a:schemeClr val="dk1"/>
              </a:buClr>
              <a:buSzPts val="2800"/>
              <a:buNone/>
            </a:pPr>
            <a:r>
              <a:rPr lang="en-US" dirty="0">
                <a:solidFill>
                  <a:schemeClr val="dk1"/>
                </a:solidFill>
              </a:rPr>
              <a:t>Alyssa Nguyen</a:t>
            </a:r>
            <a:endParaRPr dirty="0"/>
          </a:p>
          <a:p>
            <a:pPr marL="0" lvl="0" indent="0" algn="l" rtl="0">
              <a:lnSpc>
                <a:spcPct val="100000"/>
              </a:lnSpc>
              <a:spcBef>
                <a:spcPts val="560"/>
              </a:spcBef>
              <a:spcAft>
                <a:spcPts val="0"/>
              </a:spcAft>
              <a:buClr>
                <a:srgbClr val="858489"/>
              </a:buClr>
              <a:buSzPts val="2800"/>
              <a:buNone/>
            </a:pPr>
            <a:r>
              <a:rPr lang="en-US" u="sng" dirty="0">
                <a:solidFill>
                  <a:schemeClr val="hlink"/>
                </a:solidFill>
                <a:hlinkClick r:id="rId5"/>
              </a:rPr>
              <a:t>anguyen@rpgroup.org</a:t>
            </a:r>
            <a:endParaRPr dirty="0"/>
          </a:p>
          <a:p>
            <a:pPr marL="329175" lvl="0" indent="-151371" algn="l" rtl="0">
              <a:lnSpc>
                <a:spcPct val="100000"/>
              </a:lnSpc>
              <a:spcBef>
                <a:spcPts val="560"/>
              </a:spcBef>
              <a:spcAft>
                <a:spcPts val="0"/>
              </a:spcAft>
              <a:buClr>
                <a:srgbClr val="858489"/>
              </a:buClr>
              <a:buSzPts val="2800"/>
              <a:buNone/>
            </a:pPr>
            <a:endParaRPr dirty="0"/>
          </a:p>
        </p:txBody>
      </p:sp>
      <p:sp>
        <p:nvSpPr>
          <p:cNvPr id="309" name="Google Shape;309;p39"/>
          <p:cNvSpPr txBox="1">
            <a:spLocks noGrp="1"/>
          </p:cNvSpPr>
          <p:nvPr>
            <p:ph type="sldNum" idx="12"/>
          </p:nvPr>
        </p:nvSpPr>
        <p:spPr>
          <a:xfrm>
            <a:off x="5805818" y="5983039"/>
            <a:ext cx="2633662" cy="349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pic>
        <p:nvPicPr>
          <p:cNvPr id="310" name="Google Shape;310;p39" descr="Through the Gate logo of a transfer gate and path" title="Logo"/>
          <p:cNvPicPr preferRelativeResize="0"/>
          <p:nvPr/>
        </p:nvPicPr>
        <p:blipFill rotWithShape="1">
          <a:blip r:embed="rId6">
            <a:alphaModFix/>
          </a:blip>
          <a:srcRect/>
          <a:stretch/>
        </p:blipFill>
        <p:spPr>
          <a:xfrm>
            <a:off x="7736191" y="1086154"/>
            <a:ext cx="2607310" cy="2331634"/>
          </a:xfrm>
          <a:prstGeom prst="rect">
            <a:avLst/>
          </a:prstGeom>
          <a:noFill/>
          <a:ln>
            <a:noFill/>
          </a:ln>
        </p:spPr>
      </p:pic>
      <p:sp>
        <p:nvSpPr>
          <p:cNvPr id="311" name="Google Shape;311;p39"/>
          <p:cNvSpPr txBox="1"/>
          <p:nvPr/>
        </p:nvSpPr>
        <p:spPr>
          <a:xfrm>
            <a:off x="645848" y="4707462"/>
            <a:ext cx="5468100" cy="1027800"/>
          </a:xfrm>
          <a:prstGeom prst="rect">
            <a:avLst/>
          </a:prstGeom>
          <a:noFill/>
          <a:ln>
            <a:noFill/>
          </a:ln>
        </p:spPr>
        <p:txBody>
          <a:bodyPr spcFirstLastPara="1" wrap="square" lIns="76300" tIns="38125" rIns="76300" bIns="38125" anchor="t" anchorCtr="0">
            <a:noAutofit/>
          </a:bodyPr>
          <a:lstStyle/>
          <a:p>
            <a:pPr marL="0" marR="0" lvl="0" indent="0" algn="l" rtl="0">
              <a:lnSpc>
                <a:spcPct val="100000"/>
              </a:lnSpc>
              <a:spcBef>
                <a:spcPts val="0"/>
              </a:spcBef>
              <a:spcAft>
                <a:spcPts val="0"/>
              </a:spcAft>
              <a:buClr>
                <a:srgbClr val="000000"/>
              </a:buClr>
              <a:buSzPts val="2672"/>
              <a:buFont typeface="Arial"/>
              <a:buNone/>
            </a:pPr>
            <a:r>
              <a:rPr lang="en-US" sz="2000" b="0" i="0" u="sng" strike="noStrike" cap="none" dirty="0">
                <a:solidFill>
                  <a:schemeClr val="hlink"/>
                </a:solidFill>
                <a:latin typeface="Arial"/>
                <a:ea typeface="Arial"/>
                <a:cs typeface="Arial"/>
                <a:sym typeface="Arial"/>
                <a:hlinkClick r:id="rId7"/>
              </a:rPr>
              <a:t>www.rpgroup.org/through-the-gate</a:t>
            </a: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72"/>
              <a:buFont typeface="Arial"/>
              <a:buNone/>
            </a:pPr>
            <a:r>
              <a:rPr lang="en-US" sz="2000" b="0" i="0" u="none" strike="noStrike" cap="none" dirty="0">
                <a:solidFill>
                  <a:schemeClr val="dk1"/>
                </a:solidFill>
                <a:latin typeface="Arial"/>
                <a:ea typeface="Arial"/>
                <a:cs typeface="Arial"/>
                <a:sym typeface="Arial"/>
              </a:rPr>
              <a:t>#</a:t>
            </a:r>
            <a:r>
              <a:rPr lang="en-US" sz="2000" b="0" i="0" u="none" strike="noStrike" cap="none" dirty="0" err="1">
                <a:solidFill>
                  <a:schemeClr val="dk1"/>
                </a:solidFill>
                <a:latin typeface="Arial"/>
                <a:ea typeface="Arial"/>
                <a:cs typeface="Arial"/>
                <a:sym typeface="Arial"/>
              </a:rPr>
              <a:t>StudentsThroughtheGate</a:t>
            </a:r>
            <a:endParaRPr sz="2000" b="0" i="0" u="none" strike="noStrike" cap="none" dirty="0">
              <a:solidFill>
                <a:schemeClr val="dk1"/>
              </a:solidFill>
              <a:latin typeface="Arial"/>
              <a:ea typeface="Arial"/>
              <a:cs typeface="Arial"/>
              <a:sym typeface="Arial"/>
            </a:endParaRPr>
          </a:p>
        </p:txBody>
      </p:sp>
      <p:pic>
        <p:nvPicPr>
          <p:cNvPr id="1030" name="Picture 6" descr="College Futures Foundation logo" title="College Futures Foundation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1612" y="4118746"/>
            <a:ext cx="1931107" cy="94141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ECMC Foundation logo" title="ECMC Foundation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77806" y="4118747"/>
            <a:ext cx="1531391" cy="11867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06396" y="3560643"/>
            <a:ext cx="4498242" cy="646331"/>
          </a:xfrm>
          <a:prstGeom prst="rect">
            <a:avLst/>
          </a:prstGeom>
        </p:spPr>
        <p:txBody>
          <a:bodyPr wrap="square">
            <a:spAutoFit/>
          </a:bodyPr>
          <a:lstStyle/>
          <a:p>
            <a:r>
              <a:rPr lang="en-US" sz="1800" dirty="0">
                <a:latin typeface="Arial" panose="020B0604020202020204" pitchFamily="34" charset="0"/>
              </a:rPr>
              <a:t>Research made possible from the generous funding by: </a:t>
            </a:r>
            <a:endParaRPr lang="en-US" sz="1800" dirty="0"/>
          </a:p>
        </p:txBody>
      </p:sp>
    </p:spTree>
    <p:extLst>
      <p:ext uri="{BB962C8B-B14F-4D97-AF65-F5344CB8AC3E}">
        <p14:creationId xmlns:p14="http://schemas.microsoft.com/office/powerpoint/2010/main" val="4257569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585232" y="263641"/>
            <a:ext cx="10534200" cy="1097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E36C09"/>
              </a:buClr>
              <a:buSzPts val="4400"/>
              <a:buFont typeface="Arial"/>
              <a:buNone/>
            </a:pPr>
            <a:r>
              <a:rPr lang="en-US">
                <a:solidFill>
                  <a:srgbClr val="E36C09"/>
                </a:solidFill>
              </a:rPr>
              <a:t>Focus on...</a:t>
            </a:r>
            <a:endParaRPr/>
          </a:p>
        </p:txBody>
      </p:sp>
      <p:sp>
        <p:nvSpPr>
          <p:cNvPr id="87" name="Google Shape;87;p15"/>
          <p:cNvSpPr txBox="1">
            <a:spLocks noGrp="1"/>
          </p:cNvSpPr>
          <p:nvPr>
            <p:ph type="body" idx="4294967295"/>
          </p:nvPr>
        </p:nvSpPr>
        <p:spPr>
          <a:xfrm>
            <a:off x="670625" y="1360750"/>
            <a:ext cx="10448700" cy="3978900"/>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1000"/>
              </a:spcBef>
              <a:spcAft>
                <a:spcPts val="0"/>
              </a:spcAft>
              <a:buSzPts val="3200"/>
              <a:buChar char="•"/>
            </a:pPr>
            <a:r>
              <a:rPr lang="en-US"/>
              <a:t>Overview of the Through the Gate study</a:t>
            </a:r>
            <a:endParaRPr/>
          </a:p>
          <a:p>
            <a:pPr marL="457200" lvl="0" indent="-431800" algn="l" rtl="0">
              <a:lnSpc>
                <a:spcPct val="100000"/>
              </a:lnSpc>
              <a:spcBef>
                <a:spcPts val="1000"/>
              </a:spcBef>
              <a:spcAft>
                <a:spcPts val="0"/>
              </a:spcAft>
              <a:buSzPts val="3200"/>
              <a:buChar char="•"/>
            </a:pPr>
            <a:r>
              <a:rPr lang="en-US"/>
              <a:t>Introduction of Transfer Capacity-Building Framework</a:t>
            </a:r>
            <a:endParaRPr/>
          </a:p>
          <a:p>
            <a:pPr marL="457200" lvl="0" indent="-431800" algn="l" rtl="0">
              <a:lnSpc>
                <a:spcPct val="100000"/>
              </a:lnSpc>
              <a:spcBef>
                <a:spcPts val="1000"/>
              </a:spcBef>
              <a:spcAft>
                <a:spcPts val="0"/>
              </a:spcAft>
              <a:buSzPts val="3200"/>
              <a:buChar char="•"/>
            </a:pPr>
            <a:r>
              <a:rPr lang="en-US"/>
              <a:t>Effects of the pandemic on transfer </a:t>
            </a:r>
            <a:endParaRPr/>
          </a:p>
          <a:p>
            <a:pPr marL="457200" lvl="0" indent="-431800" algn="l" rtl="0">
              <a:lnSpc>
                <a:spcPct val="100000"/>
              </a:lnSpc>
              <a:spcBef>
                <a:spcPts val="1000"/>
              </a:spcBef>
              <a:spcAft>
                <a:spcPts val="0"/>
              </a:spcAft>
              <a:buSzPts val="3200"/>
              <a:buChar char="•"/>
            </a:pPr>
            <a:r>
              <a:rPr lang="en-US"/>
              <a:t>Advocating for transfer</a:t>
            </a:r>
            <a:endParaRPr/>
          </a:p>
          <a:p>
            <a:pPr marL="0" lvl="0" indent="0" algn="l" rtl="0">
              <a:lnSpc>
                <a:spcPct val="100000"/>
              </a:lnSpc>
              <a:spcBef>
                <a:spcPts val="1000"/>
              </a:spcBef>
              <a:spcAft>
                <a:spcPts val="0"/>
              </a:spcAft>
              <a:buNone/>
            </a:pPr>
            <a:endParaRPr/>
          </a:p>
          <a:p>
            <a:pPr marL="0" marR="0" lvl="0" indent="0" algn="l" rtl="0">
              <a:lnSpc>
                <a:spcPct val="100000"/>
              </a:lnSpc>
              <a:spcBef>
                <a:spcPts val="1840"/>
              </a:spcBef>
              <a:spcAft>
                <a:spcPts val="0"/>
              </a:spcAft>
              <a:buClr>
                <a:srgbClr val="858489"/>
              </a:buClr>
              <a:buSzPts val="3200"/>
              <a:buFont typeface="Arial"/>
              <a:buNone/>
            </a:pPr>
            <a:endParaRPr sz="3400" b="0" i="0" u="none" strike="noStrike" cap="none">
              <a:latin typeface="Arial"/>
              <a:ea typeface="Arial"/>
              <a:cs typeface="Arial"/>
              <a:sym typeface="Arial"/>
            </a:endParaRPr>
          </a:p>
        </p:txBody>
      </p:sp>
      <p:sp>
        <p:nvSpPr>
          <p:cNvPr id="88" name="Google Shape;88;p15"/>
          <p:cNvSpPr txBox="1">
            <a:spLocks noGrp="1"/>
          </p:cNvSpPr>
          <p:nvPr>
            <p:ph type="sldNum" idx="12"/>
          </p:nvPr>
        </p:nvSpPr>
        <p:spPr>
          <a:xfrm>
            <a:off x="585232" y="5823550"/>
            <a:ext cx="2633700" cy="349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2"/>
          <p:cNvSpPr txBox="1">
            <a:spLocks noGrp="1"/>
          </p:cNvSpPr>
          <p:nvPr>
            <p:ph type="title"/>
          </p:nvPr>
        </p:nvSpPr>
        <p:spPr>
          <a:xfrm>
            <a:off x="746919" y="2377281"/>
            <a:ext cx="9851404" cy="109722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0783B"/>
              </a:buClr>
              <a:buSzPts val="9600"/>
              <a:buFont typeface="Arial"/>
              <a:buNone/>
            </a:pPr>
            <a:r>
              <a:rPr lang="en-US" sz="9600" b="0" i="0" u="none" strike="noStrike" cap="none">
                <a:solidFill>
                  <a:srgbClr val="F0783B"/>
                </a:solidFill>
                <a:latin typeface="Arial"/>
                <a:ea typeface="Arial"/>
                <a:cs typeface="Arial"/>
                <a:sym typeface="Arial"/>
              </a:rPr>
              <a:t>Thank you!</a:t>
            </a:r>
            <a:endParaRPr/>
          </a:p>
        </p:txBody>
      </p:sp>
      <p:sp>
        <p:nvSpPr>
          <p:cNvPr id="355" name="Google Shape;355;p42"/>
          <p:cNvSpPr txBox="1">
            <a:spLocks noGrp="1"/>
          </p:cNvSpPr>
          <p:nvPr>
            <p:ph type="sldNum" idx="12"/>
          </p:nvPr>
        </p:nvSpPr>
        <p:spPr>
          <a:xfrm>
            <a:off x="585232" y="5823550"/>
            <a:ext cx="2633662" cy="349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200"/>
              <a:buNone/>
            </a:pPr>
            <a:fld id="{00000000-1234-1234-1234-123412341234}" type="slidenum">
              <a:rPr lang="en-US" sz="1200">
                <a:solidFill>
                  <a:srgbClr val="888888"/>
                </a:solidFill>
                <a:latin typeface="Calibri"/>
                <a:ea typeface="Calibri"/>
                <a:cs typeface="Calibri"/>
                <a:sym typeface="Calibri"/>
              </a:rPr>
              <a:t>30</a:t>
            </a:fld>
            <a:endParaRPr sz="1200">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a:spLocks noGrp="1"/>
          </p:cNvSpPr>
          <p:nvPr>
            <p:ph type="ctrTitle"/>
          </p:nvPr>
        </p:nvSpPr>
        <p:spPr>
          <a:xfrm>
            <a:off x="4458175" y="1651975"/>
            <a:ext cx="6102300" cy="1261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800"/>
              <a:buFont typeface="Arial"/>
              <a:buNone/>
            </a:pPr>
            <a:r>
              <a:rPr lang="en-US" sz="4800"/>
              <a:t>A Fresh Take on the Transfer Challenge</a:t>
            </a:r>
            <a:endParaRPr/>
          </a:p>
        </p:txBody>
      </p:sp>
      <p:sp>
        <p:nvSpPr>
          <p:cNvPr id="95" name="Google Shape;95;p16"/>
          <p:cNvSpPr txBox="1">
            <a:spLocks noGrp="1"/>
          </p:cNvSpPr>
          <p:nvPr>
            <p:ph type="subTitle" idx="1"/>
          </p:nvPr>
        </p:nvSpPr>
        <p:spPr>
          <a:xfrm>
            <a:off x="4458175" y="3224625"/>
            <a:ext cx="6460500" cy="65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688"/>
              <a:buFont typeface="Arial"/>
              <a:buNone/>
            </a:pPr>
            <a:r>
              <a:rPr lang="en-US"/>
              <a:t>Overview of Study</a:t>
            </a:r>
            <a:endParaRPr/>
          </a:p>
        </p:txBody>
      </p:sp>
      <p:sp>
        <p:nvSpPr>
          <p:cNvPr id="96" name="Google Shape;96;p16"/>
          <p:cNvSpPr txBox="1">
            <a:spLocks noGrp="1"/>
          </p:cNvSpPr>
          <p:nvPr>
            <p:ph type="sldNum" idx="12"/>
          </p:nvPr>
        </p:nvSpPr>
        <p:spPr>
          <a:xfrm>
            <a:off x="585232" y="5823550"/>
            <a:ext cx="2633662" cy="349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200"/>
              <a:buNone/>
            </a:pPr>
            <a:fld id="{00000000-1234-1234-1234-123412341234}" type="slidenum">
              <a:rPr lang="en-US" sz="1200">
                <a:solidFill>
                  <a:srgbClr val="888888"/>
                </a:solidFill>
                <a:latin typeface="Calibri"/>
                <a:ea typeface="Calibri"/>
                <a:cs typeface="Calibri"/>
                <a:sym typeface="Calibri"/>
              </a:rPr>
              <a:t>4</a:t>
            </a:fld>
            <a:endParaRPr sz="1200">
              <a:solidFill>
                <a:srgbClr val="888888"/>
              </a:solidFill>
              <a:latin typeface="Calibri"/>
              <a:ea typeface="Calibri"/>
              <a:cs typeface="Calibri"/>
              <a:sym typeface="Calibri"/>
            </a:endParaRPr>
          </a:p>
        </p:txBody>
      </p:sp>
      <p:pic>
        <p:nvPicPr>
          <p:cNvPr id="97" name="Google Shape;97;p16" title="Through the Gate logo"/>
          <p:cNvPicPr preferRelativeResize="0"/>
          <p:nvPr/>
        </p:nvPicPr>
        <p:blipFill rotWithShape="1">
          <a:blip r:embed="rId3">
            <a:alphaModFix/>
          </a:blip>
          <a:srcRect/>
          <a:stretch/>
        </p:blipFill>
        <p:spPr>
          <a:xfrm>
            <a:off x="1045569" y="1270974"/>
            <a:ext cx="2995069" cy="26783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1268002" y="950930"/>
            <a:ext cx="9851400" cy="1097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smtClean="0"/>
              <a:t>Poll:</a:t>
            </a:r>
            <a:endParaRPr dirty="0"/>
          </a:p>
        </p:txBody>
      </p:sp>
      <p:sp>
        <p:nvSpPr>
          <p:cNvPr id="104" name="Google Shape;104;p17"/>
          <p:cNvSpPr txBox="1">
            <a:spLocks noGrp="1"/>
          </p:cNvSpPr>
          <p:nvPr>
            <p:ph type="body" idx="1"/>
          </p:nvPr>
        </p:nvSpPr>
        <p:spPr>
          <a:xfrm>
            <a:off x="1950773" y="2048157"/>
            <a:ext cx="9168600" cy="3291600"/>
          </a:xfrm>
          <a:prstGeom prst="rect">
            <a:avLst/>
          </a:prstGeom>
        </p:spPr>
        <p:txBody>
          <a:bodyPr spcFirstLastPara="1" wrap="square" lIns="91425" tIns="45700" rIns="91425" bIns="45700" anchor="t" anchorCtr="0">
            <a:noAutofit/>
          </a:bodyPr>
          <a:lstStyle/>
          <a:p>
            <a:pPr marL="0" lvl="0" indent="0">
              <a:buNone/>
            </a:pPr>
            <a:r>
              <a:rPr lang="en-US" sz="3600" dirty="0"/>
              <a:t>Of the students who meet most or all of their transfer requirements, which student group is most likely make it through the gate? </a:t>
            </a:r>
            <a:endParaRPr dirty="0" smtClean="0"/>
          </a:p>
          <a:p>
            <a:pPr marL="0" lvl="0" indent="0" algn="l" rtl="0">
              <a:spcBef>
                <a:spcPts val="1200"/>
              </a:spcBef>
              <a:spcAft>
                <a:spcPts val="1200"/>
              </a:spcAft>
              <a:buClr>
                <a:schemeClr val="dk1"/>
              </a:buClr>
              <a:buSzPts val="1100"/>
              <a:buFont typeface="Arial"/>
              <a:buNone/>
            </a:pPr>
            <a:endParaRPr dirty="0"/>
          </a:p>
        </p:txBody>
      </p:sp>
      <p:sp>
        <p:nvSpPr>
          <p:cNvPr id="105" name="Google Shape;105;p17"/>
          <p:cNvSpPr txBox="1">
            <a:spLocks noGrp="1"/>
          </p:cNvSpPr>
          <p:nvPr>
            <p:ph type="sldNum" idx="12"/>
          </p:nvPr>
        </p:nvSpPr>
        <p:spPr>
          <a:xfrm>
            <a:off x="585232" y="5823550"/>
            <a:ext cx="2633700" cy="34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585232" y="111241"/>
            <a:ext cx="10534200" cy="1097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0783B"/>
              </a:buClr>
              <a:buSzPts val="4400"/>
              <a:buFont typeface="Arial"/>
              <a:buNone/>
            </a:pPr>
            <a:r>
              <a:rPr lang="en-US" sz="4400" b="0" i="0" u="none" strike="noStrike" cap="none">
                <a:solidFill>
                  <a:srgbClr val="F0783B"/>
                </a:solidFill>
                <a:latin typeface="Arial"/>
                <a:ea typeface="Arial"/>
                <a:cs typeface="Arial"/>
                <a:sym typeface="Arial"/>
              </a:rPr>
              <a:t>Research Approach </a:t>
            </a:r>
            <a:endParaRPr/>
          </a:p>
        </p:txBody>
      </p:sp>
      <p:sp>
        <p:nvSpPr>
          <p:cNvPr id="112" name="Google Shape;112;p18"/>
          <p:cNvSpPr txBox="1">
            <a:spLocks noGrp="1"/>
          </p:cNvSpPr>
          <p:nvPr>
            <p:ph type="sldNum" idx="12"/>
          </p:nvPr>
        </p:nvSpPr>
        <p:spPr>
          <a:xfrm>
            <a:off x="585232" y="5823550"/>
            <a:ext cx="2633662" cy="349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
        <p:nvSpPr>
          <p:cNvPr id="113" name="Google Shape;113;p18"/>
          <p:cNvSpPr txBox="1">
            <a:spLocks noGrp="1"/>
          </p:cNvSpPr>
          <p:nvPr>
            <p:ph type="body" idx="4294967295"/>
          </p:nvPr>
        </p:nvSpPr>
        <p:spPr>
          <a:xfrm>
            <a:off x="7713878" y="1150425"/>
            <a:ext cx="3429000" cy="392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560"/>
              </a:spcBef>
              <a:spcAft>
                <a:spcPts val="0"/>
              </a:spcAft>
              <a:buClr>
                <a:srgbClr val="858489"/>
              </a:buClr>
              <a:buSzPts val="2800"/>
              <a:buFont typeface="Arial"/>
              <a:buNone/>
            </a:pPr>
            <a:endParaRPr sz="2200">
              <a:solidFill>
                <a:srgbClr val="7F7F7F"/>
              </a:solidFill>
            </a:endParaRPr>
          </a:p>
          <a:p>
            <a:pPr marL="0" marR="0" lvl="0" indent="0" algn="l" rtl="0">
              <a:lnSpc>
                <a:spcPct val="100000"/>
              </a:lnSpc>
              <a:spcBef>
                <a:spcPts val="560"/>
              </a:spcBef>
              <a:spcAft>
                <a:spcPts val="0"/>
              </a:spcAft>
              <a:buClr>
                <a:srgbClr val="858489"/>
              </a:buClr>
              <a:buSzPts val="2800"/>
              <a:buFont typeface="Arial"/>
              <a:buNone/>
            </a:pPr>
            <a:endParaRPr sz="2200" b="0" i="0" u="none" strike="noStrike" cap="none">
              <a:solidFill>
                <a:srgbClr val="858489"/>
              </a:solidFill>
              <a:latin typeface="Arial"/>
              <a:ea typeface="Arial"/>
              <a:cs typeface="Arial"/>
              <a:sym typeface="Arial"/>
            </a:endParaRPr>
          </a:p>
        </p:txBody>
      </p:sp>
      <p:grpSp>
        <p:nvGrpSpPr>
          <p:cNvPr id="114" name="Google Shape;114;p18"/>
          <p:cNvGrpSpPr/>
          <p:nvPr/>
        </p:nvGrpSpPr>
        <p:grpSpPr>
          <a:xfrm>
            <a:off x="7341225" y="1248825"/>
            <a:ext cx="4363435" cy="4579535"/>
            <a:chOff x="5632312" y="1094792"/>
            <a:chExt cx="3409200" cy="3578041"/>
          </a:xfrm>
        </p:grpSpPr>
        <p:sp>
          <p:nvSpPr>
            <p:cNvPr id="115" name="Google Shape;115;p18"/>
            <p:cNvSpPr/>
            <p:nvPr/>
          </p:nvSpPr>
          <p:spPr>
            <a:xfrm>
              <a:off x="5632312" y="1094792"/>
              <a:ext cx="3409200" cy="764100"/>
            </a:xfrm>
            <a:prstGeom prst="chevron">
              <a:avLst>
                <a:gd name="adj" fmla="val 50000"/>
              </a:avLst>
            </a:prstGeom>
            <a:solidFill>
              <a:srgbClr val="FDB160"/>
            </a:solidFill>
            <a:ln>
              <a:noFill/>
            </a:ln>
          </p:spPr>
          <p:txBody>
            <a:bodyPr spcFirstLastPara="1" wrap="square" lIns="117025" tIns="117025" rIns="117025" bIns="1170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Roboto"/>
                  <a:ea typeface="Roboto"/>
                  <a:cs typeface="Roboto"/>
                  <a:sym typeface="Roboto"/>
                </a:rPr>
                <a:t>Phase 3: </a:t>
              </a:r>
              <a:endParaRPr sz="2000" b="1" i="0" u="none" strike="noStrike" cap="none">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Roboto"/>
                  <a:ea typeface="Roboto"/>
                  <a:cs typeface="Roboto"/>
                  <a:sym typeface="Roboto"/>
                </a:rPr>
                <a:t>Engaging for Action</a:t>
              </a:r>
              <a:endParaRPr sz="2000" b="1" i="0" u="none" strike="noStrike" cap="none">
                <a:solidFill>
                  <a:srgbClr val="FFFFFF"/>
                </a:solidFill>
                <a:latin typeface="Roboto"/>
                <a:ea typeface="Roboto"/>
                <a:cs typeface="Roboto"/>
                <a:sym typeface="Roboto"/>
              </a:endParaRPr>
            </a:p>
          </p:txBody>
        </p:sp>
        <p:sp>
          <p:nvSpPr>
            <p:cNvPr id="116" name="Google Shape;116;p18"/>
            <p:cNvSpPr txBox="1"/>
            <p:nvPr/>
          </p:nvSpPr>
          <p:spPr>
            <a:xfrm>
              <a:off x="6167061" y="2057133"/>
              <a:ext cx="2435400" cy="2615700"/>
            </a:xfrm>
            <a:prstGeom prst="rect">
              <a:avLst/>
            </a:prstGeom>
            <a:noFill/>
            <a:ln>
              <a:noFill/>
            </a:ln>
          </p:spPr>
          <p:txBody>
            <a:bodyPr spcFirstLastPara="1" wrap="square" lIns="117025" tIns="117025" rIns="117025" bIns="117025" anchor="t" anchorCtr="0">
              <a:noAutofit/>
            </a:bodyPr>
            <a:lstStyle/>
            <a:p>
              <a:pPr marL="0" marR="0" lvl="0" indent="0" algn="l" rtl="0">
                <a:lnSpc>
                  <a:spcPct val="100000"/>
                </a:lnSpc>
                <a:spcBef>
                  <a:spcPts val="600"/>
                </a:spcBef>
                <a:spcAft>
                  <a:spcPts val="0"/>
                </a:spcAft>
                <a:buClr>
                  <a:schemeClr val="dk1"/>
                </a:buClr>
                <a:buSzPts val="1100"/>
                <a:buFont typeface="Arial"/>
                <a:buNone/>
              </a:pPr>
              <a:r>
                <a:rPr lang="en-US" sz="2000" b="0" i="0" u="none" strike="noStrike" cap="none">
                  <a:latin typeface="Arial"/>
                  <a:ea typeface="Arial"/>
                  <a:cs typeface="Arial"/>
                  <a:sym typeface="Arial"/>
                </a:rPr>
                <a:t>Convenings with postsecondary leaders, educators, researchers, and advocacy groups to identify strategic opportunities to strengthen transfer success based on findings</a:t>
              </a:r>
              <a:endParaRPr sz="2000" b="0" i="0" u="none" strike="noStrike" cap="none">
                <a:latin typeface="Arial"/>
                <a:ea typeface="Arial"/>
                <a:cs typeface="Arial"/>
                <a:sym typeface="Arial"/>
              </a:endParaRPr>
            </a:p>
            <a:p>
              <a:pPr marL="0" marR="0" lvl="0" indent="0" algn="l" rtl="0">
                <a:lnSpc>
                  <a:spcPct val="100000"/>
                </a:lnSpc>
                <a:spcBef>
                  <a:spcPts val="600"/>
                </a:spcBef>
                <a:spcAft>
                  <a:spcPts val="600"/>
                </a:spcAft>
                <a:buClr>
                  <a:srgbClr val="000000"/>
                </a:buClr>
                <a:buSzPts val="2000"/>
                <a:buFont typeface="Arial"/>
                <a:buNone/>
              </a:pPr>
              <a:endParaRPr sz="2000" b="0" i="0" u="none" strike="noStrike" cap="none">
                <a:latin typeface="Roboto"/>
                <a:ea typeface="Roboto"/>
                <a:cs typeface="Roboto"/>
                <a:sym typeface="Roboto"/>
              </a:endParaRPr>
            </a:p>
          </p:txBody>
        </p:sp>
      </p:grpSp>
      <p:grpSp>
        <p:nvGrpSpPr>
          <p:cNvPr id="117" name="Google Shape;117;p18"/>
          <p:cNvGrpSpPr/>
          <p:nvPr/>
        </p:nvGrpSpPr>
        <p:grpSpPr>
          <a:xfrm>
            <a:off x="0" y="1248825"/>
            <a:ext cx="4672147" cy="4732001"/>
            <a:chOff x="-103468" y="975720"/>
            <a:chExt cx="3650400" cy="3697165"/>
          </a:xfrm>
        </p:grpSpPr>
        <p:sp>
          <p:nvSpPr>
            <p:cNvPr id="118" name="Google Shape;118;p18"/>
            <p:cNvSpPr/>
            <p:nvPr/>
          </p:nvSpPr>
          <p:spPr>
            <a:xfrm>
              <a:off x="-103468" y="975720"/>
              <a:ext cx="3650400" cy="764100"/>
            </a:xfrm>
            <a:prstGeom prst="homePlate">
              <a:avLst>
                <a:gd name="adj" fmla="val 50000"/>
              </a:avLst>
            </a:prstGeom>
            <a:solidFill>
              <a:srgbClr val="E36C09"/>
            </a:solidFill>
            <a:ln>
              <a:noFill/>
            </a:ln>
          </p:spPr>
          <p:txBody>
            <a:bodyPr spcFirstLastPara="1" wrap="square" lIns="117025" tIns="117025" rIns="117025" bIns="1170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Roboto"/>
                  <a:ea typeface="Roboto"/>
                  <a:cs typeface="Roboto"/>
                  <a:sym typeface="Roboto"/>
                </a:rPr>
                <a:t>Phase 1: </a:t>
              </a:r>
              <a:endParaRPr sz="2000" b="1" i="0" u="none" strike="noStrike" cap="none">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Roboto"/>
                  <a:ea typeface="Roboto"/>
                  <a:cs typeface="Roboto"/>
                  <a:sym typeface="Roboto"/>
                </a:rPr>
                <a:t>Mapping the Transfer Landscape</a:t>
              </a:r>
              <a:endParaRPr sz="2000" b="1" i="0" u="none" strike="noStrike" cap="none">
                <a:solidFill>
                  <a:srgbClr val="FFFFFF"/>
                </a:solidFill>
                <a:latin typeface="Roboto"/>
                <a:ea typeface="Roboto"/>
                <a:cs typeface="Roboto"/>
                <a:sym typeface="Roboto"/>
              </a:endParaRPr>
            </a:p>
          </p:txBody>
        </p:sp>
        <p:sp>
          <p:nvSpPr>
            <p:cNvPr id="119" name="Google Shape;119;p18"/>
            <p:cNvSpPr txBox="1"/>
            <p:nvPr/>
          </p:nvSpPr>
          <p:spPr>
            <a:xfrm>
              <a:off x="655361" y="1971385"/>
              <a:ext cx="2236200" cy="2701500"/>
            </a:xfrm>
            <a:prstGeom prst="rect">
              <a:avLst/>
            </a:prstGeom>
            <a:noFill/>
            <a:ln>
              <a:noFill/>
            </a:ln>
          </p:spPr>
          <p:txBody>
            <a:bodyPr spcFirstLastPara="1" wrap="square" lIns="117025" tIns="117025" rIns="117025" bIns="117025" anchor="t" anchorCtr="0">
              <a:noAutofit/>
            </a:bodyPr>
            <a:lstStyle/>
            <a:p>
              <a:pPr marL="0" marR="0" lvl="0" indent="0" algn="l" rtl="0">
                <a:lnSpc>
                  <a:spcPct val="90000"/>
                </a:lnSpc>
                <a:spcBef>
                  <a:spcPts val="560"/>
                </a:spcBef>
                <a:spcAft>
                  <a:spcPts val="0"/>
                </a:spcAft>
                <a:buClr>
                  <a:srgbClr val="858489"/>
                </a:buClr>
                <a:buSzPts val="2800"/>
                <a:buFont typeface="Arial"/>
                <a:buNone/>
              </a:pPr>
              <a:r>
                <a:rPr lang="en-US" sz="2000" b="0" i="0" u="none" strike="noStrike" cap="none">
                  <a:latin typeface="Arial"/>
                  <a:ea typeface="Arial"/>
                  <a:cs typeface="Arial"/>
                  <a:sym typeface="Arial"/>
                </a:rPr>
                <a:t>Quantitative research to better understand the transfer landscape focusing on students who met all or most of their requirements but have not transferred</a:t>
              </a:r>
              <a:endParaRPr sz="2000" b="1" i="0" u="none" strike="noStrike" cap="none">
                <a:latin typeface="Arial"/>
                <a:ea typeface="Arial"/>
                <a:cs typeface="Arial"/>
                <a:sym typeface="Arial"/>
              </a:endParaRPr>
            </a:p>
            <a:p>
              <a:pPr marL="329175" marR="0" lvl="0" indent="-151371" algn="l" rtl="0">
                <a:lnSpc>
                  <a:spcPct val="90000"/>
                </a:lnSpc>
                <a:spcBef>
                  <a:spcPts val="560"/>
                </a:spcBef>
                <a:spcAft>
                  <a:spcPts val="0"/>
                </a:spcAft>
                <a:buClr>
                  <a:srgbClr val="858489"/>
                </a:buClr>
                <a:buSzPts val="2800"/>
                <a:buFont typeface="Arial"/>
                <a:buNone/>
              </a:pPr>
              <a:endParaRPr sz="2800" b="0" i="0" u="none" strike="noStrike" cap="none">
                <a:latin typeface="Arial"/>
                <a:ea typeface="Arial"/>
                <a:cs typeface="Arial"/>
                <a:sym typeface="Arial"/>
              </a:endParaRPr>
            </a:p>
            <a:p>
              <a:pPr marL="0" marR="0" lvl="0" indent="0" algn="l" rtl="0">
                <a:lnSpc>
                  <a:spcPct val="115000"/>
                </a:lnSpc>
                <a:spcBef>
                  <a:spcPts val="0"/>
                </a:spcBef>
                <a:spcAft>
                  <a:spcPts val="0"/>
                </a:spcAft>
                <a:buClr>
                  <a:srgbClr val="000000"/>
                </a:buClr>
                <a:buSzPts val="1500"/>
                <a:buFont typeface="Arial"/>
                <a:buNone/>
              </a:pPr>
              <a:r>
                <a:rPr lang="en-US" sz="1500" b="0" i="0" u="none" strike="noStrike" cap="none">
                  <a:latin typeface="Roboto"/>
                  <a:ea typeface="Roboto"/>
                  <a:cs typeface="Roboto"/>
                  <a:sym typeface="Roboto"/>
                </a:rPr>
                <a:t>.</a:t>
              </a:r>
              <a:endParaRPr sz="1500" b="0" i="0" u="none" strike="noStrike" cap="none">
                <a:latin typeface="Roboto"/>
                <a:ea typeface="Roboto"/>
                <a:cs typeface="Roboto"/>
                <a:sym typeface="Roboto"/>
              </a:endParaRPr>
            </a:p>
          </p:txBody>
        </p:sp>
      </p:grpSp>
      <p:grpSp>
        <p:nvGrpSpPr>
          <p:cNvPr id="120" name="Google Shape;120;p18"/>
          <p:cNvGrpSpPr/>
          <p:nvPr/>
        </p:nvGrpSpPr>
        <p:grpSpPr>
          <a:xfrm>
            <a:off x="3900725" y="1248825"/>
            <a:ext cx="4079681" cy="4579524"/>
            <a:chOff x="2944211" y="1094792"/>
            <a:chExt cx="3187500" cy="3578033"/>
          </a:xfrm>
        </p:grpSpPr>
        <p:sp>
          <p:nvSpPr>
            <p:cNvPr id="121" name="Google Shape;121;p18"/>
            <p:cNvSpPr/>
            <p:nvPr/>
          </p:nvSpPr>
          <p:spPr>
            <a:xfrm>
              <a:off x="2944211" y="1094792"/>
              <a:ext cx="3187500" cy="764100"/>
            </a:xfrm>
            <a:prstGeom prst="chevron">
              <a:avLst>
                <a:gd name="adj" fmla="val 50000"/>
              </a:avLst>
            </a:prstGeom>
            <a:solidFill>
              <a:srgbClr val="EE973D"/>
            </a:solidFill>
            <a:ln>
              <a:noFill/>
            </a:ln>
          </p:spPr>
          <p:txBody>
            <a:bodyPr spcFirstLastPara="1" wrap="square" lIns="117025" tIns="117025" rIns="117025" bIns="1170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Roboto"/>
                  <a:ea typeface="Roboto"/>
                  <a:cs typeface="Roboto"/>
                  <a:sym typeface="Roboto"/>
                </a:rPr>
                <a:t>Phase 2: </a:t>
              </a:r>
              <a:endParaRPr sz="2000" b="1" i="0" u="none" strike="noStrike" cap="none">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Roboto"/>
                  <a:ea typeface="Roboto"/>
                  <a:cs typeface="Roboto"/>
                  <a:sym typeface="Roboto"/>
                </a:rPr>
                <a:t>Getting Better Directions</a:t>
              </a:r>
              <a:endParaRPr sz="2000" b="1" i="0" u="none" strike="noStrike" cap="none">
                <a:solidFill>
                  <a:srgbClr val="FFFFFF"/>
                </a:solidFill>
                <a:latin typeface="Roboto"/>
                <a:ea typeface="Roboto"/>
                <a:cs typeface="Roboto"/>
                <a:sym typeface="Roboto"/>
              </a:endParaRPr>
            </a:p>
          </p:txBody>
        </p:sp>
        <p:sp>
          <p:nvSpPr>
            <p:cNvPr id="122" name="Google Shape;122;p18"/>
            <p:cNvSpPr txBox="1"/>
            <p:nvPr/>
          </p:nvSpPr>
          <p:spPr>
            <a:xfrm>
              <a:off x="3478949" y="2057125"/>
              <a:ext cx="2236200" cy="2615700"/>
            </a:xfrm>
            <a:prstGeom prst="rect">
              <a:avLst/>
            </a:prstGeom>
            <a:noFill/>
            <a:ln>
              <a:noFill/>
            </a:ln>
          </p:spPr>
          <p:txBody>
            <a:bodyPr spcFirstLastPara="1" wrap="square" lIns="117025" tIns="117025" rIns="117025" bIns="117025" anchor="t" anchorCtr="0">
              <a:noAutofit/>
            </a:bodyPr>
            <a:lstStyle/>
            <a:p>
              <a:pPr marL="0" marR="0" lvl="0" indent="0" algn="l" rtl="0">
                <a:lnSpc>
                  <a:spcPct val="100000"/>
                </a:lnSpc>
                <a:spcBef>
                  <a:spcPts val="560"/>
                </a:spcBef>
                <a:spcAft>
                  <a:spcPts val="0"/>
                </a:spcAft>
                <a:buClr>
                  <a:srgbClr val="858489"/>
                </a:buClr>
                <a:buSzPts val="2800"/>
                <a:buFont typeface="Arial"/>
                <a:buNone/>
              </a:pPr>
              <a:r>
                <a:rPr lang="en-US" sz="2000" b="0" i="0" u="none" strike="noStrike" cap="none">
                  <a:latin typeface="Arial"/>
                  <a:ea typeface="Arial"/>
                  <a:cs typeface="Arial"/>
                  <a:sym typeface="Arial"/>
                </a:rPr>
                <a:t>Mixed-methods research to understand what factors impact these students’ journeys and how policy and practice might change to propel them through the gate</a:t>
              </a:r>
              <a:endParaRPr sz="2000" b="0" i="0" u="none" strike="noStrike" cap="none">
                <a:latin typeface="Arial"/>
                <a:ea typeface="Arial"/>
                <a:cs typeface="Arial"/>
                <a:sym typeface="Arial"/>
              </a:endParaRPr>
            </a:p>
            <a:p>
              <a:pPr marL="0" marR="0" lvl="0" indent="0" algn="l" rtl="0">
                <a:lnSpc>
                  <a:spcPct val="100000"/>
                </a:lnSpc>
                <a:spcBef>
                  <a:spcPts val="560"/>
                </a:spcBef>
                <a:spcAft>
                  <a:spcPts val="0"/>
                </a:spcAft>
                <a:buClr>
                  <a:srgbClr val="858489"/>
                </a:buClr>
                <a:buSzPts val="2800"/>
                <a:buFont typeface="Arial"/>
                <a:buNone/>
              </a:pP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latin typeface="Roboto"/>
                <a:ea typeface="Roboto"/>
                <a:cs typeface="Roboto"/>
                <a:sym typeface="Roboto"/>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4965600" y="-28500"/>
            <a:ext cx="6764400" cy="124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Arial"/>
              <a:buNone/>
            </a:pPr>
            <a:r>
              <a:rPr lang="en-US" sz="4600"/>
              <a:t>A Missed Opportunity</a:t>
            </a:r>
            <a:endParaRPr sz="4000"/>
          </a:p>
        </p:txBody>
      </p:sp>
      <p:sp>
        <p:nvSpPr>
          <p:cNvPr id="129" name="Google Shape;129;p19"/>
          <p:cNvSpPr txBox="1">
            <a:spLocks noGrp="1"/>
          </p:cNvSpPr>
          <p:nvPr>
            <p:ph type="body" idx="1"/>
          </p:nvPr>
        </p:nvSpPr>
        <p:spPr>
          <a:xfrm>
            <a:off x="585218" y="1946650"/>
            <a:ext cx="10109400" cy="38769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000"/>
              </a:spcBef>
              <a:spcAft>
                <a:spcPts val="0"/>
              </a:spcAft>
              <a:buNone/>
            </a:pPr>
            <a:r>
              <a:rPr lang="en-US" b="1" i="1">
                <a:solidFill>
                  <a:srgbClr val="000000"/>
                </a:solidFill>
              </a:rPr>
              <a:t>From quantitative analysis of students’ transfer outcomes... </a:t>
            </a:r>
            <a:endParaRPr b="1" i="1">
              <a:solidFill>
                <a:srgbClr val="000000"/>
              </a:solidFill>
            </a:endParaRPr>
          </a:p>
          <a:p>
            <a:pPr marL="457200" lvl="0" indent="-406400" algn="l" rtl="0">
              <a:lnSpc>
                <a:spcPct val="115000"/>
              </a:lnSpc>
              <a:spcBef>
                <a:spcPts val="1600"/>
              </a:spcBef>
              <a:spcAft>
                <a:spcPts val="0"/>
              </a:spcAft>
              <a:buClr>
                <a:srgbClr val="000000"/>
              </a:buClr>
              <a:buSzPts val="2800"/>
              <a:buChar char="•"/>
            </a:pPr>
            <a:r>
              <a:rPr lang="en-US">
                <a:solidFill>
                  <a:srgbClr val="000000"/>
                </a:solidFill>
              </a:rPr>
              <a:t>Annually, nearly</a:t>
            </a:r>
            <a:r>
              <a:rPr lang="en-US" b="1">
                <a:solidFill>
                  <a:srgbClr val="000000"/>
                </a:solidFill>
              </a:rPr>
              <a:t> 60K “high-leverage” students do not make it to university</a:t>
            </a:r>
            <a:endParaRPr b="1">
              <a:solidFill>
                <a:srgbClr val="000000"/>
              </a:solidFill>
            </a:endParaRPr>
          </a:p>
          <a:p>
            <a:pPr marL="457200" lvl="0" indent="-406400" algn="l" rtl="0">
              <a:lnSpc>
                <a:spcPct val="115000"/>
              </a:lnSpc>
              <a:spcBef>
                <a:spcPts val="1600"/>
              </a:spcBef>
              <a:spcAft>
                <a:spcPts val="0"/>
              </a:spcAft>
              <a:buClr>
                <a:srgbClr val="000000"/>
              </a:buClr>
              <a:buSzPts val="2800"/>
              <a:buChar char="•"/>
            </a:pPr>
            <a:r>
              <a:rPr lang="en-US">
                <a:solidFill>
                  <a:srgbClr val="000000"/>
                </a:solidFill>
              </a:rPr>
              <a:t>Students </a:t>
            </a:r>
            <a:r>
              <a:rPr lang="en-US" b="1">
                <a:solidFill>
                  <a:srgbClr val="000000"/>
                </a:solidFill>
              </a:rPr>
              <a:t>historically marginalized</a:t>
            </a:r>
            <a:r>
              <a:rPr lang="en-US">
                <a:solidFill>
                  <a:srgbClr val="000000"/>
                </a:solidFill>
              </a:rPr>
              <a:t> by our higher ed systems are </a:t>
            </a:r>
            <a:r>
              <a:rPr lang="en-US" b="1">
                <a:solidFill>
                  <a:srgbClr val="000000"/>
                </a:solidFill>
              </a:rPr>
              <a:t>more likely to get stuck</a:t>
            </a:r>
            <a:endParaRPr b="1">
              <a:solidFill>
                <a:srgbClr val="000000"/>
              </a:solidFill>
            </a:endParaRPr>
          </a:p>
          <a:p>
            <a:pPr marL="0" lvl="0" indent="0" algn="l" rtl="0">
              <a:lnSpc>
                <a:spcPct val="115000"/>
              </a:lnSpc>
              <a:spcBef>
                <a:spcPts val="1600"/>
              </a:spcBef>
              <a:spcAft>
                <a:spcPts val="0"/>
              </a:spcAft>
              <a:buClr>
                <a:schemeClr val="dk1"/>
              </a:buClr>
              <a:buSzPts val="1100"/>
              <a:buFont typeface="Arial"/>
              <a:buNone/>
            </a:pPr>
            <a:endParaRPr sz="1500">
              <a:solidFill>
                <a:srgbClr val="E1692A"/>
              </a:solidFill>
            </a:endParaRPr>
          </a:p>
          <a:p>
            <a:pPr marL="0" lvl="0" indent="0" algn="l" rtl="0">
              <a:lnSpc>
                <a:spcPct val="115000"/>
              </a:lnSpc>
              <a:spcBef>
                <a:spcPts val="1000"/>
              </a:spcBef>
              <a:spcAft>
                <a:spcPts val="0"/>
              </a:spcAft>
              <a:buNone/>
            </a:pPr>
            <a:endParaRPr b="1">
              <a:solidFill>
                <a:srgbClr val="666666"/>
              </a:solidFill>
            </a:endParaRPr>
          </a:p>
          <a:p>
            <a:pPr marL="0" lvl="0" indent="0" algn="l" rtl="0">
              <a:lnSpc>
                <a:spcPct val="115000"/>
              </a:lnSpc>
              <a:spcBef>
                <a:spcPts val="1000"/>
              </a:spcBef>
              <a:spcAft>
                <a:spcPts val="600"/>
              </a:spcAft>
              <a:buClr>
                <a:schemeClr val="dk1"/>
              </a:buClr>
              <a:buSzPts val="1100"/>
              <a:buFont typeface="Arial"/>
              <a:buNone/>
            </a:pPr>
            <a:endParaRPr sz="2600">
              <a:solidFill>
                <a:srgbClr val="666666"/>
              </a:solidFill>
            </a:endParaRPr>
          </a:p>
        </p:txBody>
      </p:sp>
      <p:sp>
        <p:nvSpPr>
          <p:cNvPr id="130" name="Google Shape;130;p19"/>
          <p:cNvSpPr txBox="1">
            <a:spLocks noGrp="1"/>
          </p:cNvSpPr>
          <p:nvPr>
            <p:ph type="sldNum" idx="12"/>
          </p:nvPr>
        </p:nvSpPr>
        <p:spPr>
          <a:xfrm>
            <a:off x="585232" y="5823550"/>
            <a:ext cx="2633700" cy="349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
        <p:nvSpPr>
          <p:cNvPr id="131" name="Google Shape;131;p19"/>
          <p:cNvSpPr/>
          <p:nvPr/>
        </p:nvSpPr>
        <p:spPr>
          <a:xfrm>
            <a:off x="0" y="0"/>
            <a:ext cx="4690800" cy="1063200"/>
          </a:xfrm>
          <a:prstGeom prst="homePlate">
            <a:avLst>
              <a:gd name="adj" fmla="val 50000"/>
            </a:avLst>
          </a:prstGeom>
          <a:solidFill>
            <a:srgbClr val="E36C09"/>
          </a:solidFill>
          <a:ln>
            <a:noFill/>
          </a:ln>
        </p:spPr>
        <p:txBody>
          <a:bodyPr spcFirstLastPara="1" wrap="square" lIns="117025" tIns="117025" rIns="117025" bIns="1170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Roboto"/>
                <a:ea typeface="Roboto"/>
                <a:cs typeface="Roboto"/>
                <a:sym typeface="Roboto"/>
              </a:rPr>
              <a:t>Phase 1: </a:t>
            </a:r>
            <a:endParaRPr sz="2000" b="1" i="0" u="none" strike="noStrike" cap="none">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Roboto"/>
                <a:ea typeface="Roboto"/>
                <a:cs typeface="Roboto"/>
                <a:sym typeface="Roboto"/>
              </a:rPr>
              <a:t>Mapping the Transfer Landscape</a:t>
            </a:r>
            <a:endParaRPr sz="2000" b="1" i="0" u="none" strike="noStrike" cap="none">
              <a:solidFill>
                <a:srgbClr val="FFFFFF"/>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sldNum" idx="12"/>
          </p:nvPr>
        </p:nvSpPr>
        <p:spPr>
          <a:xfrm>
            <a:off x="287724" y="5901068"/>
            <a:ext cx="2633400" cy="350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200"/>
              <a:buNone/>
            </a:pPr>
            <a:fld id="{00000000-1234-1234-1234-123412341234}" type="slidenum">
              <a:rPr lang="en-US" sz="1200">
                <a:solidFill>
                  <a:srgbClr val="888888"/>
                </a:solidFill>
                <a:latin typeface="Calibri"/>
                <a:ea typeface="Calibri"/>
                <a:cs typeface="Calibri"/>
                <a:sym typeface="Calibri"/>
              </a:rPr>
              <a:t>8</a:t>
            </a:fld>
            <a:endParaRPr sz="1200">
              <a:solidFill>
                <a:srgbClr val="888888"/>
              </a:solidFill>
              <a:latin typeface="Calibri"/>
              <a:ea typeface="Calibri"/>
              <a:cs typeface="Calibri"/>
              <a:sym typeface="Calibri"/>
            </a:endParaRPr>
          </a:p>
        </p:txBody>
      </p:sp>
      <p:pic>
        <p:nvPicPr>
          <p:cNvPr id="138" name="Google Shape;138;p20" descr="Description of students on a transfer continuum: transfer achievers, at the gate students, near the gate students, momentum, and transfer explorers. " title="Through the Gate Path Flyer"/>
          <p:cNvPicPr preferRelativeResize="0"/>
          <p:nvPr/>
        </p:nvPicPr>
        <p:blipFill rotWithShape="1">
          <a:blip r:embed="rId3">
            <a:alphaModFix/>
          </a:blip>
          <a:srcRect/>
          <a:stretch/>
        </p:blipFill>
        <p:spPr>
          <a:xfrm>
            <a:off x="0" y="1129175"/>
            <a:ext cx="5641847" cy="4283126"/>
          </a:xfrm>
          <a:prstGeom prst="rect">
            <a:avLst/>
          </a:prstGeom>
          <a:noFill/>
          <a:ln>
            <a:noFill/>
          </a:ln>
        </p:spPr>
      </p:pic>
      <p:sp>
        <p:nvSpPr>
          <p:cNvPr id="139" name="Google Shape;139;p20"/>
          <p:cNvSpPr txBox="1"/>
          <p:nvPr/>
        </p:nvSpPr>
        <p:spPr>
          <a:xfrm flipH="1">
            <a:off x="5795600" y="1129175"/>
            <a:ext cx="5733000" cy="4293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SzPts val="2400"/>
              <a:buChar char="●"/>
            </a:pPr>
            <a:r>
              <a:rPr lang="en-US" sz="2400"/>
              <a:t>＞50% of these students exit without credentials </a:t>
            </a:r>
            <a:endParaRPr sz="2400"/>
          </a:p>
          <a:p>
            <a:pPr marL="457200" marR="0" lvl="0" indent="-381000" algn="l" rtl="0">
              <a:lnSpc>
                <a:spcPct val="100000"/>
              </a:lnSpc>
              <a:spcBef>
                <a:spcPts val="1000"/>
              </a:spcBef>
              <a:spcAft>
                <a:spcPts val="0"/>
              </a:spcAft>
              <a:buSzPts val="2400"/>
              <a:buChar char="●"/>
            </a:pPr>
            <a:r>
              <a:rPr lang="en-US" sz="2400"/>
              <a:t>Math is a barrier</a:t>
            </a:r>
            <a:endParaRPr sz="2400"/>
          </a:p>
          <a:p>
            <a:pPr marL="457200" marR="0" lvl="0" indent="-381000" algn="l" rtl="0">
              <a:lnSpc>
                <a:spcPct val="100000"/>
              </a:lnSpc>
              <a:spcBef>
                <a:spcPts val="1000"/>
              </a:spcBef>
              <a:spcAft>
                <a:spcPts val="0"/>
              </a:spcAft>
              <a:buSzPts val="2400"/>
              <a:buChar char="●"/>
            </a:pPr>
            <a:r>
              <a:rPr lang="en-US" sz="2400"/>
              <a:t>Time is the enemy</a:t>
            </a:r>
            <a:endParaRPr sz="2400"/>
          </a:p>
          <a:p>
            <a:pPr marL="457200" marR="0" lvl="0" indent="-381000" algn="l" rtl="0">
              <a:lnSpc>
                <a:spcPct val="100000"/>
              </a:lnSpc>
              <a:spcBef>
                <a:spcPts val="1000"/>
              </a:spcBef>
              <a:spcAft>
                <a:spcPts val="0"/>
              </a:spcAft>
              <a:buSzPts val="2400"/>
              <a:buChar char="●"/>
            </a:pPr>
            <a:r>
              <a:rPr lang="en-US" sz="2400"/>
              <a:t>Once African Americans reach key milestones, they are most likely to transfer…but too few get this far</a:t>
            </a:r>
            <a:endParaRPr sz="2400"/>
          </a:p>
          <a:p>
            <a:pPr marL="457200" marR="0" lvl="0" indent="-381000" algn="l" rtl="0">
              <a:lnSpc>
                <a:spcPct val="100000"/>
              </a:lnSpc>
              <a:spcBef>
                <a:spcPts val="1000"/>
              </a:spcBef>
              <a:spcAft>
                <a:spcPts val="0"/>
              </a:spcAft>
              <a:buSzPts val="2400"/>
              <a:buChar char="●"/>
            </a:pPr>
            <a:r>
              <a:rPr lang="en-US" sz="2400"/>
              <a:t>Latino students more likely to be at or near the gate </a:t>
            </a:r>
            <a:endParaRPr sz="2300"/>
          </a:p>
          <a:p>
            <a:pPr marL="0" marR="0" lvl="0" indent="0" algn="l" rtl="0">
              <a:lnSpc>
                <a:spcPct val="100000"/>
              </a:lnSpc>
              <a:spcBef>
                <a:spcPts val="1000"/>
              </a:spcBef>
              <a:spcAft>
                <a:spcPts val="0"/>
              </a:spcAft>
              <a:buClr>
                <a:srgbClr val="000000"/>
              </a:buClr>
              <a:buSzPts val="2400"/>
              <a:buFont typeface="Arial"/>
              <a:buNone/>
            </a:pPr>
            <a:endParaRPr sz="2000" b="0" i="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000" b="0" i="0" u="none" strike="noStrike" cap="none">
              <a:latin typeface="Arial"/>
              <a:ea typeface="Arial"/>
              <a:cs typeface="Arial"/>
              <a:sym typeface="Arial"/>
            </a:endParaRPr>
          </a:p>
        </p:txBody>
      </p:sp>
      <p:sp>
        <p:nvSpPr>
          <p:cNvPr id="140" name="Google Shape;140;p20"/>
          <p:cNvSpPr/>
          <p:nvPr/>
        </p:nvSpPr>
        <p:spPr>
          <a:xfrm>
            <a:off x="0" y="0"/>
            <a:ext cx="4690800" cy="1063200"/>
          </a:xfrm>
          <a:prstGeom prst="homePlate">
            <a:avLst>
              <a:gd name="adj" fmla="val 50000"/>
            </a:avLst>
          </a:prstGeom>
          <a:solidFill>
            <a:srgbClr val="E36C09"/>
          </a:solidFill>
          <a:ln>
            <a:noFill/>
          </a:ln>
        </p:spPr>
        <p:txBody>
          <a:bodyPr spcFirstLastPara="1" wrap="square" lIns="117025" tIns="117025" rIns="117025" bIns="1170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Roboto"/>
                <a:ea typeface="Roboto"/>
                <a:cs typeface="Roboto"/>
                <a:sym typeface="Roboto"/>
              </a:rPr>
              <a:t>Phase 1: </a:t>
            </a:r>
            <a:endParaRPr sz="2000" b="1" i="0" u="none" strike="noStrike" cap="none">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Roboto"/>
                <a:ea typeface="Roboto"/>
                <a:cs typeface="Roboto"/>
                <a:sym typeface="Roboto"/>
              </a:rPr>
              <a:t>Mapping the Transfer Landscape</a:t>
            </a:r>
            <a:endParaRPr sz="2000" b="1" i="0" u="none" strike="noStrike" cap="none">
              <a:solidFill>
                <a:srgbClr val="FFFFFF"/>
              </a:solidFill>
              <a:latin typeface="Roboto"/>
              <a:ea typeface="Roboto"/>
              <a:cs typeface="Roboto"/>
              <a:sym typeface="Roboto"/>
            </a:endParaRPr>
          </a:p>
        </p:txBody>
      </p:sp>
      <p:sp>
        <p:nvSpPr>
          <p:cNvPr id="141" name="Google Shape;141;p20"/>
          <p:cNvSpPr txBox="1">
            <a:spLocks noGrp="1"/>
          </p:cNvSpPr>
          <p:nvPr>
            <p:ph type="title" idx="4294967295"/>
          </p:nvPr>
        </p:nvSpPr>
        <p:spPr>
          <a:xfrm>
            <a:off x="5795600" y="-28500"/>
            <a:ext cx="5934900" cy="124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Arial"/>
              <a:buNone/>
            </a:pPr>
            <a:r>
              <a:rPr lang="en-US"/>
              <a:t>Transfer Continuum</a:t>
            </a:r>
            <a:endParaRPr sz="3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a:spLocks noGrp="1"/>
          </p:cNvSpPr>
          <p:nvPr>
            <p:ph type="title"/>
          </p:nvPr>
        </p:nvSpPr>
        <p:spPr>
          <a:xfrm>
            <a:off x="4810425" y="-28500"/>
            <a:ext cx="6767700" cy="124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Arial"/>
              <a:buNone/>
            </a:pPr>
            <a:r>
              <a:rPr lang="en-US" sz="4000"/>
              <a:t>Students’ Perspectives and Experiences </a:t>
            </a:r>
            <a:endParaRPr sz="4000"/>
          </a:p>
        </p:txBody>
      </p:sp>
      <p:sp>
        <p:nvSpPr>
          <p:cNvPr id="148" name="Google Shape;148;p21"/>
          <p:cNvSpPr txBox="1">
            <a:spLocks noGrp="1"/>
          </p:cNvSpPr>
          <p:nvPr>
            <p:ph type="body" idx="1"/>
          </p:nvPr>
        </p:nvSpPr>
        <p:spPr>
          <a:xfrm>
            <a:off x="585218" y="1718050"/>
            <a:ext cx="10109400" cy="38769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000"/>
              </a:spcBef>
              <a:spcAft>
                <a:spcPts val="0"/>
              </a:spcAft>
              <a:buNone/>
            </a:pPr>
            <a:r>
              <a:rPr lang="en-US" sz="2600" b="1" i="1">
                <a:solidFill>
                  <a:srgbClr val="000000"/>
                </a:solidFill>
              </a:rPr>
              <a:t>Surveys and interviews with over 800 students across 31 CCC reveal: </a:t>
            </a:r>
            <a:endParaRPr sz="2600" b="1" i="1">
              <a:solidFill>
                <a:srgbClr val="000000"/>
              </a:solidFill>
            </a:endParaRPr>
          </a:p>
          <a:p>
            <a:pPr marL="457200" lvl="0" indent="-381000" algn="l" rtl="0">
              <a:lnSpc>
                <a:spcPct val="115000"/>
              </a:lnSpc>
              <a:spcBef>
                <a:spcPts val="1000"/>
              </a:spcBef>
              <a:spcAft>
                <a:spcPts val="0"/>
              </a:spcAft>
              <a:buClr>
                <a:srgbClr val="000000"/>
              </a:buClr>
              <a:buSzPts val="2400"/>
              <a:buChar char="•"/>
            </a:pPr>
            <a:r>
              <a:rPr lang="en-US" sz="2400">
                <a:solidFill>
                  <a:srgbClr val="000000"/>
                </a:solidFill>
              </a:rPr>
              <a:t>Students are </a:t>
            </a:r>
            <a:r>
              <a:rPr lang="en-US" sz="2400" b="1">
                <a:solidFill>
                  <a:srgbClr val="000000"/>
                </a:solidFill>
              </a:rPr>
              <a:t>motivated to transfer to have a better life, </a:t>
            </a:r>
            <a:r>
              <a:rPr lang="en-US" sz="2400">
                <a:solidFill>
                  <a:srgbClr val="000000"/>
                </a:solidFill>
              </a:rPr>
              <a:t>for themselves and their families. </a:t>
            </a:r>
            <a:endParaRPr sz="2400">
              <a:solidFill>
                <a:srgbClr val="000000"/>
              </a:solidFill>
            </a:endParaRPr>
          </a:p>
          <a:p>
            <a:pPr marL="457200" lvl="0" indent="-381000" algn="l" rtl="0">
              <a:lnSpc>
                <a:spcPct val="115000"/>
              </a:lnSpc>
              <a:spcBef>
                <a:spcPts val="1000"/>
              </a:spcBef>
              <a:spcAft>
                <a:spcPts val="0"/>
              </a:spcAft>
              <a:buClr>
                <a:srgbClr val="000000"/>
              </a:buClr>
              <a:buSzPts val="2400"/>
              <a:buChar char="•"/>
            </a:pPr>
            <a:r>
              <a:rPr lang="en-US" sz="2400">
                <a:solidFill>
                  <a:srgbClr val="000000"/>
                </a:solidFill>
              </a:rPr>
              <a:t>Students need a </a:t>
            </a:r>
            <a:r>
              <a:rPr lang="en-US" sz="2400" b="1">
                <a:solidFill>
                  <a:srgbClr val="000000"/>
                </a:solidFill>
              </a:rPr>
              <a:t>more holistic and integrated approach to ensure</a:t>
            </a:r>
            <a:r>
              <a:rPr lang="en-US" sz="2400">
                <a:solidFill>
                  <a:srgbClr val="000000"/>
                </a:solidFill>
              </a:rPr>
              <a:t> progress toward their educational goal: a </a:t>
            </a:r>
            <a:r>
              <a:rPr lang="en-US" sz="2400" b="1">
                <a:solidFill>
                  <a:srgbClr val="000000"/>
                </a:solidFill>
              </a:rPr>
              <a:t>bachelor’s degree.</a:t>
            </a:r>
            <a:endParaRPr sz="2400" b="1">
              <a:solidFill>
                <a:srgbClr val="000000"/>
              </a:solidFill>
            </a:endParaRPr>
          </a:p>
          <a:p>
            <a:pPr marL="457200" lvl="0" indent="-381000" algn="l" rtl="0">
              <a:lnSpc>
                <a:spcPct val="115000"/>
              </a:lnSpc>
              <a:spcBef>
                <a:spcPts val="1000"/>
              </a:spcBef>
              <a:spcAft>
                <a:spcPts val="0"/>
              </a:spcAft>
              <a:buClr>
                <a:srgbClr val="000000"/>
              </a:buClr>
              <a:buSzPts val="2400"/>
              <a:buChar char="•"/>
            </a:pPr>
            <a:r>
              <a:rPr lang="en-US" sz="2400" b="1">
                <a:solidFill>
                  <a:srgbClr val="000000"/>
                </a:solidFill>
              </a:rPr>
              <a:t>Community colleges can’t do this work alone; </a:t>
            </a:r>
            <a:r>
              <a:rPr lang="en-US" sz="2400">
                <a:solidFill>
                  <a:srgbClr val="000000"/>
                </a:solidFill>
              </a:rPr>
              <a:t>intersegmental collaboration and university involvement is critical.</a:t>
            </a:r>
            <a:endParaRPr sz="2400">
              <a:solidFill>
                <a:srgbClr val="000000"/>
              </a:solidFill>
            </a:endParaRPr>
          </a:p>
          <a:p>
            <a:pPr marL="0" lvl="0" indent="0" algn="l" rtl="0">
              <a:lnSpc>
                <a:spcPct val="115000"/>
              </a:lnSpc>
              <a:spcBef>
                <a:spcPts val="600"/>
              </a:spcBef>
              <a:spcAft>
                <a:spcPts val="600"/>
              </a:spcAft>
              <a:buClr>
                <a:schemeClr val="dk1"/>
              </a:buClr>
              <a:buSzPts val="1100"/>
              <a:buFont typeface="Arial"/>
              <a:buNone/>
            </a:pPr>
            <a:endParaRPr sz="2400">
              <a:solidFill>
                <a:srgbClr val="666666"/>
              </a:solidFill>
            </a:endParaRPr>
          </a:p>
        </p:txBody>
      </p:sp>
      <p:sp>
        <p:nvSpPr>
          <p:cNvPr id="149" name="Google Shape;149;p21"/>
          <p:cNvSpPr txBox="1">
            <a:spLocks noGrp="1"/>
          </p:cNvSpPr>
          <p:nvPr>
            <p:ph type="sldNum" idx="12"/>
          </p:nvPr>
        </p:nvSpPr>
        <p:spPr>
          <a:xfrm>
            <a:off x="585232" y="5823550"/>
            <a:ext cx="2633700" cy="349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
        <p:nvSpPr>
          <p:cNvPr id="150" name="Google Shape;150;p21"/>
          <p:cNvSpPr/>
          <p:nvPr/>
        </p:nvSpPr>
        <p:spPr>
          <a:xfrm>
            <a:off x="-57175" y="-26550"/>
            <a:ext cx="4690800" cy="1031400"/>
          </a:xfrm>
          <a:prstGeom prst="chevron">
            <a:avLst>
              <a:gd name="adj" fmla="val 50000"/>
            </a:avLst>
          </a:prstGeom>
          <a:solidFill>
            <a:srgbClr val="EE973D"/>
          </a:solidFill>
          <a:ln>
            <a:noFill/>
          </a:ln>
        </p:spPr>
        <p:txBody>
          <a:bodyPr spcFirstLastPara="1" wrap="square" lIns="117025" tIns="117025" rIns="117025" bIns="1170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Roboto"/>
                <a:ea typeface="Roboto"/>
                <a:cs typeface="Roboto"/>
                <a:sym typeface="Roboto"/>
              </a:rPr>
              <a:t>Phase 2: </a:t>
            </a:r>
            <a:endParaRPr sz="2000" b="1" i="0" u="none" strike="noStrike" cap="none">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Roboto"/>
                <a:ea typeface="Roboto"/>
                <a:cs typeface="Roboto"/>
                <a:sym typeface="Roboto"/>
              </a:rPr>
              <a:t>Getting Better Directions</a:t>
            </a:r>
            <a:endParaRPr sz="2000" b="1" i="0" u="none" strike="noStrike" cap="none">
              <a:solidFill>
                <a:srgbClr val="FFFFFF"/>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RP Grou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2425</TotalTime>
  <Words>2660</Words>
  <Application>Microsoft Office PowerPoint</Application>
  <PresentationFormat>Custom</PresentationFormat>
  <Paragraphs>339</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Times New Roman</vt:lpstr>
      <vt:lpstr>Roboto</vt:lpstr>
      <vt:lpstr>Arial</vt:lpstr>
      <vt:lpstr>RP Group</vt:lpstr>
      <vt:lpstr>PowerPoint Presentation</vt:lpstr>
      <vt:lpstr>The RP Group www.rpgroup.org </vt:lpstr>
      <vt:lpstr>Focus on...</vt:lpstr>
      <vt:lpstr>A Fresh Take on the Transfer Challenge</vt:lpstr>
      <vt:lpstr>Poll:</vt:lpstr>
      <vt:lpstr>Research Approach </vt:lpstr>
      <vt:lpstr>A Missed Opportunity</vt:lpstr>
      <vt:lpstr>Transfer Continuum</vt:lpstr>
      <vt:lpstr>Students’ Perspectives and Experiences </vt:lpstr>
      <vt:lpstr> </vt:lpstr>
      <vt:lpstr>Framework for Building Students’ Transfer Capacity</vt:lpstr>
      <vt:lpstr>PowerPoint Presentation</vt:lpstr>
      <vt:lpstr> </vt:lpstr>
      <vt:lpstr>PowerPoint Presentation</vt:lpstr>
      <vt:lpstr>PowerPoint Presentation</vt:lpstr>
      <vt:lpstr>Unique Experience of                Focal Student Groups</vt:lpstr>
      <vt:lpstr>PowerPoint Presentation</vt:lpstr>
      <vt:lpstr>Sample Strategies for Supporting Hispanic and Latina/o/x Students</vt:lpstr>
      <vt:lpstr>PowerPoint Presentation</vt:lpstr>
      <vt:lpstr>Sample Strategies for Supporting African-American/ Black Students</vt:lpstr>
      <vt:lpstr>How has the pandemic affected students’ transfer experiences? </vt:lpstr>
      <vt:lpstr>Surveys and focus groups with nearly 8,000 students across 67 CCC reveal: </vt:lpstr>
      <vt:lpstr>Surveys and focus groups with nearly 8,000 students across 67 CCC reveal: </vt:lpstr>
      <vt:lpstr>How Faculty Can Strengthen Students’ Transfer Success</vt:lpstr>
      <vt:lpstr>How the RP Group is continuing to support transfer</vt:lpstr>
      <vt:lpstr>Through the Gate &gt; Looking Ahead  </vt:lpstr>
      <vt:lpstr>PowerPoint Presentation</vt:lpstr>
      <vt:lpstr>Questions? </vt:lpstr>
      <vt:lpstr>For more information on the  Through the Gate Initiative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Alyssa's RP Surface</dc:creator>
  <cp:lastModifiedBy>Alyssa Nguyen</cp:lastModifiedBy>
  <cp:revision>4</cp:revision>
  <dcterms:modified xsi:type="dcterms:W3CDTF">2021-10-06T14:23:33Z</dcterms:modified>
</cp:coreProperties>
</file>