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22"/>
  </p:notesMasterIdLst>
  <p:sldIdLst>
    <p:sldId id="256" r:id="rId5"/>
    <p:sldId id="258" r:id="rId6"/>
    <p:sldId id="259" r:id="rId7"/>
    <p:sldId id="270" r:id="rId8"/>
    <p:sldId id="261" r:id="rId9"/>
    <p:sldId id="257" r:id="rId10"/>
    <p:sldId id="271" r:id="rId11"/>
    <p:sldId id="262" r:id="rId12"/>
    <p:sldId id="263" r:id="rId13"/>
    <p:sldId id="272" r:id="rId14"/>
    <p:sldId id="264" r:id="rId15"/>
    <p:sldId id="268" r:id="rId16"/>
    <p:sldId id="265" r:id="rId17"/>
    <p:sldId id="273" r:id="rId18"/>
    <p:sldId id="266" r:id="rId19"/>
    <p:sldId id="267" r:id="rId20"/>
    <p:sldId id="269" r:id="rId2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3" roundtripDataSignature="AMtx7mg+s7J9M//oGSurE0Taz80GjEI8F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6128" autoAdjust="0"/>
  </p:normalViewPr>
  <p:slideViewPr>
    <p:cSldViewPr snapToGrid="0">
      <p:cViewPr varScale="1">
        <p:scale>
          <a:sx n="97" d="100"/>
          <a:sy n="97" d="100"/>
        </p:scale>
        <p:origin x="198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customschemas.google.com/relationships/presentationmetadata" Target="metadata"/><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a:t>
            </a:r>
            <a:r>
              <a:rPr lang="en-US" baseline="0" dirty="0"/>
              <a:t> just a forewarning, if you came here hoping we would have the answers, we don’t.</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26762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Maybe we should have used</a:t>
            </a:r>
            <a:r>
              <a:rPr lang="en-US" baseline="0" dirty="0"/>
              <a:t> the swimming analogy when we trying to help students navigate what synchronous and asynchronous meant. </a:t>
            </a:r>
            <a:r>
              <a:rPr lang="en-US" baseline="0" dirty="0">
                <a:sym typeface="Wingdings" panose="05000000000000000000" pitchFamily="2" charset="2"/>
              </a:rPr>
              <a:t>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21778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9a7123ef17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9a7123ef17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So we are</a:t>
            </a:r>
            <a:r>
              <a:rPr lang="en-US" baseline="0" dirty="0"/>
              <a:t> trying to avoid institution specific language, but want some common ground to discuss different modalities. So we’re going with the these terms, even though we know they confused students (and probably faculty too).</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And because pros and cons can end up quite subjective, we’ll discuss things more holistically by looking at the qualities of each modality.</a:t>
            </a:r>
            <a:endParaRPr dirty="0"/>
          </a:p>
        </p:txBody>
      </p:sp>
      <p:sp>
        <p:nvSpPr>
          <p:cNvPr id="114" name="Google Shape;114;g9a7123ef17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Asynchronous</a:t>
            </a:r>
            <a:r>
              <a:rPr lang="en-US" baseline="0" dirty="0"/>
              <a:t> classes look a bit like this. Everyone is working in their own space, when the time is right for them</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8663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Synchronous classes probably</a:t>
            </a:r>
            <a:r>
              <a:rPr lang="en-US" baseline="0" dirty="0"/>
              <a:t> still look a lot like the last slide of pictures, but if you were to view their screens, you would see something like this.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81949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when we combine them, students</a:t>
            </a:r>
            <a:r>
              <a:rPr lang="en-US" baseline="0" dirty="0"/>
              <a:t> spend time both working independently and meeting together virtually.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846282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p3"/>
          <p:cNvSpPr/>
          <p:nvPr/>
        </p:nvSpPr>
        <p:spPr>
          <a:xfrm>
            <a:off x="0" y="1527142"/>
            <a:ext cx="9144000" cy="3657856"/>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16" name="Google Shape;16;p3"/>
          <p:cNvSpPr txBox="1">
            <a:spLocks noGrp="1"/>
          </p:cNvSpPr>
          <p:nvPr>
            <p:ph type="ctrTitle"/>
          </p:nvPr>
        </p:nvSpPr>
        <p:spPr>
          <a:xfrm>
            <a:off x="1813336" y="3233396"/>
            <a:ext cx="6477803" cy="1769453"/>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Clr>
                <a:schemeClr val="lt1"/>
              </a:buClr>
              <a:buSzPts val="3600"/>
              <a:buFont typeface="Arial"/>
              <a:buNone/>
              <a:defRPr sz="360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1813335" y="5190324"/>
            <a:ext cx="6477804" cy="977621"/>
          </a:xfrm>
          <a:prstGeom prst="rect">
            <a:avLst/>
          </a:prstGeom>
          <a:noFill/>
          <a:ln>
            <a:noFill/>
          </a:ln>
        </p:spPr>
        <p:txBody>
          <a:bodyPr spcFirstLastPara="1" wrap="square" lIns="91425" tIns="91425" rIns="91425" bIns="91425" anchor="t" anchorCtr="0">
            <a:normAutofit/>
          </a:bodyPr>
          <a:lstStyle>
            <a:lvl1pPr lvl="0" algn="l">
              <a:lnSpc>
                <a:spcPct val="120000"/>
              </a:lnSpc>
              <a:spcBef>
                <a:spcPts val="750"/>
              </a:spcBef>
              <a:spcAft>
                <a:spcPts val="0"/>
              </a:spcAft>
              <a:buSzPts val="1600"/>
              <a:buNone/>
              <a:defRPr sz="1600" b="0" cap="none">
                <a:solidFill>
                  <a:schemeClr val="dk2"/>
                </a:solidFill>
              </a:defRPr>
            </a:lvl1pPr>
            <a:lvl2pPr lvl="1" algn="ctr">
              <a:lnSpc>
                <a:spcPct val="120000"/>
              </a:lnSpc>
              <a:spcBef>
                <a:spcPts val="375"/>
              </a:spcBef>
              <a:spcAft>
                <a:spcPts val="0"/>
              </a:spcAft>
              <a:buSzPts val="1350"/>
              <a:buNone/>
              <a:defRPr sz="1350"/>
            </a:lvl2pPr>
            <a:lvl3pPr lvl="2" algn="ctr">
              <a:lnSpc>
                <a:spcPct val="120000"/>
              </a:lnSpc>
              <a:spcBef>
                <a:spcPts val="375"/>
              </a:spcBef>
              <a:spcAft>
                <a:spcPts val="0"/>
              </a:spcAft>
              <a:buSzPts val="1350"/>
              <a:buNone/>
              <a:defRPr sz="1350"/>
            </a:lvl3pPr>
            <a:lvl4pPr lvl="3" algn="ctr">
              <a:lnSpc>
                <a:spcPct val="120000"/>
              </a:lnSpc>
              <a:spcBef>
                <a:spcPts val="375"/>
              </a:spcBef>
              <a:spcAft>
                <a:spcPts val="0"/>
              </a:spcAft>
              <a:buSzPts val="1200"/>
              <a:buNone/>
              <a:defRPr sz="1200"/>
            </a:lvl4pPr>
            <a:lvl5pPr lvl="4" algn="ctr">
              <a:lnSpc>
                <a:spcPct val="120000"/>
              </a:lnSpc>
              <a:spcBef>
                <a:spcPts val="375"/>
              </a:spcBef>
              <a:spcAft>
                <a:spcPts val="0"/>
              </a:spcAft>
              <a:buSzPts val="1200"/>
              <a:buNone/>
              <a:defRPr sz="1200"/>
            </a:lvl5pPr>
            <a:lvl6pPr lvl="5" algn="ctr">
              <a:lnSpc>
                <a:spcPct val="120000"/>
              </a:lnSpc>
              <a:spcBef>
                <a:spcPts val="375"/>
              </a:spcBef>
              <a:spcAft>
                <a:spcPts val="0"/>
              </a:spcAft>
              <a:buSzPts val="1200"/>
              <a:buNone/>
              <a:defRPr sz="1200"/>
            </a:lvl6pPr>
            <a:lvl7pPr lvl="6" algn="ctr">
              <a:lnSpc>
                <a:spcPct val="120000"/>
              </a:lnSpc>
              <a:spcBef>
                <a:spcPts val="375"/>
              </a:spcBef>
              <a:spcAft>
                <a:spcPts val="0"/>
              </a:spcAft>
              <a:buSzPts val="1200"/>
              <a:buNone/>
              <a:defRPr sz="1200"/>
            </a:lvl7pPr>
            <a:lvl8pPr lvl="7" algn="ctr">
              <a:lnSpc>
                <a:spcPct val="120000"/>
              </a:lnSpc>
              <a:spcBef>
                <a:spcPts val="375"/>
              </a:spcBef>
              <a:spcAft>
                <a:spcPts val="0"/>
              </a:spcAft>
              <a:buSzPts val="1200"/>
              <a:buNone/>
              <a:defRPr sz="1200"/>
            </a:lvl8pPr>
            <a:lvl9pPr lvl="8" algn="ctr">
              <a:lnSpc>
                <a:spcPct val="120000"/>
              </a:lnSpc>
              <a:spcBef>
                <a:spcPts val="375"/>
              </a:spcBef>
              <a:spcAft>
                <a:spcPts val="0"/>
              </a:spcAft>
              <a:buSzPts val="1200"/>
              <a:buNone/>
              <a:defRPr sz="1200"/>
            </a:lvl9pPr>
          </a:lstStyle>
          <a:p>
            <a:endParaRPr/>
          </a:p>
        </p:txBody>
      </p:sp>
      <p:cxnSp>
        <p:nvCxnSpPr>
          <p:cNvPr id="18" name="Google Shape;18;p3"/>
          <p:cNvCxnSpPr/>
          <p:nvPr/>
        </p:nvCxnSpPr>
        <p:spPr>
          <a:xfrm>
            <a:off x="0" y="5187659"/>
            <a:ext cx="9144000" cy="0"/>
          </a:xfrm>
          <a:prstGeom prst="straightConnector1">
            <a:avLst/>
          </a:prstGeom>
          <a:noFill/>
          <a:ln w="31750" cap="flat" cmpd="sng">
            <a:solidFill>
              <a:schemeClr val="accent1"/>
            </a:solidFill>
            <a:prstDash val="solid"/>
            <a:round/>
            <a:headEnd type="none" w="sm" len="sm"/>
            <a:tailEnd type="none" w="sm" len="sm"/>
          </a:ln>
        </p:spPr>
      </p:cxnSp>
      <p:pic>
        <p:nvPicPr>
          <p:cNvPr id="19" name="Google Shape;19;p3"/>
          <p:cNvPicPr preferRelativeResize="0"/>
          <p:nvPr/>
        </p:nvPicPr>
        <p:blipFill rotWithShape="1">
          <a:blip r:embed="rId2">
            <a:alphaModFix/>
          </a:blip>
          <a:srcRect/>
          <a:stretch/>
        </p:blipFill>
        <p:spPr>
          <a:xfrm>
            <a:off x="1695177" y="585230"/>
            <a:ext cx="4360183" cy="13502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slide black">
  <p:cSld name="section slide black">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82" name="Google Shape;82;p12"/>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83"/>
        <p:cNvGrpSpPr/>
        <p:nvPr/>
      </p:nvGrpSpPr>
      <p:grpSpPr>
        <a:xfrm>
          <a:off x="0" y="0"/>
          <a:ext cx="0" cy="0"/>
          <a:chOff x="0" y="0"/>
          <a:chExt cx="0" cy="0"/>
        </a:xfrm>
      </p:grpSpPr>
      <p:sp>
        <p:nvSpPr>
          <p:cNvPr id="84" name="Google Shape;84;p13"/>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13"/>
          <p:cNvSpPr txBox="1">
            <a:spLocks noGrp="1"/>
          </p:cNvSpPr>
          <p:nvPr>
            <p:ph type="body" idx="1"/>
          </p:nvPr>
        </p:nvSpPr>
        <p:spPr>
          <a:xfrm>
            <a:off x="1088686" y="2015732"/>
            <a:ext cx="7202456" cy="4039916"/>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86" name="Google Shape;86;p13"/>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3"/>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88" name="Google Shape;88;p13"/>
          <p:cNvCxnSpPr/>
          <p:nvPr/>
        </p:nvCxnSpPr>
        <p:spPr>
          <a:xfrm>
            <a:off x="1088686" y="1859432"/>
            <a:ext cx="7202456"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with 2 columns">
  <p:cSld name="Title with 2 columns">
    <p:spTree>
      <p:nvGrpSpPr>
        <p:cNvPr id="1" name="Shape 89"/>
        <p:cNvGrpSpPr/>
        <p:nvPr/>
      </p:nvGrpSpPr>
      <p:grpSpPr>
        <a:xfrm>
          <a:off x="0" y="0"/>
          <a:ext cx="0" cy="0"/>
          <a:chOff x="0" y="0"/>
          <a:chExt cx="0" cy="0"/>
        </a:xfrm>
      </p:grpSpPr>
      <p:cxnSp>
        <p:nvCxnSpPr>
          <p:cNvPr id="90" name="Google Shape;90;p14"/>
          <p:cNvCxnSpPr/>
          <p:nvPr/>
        </p:nvCxnSpPr>
        <p:spPr>
          <a:xfrm>
            <a:off x="1085500" y="1847088"/>
            <a:ext cx="7205642" cy="0"/>
          </a:xfrm>
          <a:prstGeom prst="straightConnector1">
            <a:avLst/>
          </a:prstGeom>
          <a:noFill/>
          <a:ln w="31750" cap="flat" cmpd="sng">
            <a:solidFill>
              <a:schemeClr val="accent1"/>
            </a:solidFill>
            <a:prstDash val="solid"/>
            <a:round/>
            <a:headEnd type="none" w="sm" len="sm"/>
            <a:tailEnd type="none" w="sm" len="sm"/>
          </a:ln>
        </p:spPr>
      </p:cxnSp>
      <p:sp>
        <p:nvSpPr>
          <p:cNvPr id="91" name="Google Shape;91;p14"/>
          <p:cNvSpPr txBox="1">
            <a:spLocks noGrp="1"/>
          </p:cNvSpPr>
          <p:nvPr>
            <p:ph type="body" idx="1"/>
          </p:nvPr>
        </p:nvSpPr>
        <p:spPr>
          <a:xfrm>
            <a:off x="1085498" y="2010878"/>
            <a:ext cx="3260991" cy="4057114"/>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92" name="Google Shape;92;p14"/>
          <p:cNvSpPr txBox="1">
            <a:spLocks noGrp="1"/>
          </p:cNvSpPr>
          <p:nvPr>
            <p:ph type="body" idx="2"/>
          </p:nvPr>
        </p:nvSpPr>
        <p:spPr>
          <a:xfrm>
            <a:off x="4810328" y="2017342"/>
            <a:ext cx="3483864" cy="4050650"/>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93" name="Google Shape;93;p14"/>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95" name="Google Shape;95;p14"/>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with Comparison">
  <p:cSld name="Title with Comparison">
    <p:spTree>
      <p:nvGrpSpPr>
        <p:cNvPr id="1" name="Shape 96"/>
        <p:cNvGrpSpPr/>
        <p:nvPr/>
      </p:nvGrpSpPr>
      <p:grpSpPr>
        <a:xfrm>
          <a:off x="0" y="0"/>
          <a:ext cx="0" cy="0"/>
          <a:chOff x="0" y="0"/>
          <a:chExt cx="0" cy="0"/>
        </a:xfrm>
      </p:grpSpPr>
      <p:cxnSp>
        <p:nvCxnSpPr>
          <p:cNvPr id="97" name="Google Shape;97;p15"/>
          <p:cNvCxnSpPr/>
          <p:nvPr/>
        </p:nvCxnSpPr>
        <p:spPr>
          <a:xfrm>
            <a:off x="1085395" y="1847088"/>
            <a:ext cx="7205747" cy="0"/>
          </a:xfrm>
          <a:prstGeom prst="straightConnector1">
            <a:avLst/>
          </a:prstGeom>
          <a:noFill/>
          <a:ln w="31750" cap="flat" cmpd="sng">
            <a:solidFill>
              <a:schemeClr val="accent1"/>
            </a:solidFill>
            <a:prstDash val="solid"/>
            <a:round/>
            <a:headEnd type="none" w="sm" len="sm"/>
            <a:tailEnd type="none" w="sm" len="sm"/>
          </a:ln>
        </p:spPr>
      </p:cxnSp>
      <p:sp>
        <p:nvSpPr>
          <p:cNvPr id="98" name="Google Shape;98;p15"/>
          <p:cNvSpPr txBox="1">
            <a:spLocks noGrp="1"/>
          </p:cNvSpPr>
          <p:nvPr>
            <p:ph type="body" idx="1"/>
          </p:nvPr>
        </p:nvSpPr>
        <p:spPr>
          <a:xfrm>
            <a:off x="1085393" y="2019552"/>
            <a:ext cx="3483864" cy="80194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1800"/>
              <a:buNone/>
              <a:defRPr sz="18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99" name="Google Shape;99;p15"/>
          <p:cNvSpPr txBox="1">
            <a:spLocks noGrp="1"/>
          </p:cNvSpPr>
          <p:nvPr>
            <p:ph type="body" idx="2"/>
          </p:nvPr>
        </p:nvSpPr>
        <p:spPr>
          <a:xfrm>
            <a:off x="1085393" y="2824272"/>
            <a:ext cx="3483864" cy="3218185"/>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00" name="Google Shape;100;p15"/>
          <p:cNvSpPr txBox="1">
            <a:spLocks noGrp="1"/>
          </p:cNvSpPr>
          <p:nvPr>
            <p:ph type="body" idx="3"/>
          </p:nvPr>
        </p:nvSpPr>
        <p:spPr>
          <a:xfrm>
            <a:off x="4809272" y="2023006"/>
            <a:ext cx="3483864" cy="80223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1800"/>
              <a:buNone/>
              <a:defRPr sz="18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101" name="Google Shape;101;p15"/>
          <p:cNvSpPr txBox="1">
            <a:spLocks noGrp="1"/>
          </p:cNvSpPr>
          <p:nvPr>
            <p:ph type="body" idx="4"/>
          </p:nvPr>
        </p:nvSpPr>
        <p:spPr>
          <a:xfrm>
            <a:off x="4809272" y="2821494"/>
            <a:ext cx="3483864" cy="3220963"/>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02" name="Google Shape;102;p15"/>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15"/>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104" name="Google Shape;104;p15"/>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with photo">
  <p:cSld name="Title Slide with photo">
    <p:spTree>
      <p:nvGrpSpPr>
        <p:cNvPr id="1" name="Shape 20"/>
        <p:cNvGrpSpPr/>
        <p:nvPr/>
      </p:nvGrpSpPr>
      <p:grpSpPr>
        <a:xfrm>
          <a:off x="0" y="0"/>
          <a:ext cx="0" cy="0"/>
          <a:chOff x="0" y="0"/>
          <a:chExt cx="0" cy="0"/>
        </a:xfrm>
      </p:grpSpPr>
      <p:pic>
        <p:nvPicPr>
          <p:cNvPr id="21" name="Google Shape;21;p4"/>
          <p:cNvPicPr preferRelativeResize="0"/>
          <p:nvPr/>
        </p:nvPicPr>
        <p:blipFill rotWithShape="1">
          <a:blip r:embed="rId2">
            <a:alphaModFix/>
          </a:blip>
          <a:srcRect/>
          <a:stretch/>
        </p:blipFill>
        <p:spPr>
          <a:xfrm>
            <a:off x="0" y="1532004"/>
            <a:ext cx="9144000" cy="3657600"/>
          </a:xfrm>
          <a:prstGeom prst="rect">
            <a:avLst/>
          </a:prstGeom>
          <a:noFill/>
          <a:ln>
            <a:noFill/>
          </a:ln>
        </p:spPr>
      </p:pic>
      <p:sp>
        <p:nvSpPr>
          <p:cNvPr id="22" name="Google Shape;22;p4"/>
          <p:cNvSpPr txBox="1">
            <a:spLocks noGrp="1"/>
          </p:cNvSpPr>
          <p:nvPr>
            <p:ph type="ctrTitle"/>
          </p:nvPr>
        </p:nvSpPr>
        <p:spPr>
          <a:xfrm>
            <a:off x="1813336" y="3464560"/>
            <a:ext cx="6477803" cy="1538289"/>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Clr>
                <a:schemeClr val="lt1"/>
              </a:buClr>
              <a:buSzPts val="3600"/>
              <a:buFont typeface="Arial"/>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subTitle" idx="1"/>
          </p:nvPr>
        </p:nvSpPr>
        <p:spPr>
          <a:xfrm>
            <a:off x="1813335" y="5189604"/>
            <a:ext cx="6477804" cy="977621"/>
          </a:xfrm>
          <a:prstGeom prst="rect">
            <a:avLst/>
          </a:prstGeom>
          <a:noFill/>
          <a:ln>
            <a:noFill/>
          </a:ln>
        </p:spPr>
        <p:txBody>
          <a:bodyPr spcFirstLastPara="1" wrap="square" lIns="91425" tIns="91425" rIns="91425" bIns="91425" anchor="t" anchorCtr="0">
            <a:normAutofit/>
          </a:bodyPr>
          <a:lstStyle>
            <a:lvl1pPr lvl="0" algn="l">
              <a:lnSpc>
                <a:spcPct val="120000"/>
              </a:lnSpc>
              <a:spcBef>
                <a:spcPts val="750"/>
              </a:spcBef>
              <a:spcAft>
                <a:spcPts val="0"/>
              </a:spcAft>
              <a:buSzPts val="1600"/>
              <a:buNone/>
              <a:defRPr sz="1600" b="0" cap="none">
                <a:solidFill>
                  <a:schemeClr val="dk2"/>
                </a:solidFill>
              </a:defRPr>
            </a:lvl1pPr>
            <a:lvl2pPr lvl="1" algn="ctr">
              <a:lnSpc>
                <a:spcPct val="120000"/>
              </a:lnSpc>
              <a:spcBef>
                <a:spcPts val="375"/>
              </a:spcBef>
              <a:spcAft>
                <a:spcPts val="0"/>
              </a:spcAft>
              <a:buSzPts val="1350"/>
              <a:buNone/>
              <a:defRPr sz="1350"/>
            </a:lvl2pPr>
            <a:lvl3pPr lvl="2" algn="ctr">
              <a:lnSpc>
                <a:spcPct val="120000"/>
              </a:lnSpc>
              <a:spcBef>
                <a:spcPts val="375"/>
              </a:spcBef>
              <a:spcAft>
                <a:spcPts val="0"/>
              </a:spcAft>
              <a:buSzPts val="1350"/>
              <a:buNone/>
              <a:defRPr sz="1350"/>
            </a:lvl3pPr>
            <a:lvl4pPr lvl="3" algn="ctr">
              <a:lnSpc>
                <a:spcPct val="120000"/>
              </a:lnSpc>
              <a:spcBef>
                <a:spcPts val="375"/>
              </a:spcBef>
              <a:spcAft>
                <a:spcPts val="0"/>
              </a:spcAft>
              <a:buSzPts val="1200"/>
              <a:buNone/>
              <a:defRPr sz="1200"/>
            </a:lvl4pPr>
            <a:lvl5pPr lvl="4" algn="ctr">
              <a:lnSpc>
                <a:spcPct val="120000"/>
              </a:lnSpc>
              <a:spcBef>
                <a:spcPts val="375"/>
              </a:spcBef>
              <a:spcAft>
                <a:spcPts val="0"/>
              </a:spcAft>
              <a:buSzPts val="1200"/>
              <a:buNone/>
              <a:defRPr sz="1200"/>
            </a:lvl5pPr>
            <a:lvl6pPr lvl="5" algn="ctr">
              <a:lnSpc>
                <a:spcPct val="120000"/>
              </a:lnSpc>
              <a:spcBef>
                <a:spcPts val="375"/>
              </a:spcBef>
              <a:spcAft>
                <a:spcPts val="0"/>
              </a:spcAft>
              <a:buSzPts val="1200"/>
              <a:buNone/>
              <a:defRPr sz="1200"/>
            </a:lvl6pPr>
            <a:lvl7pPr lvl="6" algn="ctr">
              <a:lnSpc>
                <a:spcPct val="120000"/>
              </a:lnSpc>
              <a:spcBef>
                <a:spcPts val="375"/>
              </a:spcBef>
              <a:spcAft>
                <a:spcPts val="0"/>
              </a:spcAft>
              <a:buSzPts val="1200"/>
              <a:buNone/>
              <a:defRPr sz="1200"/>
            </a:lvl7pPr>
            <a:lvl8pPr lvl="7" algn="ctr">
              <a:lnSpc>
                <a:spcPct val="120000"/>
              </a:lnSpc>
              <a:spcBef>
                <a:spcPts val="375"/>
              </a:spcBef>
              <a:spcAft>
                <a:spcPts val="0"/>
              </a:spcAft>
              <a:buSzPts val="1200"/>
              <a:buNone/>
              <a:defRPr sz="1200"/>
            </a:lvl8pPr>
            <a:lvl9pPr lvl="8" algn="ctr">
              <a:lnSpc>
                <a:spcPct val="120000"/>
              </a:lnSpc>
              <a:spcBef>
                <a:spcPts val="375"/>
              </a:spcBef>
              <a:spcAft>
                <a:spcPts val="0"/>
              </a:spcAft>
              <a:buSzPts val="1200"/>
              <a:buNone/>
              <a:defRPr sz="1200"/>
            </a:lvl9pPr>
          </a:lstStyle>
          <a:p>
            <a:endParaRPr/>
          </a:p>
        </p:txBody>
      </p:sp>
      <p:cxnSp>
        <p:nvCxnSpPr>
          <p:cNvPr id="24" name="Google Shape;24;p4"/>
          <p:cNvCxnSpPr/>
          <p:nvPr/>
        </p:nvCxnSpPr>
        <p:spPr>
          <a:xfrm>
            <a:off x="0" y="5187659"/>
            <a:ext cx="9144000" cy="0"/>
          </a:xfrm>
          <a:prstGeom prst="straightConnector1">
            <a:avLst/>
          </a:prstGeom>
          <a:noFill/>
          <a:ln w="31750" cap="flat" cmpd="sng">
            <a:solidFill>
              <a:schemeClr val="accent1"/>
            </a:solidFill>
            <a:prstDash val="solid"/>
            <a:round/>
            <a:headEnd type="none" w="sm" len="sm"/>
            <a:tailEnd type="none" w="sm" len="sm"/>
          </a:ln>
        </p:spPr>
      </p:cxnSp>
      <p:pic>
        <p:nvPicPr>
          <p:cNvPr id="25" name="Google Shape;25;p4"/>
          <p:cNvPicPr preferRelativeResize="0"/>
          <p:nvPr/>
        </p:nvPicPr>
        <p:blipFill rotWithShape="1">
          <a:blip r:embed="rId3">
            <a:alphaModFix/>
          </a:blip>
          <a:srcRect/>
          <a:stretch/>
        </p:blipFill>
        <p:spPr>
          <a:xfrm>
            <a:off x="1695177" y="585230"/>
            <a:ext cx="4360183" cy="13502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
        <p:cNvGrpSpPr/>
        <p:nvPr/>
      </p:nvGrpSpPr>
      <p:grpSpPr>
        <a:xfrm>
          <a:off x="0" y="0"/>
          <a:ext cx="0" cy="0"/>
          <a:chOff x="0" y="0"/>
          <a:chExt cx="0" cy="0"/>
        </a:xfrm>
      </p:grpSpPr>
      <p:sp>
        <p:nvSpPr>
          <p:cNvPr id="27" name="Google Shape;27;p5"/>
          <p:cNvSpPr/>
          <p:nvPr/>
        </p:nvSpPr>
        <p:spPr>
          <a:xfrm>
            <a:off x="897905" y="0"/>
            <a:ext cx="6839998" cy="3803776"/>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cxnSp>
        <p:nvCxnSpPr>
          <p:cNvPr id="28" name="Google Shape;28;p5"/>
          <p:cNvCxnSpPr/>
          <p:nvPr/>
        </p:nvCxnSpPr>
        <p:spPr>
          <a:xfrm>
            <a:off x="892142" y="3816299"/>
            <a:ext cx="6845761" cy="0"/>
          </a:xfrm>
          <a:prstGeom prst="straightConnector1">
            <a:avLst/>
          </a:prstGeom>
          <a:noFill/>
          <a:ln w="31750" cap="flat" cmpd="sng">
            <a:solidFill>
              <a:schemeClr val="accent1"/>
            </a:solidFill>
            <a:prstDash val="solid"/>
            <a:round/>
            <a:headEnd type="none" w="sm" len="sm"/>
            <a:tailEnd type="none" w="sm" len="sm"/>
          </a:ln>
        </p:spPr>
      </p:cxnSp>
      <p:sp>
        <p:nvSpPr>
          <p:cNvPr id="29" name="Google Shape;29;p5"/>
          <p:cNvSpPr txBox="1">
            <a:spLocks noGrp="1"/>
          </p:cNvSpPr>
          <p:nvPr>
            <p:ph type="title"/>
          </p:nvPr>
        </p:nvSpPr>
        <p:spPr>
          <a:xfrm>
            <a:off x="1090680" y="2168168"/>
            <a:ext cx="6482366" cy="147591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5"/>
          <p:cNvSpPr txBox="1">
            <a:spLocks noGrp="1"/>
          </p:cNvSpPr>
          <p:nvPr>
            <p:ph type="body" idx="1"/>
          </p:nvPr>
        </p:nvSpPr>
        <p:spPr>
          <a:xfrm>
            <a:off x="1090680" y="3806198"/>
            <a:ext cx="6472835" cy="1012929"/>
          </a:xfrm>
          <a:prstGeom prst="rect">
            <a:avLst/>
          </a:prstGeom>
          <a:noFill/>
          <a:ln>
            <a:noFill/>
          </a:ln>
        </p:spPr>
        <p:txBody>
          <a:bodyPr spcFirstLastPara="1" wrap="square" lIns="91425" tIns="91425" rIns="91425" bIns="45700" anchor="t" anchorCtr="0">
            <a:normAutofit/>
          </a:bodyPr>
          <a:lstStyle>
            <a:lvl1pPr marL="457200" lvl="0" indent="-228600" algn="l">
              <a:lnSpc>
                <a:spcPct val="120000"/>
              </a:lnSpc>
              <a:spcBef>
                <a:spcPts val="750"/>
              </a:spcBef>
              <a:spcAft>
                <a:spcPts val="0"/>
              </a:spcAft>
              <a:buSzPts val="1600"/>
              <a:buNone/>
              <a:defRPr sz="1600">
                <a:solidFill>
                  <a:schemeClr val="dk2"/>
                </a:solidFill>
              </a:defRPr>
            </a:lvl1pPr>
            <a:lvl2pPr marL="914400" lvl="1" indent="-228600" algn="l">
              <a:lnSpc>
                <a:spcPct val="120000"/>
              </a:lnSpc>
              <a:spcBef>
                <a:spcPts val="375"/>
              </a:spcBef>
              <a:spcAft>
                <a:spcPts val="0"/>
              </a:spcAft>
              <a:buSzPts val="1350"/>
              <a:buNone/>
              <a:defRPr sz="1350">
                <a:solidFill>
                  <a:srgbClr val="8891AA"/>
                </a:solidFill>
              </a:defRPr>
            </a:lvl2pPr>
            <a:lvl3pPr marL="1371600" lvl="2" indent="-228600" algn="l">
              <a:lnSpc>
                <a:spcPct val="120000"/>
              </a:lnSpc>
              <a:spcBef>
                <a:spcPts val="375"/>
              </a:spcBef>
              <a:spcAft>
                <a:spcPts val="0"/>
              </a:spcAft>
              <a:buSzPts val="1350"/>
              <a:buNone/>
              <a:defRPr sz="1350">
                <a:solidFill>
                  <a:srgbClr val="8891AA"/>
                </a:solidFill>
              </a:defRPr>
            </a:lvl3pPr>
            <a:lvl4pPr marL="1828800" lvl="3" indent="-228600" algn="l">
              <a:lnSpc>
                <a:spcPct val="120000"/>
              </a:lnSpc>
              <a:spcBef>
                <a:spcPts val="375"/>
              </a:spcBef>
              <a:spcAft>
                <a:spcPts val="0"/>
              </a:spcAft>
              <a:buSzPts val="1200"/>
              <a:buNone/>
              <a:defRPr sz="1200">
                <a:solidFill>
                  <a:srgbClr val="8891AA"/>
                </a:solidFill>
              </a:defRPr>
            </a:lvl4pPr>
            <a:lvl5pPr marL="2286000" lvl="4" indent="-228600" algn="l">
              <a:lnSpc>
                <a:spcPct val="120000"/>
              </a:lnSpc>
              <a:spcBef>
                <a:spcPts val="375"/>
              </a:spcBef>
              <a:spcAft>
                <a:spcPts val="0"/>
              </a:spcAft>
              <a:buSzPts val="1200"/>
              <a:buNone/>
              <a:defRPr sz="1200">
                <a:solidFill>
                  <a:srgbClr val="8891AA"/>
                </a:solidFill>
              </a:defRPr>
            </a:lvl5pPr>
            <a:lvl6pPr marL="2743200" lvl="5" indent="-228600" algn="l">
              <a:lnSpc>
                <a:spcPct val="120000"/>
              </a:lnSpc>
              <a:spcBef>
                <a:spcPts val="375"/>
              </a:spcBef>
              <a:spcAft>
                <a:spcPts val="0"/>
              </a:spcAft>
              <a:buSzPts val="1200"/>
              <a:buNone/>
              <a:defRPr sz="1200">
                <a:solidFill>
                  <a:srgbClr val="8891AA"/>
                </a:solidFill>
              </a:defRPr>
            </a:lvl6pPr>
            <a:lvl7pPr marL="3200400" lvl="6" indent="-228600" algn="l">
              <a:lnSpc>
                <a:spcPct val="120000"/>
              </a:lnSpc>
              <a:spcBef>
                <a:spcPts val="375"/>
              </a:spcBef>
              <a:spcAft>
                <a:spcPts val="0"/>
              </a:spcAft>
              <a:buSzPts val="1200"/>
              <a:buNone/>
              <a:defRPr sz="1200">
                <a:solidFill>
                  <a:srgbClr val="8891AA"/>
                </a:solidFill>
              </a:defRPr>
            </a:lvl7pPr>
            <a:lvl8pPr marL="3657600" lvl="7" indent="-228600" algn="l">
              <a:lnSpc>
                <a:spcPct val="120000"/>
              </a:lnSpc>
              <a:spcBef>
                <a:spcPts val="375"/>
              </a:spcBef>
              <a:spcAft>
                <a:spcPts val="0"/>
              </a:spcAft>
              <a:buSzPts val="1200"/>
              <a:buNone/>
              <a:defRPr sz="1200">
                <a:solidFill>
                  <a:srgbClr val="8891AA"/>
                </a:solidFill>
              </a:defRPr>
            </a:lvl8pPr>
            <a:lvl9pPr marL="4114800" lvl="8" indent="-228600" algn="l">
              <a:lnSpc>
                <a:spcPct val="120000"/>
              </a:lnSpc>
              <a:spcBef>
                <a:spcPts val="375"/>
              </a:spcBef>
              <a:spcAft>
                <a:spcPts val="0"/>
              </a:spcAft>
              <a:buSzPts val="1200"/>
              <a:buNone/>
              <a:defRPr sz="1200">
                <a:solidFill>
                  <a:srgbClr val="8891AA"/>
                </a:solidFill>
              </a:defRPr>
            </a:lvl9pPr>
          </a:lstStyle>
          <a:p>
            <a:endParaRPr/>
          </a:p>
        </p:txBody>
      </p:sp>
      <p:sp>
        <p:nvSpPr>
          <p:cNvPr id="31" name="Google Shape;31;p5"/>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with content" type="obj">
  <p:cSld name="OBJECT">
    <p:spTree>
      <p:nvGrpSpPr>
        <p:cNvPr id="1" name="Shape 33"/>
        <p:cNvGrpSpPr/>
        <p:nvPr/>
      </p:nvGrpSpPr>
      <p:grpSpPr>
        <a:xfrm>
          <a:off x="0" y="0"/>
          <a:ext cx="0" cy="0"/>
          <a:chOff x="0" y="0"/>
          <a:chExt cx="0" cy="0"/>
        </a:xfrm>
      </p:grpSpPr>
      <p:sp>
        <p:nvSpPr>
          <p:cNvPr id="34" name="Google Shape;34;p6"/>
          <p:cNvSpPr/>
          <p:nvPr/>
        </p:nvSpPr>
        <p:spPr>
          <a:xfrm>
            <a:off x="892142" y="-21176"/>
            <a:ext cx="7606015" cy="1878714"/>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cxnSp>
        <p:nvCxnSpPr>
          <p:cNvPr id="35" name="Google Shape;35;p6"/>
          <p:cNvCxnSpPr/>
          <p:nvPr/>
        </p:nvCxnSpPr>
        <p:spPr>
          <a:xfrm>
            <a:off x="892142" y="1859611"/>
            <a:ext cx="7606015" cy="0"/>
          </a:xfrm>
          <a:prstGeom prst="straightConnector1">
            <a:avLst/>
          </a:prstGeom>
          <a:noFill/>
          <a:ln w="31750" cap="flat" cmpd="sng">
            <a:solidFill>
              <a:schemeClr val="accent1"/>
            </a:solidFill>
            <a:prstDash val="solid"/>
            <a:round/>
            <a:headEnd type="none" w="sm" len="sm"/>
            <a:tailEnd type="none" w="sm" len="sm"/>
          </a:ln>
        </p:spPr>
      </p:cxnSp>
      <p:sp>
        <p:nvSpPr>
          <p:cNvPr id="36" name="Google Shape;36;p6"/>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7" name="Google Shape;37;p6"/>
          <p:cNvSpPr txBox="1">
            <a:spLocks noGrp="1"/>
          </p:cNvSpPr>
          <p:nvPr>
            <p:ph type="body" idx="1"/>
          </p:nvPr>
        </p:nvSpPr>
        <p:spPr>
          <a:xfrm>
            <a:off x="739302" y="2015735"/>
            <a:ext cx="7551840" cy="4039079"/>
          </a:xfrm>
          <a:prstGeom prst="rect">
            <a:avLst/>
          </a:prstGeom>
          <a:noFill/>
          <a:ln>
            <a:noFill/>
          </a:ln>
        </p:spPr>
        <p:txBody>
          <a:bodyPr spcFirstLastPara="1" wrap="square" lIns="91425" tIns="45700" rIns="91425" bIns="45700" anchor="t" anchorCtr="0">
            <a:normAutofit/>
          </a:bodyPr>
          <a:lstStyle>
            <a:lvl1pPr marL="584200" lvl="0" indent="-457200" algn="l">
              <a:lnSpc>
                <a:spcPct val="120000"/>
              </a:lnSpc>
              <a:spcBef>
                <a:spcPts val="750"/>
              </a:spcBef>
              <a:spcAft>
                <a:spcPts val="0"/>
              </a:spcAft>
              <a:buSzPct val="100000"/>
              <a:buFont typeface="Arial" panose="020B0604020202020204" pitchFamily="34" charset="0"/>
              <a:buChar char="•"/>
              <a:defRPr sz="3200">
                <a:solidFill>
                  <a:schemeClr val="dk2"/>
                </a:solidFill>
              </a:defRPr>
            </a:lvl1pPr>
            <a:lvl2pPr marL="914400" lvl="1" indent="-317500" algn="l">
              <a:lnSpc>
                <a:spcPct val="120000"/>
              </a:lnSpc>
              <a:spcBef>
                <a:spcPts val="375"/>
              </a:spcBef>
              <a:spcAft>
                <a:spcPts val="0"/>
              </a:spcAft>
              <a:buSzPct val="100000"/>
              <a:buChar char="•"/>
              <a:defRPr sz="2800">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lang="en-US" dirty="0"/>
          </a:p>
          <a:p>
            <a:pPr lvl="1"/>
            <a:endParaRPr dirty="0"/>
          </a:p>
        </p:txBody>
      </p:sp>
      <p:sp>
        <p:nvSpPr>
          <p:cNvPr id="38" name="Google Shape;38;p6"/>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with 2 columns" type="twoObj">
  <p:cSld name="TWO_OBJECTS">
    <p:spTree>
      <p:nvGrpSpPr>
        <p:cNvPr id="1" name="Shape 40"/>
        <p:cNvGrpSpPr/>
        <p:nvPr/>
      </p:nvGrpSpPr>
      <p:grpSpPr>
        <a:xfrm>
          <a:off x="0" y="0"/>
          <a:ext cx="0" cy="0"/>
          <a:chOff x="0" y="0"/>
          <a:chExt cx="0" cy="0"/>
        </a:xfrm>
      </p:grpSpPr>
      <p:sp>
        <p:nvSpPr>
          <p:cNvPr id="41" name="Google Shape;41;p7"/>
          <p:cNvSpPr/>
          <p:nvPr/>
        </p:nvSpPr>
        <p:spPr>
          <a:xfrm>
            <a:off x="897905" y="0"/>
            <a:ext cx="7557940" cy="184708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cxnSp>
        <p:nvCxnSpPr>
          <p:cNvPr id="42" name="Google Shape;42;p7"/>
          <p:cNvCxnSpPr/>
          <p:nvPr/>
        </p:nvCxnSpPr>
        <p:spPr>
          <a:xfrm rot="10800000" flipH="1">
            <a:off x="892142" y="1847089"/>
            <a:ext cx="7563703" cy="12523"/>
          </a:xfrm>
          <a:prstGeom prst="straightConnector1">
            <a:avLst/>
          </a:prstGeom>
          <a:noFill/>
          <a:ln w="31750" cap="flat" cmpd="sng">
            <a:solidFill>
              <a:schemeClr val="accent1"/>
            </a:solidFill>
            <a:prstDash val="solid"/>
            <a:round/>
            <a:headEnd type="none" w="sm" len="sm"/>
            <a:tailEnd type="none" w="sm" len="sm"/>
          </a:ln>
        </p:spPr>
      </p:cxnSp>
      <p:sp>
        <p:nvSpPr>
          <p:cNvPr id="43" name="Google Shape;43;p7"/>
          <p:cNvSpPr txBox="1">
            <a:spLocks noGrp="1"/>
          </p:cNvSpPr>
          <p:nvPr>
            <p:ph type="title"/>
          </p:nvPr>
        </p:nvSpPr>
        <p:spPr>
          <a:xfrm>
            <a:off x="1086913" y="804890"/>
            <a:ext cx="7204226" cy="90345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7"/>
          <p:cNvSpPr txBox="1">
            <a:spLocks noGrp="1"/>
          </p:cNvSpPr>
          <p:nvPr>
            <p:ph type="body" idx="1"/>
          </p:nvPr>
        </p:nvSpPr>
        <p:spPr>
          <a:xfrm>
            <a:off x="1085498" y="2010878"/>
            <a:ext cx="3483864" cy="4049804"/>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45" name="Google Shape;45;p7"/>
          <p:cNvSpPr txBox="1">
            <a:spLocks noGrp="1"/>
          </p:cNvSpPr>
          <p:nvPr>
            <p:ph type="body" idx="2"/>
          </p:nvPr>
        </p:nvSpPr>
        <p:spPr>
          <a:xfrm>
            <a:off x="4810328" y="2017345"/>
            <a:ext cx="3483864" cy="4043339"/>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46" name="Google Shape;46;p7"/>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with Comparison" type="twoTxTwoObj">
  <p:cSld name="TWO_OBJECTS_WITH_TEXT">
    <p:spTree>
      <p:nvGrpSpPr>
        <p:cNvPr id="1" name="Shape 48"/>
        <p:cNvGrpSpPr/>
        <p:nvPr/>
      </p:nvGrpSpPr>
      <p:grpSpPr>
        <a:xfrm>
          <a:off x="0" y="0"/>
          <a:ext cx="0" cy="0"/>
          <a:chOff x="0" y="0"/>
          <a:chExt cx="0" cy="0"/>
        </a:xfrm>
      </p:grpSpPr>
      <p:sp>
        <p:nvSpPr>
          <p:cNvPr id="49" name="Google Shape;49;p8"/>
          <p:cNvSpPr/>
          <p:nvPr/>
        </p:nvSpPr>
        <p:spPr>
          <a:xfrm>
            <a:off x="897905" y="0"/>
            <a:ext cx="7557940" cy="1844314"/>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cxnSp>
        <p:nvCxnSpPr>
          <p:cNvPr id="50" name="Google Shape;50;p8"/>
          <p:cNvCxnSpPr/>
          <p:nvPr/>
        </p:nvCxnSpPr>
        <p:spPr>
          <a:xfrm rot="10800000" flipH="1">
            <a:off x="892142" y="1847089"/>
            <a:ext cx="7563703" cy="12523"/>
          </a:xfrm>
          <a:prstGeom prst="straightConnector1">
            <a:avLst/>
          </a:prstGeom>
          <a:noFill/>
          <a:ln w="31750" cap="flat" cmpd="sng">
            <a:solidFill>
              <a:schemeClr val="accent1"/>
            </a:solidFill>
            <a:prstDash val="solid"/>
            <a:round/>
            <a:headEnd type="none" w="sm" len="sm"/>
            <a:tailEnd type="none" w="sm" len="sm"/>
          </a:ln>
        </p:spPr>
      </p:cxnSp>
      <p:sp>
        <p:nvSpPr>
          <p:cNvPr id="51" name="Google Shape;51;p8"/>
          <p:cNvSpPr txBox="1">
            <a:spLocks noGrp="1"/>
          </p:cNvSpPr>
          <p:nvPr>
            <p:ph type="title"/>
          </p:nvPr>
        </p:nvSpPr>
        <p:spPr>
          <a:xfrm>
            <a:off x="1085394" y="804167"/>
            <a:ext cx="7205746" cy="879528"/>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8"/>
          <p:cNvSpPr txBox="1">
            <a:spLocks noGrp="1"/>
          </p:cNvSpPr>
          <p:nvPr>
            <p:ph type="body" idx="1"/>
          </p:nvPr>
        </p:nvSpPr>
        <p:spPr>
          <a:xfrm>
            <a:off x="1085393" y="2019552"/>
            <a:ext cx="3483864" cy="80194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1800"/>
              <a:buNone/>
              <a:defRPr sz="18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53" name="Google Shape;53;p8"/>
          <p:cNvSpPr txBox="1">
            <a:spLocks noGrp="1"/>
          </p:cNvSpPr>
          <p:nvPr>
            <p:ph type="body" idx="2"/>
          </p:nvPr>
        </p:nvSpPr>
        <p:spPr>
          <a:xfrm>
            <a:off x="1085393" y="2824270"/>
            <a:ext cx="3483864" cy="3230542"/>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54" name="Google Shape;54;p8"/>
          <p:cNvSpPr txBox="1">
            <a:spLocks noGrp="1"/>
          </p:cNvSpPr>
          <p:nvPr>
            <p:ph type="body" idx="3"/>
          </p:nvPr>
        </p:nvSpPr>
        <p:spPr>
          <a:xfrm>
            <a:off x="4809272" y="2023006"/>
            <a:ext cx="3483864" cy="80223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1800"/>
              <a:buNone/>
              <a:defRPr sz="18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55" name="Google Shape;55;p8"/>
          <p:cNvSpPr txBox="1">
            <a:spLocks noGrp="1"/>
          </p:cNvSpPr>
          <p:nvPr>
            <p:ph type="body" idx="4"/>
          </p:nvPr>
        </p:nvSpPr>
        <p:spPr>
          <a:xfrm>
            <a:off x="4809272" y="2821494"/>
            <a:ext cx="3483864" cy="3233321"/>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56" name="Google Shape;56;p8"/>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itle only" type="titleOnly">
  <p:cSld name="TITLE_ONLY">
    <p:spTree>
      <p:nvGrpSpPr>
        <p:cNvPr id="1" name="Shape 58"/>
        <p:cNvGrpSpPr/>
        <p:nvPr/>
      </p:nvGrpSpPr>
      <p:grpSpPr>
        <a:xfrm>
          <a:off x="0" y="0"/>
          <a:ext cx="0" cy="0"/>
          <a:chOff x="0" y="0"/>
          <a:chExt cx="0" cy="0"/>
        </a:xfrm>
      </p:grpSpPr>
      <p:sp>
        <p:nvSpPr>
          <p:cNvPr id="59" name="Google Shape;59;p9"/>
          <p:cNvSpPr/>
          <p:nvPr/>
        </p:nvSpPr>
        <p:spPr>
          <a:xfrm>
            <a:off x="897905" y="0"/>
            <a:ext cx="7557940" cy="184708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cxnSp>
        <p:nvCxnSpPr>
          <p:cNvPr id="60" name="Google Shape;60;p9"/>
          <p:cNvCxnSpPr/>
          <p:nvPr/>
        </p:nvCxnSpPr>
        <p:spPr>
          <a:xfrm rot="10800000" flipH="1">
            <a:off x="892142" y="1847089"/>
            <a:ext cx="7563703" cy="12523"/>
          </a:xfrm>
          <a:prstGeom prst="straightConnector1">
            <a:avLst/>
          </a:prstGeom>
          <a:noFill/>
          <a:ln w="31750" cap="flat" cmpd="sng">
            <a:solidFill>
              <a:schemeClr val="accent1"/>
            </a:solidFill>
            <a:prstDash val="solid"/>
            <a:round/>
            <a:headEnd type="none" w="sm" len="sm"/>
            <a:tailEnd type="none" w="sm" len="sm"/>
          </a:ln>
        </p:spPr>
      </p:cxnSp>
      <p:sp>
        <p:nvSpPr>
          <p:cNvPr id="61" name="Google Shape;61;p9"/>
          <p:cNvSpPr txBox="1">
            <a:spLocks noGrp="1"/>
          </p:cNvSpPr>
          <p:nvPr>
            <p:ph type="title"/>
          </p:nvPr>
        </p:nvSpPr>
        <p:spPr>
          <a:xfrm>
            <a:off x="1088686" y="810377"/>
            <a:ext cx="7202456" cy="94730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9"/>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Side Header with content" type="objTx">
  <p:cSld name="OBJECT_WITH_CAPTION_TEXT">
    <p:spTree>
      <p:nvGrpSpPr>
        <p:cNvPr id="1" name="Shape 64"/>
        <p:cNvGrpSpPr/>
        <p:nvPr/>
      </p:nvGrpSpPr>
      <p:grpSpPr>
        <a:xfrm>
          <a:off x="0" y="0"/>
          <a:ext cx="0" cy="0"/>
          <a:chOff x="0" y="0"/>
          <a:chExt cx="0" cy="0"/>
        </a:xfrm>
      </p:grpSpPr>
      <p:sp>
        <p:nvSpPr>
          <p:cNvPr id="65" name="Google Shape;65;p10"/>
          <p:cNvSpPr/>
          <p:nvPr/>
        </p:nvSpPr>
        <p:spPr>
          <a:xfrm>
            <a:off x="0" y="798973"/>
            <a:ext cx="3648174" cy="232681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cxnSp>
        <p:nvCxnSpPr>
          <p:cNvPr id="66" name="Google Shape;66;p10"/>
          <p:cNvCxnSpPr/>
          <p:nvPr/>
        </p:nvCxnSpPr>
        <p:spPr>
          <a:xfrm rot="10800000" flipH="1">
            <a:off x="2" y="3119532"/>
            <a:ext cx="3644507" cy="6261"/>
          </a:xfrm>
          <a:prstGeom prst="straightConnector1">
            <a:avLst/>
          </a:prstGeom>
          <a:noFill/>
          <a:ln w="31750" cap="flat" cmpd="sng">
            <a:solidFill>
              <a:schemeClr val="accent1"/>
            </a:solidFill>
            <a:prstDash val="solid"/>
            <a:round/>
            <a:headEnd type="none" w="sm" len="sm"/>
            <a:tailEnd type="none" w="sm" len="sm"/>
          </a:ln>
        </p:spPr>
      </p:cxnSp>
      <p:sp>
        <p:nvSpPr>
          <p:cNvPr id="67" name="Google Shape;67;p10"/>
          <p:cNvSpPr txBox="1">
            <a:spLocks noGrp="1"/>
          </p:cNvSpPr>
          <p:nvPr>
            <p:ph type="title"/>
          </p:nvPr>
        </p:nvSpPr>
        <p:spPr>
          <a:xfrm>
            <a:off x="1083504" y="798973"/>
            <a:ext cx="2456260" cy="224711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10"/>
          <p:cNvSpPr txBox="1">
            <a:spLocks noGrp="1"/>
          </p:cNvSpPr>
          <p:nvPr>
            <p:ph type="body" idx="1"/>
          </p:nvPr>
        </p:nvSpPr>
        <p:spPr>
          <a:xfrm>
            <a:off x="3782786" y="798976"/>
            <a:ext cx="4509353" cy="5255837"/>
          </a:xfrm>
          <a:prstGeom prst="rect">
            <a:avLst/>
          </a:prstGeom>
          <a:noFill/>
          <a:ln>
            <a:noFill/>
          </a:ln>
        </p:spPr>
        <p:txBody>
          <a:bodyPr spcFirstLastPara="1" wrap="square" lIns="91425" tIns="45700" rIns="91425" bIns="45700" anchor="ctr"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69" name="Google Shape;69;p10"/>
          <p:cNvSpPr txBox="1">
            <a:spLocks noGrp="1"/>
          </p:cNvSpPr>
          <p:nvPr>
            <p:ph type="body" idx="2"/>
          </p:nvPr>
        </p:nvSpPr>
        <p:spPr>
          <a:xfrm>
            <a:off x="1083504" y="3205494"/>
            <a:ext cx="2456260" cy="2849319"/>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750"/>
              </a:spcBef>
              <a:spcAft>
                <a:spcPts val="0"/>
              </a:spcAft>
              <a:buSzPts val="1600"/>
              <a:buNone/>
              <a:defRPr sz="1600">
                <a:solidFill>
                  <a:schemeClr val="dk2"/>
                </a:solidFill>
              </a:defRPr>
            </a:lvl1pPr>
            <a:lvl2pPr marL="914400" lvl="1" indent="-228600" algn="l">
              <a:lnSpc>
                <a:spcPct val="120000"/>
              </a:lnSpc>
              <a:spcBef>
                <a:spcPts val="375"/>
              </a:spcBef>
              <a:spcAft>
                <a:spcPts val="0"/>
              </a:spcAft>
              <a:buSzPts val="1050"/>
              <a:buNone/>
              <a:defRPr sz="1050"/>
            </a:lvl2pPr>
            <a:lvl3pPr marL="1371600" lvl="2" indent="-228600" algn="l">
              <a:lnSpc>
                <a:spcPct val="120000"/>
              </a:lnSpc>
              <a:spcBef>
                <a:spcPts val="375"/>
              </a:spcBef>
              <a:spcAft>
                <a:spcPts val="0"/>
              </a:spcAft>
              <a:buSzPts val="900"/>
              <a:buNone/>
              <a:defRPr sz="900"/>
            </a:lvl3pPr>
            <a:lvl4pPr marL="1828800" lvl="3" indent="-228600" algn="l">
              <a:lnSpc>
                <a:spcPct val="120000"/>
              </a:lnSpc>
              <a:spcBef>
                <a:spcPts val="375"/>
              </a:spcBef>
              <a:spcAft>
                <a:spcPts val="0"/>
              </a:spcAft>
              <a:buSzPts val="750"/>
              <a:buNone/>
              <a:defRPr sz="750"/>
            </a:lvl4pPr>
            <a:lvl5pPr marL="2286000" lvl="4" indent="-228600" algn="l">
              <a:lnSpc>
                <a:spcPct val="120000"/>
              </a:lnSpc>
              <a:spcBef>
                <a:spcPts val="375"/>
              </a:spcBef>
              <a:spcAft>
                <a:spcPts val="0"/>
              </a:spcAft>
              <a:buSzPts val="750"/>
              <a:buNone/>
              <a:defRPr sz="750"/>
            </a:lvl5pPr>
            <a:lvl6pPr marL="2743200" lvl="5" indent="-228600" algn="l">
              <a:lnSpc>
                <a:spcPct val="120000"/>
              </a:lnSpc>
              <a:spcBef>
                <a:spcPts val="375"/>
              </a:spcBef>
              <a:spcAft>
                <a:spcPts val="0"/>
              </a:spcAft>
              <a:buSzPts val="750"/>
              <a:buNone/>
              <a:defRPr sz="750"/>
            </a:lvl6pPr>
            <a:lvl7pPr marL="3200400" lvl="6" indent="-228600" algn="l">
              <a:lnSpc>
                <a:spcPct val="120000"/>
              </a:lnSpc>
              <a:spcBef>
                <a:spcPts val="375"/>
              </a:spcBef>
              <a:spcAft>
                <a:spcPts val="0"/>
              </a:spcAft>
              <a:buSzPts val="750"/>
              <a:buNone/>
              <a:defRPr sz="750"/>
            </a:lvl7pPr>
            <a:lvl8pPr marL="3657600" lvl="7" indent="-228600" algn="l">
              <a:lnSpc>
                <a:spcPct val="120000"/>
              </a:lnSpc>
              <a:spcBef>
                <a:spcPts val="375"/>
              </a:spcBef>
              <a:spcAft>
                <a:spcPts val="0"/>
              </a:spcAft>
              <a:buSzPts val="750"/>
              <a:buNone/>
              <a:defRPr sz="750"/>
            </a:lvl8pPr>
            <a:lvl9pPr marL="4114800" lvl="8" indent="-228600" algn="l">
              <a:lnSpc>
                <a:spcPct val="120000"/>
              </a:lnSpc>
              <a:spcBef>
                <a:spcPts val="375"/>
              </a:spcBef>
              <a:spcAft>
                <a:spcPts val="0"/>
              </a:spcAft>
              <a:buSzPts val="750"/>
              <a:buNone/>
              <a:defRPr sz="750"/>
            </a:lvl9pPr>
          </a:lstStyle>
          <a:p>
            <a:endParaRPr/>
          </a:p>
        </p:txBody>
      </p:sp>
      <p:sp>
        <p:nvSpPr>
          <p:cNvPr id="70" name="Google Shape;70;p10"/>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Side Header with picture" type="picTx">
  <p:cSld name="PICTURE_WITH_CAPTION_TEXT">
    <p:spTree>
      <p:nvGrpSpPr>
        <p:cNvPr id="1" name="Shape 72"/>
        <p:cNvGrpSpPr/>
        <p:nvPr/>
      </p:nvGrpSpPr>
      <p:grpSpPr>
        <a:xfrm>
          <a:off x="0" y="0"/>
          <a:ext cx="0" cy="0"/>
          <a:chOff x="0" y="0"/>
          <a:chExt cx="0" cy="0"/>
        </a:xfrm>
      </p:grpSpPr>
      <p:sp>
        <p:nvSpPr>
          <p:cNvPr id="73" name="Google Shape;73;p11"/>
          <p:cNvSpPr/>
          <p:nvPr/>
        </p:nvSpPr>
        <p:spPr>
          <a:xfrm>
            <a:off x="-1" y="798973"/>
            <a:ext cx="5231050" cy="232681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cxnSp>
        <p:nvCxnSpPr>
          <p:cNvPr id="74" name="Google Shape;74;p11"/>
          <p:cNvCxnSpPr/>
          <p:nvPr/>
        </p:nvCxnSpPr>
        <p:spPr>
          <a:xfrm rot="10800000" flipH="1">
            <a:off x="1" y="3116401"/>
            <a:ext cx="5225792" cy="9393"/>
          </a:xfrm>
          <a:prstGeom prst="straightConnector1">
            <a:avLst/>
          </a:prstGeom>
          <a:noFill/>
          <a:ln w="31750" cap="flat" cmpd="sng">
            <a:solidFill>
              <a:schemeClr val="accent1"/>
            </a:solidFill>
            <a:prstDash val="solid"/>
            <a:round/>
            <a:headEnd type="none" w="sm" len="sm"/>
            <a:tailEnd type="none" w="sm" len="sm"/>
          </a:ln>
        </p:spPr>
      </p:cxnSp>
      <p:sp>
        <p:nvSpPr>
          <p:cNvPr id="75" name="Google Shape;75;p11"/>
          <p:cNvSpPr txBox="1">
            <a:spLocks noGrp="1"/>
          </p:cNvSpPr>
          <p:nvPr>
            <p:ph type="title"/>
          </p:nvPr>
        </p:nvSpPr>
        <p:spPr>
          <a:xfrm>
            <a:off x="1088405" y="1129513"/>
            <a:ext cx="4149246" cy="183058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1"/>
          <p:cNvSpPr>
            <a:spLocks noGrp="1"/>
          </p:cNvSpPr>
          <p:nvPr>
            <p:ph type="pic" idx="2"/>
          </p:nvPr>
        </p:nvSpPr>
        <p:spPr>
          <a:xfrm>
            <a:off x="5449305" y="797578"/>
            <a:ext cx="2841836" cy="5248677"/>
          </a:xfrm>
          <a:prstGeom prst="rect">
            <a:avLst/>
          </a:prstGeom>
          <a:solidFill>
            <a:srgbClr val="D8D8D8"/>
          </a:solidFill>
          <a:ln>
            <a:noFill/>
          </a:ln>
        </p:spPr>
        <p:txBody>
          <a:bodyPr spcFirstLastPara="1" wrap="square" lIns="91425" tIns="45700" rIns="91425" bIns="45700" anchor="ctr" anchorCtr="0">
            <a:normAutofit/>
          </a:bodyPr>
          <a:lstStyle>
            <a:lvl1pPr marR="0" lvl="0" algn="ctr" rtl="0">
              <a:lnSpc>
                <a:spcPct val="120000"/>
              </a:lnSpc>
              <a:spcBef>
                <a:spcPts val="750"/>
              </a:spcBef>
              <a:spcAft>
                <a:spcPts val="0"/>
              </a:spcAft>
              <a:buClr>
                <a:schemeClr val="accent1"/>
              </a:buClr>
              <a:buSzPts val="1500"/>
              <a:buFont typeface="Arial"/>
              <a:buNone/>
              <a:defRPr sz="1500" b="0" i="0" u="none" strike="noStrike" cap="none">
                <a:solidFill>
                  <a:srgbClr val="3D372F"/>
                </a:solidFill>
                <a:latin typeface="Arial"/>
                <a:ea typeface="Arial"/>
                <a:cs typeface="Arial"/>
                <a:sym typeface="Arial"/>
              </a:defRPr>
            </a:lvl1pPr>
            <a:lvl2pPr marR="0" lvl="1" algn="l" rtl="0">
              <a:lnSpc>
                <a:spcPct val="120000"/>
              </a:lnSpc>
              <a:spcBef>
                <a:spcPts val="375"/>
              </a:spcBef>
              <a:spcAft>
                <a:spcPts val="0"/>
              </a:spcAft>
              <a:buClr>
                <a:schemeClr val="accent1"/>
              </a:buClr>
              <a:buSzPts val="2100"/>
              <a:buFont typeface="Arial"/>
              <a:buNone/>
              <a:defRPr sz="2100" b="0" i="0" u="none" strike="noStrike" cap="none">
                <a:solidFill>
                  <a:srgbClr val="3D372F"/>
                </a:solidFill>
                <a:latin typeface="Arial"/>
                <a:ea typeface="Arial"/>
                <a:cs typeface="Arial"/>
                <a:sym typeface="Arial"/>
              </a:defRPr>
            </a:lvl2pPr>
            <a:lvl3pPr marR="0" lvl="2" algn="l" rtl="0">
              <a:lnSpc>
                <a:spcPct val="120000"/>
              </a:lnSpc>
              <a:spcBef>
                <a:spcPts val="375"/>
              </a:spcBef>
              <a:spcAft>
                <a:spcPts val="0"/>
              </a:spcAft>
              <a:buClr>
                <a:schemeClr val="accent1"/>
              </a:buClr>
              <a:buSzPts val="1800"/>
              <a:buFont typeface="Arial"/>
              <a:buNone/>
              <a:defRPr sz="1800" b="0" i="0" u="none" strike="noStrike" cap="none">
                <a:solidFill>
                  <a:srgbClr val="3D372F"/>
                </a:solidFill>
                <a:latin typeface="Arial"/>
                <a:ea typeface="Arial"/>
                <a:cs typeface="Arial"/>
                <a:sym typeface="Arial"/>
              </a:defRPr>
            </a:lvl3pPr>
            <a:lvl4pPr marR="0" lvl="3" algn="l" rtl="0">
              <a:lnSpc>
                <a:spcPct val="120000"/>
              </a:lnSpc>
              <a:spcBef>
                <a:spcPts val="375"/>
              </a:spcBef>
              <a:spcAft>
                <a:spcPts val="0"/>
              </a:spcAft>
              <a:buClr>
                <a:schemeClr val="accent1"/>
              </a:buClr>
              <a:buSzPts val="1500"/>
              <a:buFont typeface="Arial"/>
              <a:buNone/>
              <a:defRPr sz="1500" b="0" i="0" u="none" strike="noStrike" cap="none">
                <a:solidFill>
                  <a:srgbClr val="3D372F"/>
                </a:solidFill>
                <a:latin typeface="Arial"/>
                <a:ea typeface="Arial"/>
                <a:cs typeface="Arial"/>
                <a:sym typeface="Arial"/>
              </a:defRPr>
            </a:lvl4pPr>
            <a:lvl5pPr marR="0" lvl="4" algn="l" rtl="0">
              <a:lnSpc>
                <a:spcPct val="120000"/>
              </a:lnSpc>
              <a:spcBef>
                <a:spcPts val="375"/>
              </a:spcBef>
              <a:spcAft>
                <a:spcPts val="0"/>
              </a:spcAft>
              <a:buClr>
                <a:schemeClr val="accent1"/>
              </a:buClr>
              <a:buSzPts val="1500"/>
              <a:buFont typeface="Arial"/>
              <a:buNone/>
              <a:defRPr sz="1500" b="0" i="0" u="none" strike="noStrike" cap="none">
                <a:solidFill>
                  <a:srgbClr val="3D372F"/>
                </a:solidFill>
                <a:latin typeface="Arial"/>
                <a:ea typeface="Arial"/>
                <a:cs typeface="Arial"/>
                <a:sym typeface="Arial"/>
              </a:defRPr>
            </a:lvl5pPr>
            <a:lvl6pPr marR="0" lvl="5" algn="l" rtl="0">
              <a:lnSpc>
                <a:spcPct val="120000"/>
              </a:lnSpc>
              <a:spcBef>
                <a:spcPts val="375"/>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6pPr>
            <a:lvl7pPr marR="0" lvl="6" algn="l" rtl="0">
              <a:lnSpc>
                <a:spcPct val="120000"/>
              </a:lnSpc>
              <a:spcBef>
                <a:spcPts val="375"/>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7pPr>
            <a:lvl8pPr marR="0" lvl="7" algn="l" rtl="0">
              <a:lnSpc>
                <a:spcPct val="120000"/>
              </a:lnSpc>
              <a:spcBef>
                <a:spcPts val="375"/>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8pPr>
            <a:lvl9pPr marR="0" lvl="8" algn="l" rtl="0">
              <a:lnSpc>
                <a:spcPct val="120000"/>
              </a:lnSpc>
              <a:spcBef>
                <a:spcPts val="375"/>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9pPr>
          </a:lstStyle>
          <a:p>
            <a:endParaRPr/>
          </a:p>
        </p:txBody>
      </p:sp>
      <p:sp>
        <p:nvSpPr>
          <p:cNvPr id="77" name="Google Shape;77;p11"/>
          <p:cNvSpPr txBox="1">
            <a:spLocks noGrp="1"/>
          </p:cNvSpPr>
          <p:nvPr>
            <p:ph type="body" idx="1"/>
          </p:nvPr>
        </p:nvSpPr>
        <p:spPr>
          <a:xfrm>
            <a:off x="1087748" y="3145994"/>
            <a:ext cx="4143303" cy="2900261"/>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750"/>
              </a:spcBef>
              <a:spcAft>
                <a:spcPts val="0"/>
              </a:spcAft>
              <a:buSzPts val="1600"/>
              <a:buNone/>
              <a:defRPr sz="1600">
                <a:solidFill>
                  <a:schemeClr val="dk2"/>
                </a:solidFill>
              </a:defRPr>
            </a:lvl1pPr>
            <a:lvl2pPr marL="914400" lvl="1" indent="-228600" algn="l">
              <a:lnSpc>
                <a:spcPct val="120000"/>
              </a:lnSpc>
              <a:spcBef>
                <a:spcPts val="375"/>
              </a:spcBef>
              <a:spcAft>
                <a:spcPts val="0"/>
              </a:spcAft>
              <a:buSzPts val="1050"/>
              <a:buNone/>
              <a:defRPr sz="1050"/>
            </a:lvl2pPr>
            <a:lvl3pPr marL="1371600" lvl="2" indent="-228600" algn="l">
              <a:lnSpc>
                <a:spcPct val="120000"/>
              </a:lnSpc>
              <a:spcBef>
                <a:spcPts val="375"/>
              </a:spcBef>
              <a:spcAft>
                <a:spcPts val="0"/>
              </a:spcAft>
              <a:buSzPts val="900"/>
              <a:buNone/>
              <a:defRPr sz="900"/>
            </a:lvl3pPr>
            <a:lvl4pPr marL="1828800" lvl="3" indent="-228600" algn="l">
              <a:lnSpc>
                <a:spcPct val="120000"/>
              </a:lnSpc>
              <a:spcBef>
                <a:spcPts val="375"/>
              </a:spcBef>
              <a:spcAft>
                <a:spcPts val="0"/>
              </a:spcAft>
              <a:buSzPts val="750"/>
              <a:buNone/>
              <a:defRPr sz="750"/>
            </a:lvl4pPr>
            <a:lvl5pPr marL="2286000" lvl="4" indent="-228600" algn="l">
              <a:lnSpc>
                <a:spcPct val="120000"/>
              </a:lnSpc>
              <a:spcBef>
                <a:spcPts val="375"/>
              </a:spcBef>
              <a:spcAft>
                <a:spcPts val="0"/>
              </a:spcAft>
              <a:buSzPts val="750"/>
              <a:buNone/>
              <a:defRPr sz="750"/>
            </a:lvl5pPr>
            <a:lvl6pPr marL="2743200" lvl="5" indent="-228600" algn="l">
              <a:lnSpc>
                <a:spcPct val="120000"/>
              </a:lnSpc>
              <a:spcBef>
                <a:spcPts val="375"/>
              </a:spcBef>
              <a:spcAft>
                <a:spcPts val="0"/>
              </a:spcAft>
              <a:buSzPts val="750"/>
              <a:buNone/>
              <a:defRPr sz="750"/>
            </a:lvl6pPr>
            <a:lvl7pPr marL="3200400" lvl="6" indent="-228600" algn="l">
              <a:lnSpc>
                <a:spcPct val="120000"/>
              </a:lnSpc>
              <a:spcBef>
                <a:spcPts val="375"/>
              </a:spcBef>
              <a:spcAft>
                <a:spcPts val="0"/>
              </a:spcAft>
              <a:buSzPts val="750"/>
              <a:buNone/>
              <a:defRPr sz="750"/>
            </a:lvl7pPr>
            <a:lvl8pPr marL="3657600" lvl="7" indent="-228600" algn="l">
              <a:lnSpc>
                <a:spcPct val="120000"/>
              </a:lnSpc>
              <a:spcBef>
                <a:spcPts val="375"/>
              </a:spcBef>
              <a:spcAft>
                <a:spcPts val="0"/>
              </a:spcAft>
              <a:buSzPts val="750"/>
              <a:buNone/>
              <a:defRPr sz="750"/>
            </a:lvl8pPr>
            <a:lvl9pPr marL="4114800" lvl="8" indent="-228600" algn="l">
              <a:lnSpc>
                <a:spcPct val="120000"/>
              </a:lnSpc>
              <a:spcBef>
                <a:spcPts val="375"/>
              </a:spcBef>
              <a:spcAft>
                <a:spcPts val="0"/>
              </a:spcAft>
              <a:buSzPts val="750"/>
              <a:buNone/>
              <a:defRPr sz="750"/>
            </a:lvl9pPr>
          </a:lstStyle>
          <a:p>
            <a:endParaRPr/>
          </a:p>
        </p:txBody>
      </p:sp>
      <p:sp>
        <p:nvSpPr>
          <p:cNvPr id="78" name="Google Shape;78;p11"/>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79" name="Google Shape;79;p11"/>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1088686" y="804522"/>
            <a:ext cx="7202456" cy="104923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
          <p:cNvSpPr txBox="1">
            <a:spLocks noGrp="1"/>
          </p:cNvSpPr>
          <p:nvPr>
            <p:ph type="body" idx="1"/>
          </p:nvPr>
        </p:nvSpPr>
        <p:spPr>
          <a:xfrm>
            <a:off x="1088686" y="2015734"/>
            <a:ext cx="7202456" cy="3450613"/>
          </a:xfrm>
          <a:prstGeom prst="rect">
            <a:avLst/>
          </a:prstGeom>
          <a:noFill/>
          <a:ln>
            <a:noFill/>
          </a:ln>
        </p:spPr>
        <p:txBody>
          <a:bodyPr spcFirstLastPara="1" wrap="square" lIns="91425" tIns="45700" rIns="91425" bIns="45700" anchor="t" anchorCtr="0">
            <a:normAutofit/>
          </a:bodyPr>
          <a:lstStyle>
            <a:lvl1pPr marL="457200" marR="0" lvl="0" indent="-330200" algn="l" rtl="0">
              <a:lnSpc>
                <a:spcPct val="120000"/>
              </a:lnSpc>
              <a:spcBef>
                <a:spcPts val="750"/>
              </a:spcBef>
              <a:spcAft>
                <a:spcPts val="0"/>
              </a:spcAft>
              <a:buClr>
                <a:schemeClr val="accent1"/>
              </a:buClr>
              <a:buSzPts val="1600"/>
              <a:buFont typeface="Arial"/>
              <a:buChar char="•"/>
              <a:defRPr sz="1600" b="0" i="0" u="none" strike="noStrike" cap="none">
                <a:solidFill>
                  <a:srgbClr val="3D372F"/>
                </a:solidFill>
                <a:latin typeface="Arial"/>
                <a:ea typeface="Arial"/>
                <a:cs typeface="Arial"/>
                <a:sym typeface="Arial"/>
              </a:defRPr>
            </a:lvl1pPr>
            <a:lvl2pPr marL="914400" marR="0" lvl="1" indent="-317500" algn="l" rtl="0">
              <a:lnSpc>
                <a:spcPct val="120000"/>
              </a:lnSpc>
              <a:spcBef>
                <a:spcPts val="375"/>
              </a:spcBef>
              <a:spcAft>
                <a:spcPts val="0"/>
              </a:spcAft>
              <a:buClr>
                <a:schemeClr val="accent1"/>
              </a:buClr>
              <a:buSzPts val="1400"/>
              <a:buFont typeface="Arial"/>
              <a:buChar char="•"/>
              <a:defRPr sz="1400" b="0" i="0" u="none" strike="noStrike" cap="none">
                <a:solidFill>
                  <a:srgbClr val="3D372F"/>
                </a:solidFill>
                <a:latin typeface="Arial"/>
                <a:ea typeface="Arial"/>
                <a:cs typeface="Arial"/>
                <a:sym typeface="Arial"/>
              </a:defRPr>
            </a:lvl2pPr>
            <a:lvl3pPr marL="1371600" marR="0" lvl="2" indent="-304800" algn="l" rtl="0">
              <a:lnSpc>
                <a:spcPct val="120000"/>
              </a:lnSpc>
              <a:spcBef>
                <a:spcPts val="375"/>
              </a:spcBef>
              <a:spcAft>
                <a:spcPts val="0"/>
              </a:spcAft>
              <a:buClr>
                <a:schemeClr val="accent1"/>
              </a:buClr>
              <a:buSzPts val="1200"/>
              <a:buFont typeface="Arial"/>
              <a:buChar char="•"/>
              <a:defRPr sz="1200" b="0" i="0" u="none" strike="noStrike" cap="none">
                <a:solidFill>
                  <a:srgbClr val="3D372F"/>
                </a:solidFill>
                <a:latin typeface="Arial"/>
                <a:ea typeface="Arial"/>
                <a:cs typeface="Arial"/>
                <a:sym typeface="Arial"/>
              </a:defRPr>
            </a:lvl3pPr>
            <a:lvl4pPr marL="1828800" marR="0" lvl="3" indent="-295275" algn="l" rtl="0">
              <a:lnSpc>
                <a:spcPct val="120000"/>
              </a:lnSpc>
              <a:spcBef>
                <a:spcPts val="375"/>
              </a:spcBef>
              <a:spcAft>
                <a:spcPts val="0"/>
              </a:spcAft>
              <a:buClr>
                <a:schemeClr val="accent1"/>
              </a:buClr>
              <a:buSzPts val="1050"/>
              <a:buFont typeface="Arial"/>
              <a:buChar char="•"/>
              <a:defRPr sz="1050" b="0" i="0" u="none" strike="noStrike" cap="none">
                <a:solidFill>
                  <a:srgbClr val="3D372F"/>
                </a:solidFill>
                <a:latin typeface="Arial"/>
                <a:ea typeface="Arial"/>
                <a:cs typeface="Arial"/>
                <a:sym typeface="Arial"/>
              </a:defRPr>
            </a:lvl4pPr>
            <a:lvl5pPr marL="2286000" marR="0" lvl="4" indent="-285750" algn="l" rtl="0">
              <a:lnSpc>
                <a:spcPct val="120000"/>
              </a:lnSpc>
              <a:spcBef>
                <a:spcPts val="375"/>
              </a:spcBef>
              <a:spcAft>
                <a:spcPts val="0"/>
              </a:spcAft>
              <a:buClr>
                <a:schemeClr val="accent1"/>
              </a:buClr>
              <a:buSzPts val="900"/>
              <a:buFont typeface="Arial"/>
              <a:buChar char="•"/>
              <a:defRPr sz="900" b="0" i="0" u="none" strike="noStrike" cap="none">
                <a:solidFill>
                  <a:srgbClr val="3D372F"/>
                </a:solidFill>
                <a:latin typeface="Arial"/>
                <a:ea typeface="Arial"/>
                <a:cs typeface="Arial"/>
                <a:sym typeface="Arial"/>
              </a:defRPr>
            </a:lvl5pPr>
            <a:lvl6pPr marL="2743200" marR="0" lvl="5"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6pPr>
            <a:lvl7pPr marL="3200400" marR="0" lvl="6"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7pPr>
            <a:lvl8pPr marL="3657600" marR="0" lvl="7"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8pPr>
            <a:lvl9pPr marL="4114800" marR="0" lvl="8"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9pPr>
          </a:lstStyle>
          <a:p>
            <a:endParaRPr/>
          </a:p>
        </p:txBody>
      </p:sp>
      <p:sp>
        <p:nvSpPr>
          <p:cNvPr id="12" name="Google Shape;12;p2"/>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750" b="0" i="0" u="none" strike="noStrike" cap="none">
                <a:solidFill>
                  <a:srgbClr val="8891AA"/>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2"/>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050" b="0" i="0" u="none" strike="noStrike" cap="none">
                <a:solidFill>
                  <a:srgbClr val="7F7F7F"/>
                </a:solidFill>
                <a:latin typeface="Arial"/>
                <a:ea typeface="Arial"/>
                <a:cs typeface="Arial"/>
                <a:sym typeface="Arial"/>
              </a:defRPr>
            </a:lvl1pPr>
            <a:lvl2pPr marL="0" marR="0" lvl="1" indent="0" algn="l" rtl="0">
              <a:spcBef>
                <a:spcPts val="0"/>
              </a:spcBef>
              <a:buNone/>
              <a:defRPr sz="1050" b="0" i="0" u="none" strike="noStrike" cap="none">
                <a:solidFill>
                  <a:srgbClr val="7F7F7F"/>
                </a:solidFill>
                <a:latin typeface="Arial"/>
                <a:ea typeface="Arial"/>
                <a:cs typeface="Arial"/>
                <a:sym typeface="Arial"/>
              </a:defRPr>
            </a:lvl2pPr>
            <a:lvl3pPr marL="0" marR="0" lvl="2" indent="0" algn="l" rtl="0">
              <a:spcBef>
                <a:spcPts val="0"/>
              </a:spcBef>
              <a:buNone/>
              <a:defRPr sz="1050" b="0" i="0" u="none" strike="noStrike" cap="none">
                <a:solidFill>
                  <a:srgbClr val="7F7F7F"/>
                </a:solidFill>
                <a:latin typeface="Arial"/>
                <a:ea typeface="Arial"/>
                <a:cs typeface="Arial"/>
                <a:sym typeface="Arial"/>
              </a:defRPr>
            </a:lvl3pPr>
            <a:lvl4pPr marL="0" marR="0" lvl="3" indent="0" algn="l" rtl="0">
              <a:spcBef>
                <a:spcPts val="0"/>
              </a:spcBef>
              <a:buNone/>
              <a:defRPr sz="1050" b="0" i="0" u="none" strike="noStrike" cap="none">
                <a:solidFill>
                  <a:srgbClr val="7F7F7F"/>
                </a:solidFill>
                <a:latin typeface="Arial"/>
                <a:ea typeface="Arial"/>
                <a:cs typeface="Arial"/>
                <a:sym typeface="Arial"/>
              </a:defRPr>
            </a:lvl4pPr>
            <a:lvl5pPr marL="0" marR="0" lvl="4" indent="0" algn="l" rtl="0">
              <a:spcBef>
                <a:spcPts val="0"/>
              </a:spcBef>
              <a:buNone/>
              <a:defRPr sz="1050" b="0" i="0" u="none" strike="noStrike" cap="none">
                <a:solidFill>
                  <a:srgbClr val="7F7F7F"/>
                </a:solidFill>
                <a:latin typeface="Arial"/>
                <a:ea typeface="Arial"/>
                <a:cs typeface="Arial"/>
                <a:sym typeface="Arial"/>
              </a:defRPr>
            </a:lvl5pPr>
            <a:lvl6pPr marL="0" marR="0" lvl="5" indent="0" algn="l" rtl="0">
              <a:spcBef>
                <a:spcPts val="0"/>
              </a:spcBef>
              <a:buNone/>
              <a:defRPr sz="1050" b="0" i="0" u="none" strike="noStrike" cap="none">
                <a:solidFill>
                  <a:srgbClr val="7F7F7F"/>
                </a:solidFill>
                <a:latin typeface="Arial"/>
                <a:ea typeface="Arial"/>
                <a:cs typeface="Arial"/>
                <a:sym typeface="Arial"/>
              </a:defRPr>
            </a:lvl6pPr>
            <a:lvl7pPr marL="0" marR="0" lvl="6" indent="0" algn="l" rtl="0">
              <a:spcBef>
                <a:spcPts val="0"/>
              </a:spcBef>
              <a:buNone/>
              <a:defRPr sz="1050" b="0" i="0" u="none" strike="noStrike" cap="none">
                <a:solidFill>
                  <a:srgbClr val="7F7F7F"/>
                </a:solidFill>
                <a:latin typeface="Arial"/>
                <a:ea typeface="Arial"/>
                <a:cs typeface="Arial"/>
                <a:sym typeface="Arial"/>
              </a:defRPr>
            </a:lvl7pPr>
            <a:lvl8pPr marL="0" marR="0" lvl="7" indent="0" algn="l" rtl="0">
              <a:spcBef>
                <a:spcPts val="0"/>
              </a:spcBef>
              <a:buNone/>
              <a:defRPr sz="1050" b="0" i="0" u="none" strike="noStrike" cap="none">
                <a:solidFill>
                  <a:srgbClr val="7F7F7F"/>
                </a:solidFill>
                <a:latin typeface="Arial"/>
                <a:ea typeface="Arial"/>
                <a:cs typeface="Arial"/>
                <a:sym typeface="Arial"/>
              </a:defRPr>
            </a:lvl8pPr>
            <a:lvl9pPr marL="0" marR="0" lvl="8" indent="0" algn="l" rtl="0">
              <a:spcBef>
                <a:spcPts val="0"/>
              </a:spcBef>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hyperlink" Target="https://unsplash.com/@charlesdeluvio?utm_source=unsplash&amp;utm_medium=referral&amp;utm_content=creditCopyText"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hyperlink" Target="https://unsplash.com/s/photos/zoom?utm_source=unsplash&amp;utm_medium=referral&amp;utm_content=creditCopyText" TargetMode="External"/><Relationship Id="rId5" Type="http://schemas.openxmlformats.org/officeDocument/2006/relationships/hyperlink" Target="https://unsplash.com/@gabrielbenois?utm_source=unsplash&amp;utm_medium=referral&amp;utm_content=creditCopyText" TargetMode="Externa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3.png"/><Relationship Id="rId7" Type="http://schemas.openxmlformats.org/officeDocument/2006/relationships/hyperlink" Target="https://unsplash.com/@wordsmithmedia?utm_source=unsplash&amp;utm_medium=referral&amp;utm_content=creditCopyText"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hyperlink" Target="https://unsplash.com/s/photos/working-at-home?utm_source=unsplash&amp;utm_medium=referral&amp;utm_content=creditCopyText" TargetMode="External"/><Relationship Id="rId11" Type="http://schemas.openxmlformats.org/officeDocument/2006/relationships/hyperlink" Target="https://creativecommons.org/licenses/by/2.0/" TargetMode="External"/><Relationship Id="rId5" Type="http://schemas.openxmlformats.org/officeDocument/2006/relationships/hyperlink" Target="https://unsplash.com/@standsome?utm_source=unsplash&amp;utm_medium=referral&amp;utm_content=creditCopyText" TargetMode="External"/><Relationship Id="rId10" Type="http://schemas.openxmlformats.org/officeDocument/2006/relationships/hyperlink" Target="https://www.flickr.com/photos/radiofabrik" TargetMode="External"/><Relationship Id="rId4" Type="http://schemas.openxmlformats.org/officeDocument/2006/relationships/image" Target="../media/image14.png"/><Relationship Id="rId9" Type="http://schemas.openxmlformats.org/officeDocument/2006/relationships/hyperlink" Target="https://www.flickr.com/photos/radiofabrik/49693224797"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hyperlink" Target="https://unsplash.com/photos/YXOPk61EW6s" TargetMode="External"/><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hyperlink" Target="https://creativecommons.org/licenses/by-nc-sa/2.0/" TargetMode="External"/><Relationship Id="rId5" Type="http://schemas.openxmlformats.org/officeDocument/2006/relationships/hyperlink" Target="https://www.flickr.com/photos/synchrocanada/" TargetMode="External"/><Relationship Id="rId4" Type="http://schemas.openxmlformats.org/officeDocument/2006/relationships/hyperlink" Target="https://www.flickr.com/photos/synchrocanada/16259446297" TargetMode="External"/><Relationship Id="rId9" Type="http://schemas.openxmlformats.org/officeDocument/2006/relationships/hyperlink" Target="https://unsplash.com/@tubagus_99"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hyperlink" Target="https://unsplash.com/@awmleer?utm_source=unsplash&amp;utm_medium=referral&amp;utm_content=creditCopyText" TargetMode="External"/><Relationship Id="rId3" Type="http://schemas.openxmlformats.org/officeDocument/2006/relationships/image" Target="../media/image5.png"/><Relationship Id="rId7" Type="http://schemas.openxmlformats.org/officeDocument/2006/relationships/hyperlink" Target="https://unsplash.com/@mimithian?utm_source=unsplash&amp;utm_medium=referral&amp;utm_content=creditCopyText" TargetMode="External"/><Relationship Id="rId12" Type="http://schemas.openxmlformats.org/officeDocument/2006/relationships/image" Target="../media/image9.png"/><Relationship Id="rId2" Type="http://schemas.openxmlformats.org/officeDocument/2006/relationships/notesSlide" Target="../notesSlides/notesSlide5.xml"/><Relationship Id="rId16" Type="http://schemas.openxmlformats.org/officeDocument/2006/relationships/hyperlink" Target="https://unsplash.com/s/photos/zoom?utm_source=unsplash&amp;utm_medium=referral&amp;utm_content=creditCopyText" TargetMode="External"/><Relationship Id="rId1" Type="http://schemas.openxmlformats.org/officeDocument/2006/relationships/slideLayout" Target="../slideLayouts/slideLayout4.xml"/><Relationship Id="rId6" Type="http://schemas.openxmlformats.org/officeDocument/2006/relationships/image" Target="../media/image6.png"/><Relationship Id="rId11" Type="http://schemas.openxmlformats.org/officeDocument/2006/relationships/hyperlink" Target="https://unsplash.com/@nesabymakers?utm_source=unsplash&amp;utm_medium=referral&amp;utm_content=creditCopyText" TargetMode="External"/><Relationship Id="rId5" Type="http://schemas.openxmlformats.org/officeDocument/2006/relationships/hyperlink" Target="https://unsplash.com/s/photos/working-on-computer?utm_source=unsplash&amp;utm_medium=referral&amp;utm_content=creditCopyText" TargetMode="External"/><Relationship Id="rId15" Type="http://schemas.openxmlformats.org/officeDocument/2006/relationships/hyperlink" Target="https://unsplash.com/@charlesdeluvio?utm_source=unsplash&amp;utm_medium=referral&amp;utm_content=creditCopyText" TargetMode="External"/><Relationship Id="rId10" Type="http://schemas.openxmlformats.org/officeDocument/2006/relationships/image" Target="../media/image8.jpeg"/><Relationship Id="rId4" Type="http://schemas.openxmlformats.org/officeDocument/2006/relationships/hyperlink" Target="https://unsplash.com/@alejandroescamilla?utm_source=unsplash&amp;utm_medium=referral&amp;utm_content=creditCopyText" TargetMode="External"/><Relationship Id="rId9" Type="http://schemas.openxmlformats.org/officeDocument/2006/relationships/hyperlink" Target="https://unsplash.com/@andrewtneel?utm_source=unsplash&amp;utm_medium=referral&amp;utm_content=creditCopyText" TargetMode="External"/><Relationship Id="rId1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
          <p:cNvSpPr txBox="1">
            <a:spLocks noGrp="1"/>
          </p:cNvSpPr>
          <p:nvPr>
            <p:ph type="ctrTitle"/>
          </p:nvPr>
        </p:nvSpPr>
        <p:spPr>
          <a:xfrm>
            <a:off x="1813336" y="2235200"/>
            <a:ext cx="6477803" cy="2767649"/>
          </a:xfrm>
          <a:prstGeom prst="rect">
            <a:avLst/>
          </a:prstGeom>
          <a:noFill/>
          <a:ln>
            <a:noFill/>
          </a:ln>
        </p:spPr>
        <p:txBody>
          <a:bodyPr spcFirstLastPara="1" wrap="square" lIns="91425" tIns="45700" rIns="91425" bIns="0" anchor="b" anchorCtr="0">
            <a:normAutofit fontScale="90000"/>
          </a:bodyPr>
          <a:lstStyle/>
          <a:p>
            <a:pPr lvl="0"/>
            <a:r>
              <a:rPr lang="en-US" sz="4400" b="1" dirty="0"/>
              <a:t>Equity and Distance Education – Synchronous vs Asynchronous Instructio</a:t>
            </a:r>
            <a:r>
              <a:rPr lang="en-US" sz="4400" dirty="0"/>
              <a:t>n</a:t>
            </a:r>
            <a:endParaRPr sz="4400" dirty="0"/>
          </a:p>
        </p:txBody>
      </p:sp>
      <p:sp>
        <p:nvSpPr>
          <p:cNvPr id="110" name="Google Shape;110;p1"/>
          <p:cNvSpPr txBox="1">
            <a:spLocks noGrp="1"/>
          </p:cNvSpPr>
          <p:nvPr>
            <p:ph type="subTitle" idx="1"/>
          </p:nvPr>
        </p:nvSpPr>
        <p:spPr>
          <a:xfrm>
            <a:off x="1813335" y="5190324"/>
            <a:ext cx="6477804" cy="977621"/>
          </a:xfrm>
          <a:prstGeom prst="rect">
            <a:avLst/>
          </a:prstGeom>
          <a:noFill/>
          <a:ln>
            <a:noFill/>
          </a:ln>
        </p:spPr>
        <p:txBody>
          <a:bodyPr spcFirstLastPara="1" wrap="square" lIns="91425" tIns="91425" rIns="91425" bIns="91425" anchor="t" anchorCtr="0">
            <a:normAutofit/>
          </a:bodyPr>
          <a:lstStyle/>
          <a:p>
            <a:r>
              <a:rPr lang="en-US" dirty="0"/>
              <a:t>Julie Bruno, OERI Communications Lead, Sierra College </a:t>
            </a:r>
          </a:p>
          <a:p>
            <a:r>
              <a:rPr lang="en-US" dirty="0"/>
              <a:t>Jennifer Paris, OERI Regional Lead, College of the Canyons</a:t>
            </a:r>
          </a:p>
          <a:p>
            <a:pPr marL="0" lvl="0" indent="0" algn="l" rtl="0">
              <a:lnSpc>
                <a:spcPct val="120000"/>
              </a:lnSpc>
              <a:spcBef>
                <a:spcPts val="0"/>
              </a:spcBef>
              <a:spcAft>
                <a:spcPts val="0"/>
              </a:spcAft>
              <a:buSzPts val="1600"/>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Synchronous Courses</a:t>
            </a:r>
          </a:p>
        </p:txBody>
      </p:sp>
      <p:pic>
        <p:nvPicPr>
          <p:cNvPr id="4" name="Picture 3"/>
          <p:cNvPicPr>
            <a:picLocks noChangeAspect="1"/>
          </p:cNvPicPr>
          <p:nvPr/>
        </p:nvPicPr>
        <p:blipFill>
          <a:blip r:embed="rId3"/>
          <a:stretch>
            <a:fillRect/>
          </a:stretch>
        </p:blipFill>
        <p:spPr>
          <a:xfrm>
            <a:off x="349144" y="2436129"/>
            <a:ext cx="3528646" cy="2653542"/>
          </a:xfrm>
          <a:prstGeom prst="rect">
            <a:avLst/>
          </a:prstGeom>
        </p:spPr>
      </p:pic>
      <p:pic>
        <p:nvPicPr>
          <p:cNvPr id="3074" name="Picture 2" descr="macbook pro displaying woman in black shi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9914" y="3292563"/>
            <a:ext cx="3978323" cy="265354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46746" y="5089671"/>
            <a:ext cx="2733441" cy="276999"/>
          </a:xfrm>
          <a:prstGeom prst="rect">
            <a:avLst/>
          </a:prstGeom>
        </p:spPr>
        <p:txBody>
          <a:bodyPr wrap="none">
            <a:spAutoFit/>
          </a:bodyPr>
          <a:lstStyle/>
          <a:p>
            <a:pPr algn="ctr"/>
            <a:r>
              <a:rPr lang="en-US" sz="1200" dirty="0"/>
              <a:t>Photo by </a:t>
            </a:r>
            <a:r>
              <a:rPr lang="en-US" sz="1200" dirty="0">
                <a:hlinkClick r:id="rId5"/>
              </a:rPr>
              <a:t>Gabriel </a:t>
            </a:r>
            <a:r>
              <a:rPr lang="en-US" sz="1200" dirty="0" err="1">
                <a:hlinkClick r:id="rId5"/>
              </a:rPr>
              <a:t>Benois</a:t>
            </a:r>
            <a:r>
              <a:rPr lang="en-US" sz="1200" dirty="0"/>
              <a:t> on </a:t>
            </a:r>
            <a:r>
              <a:rPr lang="en-US" sz="1200" dirty="0">
                <a:hlinkClick r:id="rId6"/>
              </a:rPr>
              <a:t>Unsplash</a:t>
            </a:r>
            <a:endParaRPr lang="en-US" sz="1200" dirty="0"/>
          </a:p>
        </p:txBody>
      </p:sp>
      <p:sp>
        <p:nvSpPr>
          <p:cNvPr id="6" name="Rectangle 5"/>
          <p:cNvSpPr/>
          <p:nvPr/>
        </p:nvSpPr>
        <p:spPr>
          <a:xfrm>
            <a:off x="5274684" y="5946105"/>
            <a:ext cx="2808782" cy="276999"/>
          </a:xfrm>
          <a:prstGeom prst="rect">
            <a:avLst/>
          </a:prstGeom>
        </p:spPr>
        <p:txBody>
          <a:bodyPr wrap="none">
            <a:spAutoFit/>
          </a:bodyPr>
          <a:lstStyle/>
          <a:p>
            <a:r>
              <a:rPr lang="en-US" sz="1200" dirty="0"/>
              <a:t>Photo by </a:t>
            </a:r>
            <a:r>
              <a:rPr lang="en-US" sz="1200" dirty="0">
                <a:hlinkClick r:id="rId7"/>
              </a:rPr>
              <a:t>Charles </a:t>
            </a:r>
            <a:r>
              <a:rPr lang="en-US" sz="1200" dirty="0" err="1">
                <a:hlinkClick r:id="rId7"/>
              </a:rPr>
              <a:t>Deluvio</a:t>
            </a:r>
            <a:r>
              <a:rPr lang="en-US" sz="1200" dirty="0"/>
              <a:t> on </a:t>
            </a:r>
            <a:r>
              <a:rPr lang="en-US" sz="1200" dirty="0">
                <a:hlinkClick r:id="rId6"/>
              </a:rPr>
              <a:t>Unsplash</a:t>
            </a:r>
            <a:endParaRPr lang="en-US" sz="1200" dirty="0"/>
          </a:p>
        </p:txBody>
      </p:sp>
    </p:spTree>
    <p:extLst>
      <p:ext uri="{BB962C8B-B14F-4D97-AF65-F5344CB8AC3E}">
        <p14:creationId xmlns:p14="http://schemas.microsoft.com/office/powerpoint/2010/main" val="1487707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Qualities of Synchronous Courses</a:t>
            </a:r>
          </a:p>
        </p:txBody>
      </p:sp>
      <p:sp>
        <p:nvSpPr>
          <p:cNvPr id="3" name="Text Placeholder 2"/>
          <p:cNvSpPr>
            <a:spLocks noGrp="1"/>
          </p:cNvSpPr>
          <p:nvPr>
            <p:ph type="body" idx="1"/>
          </p:nvPr>
        </p:nvSpPr>
        <p:spPr>
          <a:xfrm>
            <a:off x="758757" y="2015735"/>
            <a:ext cx="7532385" cy="4733408"/>
          </a:xfrm>
        </p:spPr>
        <p:txBody>
          <a:bodyPr>
            <a:normAutofit/>
          </a:bodyPr>
          <a:lstStyle/>
          <a:p>
            <a:r>
              <a:rPr lang="en-US" dirty="0"/>
              <a:t>Set time students and faculty must commit to</a:t>
            </a:r>
          </a:p>
          <a:p>
            <a:r>
              <a:rPr lang="en-US" dirty="0"/>
              <a:t>Allows for instant communication and interaction </a:t>
            </a:r>
          </a:p>
          <a:p>
            <a:r>
              <a:rPr lang="en-US" dirty="0"/>
              <a:t>Seeing/hearing others may feel more like face-to-face classes</a:t>
            </a:r>
          </a:p>
          <a:p>
            <a:endParaRPr lang="en-US" dirty="0"/>
          </a:p>
        </p:txBody>
      </p:sp>
    </p:spTree>
    <p:extLst>
      <p:ext uri="{BB962C8B-B14F-4D97-AF65-F5344CB8AC3E}">
        <p14:creationId xmlns:p14="http://schemas.microsoft.com/office/powerpoint/2010/main" val="372009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Qualities of Synchronous Courses cont.</a:t>
            </a:r>
          </a:p>
        </p:txBody>
      </p:sp>
      <p:sp>
        <p:nvSpPr>
          <p:cNvPr id="3" name="Text Placeholder 2"/>
          <p:cNvSpPr>
            <a:spLocks noGrp="1"/>
          </p:cNvSpPr>
          <p:nvPr>
            <p:ph type="body" idx="1"/>
          </p:nvPr>
        </p:nvSpPr>
        <p:spPr>
          <a:xfrm>
            <a:off x="797669" y="2015735"/>
            <a:ext cx="7493474" cy="4733408"/>
          </a:xfrm>
        </p:spPr>
        <p:txBody>
          <a:bodyPr>
            <a:normAutofit/>
          </a:bodyPr>
          <a:lstStyle/>
          <a:p>
            <a:r>
              <a:rPr lang="en-US" dirty="0"/>
              <a:t>Requires faculty to develop skillset to make classes engaging</a:t>
            </a:r>
          </a:p>
          <a:p>
            <a:r>
              <a:rPr lang="en-US" dirty="0"/>
              <a:t>Lack of established best practices</a:t>
            </a:r>
          </a:p>
          <a:p>
            <a:r>
              <a:rPr lang="en-US" dirty="0"/>
              <a:t>Not addressed in most trainings for teaching online</a:t>
            </a:r>
          </a:p>
          <a:p>
            <a:r>
              <a:rPr lang="en-US" dirty="0"/>
              <a:t>Technology being used is often unfamiliar with students and faculty</a:t>
            </a:r>
          </a:p>
          <a:p>
            <a:endParaRPr lang="en-US" dirty="0"/>
          </a:p>
          <a:p>
            <a:endParaRPr lang="en-US" dirty="0"/>
          </a:p>
        </p:txBody>
      </p:sp>
    </p:spTree>
    <p:extLst>
      <p:ext uri="{BB962C8B-B14F-4D97-AF65-F5344CB8AC3E}">
        <p14:creationId xmlns:p14="http://schemas.microsoft.com/office/powerpoint/2010/main" val="3452446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Qualities of Synchronous Courses cont.</a:t>
            </a:r>
          </a:p>
        </p:txBody>
      </p:sp>
      <p:sp>
        <p:nvSpPr>
          <p:cNvPr id="3" name="Text Placeholder 2"/>
          <p:cNvSpPr>
            <a:spLocks noGrp="1"/>
          </p:cNvSpPr>
          <p:nvPr>
            <p:ph type="body" idx="1"/>
          </p:nvPr>
        </p:nvSpPr>
        <p:spPr>
          <a:xfrm>
            <a:off x="782053" y="2015734"/>
            <a:ext cx="7739377" cy="4842265"/>
          </a:xfrm>
        </p:spPr>
        <p:txBody>
          <a:bodyPr>
            <a:normAutofit/>
          </a:bodyPr>
          <a:lstStyle/>
          <a:p>
            <a:r>
              <a:rPr lang="en-US" dirty="0"/>
              <a:t>Requires dedicated space for camera and mic to be on</a:t>
            </a:r>
          </a:p>
          <a:p>
            <a:r>
              <a:rPr lang="en-US" dirty="0">
                <a:sym typeface="Wingdings" panose="05000000000000000000" pitchFamily="2" charset="2"/>
              </a:rPr>
              <a:t>Zoom fatigue</a:t>
            </a:r>
            <a:endParaRPr lang="en-US" dirty="0"/>
          </a:p>
          <a:p>
            <a:r>
              <a:rPr lang="en-US" dirty="0"/>
              <a:t>Technical issues (access to </a:t>
            </a:r>
            <a:r>
              <a:rPr lang="en-US" dirty="0" err="1"/>
              <a:t>wifi</a:t>
            </a:r>
            <a:r>
              <a:rPr lang="en-US" dirty="0"/>
              <a:t>, bandwidth, etc.) can prevent access to students and faculty </a:t>
            </a:r>
          </a:p>
          <a:p>
            <a:endParaRPr lang="en-US" dirty="0"/>
          </a:p>
        </p:txBody>
      </p:sp>
    </p:spTree>
    <p:extLst>
      <p:ext uri="{BB962C8B-B14F-4D97-AF65-F5344CB8AC3E}">
        <p14:creationId xmlns:p14="http://schemas.microsoft.com/office/powerpoint/2010/main" val="2096895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Both Asynchronous and Synchronous</a:t>
            </a:r>
          </a:p>
        </p:txBody>
      </p:sp>
      <p:pic>
        <p:nvPicPr>
          <p:cNvPr id="4" name="Picture 3"/>
          <p:cNvPicPr>
            <a:picLocks noChangeAspect="1"/>
          </p:cNvPicPr>
          <p:nvPr/>
        </p:nvPicPr>
        <p:blipFill rotWithShape="1">
          <a:blip r:embed="rId3"/>
          <a:srcRect l="7367" r="14003"/>
          <a:stretch/>
        </p:blipFill>
        <p:spPr>
          <a:xfrm>
            <a:off x="166610" y="2210287"/>
            <a:ext cx="2782110" cy="2264435"/>
          </a:xfrm>
          <a:prstGeom prst="rect">
            <a:avLst/>
          </a:prstGeom>
        </p:spPr>
      </p:pic>
      <p:pic>
        <p:nvPicPr>
          <p:cNvPr id="5" name="Picture 4"/>
          <p:cNvPicPr>
            <a:picLocks noChangeAspect="1"/>
          </p:cNvPicPr>
          <p:nvPr/>
        </p:nvPicPr>
        <p:blipFill rotWithShape="1">
          <a:blip r:embed="rId4"/>
          <a:srcRect l="3970" r="12667"/>
          <a:stretch/>
        </p:blipFill>
        <p:spPr>
          <a:xfrm>
            <a:off x="6062511" y="3845672"/>
            <a:ext cx="2859932" cy="2288214"/>
          </a:xfrm>
          <a:prstGeom prst="rect">
            <a:avLst/>
          </a:prstGeom>
        </p:spPr>
      </p:pic>
      <p:sp>
        <p:nvSpPr>
          <p:cNvPr id="6" name="Rectangle 5"/>
          <p:cNvSpPr/>
          <p:nvPr/>
        </p:nvSpPr>
        <p:spPr>
          <a:xfrm>
            <a:off x="5951732" y="6133886"/>
            <a:ext cx="3081489" cy="461665"/>
          </a:xfrm>
          <a:prstGeom prst="rect">
            <a:avLst/>
          </a:prstGeom>
        </p:spPr>
        <p:txBody>
          <a:bodyPr wrap="square">
            <a:spAutoFit/>
          </a:bodyPr>
          <a:lstStyle/>
          <a:p>
            <a:pPr algn="ctr"/>
            <a:r>
              <a:rPr lang="en-US" sz="1200" dirty="0"/>
              <a:t>Photo by </a:t>
            </a:r>
            <a:r>
              <a:rPr lang="en-US" sz="1200" dirty="0" err="1">
                <a:hlinkClick r:id="rId5"/>
              </a:rPr>
              <a:t>Standsome</a:t>
            </a:r>
            <a:r>
              <a:rPr lang="en-US" sz="1200" dirty="0">
                <a:hlinkClick r:id="rId5"/>
              </a:rPr>
              <a:t> </a:t>
            </a:r>
            <a:r>
              <a:rPr lang="en-US" sz="1200" dirty="0" err="1">
                <a:hlinkClick r:id="rId5"/>
              </a:rPr>
              <a:t>Worklifestyle</a:t>
            </a:r>
            <a:r>
              <a:rPr lang="en-US" sz="1200" dirty="0"/>
              <a:t> on </a:t>
            </a:r>
            <a:r>
              <a:rPr lang="en-US" sz="1200" dirty="0">
                <a:hlinkClick r:id="rId6"/>
              </a:rPr>
              <a:t>Unsplash</a:t>
            </a:r>
            <a:endParaRPr lang="en-US" sz="1200" dirty="0"/>
          </a:p>
        </p:txBody>
      </p:sp>
      <p:sp>
        <p:nvSpPr>
          <p:cNvPr id="8" name="Rectangle 7"/>
          <p:cNvSpPr/>
          <p:nvPr/>
        </p:nvSpPr>
        <p:spPr>
          <a:xfrm>
            <a:off x="549215" y="4474722"/>
            <a:ext cx="2016899" cy="276999"/>
          </a:xfrm>
          <a:prstGeom prst="rect">
            <a:avLst/>
          </a:prstGeom>
        </p:spPr>
        <p:txBody>
          <a:bodyPr wrap="none">
            <a:spAutoFit/>
          </a:bodyPr>
          <a:lstStyle/>
          <a:p>
            <a:r>
              <a:rPr lang="en-US" sz="1200" dirty="0"/>
              <a:t>Photo by </a:t>
            </a:r>
            <a:r>
              <a:rPr lang="en-US" sz="1200" dirty="0">
                <a:hlinkClick r:id="rId7"/>
              </a:rPr>
              <a:t>Allie</a:t>
            </a:r>
            <a:r>
              <a:rPr lang="en-US" sz="1200" dirty="0"/>
              <a:t> on </a:t>
            </a:r>
            <a:r>
              <a:rPr lang="en-US" sz="1200" dirty="0">
                <a:hlinkClick r:id="rId6"/>
              </a:rPr>
              <a:t>Unsplash</a:t>
            </a:r>
            <a:endParaRPr lang="en-US" sz="1200" dirty="0"/>
          </a:p>
        </p:txBody>
      </p:sp>
      <p:pic>
        <p:nvPicPr>
          <p:cNvPr id="9" name="Picture 8"/>
          <p:cNvPicPr>
            <a:picLocks noChangeAspect="1"/>
          </p:cNvPicPr>
          <p:nvPr/>
        </p:nvPicPr>
        <p:blipFill>
          <a:blip r:embed="rId8"/>
          <a:stretch>
            <a:fillRect/>
          </a:stretch>
        </p:blipFill>
        <p:spPr>
          <a:xfrm>
            <a:off x="3338904" y="2684834"/>
            <a:ext cx="2333423" cy="3111230"/>
          </a:xfrm>
          <a:prstGeom prst="rect">
            <a:avLst/>
          </a:prstGeom>
        </p:spPr>
      </p:pic>
      <p:sp>
        <p:nvSpPr>
          <p:cNvPr id="10" name="TextBox 9"/>
          <p:cNvSpPr txBox="1"/>
          <p:nvPr/>
        </p:nvSpPr>
        <p:spPr>
          <a:xfrm>
            <a:off x="3338904" y="5852809"/>
            <a:ext cx="2333423" cy="461665"/>
          </a:xfrm>
          <a:prstGeom prst="rect">
            <a:avLst/>
          </a:prstGeom>
          <a:noFill/>
        </p:spPr>
        <p:txBody>
          <a:bodyPr wrap="square" rtlCol="0">
            <a:spAutoFit/>
          </a:bodyPr>
          <a:lstStyle/>
          <a:p>
            <a:pPr algn="ctr"/>
            <a:r>
              <a:rPr lang="en-US" sz="1200" dirty="0">
                <a:hlinkClick r:id="rId9"/>
              </a:rPr>
              <a:t>Photo</a:t>
            </a:r>
            <a:r>
              <a:rPr lang="en-US" sz="1200" dirty="0"/>
              <a:t> by </a:t>
            </a:r>
            <a:r>
              <a:rPr lang="en-US" sz="1200" dirty="0">
                <a:hlinkClick r:id="rId10"/>
              </a:rPr>
              <a:t>Radiofabrik</a:t>
            </a:r>
            <a:r>
              <a:rPr lang="en-US" sz="1200" dirty="0"/>
              <a:t> is licensed under </a:t>
            </a:r>
            <a:r>
              <a:rPr lang="en-US" sz="1200" dirty="0">
                <a:hlinkClick r:id="rId11"/>
              </a:rPr>
              <a:t>CC BY 2.0 </a:t>
            </a:r>
            <a:endParaRPr lang="en-US" sz="1200" dirty="0"/>
          </a:p>
        </p:txBody>
      </p:sp>
    </p:spTree>
    <p:extLst>
      <p:ext uri="{BB962C8B-B14F-4D97-AF65-F5344CB8AC3E}">
        <p14:creationId xmlns:p14="http://schemas.microsoft.com/office/powerpoint/2010/main" val="3939485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Qualities of Courses Using Both Asynchronous and Synchronous </a:t>
            </a:r>
          </a:p>
        </p:txBody>
      </p:sp>
      <p:sp>
        <p:nvSpPr>
          <p:cNvPr id="3" name="Text Placeholder 2"/>
          <p:cNvSpPr>
            <a:spLocks noGrp="1"/>
          </p:cNvSpPr>
          <p:nvPr>
            <p:ph type="body" idx="1"/>
          </p:nvPr>
        </p:nvSpPr>
        <p:spPr>
          <a:xfrm>
            <a:off x="719847" y="2015734"/>
            <a:ext cx="7898859" cy="4842265"/>
          </a:xfrm>
        </p:spPr>
        <p:txBody>
          <a:bodyPr>
            <a:normAutofit fontScale="92500"/>
          </a:bodyPr>
          <a:lstStyle/>
          <a:p>
            <a:r>
              <a:rPr lang="en-US" dirty="0"/>
              <a:t>Could bring in the best of both modalities </a:t>
            </a:r>
          </a:p>
          <a:p>
            <a:pPr lvl="1"/>
            <a:r>
              <a:rPr lang="en-US" sz="3000" dirty="0"/>
              <a:t>Real-time interactions</a:t>
            </a:r>
          </a:p>
          <a:p>
            <a:pPr lvl="1"/>
            <a:r>
              <a:rPr lang="en-US" sz="3000" dirty="0"/>
              <a:t>Less time spent at set times</a:t>
            </a:r>
          </a:p>
          <a:p>
            <a:r>
              <a:rPr lang="en-US" dirty="0"/>
              <a:t>Double cognitive load </a:t>
            </a:r>
          </a:p>
          <a:p>
            <a:pPr lvl="1"/>
            <a:r>
              <a:rPr lang="en-US" sz="3000" dirty="0"/>
              <a:t>Requires training and skill in both for faculty</a:t>
            </a:r>
          </a:p>
          <a:p>
            <a:pPr lvl="1"/>
            <a:r>
              <a:rPr lang="en-US" sz="3000" dirty="0"/>
              <a:t>Students must learn how to navigate both LMS and Zoom</a:t>
            </a:r>
          </a:p>
        </p:txBody>
      </p:sp>
    </p:spTree>
    <p:extLst>
      <p:ext uri="{BB962C8B-B14F-4D97-AF65-F5344CB8AC3E}">
        <p14:creationId xmlns:p14="http://schemas.microsoft.com/office/powerpoint/2010/main" val="1533863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Equity Discussion</a:t>
            </a:r>
          </a:p>
        </p:txBody>
      </p:sp>
      <p:sp>
        <p:nvSpPr>
          <p:cNvPr id="3" name="Text Placeholder 2"/>
          <p:cNvSpPr>
            <a:spLocks noGrp="1"/>
          </p:cNvSpPr>
          <p:nvPr>
            <p:ph type="body" idx="1"/>
          </p:nvPr>
        </p:nvSpPr>
        <p:spPr>
          <a:xfrm>
            <a:off x="797668" y="2015735"/>
            <a:ext cx="7493474" cy="4693290"/>
          </a:xfrm>
        </p:spPr>
        <p:txBody>
          <a:bodyPr>
            <a:normAutofit/>
          </a:bodyPr>
          <a:lstStyle/>
          <a:p>
            <a:r>
              <a:rPr lang="en-US" dirty="0"/>
              <a:t>Are some types of online instruction more equitable than others?</a:t>
            </a:r>
          </a:p>
          <a:p>
            <a:r>
              <a:rPr lang="en-US" dirty="0"/>
              <a:t>How do we decide what to do for our students and our disciplines?</a:t>
            </a:r>
          </a:p>
          <a:p>
            <a:r>
              <a:rPr lang="en-US" dirty="0"/>
              <a:t>What types is your college supporting and how has it impacted students?</a:t>
            </a:r>
          </a:p>
        </p:txBody>
      </p:sp>
    </p:spTree>
    <p:extLst>
      <p:ext uri="{BB962C8B-B14F-4D97-AF65-F5344CB8AC3E}">
        <p14:creationId xmlns:p14="http://schemas.microsoft.com/office/powerpoint/2010/main" val="2482968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Next?</a:t>
            </a:r>
          </a:p>
        </p:txBody>
      </p:sp>
      <p:sp>
        <p:nvSpPr>
          <p:cNvPr id="3" name="Text Placeholder 2"/>
          <p:cNvSpPr>
            <a:spLocks noGrp="1"/>
          </p:cNvSpPr>
          <p:nvPr>
            <p:ph type="body" idx="1"/>
          </p:nvPr>
        </p:nvSpPr>
        <p:spPr>
          <a:xfrm>
            <a:off x="739302" y="2015735"/>
            <a:ext cx="7551840" cy="4641919"/>
          </a:xfrm>
        </p:spPr>
        <p:txBody>
          <a:bodyPr>
            <a:normAutofit fontScale="92500" lnSpcReduction="10000"/>
          </a:bodyPr>
          <a:lstStyle/>
          <a:p>
            <a:r>
              <a:rPr lang="en-US" dirty="0"/>
              <a:t>How will education change as a result of the </a:t>
            </a:r>
            <a:r>
              <a:rPr lang="en-US" dirty="0" err="1"/>
              <a:t>Covid</a:t>
            </a:r>
            <a:r>
              <a:rPr lang="en-US" dirty="0"/>
              <a:t> pandemic?</a:t>
            </a:r>
          </a:p>
          <a:p>
            <a:r>
              <a:rPr lang="en-US" dirty="0"/>
              <a:t>What are the implications for online and on-ground instruction?</a:t>
            </a:r>
          </a:p>
          <a:p>
            <a:r>
              <a:rPr lang="en-US" dirty="0"/>
              <a:t>Has your experience this past year changed your approach to your classes?</a:t>
            </a:r>
          </a:p>
          <a:p>
            <a:r>
              <a:rPr lang="en-US" dirty="0"/>
              <a:t>Where do we go from here?</a:t>
            </a:r>
          </a:p>
          <a:p>
            <a:endParaRPr lang="en-US" dirty="0"/>
          </a:p>
        </p:txBody>
      </p:sp>
    </p:spTree>
    <p:extLst>
      <p:ext uri="{BB962C8B-B14F-4D97-AF65-F5344CB8AC3E}">
        <p14:creationId xmlns:p14="http://schemas.microsoft.com/office/powerpoint/2010/main" val="2961527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B6326-B468-6F4E-9FF4-7881D8F4E266}"/>
              </a:ext>
            </a:extLst>
          </p:cNvPr>
          <p:cNvSpPr>
            <a:spLocks noGrp="1"/>
          </p:cNvSpPr>
          <p:nvPr>
            <p:ph type="title"/>
          </p:nvPr>
        </p:nvSpPr>
        <p:spPr/>
        <p:txBody>
          <a:bodyPr/>
          <a:lstStyle/>
          <a:p>
            <a:r>
              <a:rPr lang="en-US" dirty="0"/>
              <a:t>Description</a:t>
            </a:r>
          </a:p>
        </p:txBody>
      </p:sp>
      <p:sp>
        <p:nvSpPr>
          <p:cNvPr id="3" name="Content Placeholder 2">
            <a:extLst>
              <a:ext uri="{FF2B5EF4-FFF2-40B4-BE49-F238E27FC236}">
                <a16:creationId xmlns:a16="http://schemas.microsoft.com/office/drawing/2014/main" id="{5ADB25F2-5B42-284B-9C0F-55A2E1CC6475}"/>
              </a:ext>
            </a:extLst>
          </p:cNvPr>
          <p:cNvSpPr>
            <a:spLocks noGrp="1"/>
          </p:cNvSpPr>
          <p:nvPr>
            <p:ph idx="1"/>
          </p:nvPr>
        </p:nvSpPr>
        <p:spPr>
          <a:xfrm>
            <a:off x="1088686" y="2015735"/>
            <a:ext cx="7202456" cy="4721949"/>
          </a:xfrm>
        </p:spPr>
        <p:txBody>
          <a:bodyPr>
            <a:normAutofit fontScale="77500" lnSpcReduction="20000"/>
          </a:bodyPr>
          <a:lstStyle/>
          <a:p>
            <a:pPr marL="127000" indent="0">
              <a:buNone/>
            </a:pPr>
            <a:r>
              <a:rPr lang="en-US" sz="3400" dirty="0"/>
              <a:t>“Traditional” distance education emphasizes a 24/7 educational experience with learning happening at the student’s convenience. “Temporary remote instruction” resulted in a new take on teaching at a distance – with many faculty choosing to teach synchronously. If your true goal is establishing an equitable learning environment, which modality should you choose? Join us for a robust discussion of the pros and cons of both approaches. </a:t>
            </a:r>
          </a:p>
        </p:txBody>
      </p:sp>
    </p:spTree>
    <p:extLst>
      <p:ext uri="{BB962C8B-B14F-4D97-AF65-F5344CB8AC3E}">
        <p14:creationId xmlns:p14="http://schemas.microsoft.com/office/powerpoint/2010/main" val="3879267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338F4-7AC0-A145-A768-C7784BE2742D}"/>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B9B1638E-A45B-7047-8BE0-8B085B9D7A2F}"/>
              </a:ext>
            </a:extLst>
          </p:cNvPr>
          <p:cNvSpPr>
            <a:spLocks noGrp="1"/>
          </p:cNvSpPr>
          <p:nvPr>
            <p:ph idx="1"/>
          </p:nvPr>
        </p:nvSpPr>
        <p:spPr>
          <a:xfrm>
            <a:off x="739302" y="2015735"/>
            <a:ext cx="7551840" cy="4601633"/>
          </a:xfrm>
        </p:spPr>
        <p:txBody>
          <a:bodyPr>
            <a:normAutofit/>
          </a:bodyPr>
          <a:lstStyle/>
          <a:p>
            <a:r>
              <a:rPr lang="en-US" dirty="0"/>
              <a:t>Clarifying</a:t>
            </a:r>
          </a:p>
          <a:p>
            <a:pPr lvl="1"/>
            <a:r>
              <a:rPr lang="en-US" dirty="0"/>
              <a:t>Synchronous vs. Asynchronous</a:t>
            </a:r>
          </a:p>
          <a:p>
            <a:pPr lvl="1"/>
            <a:r>
              <a:rPr lang="en-US" dirty="0"/>
              <a:t>Traditional online vs. Temporary remote</a:t>
            </a:r>
          </a:p>
          <a:p>
            <a:r>
              <a:rPr lang="en-US" dirty="0"/>
              <a:t>Qualities of different distance education modalities</a:t>
            </a:r>
          </a:p>
          <a:p>
            <a:r>
              <a:rPr lang="en-US" dirty="0"/>
              <a:t>Discussion on equity</a:t>
            </a:r>
          </a:p>
          <a:p>
            <a:r>
              <a:rPr lang="en-US" dirty="0"/>
              <a:t>What’s Next?</a:t>
            </a:r>
          </a:p>
          <a:p>
            <a:endParaRPr lang="en-US" dirty="0"/>
          </a:p>
        </p:txBody>
      </p:sp>
    </p:spTree>
    <p:extLst>
      <p:ext uri="{BB962C8B-B14F-4D97-AF65-F5344CB8AC3E}">
        <p14:creationId xmlns:p14="http://schemas.microsoft.com/office/powerpoint/2010/main" val="351845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11685-7BF1-6541-AC7B-75F6EFD5782E}"/>
              </a:ext>
            </a:extLst>
          </p:cNvPr>
          <p:cNvSpPr>
            <a:spLocks noGrp="1"/>
          </p:cNvSpPr>
          <p:nvPr>
            <p:ph type="title"/>
          </p:nvPr>
        </p:nvSpPr>
        <p:spPr/>
        <p:txBody>
          <a:bodyPr/>
          <a:lstStyle/>
          <a:p>
            <a:r>
              <a:rPr lang="en-US" dirty="0"/>
              <a:t>Synchronous vs Asynchronous Learning</a:t>
            </a:r>
          </a:p>
        </p:txBody>
      </p:sp>
      <p:sp>
        <p:nvSpPr>
          <p:cNvPr id="3" name="Content Placeholder 2">
            <a:extLst>
              <a:ext uri="{FF2B5EF4-FFF2-40B4-BE49-F238E27FC236}">
                <a16:creationId xmlns:a16="http://schemas.microsoft.com/office/drawing/2014/main" id="{33566ADD-A286-D143-90CB-FC207A230068}"/>
              </a:ext>
            </a:extLst>
          </p:cNvPr>
          <p:cNvSpPr>
            <a:spLocks noGrp="1"/>
          </p:cNvSpPr>
          <p:nvPr>
            <p:ph type="body" idx="1"/>
          </p:nvPr>
        </p:nvSpPr>
        <p:spPr>
          <a:xfrm>
            <a:off x="719847" y="2010878"/>
            <a:ext cx="3849515" cy="4049804"/>
          </a:xfrm>
        </p:spPr>
        <p:txBody>
          <a:bodyPr>
            <a:normAutofit/>
          </a:bodyPr>
          <a:lstStyle/>
          <a:p>
            <a:pPr>
              <a:buSzPct val="100000"/>
            </a:pPr>
            <a:r>
              <a:rPr lang="en-US" sz="2000" dirty="0"/>
              <a:t>Synchronous – learning where the instructor and the student are in the same place, at the same time</a:t>
            </a:r>
          </a:p>
        </p:txBody>
      </p:sp>
      <p:sp>
        <p:nvSpPr>
          <p:cNvPr id="4" name="Text Placeholder 3"/>
          <p:cNvSpPr>
            <a:spLocks noGrp="1"/>
          </p:cNvSpPr>
          <p:nvPr>
            <p:ph type="body" idx="2"/>
          </p:nvPr>
        </p:nvSpPr>
        <p:spPr>
          <a:xfrm>
            <a:off x="4377448" y="2017343"/>
            <a:ext cx="3967368" cy="4043339"/>
          </a:xfrm>
        </p:spPr>
        <p:txBody>
          <a:bodyPr/>
          <a:lstStyle/>
          <a:p>
            <a:pPr>
              <a:buSzPct val="100000"/>
            </a:pPr>
            <a:r>
              <a:rPr lang="en-US" sz="2000" dirty="0"/>
              <a:t>Asynchronous – learning occurs at a different time and place particular to each learner</a:t>
            </a:r>
          </a:p>
          <a:p>
            <a:endParaRPr lang="en-US" dirty="0"/>
          </a:p>
        </p:txBody>
      </p:sp>
      <p:pic>
        <p:nvPicPr>
          <p:cNvPr id="5" name="Picture 4"/>
          <p:cNvPicPr>
            <a:picLocks noChangeAspect="1"/>
          </p:cNvPicPr>
          <p:nvPr/>
        </p:nvPicPr>
        <p:blipFill>
          <a:blip r:embed="rId3"/>
          <a:stretch>
            <a:fillRect/>
          </a:stretch>
        </p:blipFill>
        <p:spPr>
          <a:xfrm>
            <a:off x="908977" y="4004075"/>
            <a:ext cx="3471254" cy="2063072"/>
          </a:xfrm>
          <a:prstGeom prst="rect">
            <a:avLst/>
          </a:prstGeom>
        </p:spPr>
      </p:pic>
      <p:sp>
        <p:nvSpPr>
          <p:cNvPr id="6" name="TextBox 5"/>
          <p:cNvSpPr txBox="1"/>
          <p:nvPr/>
        </p:nvSpPr>
        <p:spPr>
          <a:xfrm>
            <a:off x="999336" y="6101604"/>
            <a:ext cx="3290535" cy="461665"/>
          </a:xfrm>
          <a:prstGeom prst="rect">
            <a:avLst/>
          </a:prstGeom>
          <a:noFill/>
        </p:spPr>
        <p:txBody>
          <a:bodyPr wrap="square" rtlCol="0">
            <a:spAutoFit/>
          </a:bodyPr>
          <a:lstStyle/>
          <a:p>
            <a:pPr algn="ctr"/>
            <a:r>
              <a:rPr lang="en-US" sz="1200" dirty="0">
                <a:hlinkClick r:id="rId4"/>
              </a:rPr>
              <a:t>Image</a:t>
            </a:r>
            <a:r>
              <a:rPr lang="en-US" sz="1200" dirty="0"/>
              <a:t> by </a:t>
            </a:r>
            <a:r>
              <a:rPr lang="en-US" sz="1200" dirty="0">
                <a:hlinkClick r:id="rId5"/>
              </a:rPr>
              <a:t>Synchro Canada </a:t>
            </a:r>
            <a:r>
              <a:rPr lang="en-US" sz="1200" dirty="0"/>
              <a:t>is licensed under </a:t>
            </a:r>
            <a:r>
              <a:rPr lang="en-US" sz="1200" dirty="0">
                <a:hlinkClick r:id="rId6"/>
              </a:rPr>
              <a:t>CC BY-NC-SA</a:t>
            </a:r>
            <a:endParaRPr lang="en-US" sz="1200" dirty="0"/>
          </a:p>
        </p:txBody>
      </p:sp>
      <p:pic>
        <p:nvPicPr>
          <p:cNvPr id="7" name="Picture 6"/>
          <p:cNvPicPr>
            <a:picLocks noChangeAspect="1"/>
          </p:cNvPicPr>
          <p:nvPr/>
        </p:nvPicPr>
        <p:blipFill>
          <a:blip r:embed="rId7"/>
          <a:stretch>
            <a:fillRect/>
          </a:stretch>
        </p:blipFill>
        <p:spPr>
          <a:xfrm>
            <a:off x="4931036" y="4004075"/>
            <a:ext cx="3332192" cy="2063072"/>
          </a:xfrm>
          <a:prstGeom prst="rect">
            <a:avLst/>
          </a:prstGeom>
        </p:spPr>
      </p:pic>
      <p:sp>
        <p:nvSpPr>
          <p:cNvPr id="8" name="TextBox 7"/>
          <p:cNvSpPr txBox="1"/>
          <p:nvPr/>
        </p:nvSpPr>
        <p:spPr>
          <a:xfrm>
            <a:off x="4931036" y="6101604"/>
            <a:ext cx="3295927" cy="461665"/>
          </a:xfrm>
          <a:prstGeom prst="rect">
            <a:avLst/>
          </a:prstGeom>
          <a:noFill/>
        </p:spPr>
        <p:txBody>
          <a:bodyPr wrap="square" rtlCol="0">
            <a:spAutoFit/>
          </a:bodyPr>
          <a:lstStyle/>
          <a:p>
            <a:pPr algn="ctr"/>
            <a:r>
              <a:rPr lang="en-US" sz="1200" dirty="0">
                <a:hlinkClick r:id="rId8"/>
              </a:rPr>
              <a:t>Image</a:t>
            </a:r>
            <a:r>
              <a:rPr lang="en-US" sz="1200" dirty="0"/>
              <a:t> by </a:t>
            </a:r>
            <a:r>
              <a:rPr lang="en-US" sz="1200" dirty="0">
                <a:hlinkClick r:id="rId9"/>
              </a:rPr>
              <a:t>Tubagus </a:t>
            </a:r>
            <a:r>
              <a:rPr lang="en-US" sz="1200" dirty="0" err="1">
                <a:hlinkClick r:id="rId9"/>
              </a:rPr>
              <a:t>Andri</a:t>
            </a:r>
            <a:r>
              <a:rPr lang="en-US" sz="1200" dirty="0">
                <a:hlinkClick r:id="rId9"/>
              </a:rPr>
              <a:t> </a:t>
            </a:r>
            <a:r>
              <a:rPr lang="en-US" sz="1200" dirty="0" err="1">
                <a:hlinkClick r:id="rId9"/>
              </a:rPr>
              <a:t>Maulana</a:t>
            </a:r>
            <a:r>
              <a:rPr lang="en-US" sz="1200" dirty="0">
                <a:hlinkClick r:id="rId9"/>
              </a:rPr>
              <a:t> </a:t>
            </a:r>
            <a:r>
              <a:rPr lang="en-US" sz="1200" dirty="0"/>
              <a:t>on </a:t>
            </a:r>
            <a:r>
              <a:rPr lang="en-US" sz="1200" dirty="0">
                <a:hlinkClick r:id="rId8"/>
              </a:rPr>
              <a:t>Unsplash</a:t>
            </a:r>
            <a:endParaRPr lang="en-US" sz="1200" dirty="0"/>
          </a:p>
        </p:txBody>
      </p:sp>
    </p:spTree>
    <p:extLst>
      <p:ext uri="{BB962C8B-B14F-4D97-AF65-F5344CB8AC3E}">
        <p14:creationId xmlns:p14="http://schemas.microsoft.com/office/powerpoint/2010/main" val="3814909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EEF17-2911-4C49-AC36-738F14E06C3D}"/>
              </a:ext>
            </a:extLst>
          </p:cNvPr>
          <p:cNvSpPr>
            <a:spLocks noGrp="1"/>
          </p:cNvSpPr>
          <p:nvPr>
            <p:ph type="title"/>
          </p:nvPr>
        </p:nvSpPr>
        <p:spPr/>
        <p:txBody>
          <a:bodyPr/>
          <a:lstStyle/>
          <a:p>
            <a:r>
              <a:rPr lang="en-US" dirty="0"/>
              <a:t>Distance Education: Then &amp; Now</a:t>
            </a:r>
          </a:p>
        </p:txBody>
      </p:sp>
      <p:sp>
        <p:nvSpPr>
          <p:cNvPr id="3" name="Content Placeholder 2">
            <a:extLst>
              <a:ext uri="{FF2B5EF4-FFF2-40B4-BE49-F238E27FC236}">
                <a16:creationId xmlns:a16="http://schemas.microsoft.com/office/drawing/2014/main" id="{0A5FB0DD-E5C8-7749-B161-2918CB42040A}"/>
              </a:ext>
            </a:extLst>
          </p:cNvPr>
          <p:cNvSpPr>
            <a:spLocks noGrp="1"/>
          </p:cNvSpPr>
          <p:nvPr>
            <p:ph idx="1"/>
          </p:nvPr>
        </p:nvSpPr>
        <p:spPr>
          <a:xfrm>
            <a:off x="797667" y="1857830"/>
            <a:ext cx="8035048" cy="5000170"/>
          </a:xfrm>
        </p:spPr>
        <p:txBody>
          <a:bodyPr>
            <a:normAutofit/>
          </a:bodyPr>
          <a:lstStyle/>
          <a:p>
            <a:r>
              <a:rPr lang="en-US" dirty="0"/>
              <a:t>Traditional Online</a:t>
            </a:r>
          </a:p>
          <a:p>
            <a:pPr lvl="1"/>
            <a:r>
              <a:rPr lang="en-US" dirty="0"/>
              <a:t>Prior approval to be offered online</a:t>
            </a:r>
          </a:p>
          <a:p>
            <a:pPr lvl="1"/>
            <a:r>
              <a:rPr lang="en-US" dirty="0"/>
              <a:t>Required training for instructors</a:t>
            </a:r>
          </a:p>
          <a:p>
            <a:r>
              <a:rPr lang="en-US" dirty="0"/>
              <a:t>Temporary Remote Instruction </a:t>
            </a:r>
          </a:p>
          <a:p>
            <a:pPr lvl="1"/>
            <a:r>
              <a:rPr lang="en-US" dirty="0"/>
              <a:t>Blanket or emergency/provisional approval</a:t>
            </a:r>
          </a:p>
          <a:p>
            <a:pPr lvl="1"/>
            <a:r>
              <a:rPr lang="en-US" dirty="0"/>
              <a:t>May have lessened training requirements</a:t>
            </a:r>
          </a:p>
          <a:p>
            <a:pPr lvl="1"/>
            <a:r>
              <a:rPr lang="en-US" dirty="0"/>
              <a:t>What this looked/looks varies at each college and in each term</a:t>
            </a:r>
          </a:p>
        </p:txBody>
      </p:sp>
    </p:spTree>
    <p:extLst>
      <p:ext uri="{BB962C8B-B14F-4D97-AF65-F5344CB8AC3E}">
        <p14:creationId xmlns:p14="http://schemas.microsoft.com/office/powerpoint/2010/main" val="1499361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g9a7123ef17_0_0"/>
          <p:cNvSpPr txBox="1">
            <a:spLocks noGrp="1"/>
          </p:cNvSpPr>
          <p:nvPr>
            <p:ph type="title"/>
          </p:nvPr>
        </p:nvSpPr>
        <p:spPr>
          <a:xfrm>
            <a:off x="1088686" y="808303"/>
            <a:ext cx="7202400" cy="893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dirty="0"/>
              <a:t>To Frame Our Discussion: Finding a Common Ground</a:t>
            </a:r>
            <a:endParaRPr dirty="0"/>
          </a:p>
        </p:txBody>
      </p:sp>
      <p:sp>
        <p:nvSpPr>
          <p:cNvPr id="117" name="Google Shape;117;g9a7123ef17_0_0"/>
          <p:cNvSpPr txBox="1">
            <a:spLocks noGrp="1"/>
          </p:cNvSpPr>
          <p:nvPr>
            <p:ph type="body" idx="1"/>
          </p:nvPr>
        </p:nvSpPr>
        <p:spPr>
          <a:xfrm>
            <a:off x="914400" y="2015734"/>
            <a:ext cx="7376686" cy="4675351"/>
          </a:xfrm>
          <a:prstGeom prst="rect">
            <a:avLst/>
          </a:prstGeom>
        </p:spPr>
        <p:txBody>
          <a:bodyPr spcFirstLastPara="1" wrap="square" lIns="91425" tIns="45700" rIns="91425" bIns="45700" anchor="t" anchorCtr="0">
            <a:noAutofit/>
          </a:bodyPr>
          <a:lstStyle/>
          <a:p>
            <a:pPr marL="457200"/>
            <a:r>
              <a:rPr lang="en-US" dirty="0"/>
              <a:t>Terminology</a:t>
            </a:r>
          </a:p>
          <a:p>
            <a:pPr marL="787400" lvl="1"/>
            <a:r>
              <a:rPr lang="en-US" dirty="0"/>
              <a:t>Asynchronous – fully online</a:t>
            </a:r>
          </a:p>
          <a:p>
            <a:pPr marL="787400" lvl="1"/>
            <a:r>
              <a:rPr lang="en-US" dirty="0"/>
              <a:t>Synchronous – not covering content in LMS, required virtual meeting for entire class time</a:t>
            </a:r>
          </a:p>
          <a:p>
            <a:pPr marL="787400" lvl="1"/>
            <a:r>
              <a:rPr lang="en-US" dirty="0"/>
              <a:t>Combination of both – some content in LMS and some required virtual meeting</a:t>
            </a:r>
          </a:p>
          <a:p>
            <a:pPr marL="457200"/>
            <a:r>
              <a:rPr lang="en-US" dirty="0"/>
              <a:t>Qualities rather than pros and cons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Asynchronous Courses</a:t>
            </a:r>
          </a:p>
        </p:txBody>
      </p:sp>
      <p:pic>
        <p:nvPicPr>
          <p:cNvPr id="4" name="Picture 3"/>
          <p:cNvPicPr>
            <a:picLocks noChangeAspect="1"/>
          </p:cNvPicPr>
          <p:nvPr/>
        </p:nvPicPr>
        <p:blipFill>
          <a:blip r:embed="rId3"/>
          <a:stretch>
            <a:fillRect/>
          </a:stretch>
        </p:blipFill>
        <p:spPr>
          <a:xfrm>
            <a:off x="335790" y="2198451"/>
            <a:ext cx="2538920" cy="1692613"/>
          </a:xfrm>
          <a:prstGeom prst="rect">
            <a:avLst/>
          </a:prstGeom>
        </p:spPr>
      </p:pic>
      <p:sp>
        <p:nvSpPr>
          <p:cNvPr id="5" name="Rectangle 4"/>
          <p:cNvSpPr/>
          <p:nvPr/>
        </p:nvSpPr>
        <p:spPr>
          <a:xfrm>
            <a:off x="335790" y="3891064"/>
            <a:ext cx="2532966" cy="461665"/>
          </a:xfrm>
          <a:prstGeom prst="rect">
            <a:avLst/>
          </a:prstGeom>
        </p:spPr>
        <p:txBody>
          <a:bodyPr wrap="square">
            <a:spAutoFit/>
          </a:bodyPr>
          <a:lstStyle/>
          <a:p>
            <a:pPr algn="ctr"/>
            <a:r>
              <a:rPr lang="en-US" sz="1200" dirty="0"/>
              <a:t>Photo by </a:t>
            </a:r>
            <a:r>
              <a:rPr lang="en-US" sz="1200" dirty="0">
                <a:hlinkClick r:id="rId4"/>
              </a:rPr>
              <a:t>Alejandro Escamilla</a:t>
            </a:r>
            <a:r>
              <a:rPr lang="en-US" sz="1200" dirty="0"/>
              <a:t> on </a:t>
            </a:r>
            <a:r>
              <a:rPr lang="en-US" sz="1200" dirty="0">
                <a:hlinkClick r:id="rId5"/>
              </a:rPr>
              <a:t>Unsplash</a:t>
            </a:r>
            <a:endParaRPr lang="en-US" sz="1200" dirty="0"/>
          </a:p>
        </p:txBody>
      </p:sp>
      <p:pic>
        <p:nvPicPr>
          <p:cNvPr id="8" name="Picture 7"/>
          <p:cNvPicPr>
            <a:picLocks noChangeAspect="1"/>
          </p:cNvPicPr>
          <p:nvPr/>
        </p:nvPicPr>
        <p:blipFill>
          <a:blip r:embed="rId6"/>
          <a:stretch>
            <a:fillRect/>
          </a:stretch>
        </p:blipFill>
        <p:spPr>
          <a:xfrm>
            <a:off x="3413209" y="2010570"/>
            <a:ext cx="2270699" cy="1702437"/>
          </a:xfrm>
          <a:prstGeom prst="rect">
            <a:avLst/>
          </a:prstGeom>
        </p:spPr>
      </p:pic>
      <p:sp>
        <p:nvSpPr>
          <p:cNvPr id="9" name="Rectangle 8"/>
          <p:cNvSpPr/>
          <p:nvPr/>
        </p:nvSpPr>
        <p:spPr>
          <a:xfrm>
            <a:off x="3309276" y="3713007"/>
            <a:ext cx="2478564" cy="276999"/>
          </a:xfrm>
          <a:prstGeom prst="rect">
            <a:avLst/>
          </a:prstGeom>
        </p:spPr>
        <p:txBody>
          <a:bodyPr wrap="none">
            <a:spAutoFit/>
          </a:bodyPr>
          <a:lstStyle/>
          <a:p>
            <a:pPr algn="ctr"/>
            <a:r>
              <a:rPr lang="en-US" sz="1200" dirty="0"/>
              <a:t>Photo by </a:t>
            </a:r>
            <a:r>
              <a:rPr lang="en-US" sz="1200" dirty="0">
                <a:hlinkClick r:id="rId7"/>
              </a:rPr>
              <a:t>Mimi </a:t>
            </a:r>
            <a:r>
              <a:rPr lang="en-US" sz="1200" dirty="0" err="1">
                <a:hlinkClick r:id="rId7"/>
              </a:rPr>
              <a:t>Thian</a:t>
            </a:r>
            <a:r>
              <a:rPr lang="en-US" sz="1200" dirty="0"/>
              <a:t> on </a:t>
            </a:r>
            <a:r>
              <a:rPr lang="en-US" sz="1200" dirty="0">
                <a:hlinkClick r:id="rId5"/>
              </a:rPr>
              <a:t>Unsplash</a:t>
            </a:r>
            <a:endParaRPr lang="en-US" sz="1200" dirty="0"/>
          </a:p>
        </p:txBody>
      </p:sp>
      <p:pic>
        <p:nvPicPr>
          <p:cNvPr id="10" name="Picture 9"/>
          <p:cNvPicPr>
            <a:picLocks noChangeAspect="1"/>
          </p:cNvPicPr>
          <p:nvPr/>
        </p:nvPicPr>
        <p:blipFill>
          <a:blip r:embed="rId8"/>
          <a:stretch>
            <a:fillRect/>
          </a:stretch>
        </p:blipFill>
        <p:spPr>
          <a:xfrm>
            <a:off x="451595" y="4588156"/>
            <a:ext cx="2663620" cy="1775747"/>
          </a:xfrm>
          <a:prstGeom prst="rect">
            <a:avLst/>
          </a:prstGeom>
        </p:spPr>
      </p:pic>
      <p:sp>
        <p:nvSpPr>
          <p:cNvPr id="11" name="Rectangle 10"/>
          <p:cNvSpPr/>
          <p:nvPr/>
        </p:nvSpPr>
        <p:spPr>
          <a:xfrm>
            <a:off x="451595" y="6363903"/>
            <a:ext cx="2605200" cy="276999"/>
          </a:xfrm>
          <a:prstGeom prst="rect">
            <a:avLst/>
          </a:prstGeom>
        </p:spPr>
        <p:txBody>
          <a:bodyPr wrap="none">
            <a:spAutoFit/>
          </a:bodyPr>
          <a:lstStyle/>
          <a:p>
            <a:pPr algn="ctr"/>
            <a:r>
              <a:rPr lang="en-US" sz="1200" dirty="0"/>
              <a:t>Photo by </a:t>
            </a:r>
            <a:r>
              <a:rPr lang="en-US" sz="1200" dirty="0">
                <a:hlinkClick r:id="rId9"/>
              </a:rPr>
              <a:t>Andrew Neel</a:t>
            </a:r>
            <a:r>
              <a:rPr lang="en-US" sz="1200" dirty="0"/>
              <a:t> on </a:t>
            </a:r>
            <a:r>
              <a:rPr lang="en-US" sz="1200" dirty="0">
                <a:hlinkClick r:id="rId5"/>
              </a:rPr>
              <a:t>Unsplash</a:t>
            </a:r>
            <a:endParaRPr lang="en-US" sz="1200" dirty="0"/>
          </a:p>
        </p:txBody>
      </p:sp>
      <p:pic>
        <p:nvPicPr>
          <p:cNvPr id="2050" name="Picture 2" descr="man in grey shirt using grey laptop comput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31895" y="2169007"/>
            <a:ext cx="2732813" cy="182005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6036233" y="4022164"/>
            <a:ext cx="2996899" cy="276999"/>
          </a:xfrm>
          <a:prstGeom prst="rect">
            <a:avLst/>
          </a:prstGeom>
        </p:spPr>
        <p:txBody>
          <a:bodyPr wrap="square">
            <a:spAutoFit/>
          </a:bodyPr>
          <a:lstStyle/>
          <a:p>
            <a:pPr algn="ctr"/>
            <a:r>
              <a:rPr lang="en-US" sz="1200" dirty="0"/>
              <a:t>Photo by </a:t>
            </a:r>
            <a:r>
              <a:rPr lang="en-US" sz="1200" dirty="0">
                <a:hlinkClick r:id="rId11"/>
              </a:rPr>
              <a:t>NESA by Makers</a:t>
            </a:r>
            <a:r>
              <a:rPr lang="en-US" sz="1200" dirty="0"/>
              <a:t> on </a:t>
            </a:r>
            <a:r>
              <a:rPr lang="en-US" sz="1200" dirty="0">
                <a:hlinkClick r:id="rId5"/>
              </a:rPr>
              <a:t>Unsplash</a:t>
            </a:r>
            <a:endParaRPr lang="en-US" sz="1200" dirty="0"/>
          </a:p>
        </p:txBody>
      </p:sp>
      <p:pic>
        <p:nvPicPr>
          <p:cNvPr id="13" name="Picture 12"/>
          <p:cNvPicPr>
            <a:picLocks noChangeAspect="1"/>
          </p:cNvPicPr>
          <p:nvPr/>
        </p:nvPicPr>
        <p:blipFill>
          <a:blip r:embed="rId12"/>
          <a:stretch>
            <a:fillRect/>
          </a:stretch>
        </p:blipFill>
        <p:spPr>
          <a:xfrm>
            <a:off x="3651407" y="4249778"/>
            <a:ext cx="1794306" cy="1794306"/>
          </a:xfrm>
          <a:prstGeom prst="rect">
            <a:avLst/>
          </a:prstGeom>
        </p:spPr>
      </p:pic>
      <p:sp>
        <p:nvSpPr>
          <p:cNvPr id="14" name="Rectangle 13"/>
          <p:cNvSpPr/>
          <p:nvPr/>
        </p:nvSpPr>
        <p:spPr>
          <a:xfrm>
            <a:off x="3530492" y="6078567"/>
            <a:ext cx="2036135" cy="276999"/>
          </a:xfrm>
          <a:prstGeom prst="rect">
            <a:avLst/>
          </a:prstGeom>
        </p:spPr>
        <p:txBody>
          <a:bodyPr wrap="none">
            <a:spAutoFit/>
          </a:bodyPr>
          <a:lstStyle/>
          <a:p>
            <a:r>
              <a:rPr lang="en-US" sz="1200" dirty="0"/>
              <a:t>Photo by </a:t>
            </a:r>
            <a:r>
              <a:rPr lang="en-US" sz="1200" dirty="0" err="1">
                <a:hlinkClick r:id="rId13"/>
              </a:rPr>
              <a:t>卡晨</a:t>
            </a:r>
            <a:r>
              <a:rPr lang="en-US" sz="1200" dirty="0"/>
              <a:t> on </a:t>
            </a:r>
            <a:r>
              <a:rPr lang="en-US" sz="1200" dirty="0">
                <a:hlinkClick r:id="rId5"/>
              </a:rPr>
              <a:t>Unsplash</a:t>
            </a:r>
            <a:endParaRPr lang="en-US" sz="1200" dirty="0"/>
          </a:p>
        </p:txBody>
      </p:sp>
      <p:pic>
        <p:nvPicPr>
          <p:cNvPr id="15" name="Picture 14"/>
          <p:cNvPicPr>
            <a:picLocks noChangeAspect="1"/>
          </p:cNvPicPr>
          <p:nvPr/>
        </p:nvPicPr>
        <p:blipFill>
          <a:blip r:embed="rId14"/>
          <a:stretch>
            <a:fillRect/>
          </a:stretch>
        </p:blipFill>
        <p:spPr>
          <a:xfrm>
            <a:off x="5981904" y="4588156"/>
            <a:ext cx="2782769" cy="1855180"/>
          </a:xfrm>
          <a:prstGeom prst="rect">
            <a:avLst/>
          </a:prstGeom>
        </p:spPr>
      </p:pic>
      <p:sp>
        <p:nvSpPr>
          <p:cNvPr id="16" name="Rectangle 15"/>
          <p:cNvSpPr/>
          <p:nvPr/>
        </p:nvSpPr>
        <p:spPr>
          <a:xfrm>
            <a:off x="6093910" y="6481413"/>
            <a:ext cx="2808782" cy="276999"/>
          </a:xfrm>
          <a:prstGeom prst="rect">
            <a:avLst/>
          </a:prstGeom>
        </p:spPr>
        <p:txBody>
          <a:bodyPr wrap="none">
            <a:spAutoFit/>
          </a:bodyPr>
          <a:lstStyle/>
          <a:p>
            <a:r>
              <a:rPr lang="en-US" sz="1200" dirty="0"/>
              <a:t>Photo by </a:t>
            </a:r>
            <a:r>
              <a:rPr lang="en-US" sz="1200" dirty="0">
                <a:hlinkClick r:id="rId15"/>
              </a:rPr>
              <a:t>Charles </a:t>
            </a:r>
            <a:r>
              <a:rPr lang="en-US" sz="1200" dirty="0" err="1">
                <a:hlinkClick r:id="rId15"/>
              </a:rPr>
              <a:t>Deluvio</a:t>
            </a:r>
            <a:r>
              <a:rPr lang="en-US" sz="1200" dirty="0"/>
              <a:t> on </a:t>
            </a:r>
            <a:r>
              <a:rPr lang="en-US" sz="1200" dirty="0">
                <a:hlinkClick r:id="rId16"/>
              </a:rPr>
              <a:t>Unsplash</a:t>
            </a:r>
            <a:endParaRPr lang="en-US" sz="1200" dirty="0"/>
          </a:p>
        </p:txBody>
      </p:sp>
    </p:spTree>
    <p:extLst>
      <p:ext uri="{BB962C8B-B14F-4D97-AF65-F5344CB8AC3E}">
        <p14:creationId xmlns:p14="http://schemas.microsoft.com/office/powerpoint/2010/main" val="2345817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Qualities of Asynchronous Courses</a:t>
            </a:r>
          </a:p>
        </p:txBody>
      </p:sp>
      <p:sp>
        <p:nvSpPr>
          <p:cNvPr id="3" name="Text Placeholder 2"/>
          <p:cNvSpPr>
            <a:spLocks noGrp="1"/>
          </p:cNvSpPr>
          <p:nvPr>
            <p:ph type="body" idx="1"/>
          </p:nvPr>
        </p:nvSpPr>
        <p:spPr>
          <a:xfrm>
            <a:off x="778213" y="2015735"/>
            <a:ext cx="7512929" cy="4675351"/>
          </a:xfrm>
        </p:spPr>
        <p:txBody>
          <a:bodyPr>
            <a:normAutofit/>
          </a:bodyPr>
          <a:lstStyle/>
          <a:p>
            <a:r>
              <a:rPr lang="en-US" dirty="0"/>
              <a:t>Flexibility for students and faculty</a:t>
            </a:r>
          </a:p>
          <a:p>
            <a:r>
              <a:rPr lang="en-US" dirty="0"/>
              <a:t>Established research on best practices</a:t>
            </a:r>
          </a:p>
          <a:p>
            <a:r>
              <a:rPr lang="en-US" dirty="0"/>
              <a:t>Established training protocols</a:t>
            </a:r>
          </a:p>
          <a:p>
            <a:r>
              <a:rPr lang="en-US" dirty="0"/>
              <a:t>Requires self-discipline and time management of students</a:t>
            </a:r>
          </a:p>
        </p:txBody>
      </p:sp>
    </p:spTree>
    <p:extLst>
      <p:ext uri="{BB962C8B-B14F-4D97-AF65-F5344CB8AC3E}">
        <p14:creationId xmlns:p14="http://schemas.microsoft.com/office/powerpoint/2010/main" val="1514997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Qualities of Asynchronous Courses cont.</a:t>
            </a:r>
          </a:p>
        </p:txBody>
      </p:sp>
      <p:sp>
        <p:nvSpPr>
          <p:cNvPr id="3" name="Text Placeholder 2"/>
          <p:cNvSpPr>
            <a:spLocks noGrp="1"/>
          </p:cNvSpPr>
          <p:nvPr>
            <p:ph type="body" idx="1"/>
          </p:nvPr>
        </p:nvSpPr>
        <p:spPr>
          <a:xfrm>
            <a:off x="758757" y="2015735"/>
            <a:ext cx="7532385" cy="4559236"/>
          </a:xfrm>
        </p:spPr>
        <p:txBody>
          <a:bodyPr>
            <a:normAutofit/>
          </a:bodyPr>
          <a:lstStyle/>
          <a:p>
            <a:r>
              <a:rPr lang="en-US" dirty="0"/>
              <a:t>Good design is time-consuming, but imperative to quality</a:t>
            </a:r>
          </a:p>
          <a:p>
            <a:r>
              <a:rPr lang="en-US" dirty="0"/>
              <a:t>Students may struggle if unfamiliar with technology and/or expectations</a:t>
            </a:r>
          </a:p>
          <a:p>
            <a:r>
              <a:rPr lang="en-US" dirty="0"/>
              <a:t>Faculty must maintain regular and effective contact</a:t>
            </a:r>
          </a:p>
        </p:txBody>
      </p:sp>
    </p:spTree>
    <p:extLst>
      <p:ext uri="{BB962C8B-B14F-4D97-AF65-F5344CB8AC3E}">
        <p14:creationId xmlns:p14="http://schemas.microsoft.com/office/powerpoint/2010/main" val="2270976474"/>
      </p:ext>
    </p:extLst>
  </p:cSld>
  <p:clrMapOvr>
    <a:masterClrMapping/>
  </p:clrMapOvr>
</p:sld>
</file>

<file path=ppt/theme/theme1.xml><?xml version="1.0" encoding="utf-8"?>
<a:theme xmlns:a="http://schemas.openxmlformats.org/drawingml/2006/main" name="Gallery">
  <a:themeElements>
    <a:clrScheme name="OER">
      <a:dk1>
        <a:srgbClr val="00417E"/>
      </a:dk1>
      <a:lt1>
        <a:srgbClr val="FFFFFF"/>
      </a:lt1>
      <a:dk2>
        <a:srgbClr val="454545"/>
      </a:dk2>
      <a:lt2>
        <a:srgbClr val="DFDBD5"/>
      </a:lt2>
      <a:accent1>
        <a:srgbClr val="DE1F37"/>
      </a:accent1>
      <a:accent2>
        <a:srgbClr val="9FADCD"/>
      </a:accent2>
      <a:accent3>
        <a:srgbClr val="007B8D"/>
      </a:accent3>
      <a:accent4>
        <a:srgbClr val="AB1F3F"/>
      </a:accent4>
      <a:accent5>
        <a:srgbClr val="70AC46"/>
      </a:accent5>
      <a:accent6>
        <a:srgbClr val="FF8232"/>
      </a:accent6>
      <a:hlink>
        <a:srgbClr val="DE1F37"/>
      </a:hlink>
      <a:folHlink>
        <a:srgbClr val="AB1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5FC6063E9B00547A6CDF11FD0FA9E9C" ma:contentTypeVersion="9" ma:contentTypeDescription="Create a new document." ma:contentTypeScope="" ma:versionID="4630b2a809729e3bd7620bb84f66e92c">
  <xsd:schema xmlns:xsd="http://www.w3.org/2001/XMLSchema" xmlns:xs="http://www.w3.org/2001/XMLSchema" xmlns:p="http://schemas.microsoft.com/office/2006/metadata/properties" xmlns:ns3="7b3cbac8-d2fc-4dbe-af61-9b16a8aff423" targetNamespace="http://schemas.microsoft.com/office/2006/metadata/properties" ma:root="true" ma:fieldsID="ee93a498ca0a3ce5f124011c4c5abbbd" ns3:_="">
    <xsd:import namespace="7b3cbac8-d2fc-4dbe-af61-9b16a8aff42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3cbac8-d2fc-4dbe-af61-9b16a8aff4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7B97367-0E48-4C3D-B01D-6483E7F3D3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3cbac8-d2fc-4dbe-af61-9b16a8aff4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C2FBD87-F09B-460C-B357-A7579461452B}">
  <ds:schemaRefs>
    <ds:schemaRef ds:uri="http://schemas.microsoft.com/office/2006/metadata/properties"/>
    <ds:schemaRef ds:uri="7b3cbac8-d2fc-4dbe-af61-9b16a8aff42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customXml/itemProps3.xml><?xml version="1.0" encoding="utf-8"?>
<ds:datastoreItem xmlns:ds="http://schemas.openxmlformats.org/officeDocument/2006/customXml" ds:itemID="{32B5FF91-3AEF-4161-BD69-1CA39E00B74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1105</TotalTime>
  <Words>822</Words>
  <Application>Microsoft Macintosh PowerPoint</Application>
  <PresentationFormat>On-screen Show (4:3)</PresentationFormat>
  <Paragraphs>97</Paragraphs>
  <Slides>17</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Gallery</vt:lpstr>
      <vt:lpstr>Equity and Distance Education – Synchronous vs Asynchronous Instruction</vt:lpstr>
      <vt:lpstr>Description</vt:lpstr>
      <vt:lpstr>Overview</vt:lpstr>
      <vt:lpstr>Synchronous vs Asynchronous Learning</vt:lpstr>
      <vt:lpstr>Distance Education: Then &amp; Now</vt:lpstr>
      <vt:lpstr>To Frame Our Discussion: Finding a Common Ground</vt:lpstr>
      <vt:lpstr>Asynchronous Courses</vt:lpstr>
      <vt:lpstr>Qualities of Asynchronous Courses</vt:lpstr>
      <vt:lpstr>Qualities of Asynchronous Courses cont.</vt:lpstr>
      <vt:lpstr>Synchronous Courses</vt:lpstr>
      <vt:lpstr>Qualities of Synchronous Courses</vt:lpstr>
      <vt:lpstr>Qualities of Synchronous Courses cont.</vt:lpstr>
      <vt:lpstr>Qualities of Synchronous Courses cont.</vt:lpstr>
      <vt:lpstr>Both Asynchronous and Synchronous</vt:lpstr>
      <vt:lpstr>Qualities of Courses Using Both Asynchronous and Synchronous </vt:lpstr>
      <vt:lpstr>Equity Discussion</vt:lpstr>
      <vt:lpstr>What’s Next?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Equity and Distance Education – Synchronous Vs Asynchronous Instruction</dc:title>
  <dc:creator>Katie Nash</dc:creator>
  <cp:lastModifiedBy>Bruno, Julie</cp:lastModifiedBy>
  <cp:revision>14</cp:revision>
  <dcterms:created xsi:type="dcterms:W3CDTF">2019-09-18T18:31:08Z</dcterms:created>
  <dcterms:modified xsi:type="dcterms:W3CDTF">2020-10-01T23:03:30Z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0x010100E5FC6063E9B00547A6CDF11FD0FA9E9C</vt:lpwstr>
  </property>
</Properties>
</file>