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handoutMasterIdLst>
    <p:handoutMasterId r:id="rId29"/>
  </p:handoutMasterIdLst>
  <p:sldIdLst>
    <p:sldId id="257" r:id="rId2"/>
    <p:sldId id="258" r:id="rId3"/>
    <p:sldId id="259" r:id="rId4"/>
    <p:sldId id="260" r:id="rId5"/>
    <p:sldId id="261" r:id="rId6"/>
    <p:sldId id="262" r:id="rId7"/>
    <p:sldId id="275" r:id="rId8"/>
    <p:sldId id="273" r:id="rId9"/>
    <p:sldId id="272" r:id="rId10"/>
    <p:sldId id="274" r:id="rId11"/>
    <p:sldId id="266" r:id="rId12"/>
    <p:sldId id="269" r:id="rId13"/>
    <p:sldId id="268" r:id="rId14"/>
    <p:sldId id="265" r:id="rId15"/>
    <p:sldId id="264" r:id="rId16"/>
    <p:sldId id="270" r:id="rId17"/>
    <p:sldId id="276" r:id="rId18"/>
    <p:sldId id="280" r:id="rId19"/>
    <p:sldId id="289" r:id="rId20"/>
    <p:sldId id="278" r:id="rId21"/>
    <p:sldId id="279" r:id="rId22"/>
    <p:sldId id="271" r:id="rId23"/>
    <p:sldId id="287" r:id="rId24"/>
    <p:sldId id="286" r:id="rId25"/>
    <p:sldId id="288" r:id="rId26"/>
    <p:sldId id="290"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p:restoredTop sz="94934"/>
  </p:normalViewPr>
  <p:slideViewPr>
    <p:cSldViewPr snapToGrid="0" snapToObjects="1">
      <p:cViewPr varScale="1">
        <p:scale>
          <a:sx n="86" d="100"/>
          <a:sy n="86" d="100"/>
        </p:scale>
        <p:origin x="456" y="192"/>
      </p:cViewPr>
      <p:guideLst/>
    </p:cSldViewPr>
  </p:slideViewPr>
  <p:notesTextViewPr>
    <p:cViewPr>
      <p:scale>
        <a:sx n="1" d="1"/>
        <a:sy n="1" d="1"/>
      </p:scale>
      <p:origin x="0" y="0"/>
    </p:cViewPr>
  </p:notesTextViewPr>
  <p:notesViewPr>
    <p:cSldViewPr snapToGrid="0" snapToObjects="1">
      <p:cViewPr varScale="1">
        <p:scale>
          <a:sx n="95" d="100"/>
          <a:sy n="95" d="100"/>
        </p:scale>
        <p:origin x="251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6F002A-62E1-0849-BD36-BB812FEC6D0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8DA4C68-E7E6-784A-8F73-9EE8AE77BDD5}">
      <dgm:prSet phldrT="[Text]"/>
      <dgm:spPr>
        <a:solidFill>
          <a:srgbClr val="0070C0"/>
        </a:solidFill>
      </dgm:spPr>
      <dgm:t>
        <a:bodyPr/>
        <a:lstStyle/>
        <a:p>
          <a:r>
            <a:rPr lang="en-US" dirty="0"/>
            <a:t>CSU</a:t>
          </a:r>
        </a:p>
      </dgm:t>
    </dgm:pt>
    <dgm:pt modelId="{0B820901-A1AF-EC4F-9C5E-4DAED5EE94C7}" type="parTrans" cxnId="{1B2EDC89-2D13-0B43-AD23-1363A84CB9DD}">
      <dgm:prSet/>
      <dgm:spPr/>
      <dgm:t>
        <a:bodyPr/>
        <a:lstStyle/>
        <a:p>
          <a:endParaRPr lang="en-US"/>
        </a:p>
      </dgm:t>
    </dgm:pt>
    <dgm:pt modelId="{3FB03039-842F-A443-94E4-AA3C0E34B112}" type="sibTrans" cxnId="{1B2EDC89-2D13-0B43-AD23-1363A84CB9DD}">
      <dgm:prSet/>
      <dgm:spPr/>
      <dgm:t>
        <a:bodyPr/>
        <a:lstStyle/>
        <a:p>
          <a:endParaRPr lang="en-US"/>
        </a:p>
      </dgm:t>
    </dgm:pt>
    <dgm:pt modelId="{8D948CC1-8AE3-1F42-A266-E93719BB3177}">
      <dgm:prSet phldrT="[Text]"/>
      <dgm:spPr/>
      <dgm:t>
        <a:bodyPr/>
        <a:lstStyle/>
        <a:p>
          <a:r>
            <a:rPr lang="en-US" dirty="0"/>
            <a:t>Local Associate Degree</a:t>
          </a:r>
        </a:p>
      </dgm:t>
    </dgm:pt>
    <dgm:pt modelId="{167082B2-670F-2B4B-A639-C3DA8A33C298}" type="parTrans" cxnId="{9CCA4425-0175-5043-8D78-C6A686603D80}">
      <dgm:prSet/>
      <dgm:spPr/>
      <dgm:t>
        <a:bodyPr/>
        <a:lstStyle/>
        <a:p>
          <a:endParaRPr lang="en-US"/>
        </a:p>
      </dgm:t>
    </dgm:pt>
    <dgm:pt modelId="{E499A0D0-DDDD-344B-A11E-D51CFDAC57F7}" type="sibTrans" cxnId="{9CCA4425-0175-5043-8D78-C6A686603D80}">
      <dgm:prSet/>
      <dgm:spPr/>
      <dgm:t>
        <a:bodyPr/>
        <a:lstStyle/>
        <a:p>
          <a:endParaRPr lang="en-US"/>
        </a:p>
      </dgm:t>
    </dgm:pt>
    <dgm:pt modelId="{993E3588-5E29-B44A-90C9-916665059D8C}">
      <dgm:prSet phldrT="[Text]"/>
      <dgm:spPr/>
      <dgm:t>
        <a:bodyPr/>
        <a:lstStyle/>
        <a:p>
          <a:r>
            <a:rPr lang="en-US" dirty="0"/>
            <a:t>ADT</a:t>
          </a:r>
        </a:p>
      </dgm:t>
    </dgm:pt>
    <dgm:pt modelId="{DEF36A22-C831-614D-BE01-1A68A7B1E8A3}" type="parTrans" cxnId="{9519D67B-1779-0B47-8E8D-6D54904C425D}">
      <dgm:prSet/>
      <dgm:spPr/>
      <dgm:t>
        <a:bodyPr/>
        <a:lstStyle/>
        <a:p>
          <a:endParaRPr lang="en-US"/>
        </a:p>
      </dgm:t>
    </dgm:pt>
    <dgm:pt modelId="{F8B8E75E-79A3-184A-8340-AFFBCF4E9586}" type="sibTrans" cxnId="{9519D67B-1779-0B47-8E8D-6D54904C425D}">
      <dgm:prSet/>
      <dgm:spPr/>
      <dgm:t>
        <a:bodyPr/>
        <a:lstStyle/>
        <a:p>
          <a:endParaRPr lang="en-US"/>
        </a:p>
      </dgm:t>
    </dgm:pt>
    <dgm:pt modelId="{FA94A3DC-2E93-244E-ACB2-B13ACA6EECA1}">
      <dgm:prSet phldrT="[Text]"/>
      <dgm:spPr>
        <a:solidFill>
          <a:srgbClr val="7030A0"/>
        </a:solidFill>
      </dgm:spPr>
      <dgm:t>
        <a:bodyPr/>
        <a:lstStyle/>
        <a:p>
          <a:r>
            <a:rPr lang="en-US" dirty="0"/>
            <a:t>UC</a:t>
          </a:r>
        </a:p>
      </dgm:t>
    </dgm:pt>
    <dgm:pt modelId="{E311C8AA-EFCF-2D4B-96D9-C7FDB321CA29}" type="parTrans" cxnId="{0BF9C43E-671D-0048-9F12-AB3068835E2A}">
      <dgm:prSet/>
      <dgm:spPr/>
      <dgm:t>
        <a:bodyPr/>
        <a:lstStyle/>
        <a:p>
          <a:endParaRPr lang="en-US"/>
        </a:p>
      </dgm:t>
    </dgm:pt>
    <dgm:pt modelId="{1DAA1F1A-4D8D-5E47-969F-5F98A55E2BE7}" type="sibTrans" cxnId="{0BF9C43E-671D-0048-9F12-AB3068835E2A}">
      <dgm:prSet/>
      <dgm:spPr/>
      <dgm:t>
        <a:bodyPr/>
        <a:lstStyle/>
        <a:p>
          <a:endParaRPr lang="en-US"/>
        </a:p>
      </dgm:t>
    </dgm:pt>
    <dgm:pt modelId="{4DDF3512-D842-724F-B391-F7083B4426AD}">
      <dgm:prSet phldrT="[Text]"/>
      <dgm:spPr/>
      <dgm:t>
        <a:bodyPr/>
        <a:lstStyle/>
        <a:p>
          <a:r>
            <a:rPr lang="en-US" dirty="0"/>
            <a:t>TAG</a:t>
          </a:r>
        </a:p>
      </dgm:t>
    </dgm:pt>
    <dgm:pt modelId="{D320BA8C-945B-0A4F-8E17-963BE55DB2EC}" type="parTrans" cxnId="{1B785369-37E6-C84B-B3E1-2C6C0E2F4F66}">
      <dgm:prSet/>
      <dgm:spPr/>
      <dgm:t>
        <a:bodyPr/>
        <a:lstStyle/>
        <a:p>
          <a:endParaRPr lang="en-US"/>
        </a:p>
      </dgm:t>
    </dgm:pt>
    <dgm:pt modelId="{0E4FD5EF-1DB2-CE43-8157-81AA76508D96}" type="sibTrans" cxnId="{1B785369-37E6-C84B-B3E1-2C6C0E2F4F66}">
      <dgm:prSet/>
      <dgm:spPr/>
      <dgm:t>
        <a:bodyPr/>
        <a:lstStyle/>
        <a:p>
          <a:endParaRPr lang="en-US"/>
        </a:p>
      </dgm:t>
    </dgm:pt>
    <dgm:pt modelId="{CEFBE655-0737-F748-B954-BADB51036E5B}">
      <dgm:prSet phldrT="[Text]"/>
      <dgm:spPr/>
      <dgm:t>
        <a:bodyPr/>
        <a:lstStyle/>
        <a:p>
          <a:r>
            <a:rPr lang="en-US" dirty="0"/>
            <a:t>UCTP</a:t>
          </a:r>
        </a:p>
      </dgm:t>
    </dgm:pt>
    <dgm:pt modelId="{EEC1802A-29D6-6646-A783-025824E347CE}" type="parTrans" cxnId="{23CF51F5-5EBA-B44B-9FD3-7A6C83AC5371}">
      <dgm:prSet/>
      <dgm:spPr/>
      <dgm:t>
        <a:bodyPr/>
        <a:lstStyle/>
        <a:p>
          <a:endParaRPr lang="en-US"/>
        </a:p>
      </dgm:t>
    </dgm:pt>
    <dgm:pt modelId="{F86F35A0-880E-7E4F-8756-4AF778458B8C}" type="sibTrans" cxnId="{23CF51F5-5EBA-B44B-9FD3-7A6C83AC5371}">
      <dgm:prSet/>
      <dgm:spPr/>
      <dgm:t>
        <a:bodyPr/>
        <a:lstStyle/>
        <a:p>
          <a:endParaRPr lang="en-US"/>
        </a:p>
      </dgm:t>
    </dgm:pt>
    <dgm:pt modelId="{715F042C-47A9-7B46-B756-1AE79226C2A4}">
      <dgm:prSet phldrT="[Text]"/>
      <dgm:spPr>
        <a:solidFill>
          <a:schemeClr val="accent1">
            <a:lumMod val="75000"/>
          </a:schemeClr>
        </a:solidFill>
      </dgm:spPr>
      <dgm:t>
        <a:bodyPr/>
        <a:lstStyle/>
        <a:p>
          <a:r>
            <a:rPr lang="en-US" dirty="0"/>
            <a:t>Private and Out of State</a:t>
          </a:r>
        </a:p>
      </dgm:t>
    </dgm:pt>
    <dgm:pt modelId="{3BE69F62-AE21-4F41-93F0-1E6827ECCE7E}" type="parTrans" cxnId="{BC2AEF51-9914-F64F-8F67-821230A2AF0E}">
      <dgm:prSet/>
      <dgm:spPr/>
      <dgm:t>
        <a:bodyPr/>
        <a:lstStyle/>
        <a:p>
          <a:endParaRPr lang="en-US"/>
        </a:p>
      </dgm:t>
    </dgm:pt>
    <dgm:pt modelId="{61734288-70FE-C640-94FA-03D091DB7D9B}" type="sibTrans" cxnId="{BC2AEF51-9914-F64F-8F67-821230A2AF0E}">
      <dgm:prSet/>
      <dgm:spPr/>
      <dgm:t>
        <a:bodyPr/>
        <a:lstStyle/>
        <a:p>
          <a:endParaRPr lang="en-US"/>
        </a:p>
      </dgm:t>
    </dgm:pt>
    <dgm:pt modelId="{C8D68B13-7B45-3F4F-BC06-162B1D2A65EA}">
      <dgm:prSet phldrT="[Text]"/>
      <dgm:spPr/>
      <dgm:t>
        <a:bodyPr/>
        <a:lstStyle/>
        <a:p>
          <a:r>
            <a:rPr lang="en-US" dirty="0"/>
            <a:t>Local Associate Degree</a:t>
          </a:r>
        </a:p>
      </dgm:t>
    </dgm:pt>
    <dgm:pt modelId="{1B58CA3E-C886-634B-A43C-4534D42E34AD}" type="parTrans" cxnId="{795AB7C2-D949-DA47-B6C9-1B78C2579E0C}">
      <dgm:prSet/>
      <dgm:spPr/>
      <dgm:t>
        <a:bodyPr/>
        <a:lstStyle/>
        <a:p>
          <a:endParaRPr lang="en-US"/>
        </a:p>
      </dgm:t>
    </dgm:pt>
    <dgm:pt modelId="{DE2C40C1-DCC9-C747-8241-5E4E05B5BC2F}" type="sibTrans" cxnId="{795AB7C2-D949-DA47-B6C9-1B78C2579E0C}">
      <dgm:prSet/>
      <dgm:spPr/>
      <dgm:t>
        <a:bodyPr/>
        <a:lstStyle/>
        <a:p>
          <a:endParaRPr lang="en-US"/>
        </a:p>
      </dgm:t>
    </dgm:pt>
    <dgm:pt modelId="{4D122C68-89E3-6049-9D07-4603270EB2BA}">
      <dgm:prSet phldrT="[Text]"/>
      <dgm:spPr/>
      <dgm:t>
        <a:bodyPr/>
        <a:lstStyle/>
        <a:p>
          <a:r>
            <a:rPr lang="en-US" dirty="0"/>
            <a:t>ADT</a:t>
          </a:r>
        </a:p>
      </dgm:t>
    </dgm:pt>
    <dgm:pt modelId="{E3236C64-D90E-7A48-A41F-661E1405F5E8}" type="parTrans" cxnId="{29DAA86C-C8E6-8446-879B-BE424DD10149}">
      <dgm:prSet/>
      <dgm:spPr/>
      <dgm:t>
        <a:bodyPr/>
        <a:lstStyle/>
        <a:p>
          <a:endParaRPr lang="en-US"/>
        </a:p>
      </dgm:t>
    </dgm:pt>
    <dgm:pt modelId="{5C1775A4-31C7-DD49-8B57-030FA7FBEACE}" type="sibTrans" cxnId="{29DAA86C-C8E6-8446-879B-BE424DD10149}">
      <dgm:prSet/>
      <dgm:spPr/>
      <dgm:t>
        <a:bodyPr/>
        <a:lstStyle/>
        <a:p>
          <a:endParaRPr lang="en-US"/>
        </a:p>
      </dgm:t>
    </dgm:pt>
    <dgm:pt modelId="{BB7C9A4C-7A02-F84D-9281-FCA2EADF2181}">
      <dgm:prSet phldrT="[Text]"/>
      <dgm:spPr/>
      <dgm:t>
        <a:bodyPr/>
        <a:lstStyle/>
        <a:p>
          <a:r>
            <a:rPr lang="en-US" dirty="0"/>
            <a:t>Pathways+</a:t>
          </a:r>
        </a:p>
      </dgm:t>
    </dgm:pt>
    <dgm:pt modelId="{F929BC78-3B36-CD45-B5C0-2E10CA4746A3}" type="parTrans" cxnId="{43089CBE-43F4-1F44-B8EB-4760349B2570}">
      <dgm:prSet/>
      <dgm:spPr/>
      <dgm:t>
        <a:bodyPr/>
        <a:lstStyle/>
        <a:p>
          <a:endParaRPr lang="en-US"/>
        </a:p>
      </dgm:t>
    </dgm:pt>
    <dgm:pt modelId="{4A269BE1-EB5A-B845-BD60-447BE1B04E58}" type="sibTrans" cxnId="{43089CBE-43F4-1F44-B8EB-4760349B2570}">
      <dgm:prSet/>
      <dgm:spPr/>
      <dgm:t>
        <a:bodyPr/>
        <a:lstStyle/>
        <a:p>
          <a:endParaRPr lang="en-US"/>
        </a:p>
      </dgm:t>
    </dgm:pt>
    <dgm:pt modelId="{B60F9837-C6F5-0E42-8245-4CE5BF614850}">
      <dgm:prSet phldrT="[Text]"/>
      <dgm:spPr/>
      <dgm:t>
        <a:bodyPr/>
        <a:lstStyle/>
        <a:p>
          <a:r>
            <a:rPr lang="en-US" dirty="0"/>
            <a:t>Other</a:t>
          </a:r>
        </a:p>
      </dgm:t>
    </dgm:pt>
    <dgm:pt modelId="{B7ED98E7-D4E8-3645-A23F-3BF0A06988F9}" type="parTrans" cxnId="{C3DC8D65-4DA5-9349-B2DF-E7BF845F6B4A}">
      <dgm:prSet/>
      <dgm:spPr/>
      <dgm:t>
        <a:bodyPr/>
        <a:lstStyle/>
        <a:p>
          <a:endParaRPr lang="en-US"/>
        </a:p>
      </dgm:t>
    </dgm:pt>
    <dgm:pt modelId="{6DC9E09D-EA13-DD4C-88DA-B402AD7BC70B}" type="sibTrans" cxnId="{C3DC8D65-4DA5-9349-B2DF-E7BF845F6B4A}">
      <dgm:prSet/>
      <dgm:spPr/>
      <dgm:t>
        <a:bodyPr/>
        <a:lstStyle/>
        <a:p>
          <a:endParaRPr lang="en-US"/>
        </a:p>
      </dgm:t>
    </dgm:pt>
    <dgm:pt modelId="{FDC71A0D-AD22-C244-8CB6-1DD97C4DFEF2}" type="pres">
      <dgm:prSet presAssocID="{A06F002A-62E1-0849-BD36-BB812FEC6D01}" presName="Name0" presStyleCnt="0">
        <dgm:presLayoutVars>
          <dgm:dir/>
          <dgm:animLvl val="lvl"/>
          <dgm:resizeHandles val="exact"/>
        </dgm:presLayoutVars>
      </dgm:prSet>
      <dgm:spPr/>
    </dgm:pt>
    <dgm:pt modelId="{F16DD5D2-7791-9242-A2CF-233F44901D1F}" type="pres">
      <dgm:prSet presAssocID="{F8DA4C68-E7E6-784A-8F73-9EE8AE77BDD5}" presName="composite" presStyleCnt="0"/>
      <dgm:spPr/>
    </dgm:pt>
    <dgm:pt modelId="{389BEC0C-7ADF-CD44-A19C-58A1DD6D3B46}" type="pres">
      <dgm:prSet presAssocID="{F8DA4C68-E7E6-784A-8F73-9EE8AE77BDD5}" presName="parTx" presStyleLbl="alignNode1" presStyleIdx="0" presStyleCnt="3">
        <dgm:presLayoutVars>
          <dgm:chMax val="0"/>
          <dgm:chPref val="0"/>
          <dgm:bulletEnabled val="1"/>
        </dgm:presLayoutVars>
      </dgm:prSet>
      <dgm:spPr/>
    </dgm:pt>
    <dgm:pt modelId="{D5BF80CB-40D9-C646-B37C-AB595B16AA31}" type="pres">
      <dgm:prSet presAssocID="{F8DA4C68-E7E6-784A-8F73-9EE8AE77BDD5}" presName="desTx" presStyleLbl="alignAccFollowNode1" presStyleIdx="0" presStyleCnt="3">
        <dgm:presLayoutVars>
          <dgm:bulletEnabled val="1"/>
        </dgm:presLayoutVars>
      </dgm:prSet>
      <dgm:spPr/>
    </dgm:pt>
    <dgm:pt modelId="{CD685FE7-7E1A-D54E-961D-82543C4838EC}" type="pres">
      <dgm:prSet presAssocID="{3FB03039-842F-A443-94E4-AA3C0E34B112}" presName="space" presStyleCnt="0"/>
      <dgm:spPr/>
    </dgm:pt>
    <dgm:pt modelId="{E49D7D10-A997-174B-9077-913AAE0F0260}" type="pres">
      <dgm:prSet presAssocID="{FA94A3DC-2E93-244E-ACB2-B13ACA6EECA1}" presName="composite" presStyleCnt="0"/>
      <dgm:spPr/>
    </dgm:pt>
    <dgm:pt modelId="{E2ED0FC3-4364-B549-B4F6-7604B4BC867B}" type="pres">
      <dgm:prSet presAssocID="{FA94A3DC-2E93-244E-ACB2-B13ACA6EECA1}" presName="parTx" presStyleLbl="alignNode1" presStyleIdx="1" presStyleCnt="3">
        <dgm:presLayoutVars>
          <dgm:chMax val="0"/>
          <dgm:chPref val="0"/>
          <dgm:bulletEnabled val="1"/>
        </dgm:presLayoutVars>
      </dgm:prSet>
      <dgm:spPr/>
    </dgm:pt>
    <dgm:pt modelId="{0E68FCDC-9FC6-9C47-9DE1-2F60D63610DF}" type="pres">
      <dgm:prSet presAssocID="{FA94A3DC-2E93-244E-ACB2-B13ACA6EECA1}" presName="desTx" presStyleLbl="alignAccFollowNode1" presStyleIdx="1" presStyleCnt="3">
        <dgm:presLayoutVars>
          <dgm:bulletEnabled val="1"/>
        </dgm:presLayoutVars>
      </dgm:prSet>
      <dgm:spPr/>
    </dgm:pt>
    <dgm:pt modelId="{7D4AA287-9817-2440-83BE-B68B9A0EB23B}" type="pres">
      <dgm:prSet presAssocID="{1DAA1F1A-4D8D-5E47-969F-5F98A55E2BE7}" presName="space" presStyleCnt="0"/>
      <dgm:spPr/>
    </dgm:pt>
    <dgm:pt modelId="{1B6C1CEA-5466-904C-96CD-9EBA3953DFDB}" type="pres">
      <dgm:prSet presAssocID="{715F042C-47A9-7B46-B756-1AE79226C2A4}" presName="composite" presStyleCnt="0"/>
      <dgm:spPr/>
    </dgm:pt>
    <dgm:pt modelId="{8841686D-D502-3740-81ED-6F224B705E8A}" type="pres">
      <dgm:prSet presAssocID="{715F042C-47A9-7B46-B756-1AE79226C2A4}" presName="parTx" presStyleLbl="alignNode1" presStyleIdx="2" presStyleCnt="3">
        <dgm:presLayoutVars>
          <dgm:chMax val="0"/>
          <dgm:chPref val="0"/>
          <dgm:bulletEnabled val="1"/>
        </dgm:presLayoutVars>
      </dgm:prSet>
      <dgm:spPr/>
    </dgm:pt>
    <dgm:pt modelId="{0B898861-74C5-C846-882A-F097BE2216AE}" type="pres">
      <dgm:prSet presAssocID="{715F042C-47A9-7B46-B756-1AE79226C2A4}" presName="desTx" presStyleLbl="alignAccFollowNode1" presStyleIdx="2" presStyleCnt="3">
        <dgm:presLayoutVars>
          <dgm:bulletEnabled val="1"/>
        </dgm:presLayoutVars>
      </dgm:prSet>
      <dgm:spPr/>
    </dgm:pt>
  </dgm:ptLst>
  <dgm:cxnLst>
    <dgm:cxn modelId="{6ABE8306-853A-B241-A37C-D435C293B7F3}" type="presOf" srcId="{4D122C68-89E3-6049-9D07-4603270EB2BA}" destId="{0B898861-74C5-C846-882A-F097BE2216AE}" srcOrd="0" destOrd="1" presId="urn:microsoft.com/office/officeart/2005/8/layout/hList1"/>
    <dgm:cxn modelId="{8A83900A-F1FA-6E48-8D85-B299BB962F6D}" type="presOf" srcId="{C8D68B13-7B45-3F4F-BC06-162B1D2A65EA}" destId="{0B898861-74C5-C846-882A-F097BE2216AE}" srcOrd="0" destOrd="0" presId="urn:microsoft.com/office/officeart/2005/8/layout/hList1"/>
    <dgm:cxn modelId="{02EB291A-BCCE-8547-BBBA-D9DB532C9B5B}" type="presOf" srcId="{993E3588-5E29-B44A-90C9-916665059D8C}" destId="{D5BF80CB-40D9-C646-B37C-AB595B16AA31}" srcOrd="0" destOrd="1" presId="urn:microsoft.com/office/officeart/2005/8/layout/hList1"/>
    <dgm:cxn modelId="{9CCA4425-0175-5043-8D78-C6A686603D80}" srcId="{F8DA4C68-E7E6-784A-8F73-9EE8AE77BDD5}" destId="{8D948CC1-8AE3-1F42-A266-E93719BB3177}" srcOrd="0" destOrd="0" parTransId="{167082B2-670F-2B4B-A639-C3DA8A33C298}" sibTransId="{E499A0D0-DDDD-344B-A11E-D51CFDAC57F7}"/>
    <dgm:cxn modelId="{18796238-6D19-4642-9008-3DAE95666364}" type="presOf" srcId="{FA94A3DC-2E93-244E-ACB2-B13ACA6EECA1}" destId="{E2ED0FC3-4364-B549-B4F6-7604B4BC867B}" srcOrd="0" destOrd="0" presId="urn:microsoft.com/office/officeart/2005/8/layout/hList1"/>
    <dgm:cxn modelId="{B7DD5C3A-F80C-AE4F-91CD-3F0B3451BB99}" type="presOf" srcId="{B60F9837-C6F5-0E42-8245-4CE5BF614850}" destId="{0B898861-74C5-C846-882A-F097BE2216AE}" srcOrd="0" destOrd="2" presId="urn:microsoft.com/office/officeart/2005/8/layout/hList1"/>
    <dgm:cxn modelId="{0BF9C43E-671D-0048-9F12-AB3068835E2A}" srcId="{A06F002A-62E1-0849-BD36-BB812FEC6D01}" destId="{FA94A3DC-2E93-244E-ACB2-B13ACA6EECA1}" srcOrd="1" destOrd="0" parTransId="{E311C8AA-EFCF-2D4B-96D9-C7FDB321CA29}" sibTransId="{1DAA1F1A-4D8D-5E47-969F-5F98A55E2BE7}"/>
    <dgm:cxn modelId="{79B7E941-FA0B-C748-A49A-CA6A5762A23C}" type="presOf" srcId="{F8DA4C68-E7E6-784A-8F73-9EE8AE77BDD5}" destId="{389BEC0C-7ADF-CD44-A19C-58A1DD6D3B46}" srcOrd="0" destOrd="0" presId="urn:microsoft.com/office/officeart/2005/8/layout/hList1"/>
    <dgm:cxn modelId="{BC2AEF51-9914-F64F-8F67-821230A2AF0E}" srcId="{A06F002A-62E1-0849-BD36-BB812FEC6D01}" destId="{715F042C-47A9-7B46-B756-1AE79226C2A4}" srcOrd="2" destOrd="0" parTransId="{3BE69F62-AE21-4F41-93F0-1E6827ECCE7E}" sibTransId="{61734288-70FE-C640-94FA-03D091DB7D9B}"/>
    <dgm:cxn modelId="{C3DC8D65-4DA5-9349-B2DF-E7BF845F6B4A}" srcId="{715F042C-47A9-7B46-B756-1AE79226C2A4}" destId="{B60F9837-C6F5-0E42-8245-4CE5BF614850}" srcOrd="2" destOrd="0" parTransId="{B7ED98E7-D4E8-3645-A23F-3BF0A06988F9}" sibTransId="{6DC9E09D-EA13-DD4C-88DA-B402AD7BC70B}"/>
    <dgm:cxn modelId="{1B785369-37E6-C84B-B3E1-2C6C0E2F4F66}" srcId="{FA94A3DC-2E93-244E-ACB2-B13ACA6EECA1}" destId="{4DDF3512-D842-724F-B391-F7083B4426AD}" srcOrd="0" destOrd="0" parTransId="{D320BA8C-945B-0A4F-8E17-963BE55DB2EC}" sibTransId="{0E4FD5EF-1DB2-CE43-8157-81AA76508D96}"/>
    <dgm:cxn modelId="{29DAA86C-C8E6-8446-879B-BE424DD10149}" srcId="{715F042C-47A9-7B46-B756-1AE79226C2A4}" destId="{4D122C68-89E3-6049-9D07-4603270EB2BA}" srcOrd="1" destOrd="0" parTransId="{E3236C64-D90E-7A48-A41F-661E1405F5E8}" sibTransId="{5C1775A4-31C7-DD49-8B57-030FA7FBEACE}"/>
    <dgm:cxn modelId="{9519D67B-1779-0B47-8E8D-6D54904C425D}" srcId="{F8DA4C68-E7E6-784A-8F73-9EE8AE77BDD5}" destId="{993E3588-5E29-B44A-90C9-916665059D8C}" srcOrd="1" destOrd="0" parTransId="{DEF36A22-C831-614D-BE01-1A68A7B1E8A3}" sibTransId="{F8B8E75E-79A3-184A-8340-AFFBCF4E9586}"/>
    <dgm:cxn modelId="{1B2EDC89-2D13-0B43-AD23-1363A84CB9DD}" srcId="{A06F002A-62E1-0849-BD36-BB812FEC6D01}" destId="{F8DA4C68-E7E6-784A-8F73-9EE8AE77BDD5}" srcOrd="0" destOrd="0" parTransId="{0B820901-A1AF-EC4F-9C5E-4DAED5EE94C7}" sibTransId="{3FB03039-842F-A443-94E4-AA3C0E34B112}"/>
    <dgm:cxn modelId="{9CF2179D-480C-E346-A018-CF6DBA7735D7}" type="presOf" srcId="{4DDF3512-D842-724F-B391-F7083B4426AD}" destId="{0E68FCDC-9FC6-9C47-9DE1-2F60D63610DF}" srcOrd="0" destOrd="0" presId="urn:microsoft.com/office/officeart/2005/8/layout/hList1"/>
    <dgm:cxn modelId="{43089CBE-43F4-1F44-B8EB-4760349B2570}" srcId="{FA94A3DC-2E93-244E-ACB2-B13ACA6EECA1}" destId="{BB7C9A4C-7A02-F84D-9281-FCA2EADF2181}" srcOrd="2" destOrd="0" parTransId="{F929BC78-3B36-CD45-B5C0-2E10CA4746A3}" sibTransId="{4A269BE1-EB5A-B845-BD60-447BE1B04E58}"/>
    <dgm:cxn modelId="{B71A74C1-00F0-644C-B9C9-ADB8BCFA26E7}" type="presOf" srcId="{8D948CC1-8AE3-1F42-A266-E93719BB3177}" destId="{D5BF80CB-40D9-C646-B37C-AB595B16AA31}" srcOrd="0" destOrd="0" presId="urn:microsoft.com/office/officeart/2005/8/layout/hList1"/>
    <dgm:cxn modelId="{795AB7C2-D949-DA47-B6C9-1B78C2579E0C}" srcId="{715F042C-47A9-7B46-B756-1AE79226C2A4}" destId="{C8D68B13-7B45-3F4F-BC06-162B1D2A65EA}" srcOrd="0" destOrd="0" parTransId="{1B58CA3E-C886-634B-A43C-4534D42E34AD}" sibTransId="{DE2C40C1-DCC9-C747-8241-5E4E05B5BC2F}"/>
    <dgm:cxn modelId="{132DFFEC-9F16-5F44-B7DB-706719693EF2}" type="presOf" srcId="{A06F002A-62E1-0849-BD36-BB812FEC6D01}" destId="{FDC71A0D-AD22-C244-8CB6-1DD97C4DFEF2}" srcOrd="0" destOrd="0" presId="urn:microsoft.com/office/officeart/2005/8/layout/hList1"/>
    <dgm:cxn modelId="{B9BFE3F3-9C01-6C43-AD6E-1976E6D0035B}" type="presOf" srcId="{BB7C9A4C-7A02-F84D-9281-FCA2EADF2181}" destId="{0E68FCDC-9FC6-9C47-9DE1-2F60D63610DF}" srcOrd="0" destOrd="2" presId="urn:microsoft.com/office/officeart/2005/8/layout/hList1"/>
    <dgm:cxn modelId="{23CF51F5-5EBA-B44B-9FD3-7A6C83AC5371}" srcId="{FA94A3DC-2E93-244E-ACB2-B13ACA6EECA1}" destId="{CEFBE655-0737-F748-B954-BADB51036E5B}" srcOrd="1" destOrd="0" parTransId="{EEC1802A-29D6-6646-A783-025824E347CE}" sibTransId="{F86F35A0-880E-7E4F-8756-4AF778458B8C}"/>
    <dgm:cxn modelId="{72AF07FA-A1AC-1B44-A0B7-4D31966FA248}" type="presOf" srcId="{CEFBE655-0737-F748-B954-BADB51036E5B}" destId="{0E68FCDC-9FC6-9C47-9DE1-2F60D63610DF}" srcOrd="0" destOrd="1" presId="urn:microsoft.com/office/officeart/2005/8/layout/hList1"/>
    <dgm:cxn modelId="{D4AC44FA-FDD9-3947-989B-7A74B6FD2AD0}" type="presOf" srcId="{715F042C-47A9-7B46-B756-1AE79226C2A4}" destId="{8841686D-D502-3740-81ED-6F224B705E8A}" srcOrd="0" destOrd="0" presId="urn:microsoft.com/office/officeart/2005/8/layout/hList1"/>
    <dgm:cxn modelId="{4F89FDA9-B8BE-894A-B33D-FEF20ADCDFB4}" type="presParOf" srcId="{FDC71A0D-AD22-C244-8CB6-1DD97C4DFEF2}" destId="{F16DD5D2-7791-9242-A2CF-233F44901D1F}" srcOrd="0" destOrd="0" presId="urn:microsoft.com/office/officeart/2005/8/layout/hList1"/>
    <dgm:cxn modelId="{C6608BB2-7268-8D4A-B912-2FB40204F6F3}" type="presParOf" srcId="{F16DD5D2-7791-9242-A2CF-233F44901D1F}" destId="{389BEC0C-7ADF-CD44-A19C-58A1DD6D3B46}" srcOrd="0" destOrd="0" presId="urn:microsoft.com/office/officeart/2005/8/layout/hList1"/>
    <dgm:cxn modelId="{864C31FC-898B-9F49-B3B8-D01D15D94AE1}" type="presParOf" srcId="{F16DD5D2-7791-9242-A2CF-233F44901D1F}" destId="{D5BF80CB-40D9-C646-B37C-AB595B16AA31}" srcOrd="1" destOrd="0" presId="urn:microsoft.com/office/officeart/2005/8/layout/hList1"/>
    <dgm:cxn modelId="{337190A4-8E50-774B-9F2C-F10B113447E1}" type="presParOf" srcId="{FDC71A0D-AD22-C244-8CB6-1DD97C4DFEF2}" destId="{CD685FE7-7E1A-D54E-961D-82543C4838EC}" srcOrd="1" destOrd="0" presId="urn:microsoft.com/office/officeart/2005/8/layout/hList1"/>
    <dgm:cxn modelId="{2E4352A5-46C4-C14C-82EE-7BDF98E9F1C9}" type="presParOf" srcId="{FDC71A0D-AD22-C244-8CB6-1DD97C4DFEF2}" destId="{E49D7D10-A997-174B-9077-913AAE0F0260}" srcOrd="2" destOrd="0" presId="urn:microsoft.com/office/officeart/2005/8/layout/hList1"/>
    <dgm:cxn modelId="{F7302F19-3A91-1F4A-8167-555552EB62D2}" type="presParOf" srcId="{E49D7D10-A997-174B-9077-913AAE0F0260}" destId="{E2ED0FC3-4364-B549-B4F6-7604B4BC867B}" srcOrd="0" destOrd="0" presId="urn:microsoft.com/office/officeart/2005/8/layout/hList1"/>
    <dgm:cxn modelId="{3992019B-B77B-534B-8870-973EF80F4A9C}" type="presParOf" srcId="{E49D7D10-A997-174B-9077-913AAE0F0260}" destId="{0E68FCDC-9FC6-9C47-9DE1-2F60D63610DF}" srcOrd="1" destOrd="0" presId="urn:microsoft.com/office/officeart/2005/8/layout/hList1"/>
    <dgm:cxn modelId="{F966B74C-9343-BB43-BE77-0D9F9ECB1EA2}" type="presParOf" srcId="{FDC71A0D-AD22-C244-8CB6-1DD97C4DFEF2}" destId="{7D4AA287-9817-2440-83BE-B68B9A0EB23B}" srcOrd="3" destOrd="0" presId="urn:microsoft.com/office/officeart/2005/8/layout/hList1"/>
    <dgm:cxn modelId="{64905333-6F27-2842-8100-CD933BC8709A}" type="presParOf" srcId="{FDC71A0D-AD22-C244-8CB6-1DD97C4DFEF2}" destId="{1B6C1CEA-5466-904C-96CD-9EBA3953DFDB}" srcOrd="4" destOrd="0" presId="urn:microsoft.com/office/officeart/2005/8/layout/hList1"/>
    <dgm:cxn modelId="{E22A5B31-BD5F-6249-A2D0-E31CB76D7865}" type="presParOf" srcId="{1B6C1CEA-5466-904C-96CD-9EBA3953DFDB}" destId="{8841686D-D502-3740-81ED-6F224B705E8A}" srcOrd="0" destOrd="0" presId="urn:microsoft.com/office/officeart/2005/8/layout/hList1"/>
    <dgm:cxn modelId="{31635775-56B1-2E49-887F-DCCFD7695C42}" type="presParOf" srcId="{1B6C1CEA-5466-904C-96CD-9EBA3953DFDB}" destId="{0B898861-74C5-C846-882A-F097BE2216A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274D62-4795-4FFE-B009-C6E112A48794}"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8A0916AA-DBF2-41B4-B37B-038820C3A555}">
      <dgm:prSet/>
      <dgm:spPr/>
      <dgm:t>
        <a:bodyPr/>
        <a:lstStyle/>
        <a:p>
          <a:r>
            <a:rPr lang="en-US"/>
            <a:t>Call/Email your representative</a:t>
          </a:r>
        </a:p>
      </dgm:t>
    </dgm:pt>
    <dgm:pt modelId="{E9C09B7A-D79D-4B22-A195-26434F02E99D}" type="parTrans" cxnId="{835E48B7-4832-4859-A260-4BE3223FAFA1}">
      <dgm:prSet/>
      <dgm:spPr/>
      <dgm:t>
        <a:bodyPr/>
        <a:lstStyle/>
        <a:p>
          <a:endParaRPr lang="en-US"/>
        </a:p>
      </dgm:t>
    </dgm:pt>
    <dgm:pt modelId="{227EE464-5186-4A7E-9E1B-C37E9F1CBF88}" type="sibTrans" cxnId="{835E48B7-4832-4859-A260-4BE3223FAFA1}">
      <dgm:prSet/>
      <dgm:spPr/>
      <dgm:t>
        <a:bodyPr/>
        <a:lstStyle/>
        <a:p>
          <a:endParaRPr lang="en-US"/>
        </a:p>
      </dgm:t>
    </dgm:pt>
    <dgm:pt modelId="{47878DDD-3570-461E-A23E-38E65B10BF15}">
      <dgm:prSet/>
      <dgm:spPr/>
      <dgm:t>
        <a:bodyPr/>
        <a:lstStyle/>
        <a:p>
          <a:r>
            <a:rPr lang="en-US"/>
            <a:t>Ask others to join you</a:t>
          </a:r>
        </a:p>
      </dgm:t>
    </dgm:pt>
    <dgm:pt modelId="{B0E75FCD-01DC-4089-B5FE-0DB4DE922A86}" type="parTrans" cxnId="{E5B17C5B-3EB0-4901-A3E5-1B3CF1A916A2}">
      <dgm:prSet/>
      <dgm:spPr/>
      <dgm:t>
        <a:bodyPr/>
        <a:lstStyle/>
        <a:p>
          <a:endParaRPr lang="en-US"/>
        </a:p>
      </dgm:t>
    </dgm:pt>
    <dgm:pt modelId="{6C6B3BEA-B663-4865-98C0-50F5D9B13B35}" type="sibTrans" cxnId="{E5B17C5B-3EB0-4901-A3E5-1B3CF1A916A2}">
      <dgm:prSet/>
      <dgm:spPr/>
      <dgm:t>
        <a:bodyPr/>
        <a:lstStyle/>
        <a:p>
          <a:endParaRPr lang="en-US"/>
        </a:p>
      </dgm:t>
    </dgm:pt>
    <dgm:pt modelId="{ADAC957E-0711-435B-BAAB-EBDEE1C050EF}">
      <dgm:prSet/>
      <dgm:spPr/>
      <dgm:t>
        <a:bodyPr/>
        <a:lstStyle/>
        <a:p>
          <a:r>
            <a:rPr lang="en-US" dirty="0"/>
            <a:t>Do your research and be prepared</a:t>
          </a:r>
        </a:p>
      </dgm:t>
    </dgm:pt>
    <dgm:pt modelId="{40191169-59E7-4733-B324-6FE0EE581FF3}" type="parTrans" cxnId="{66BA7EFE-58DA-4000-B3BF-D83EBABE027D}">
      <dgm:prSet/>
      <dgm:spPr/>
      <dgm:t>
        <a:bodyPr/>
        <a:lstStyle/>
        <a:p>
          <a:endParaRPr lang="en-US"/>
        </a:p>
      </dgm:t>
    </dgm:pt>
    <dgm:pt modelId="{B8B74E37-688B-4C6C-9C7D-AEF14AC94D45}" type="sibTrans" cxnId="{66BA7EFE-58DA-4000-B3BF-D83EBABE027D}">
      <dgm:prSet/>
      <dgm:spPr/>
      <dgm:t>
        <a:bodyPr/>
        <a:lstStyle/>
        <a:p>
          <a:endParaRPr lang="en-US"/>
        </a:p>
      </dgm:t>
    </dgm:pt>
    <dgm:pt modelId="{2C07B9BE-ACF2-4DD8-A2B4-435989C1F3C3}">
      <dgm:prSet/>
      <dgm:spPr/>
      <dgm:t>
        <a:bodyPr/>
        <a:lstStyle/>
        <a:p>
          <a:r>
            <a:rPr lang="en-US"/>
            <a:t>Meet with Representative</a:t>
          </a:r>
        </a:p>
      </dgm:t>
    </dgm:pt>
    <dgm:pt modelId="{F127F4B4-31EB-4C67-9F8D-2E5A395B7D65}" type="parTrans" cxnId="{F9088896-E5B8-491D-A988-2648583EE0FC}">
      <dgm:prSet/>
      <dgm:spPr/>
      <dgm:t>
        <a:bodyPr/>
        <a:lstStyle/>
        <a:p>
          <a:endParaRPr lang="en-US"/>
        </a:p>
      </dgm:t>
    </dgm:pt>
    <dgm:pt modelId="{66E3A410-FDFA-4078-8D62-E031B62D21F7}" type="sibTrans" cxnId="{F9088896-E5B8-491D-A988-2648583EE0FC}">
      <dgm:prSet/>
      <dgm:spPr/>
      <dgm:t>
        <a:bodyPr/>
        <a:lstStyle/>
        <a:p>
          <a:endParaRPr lang="en-US"/>
        </a:p>
      </dgm:t>
    </dgm:pt>
    <dgm:pt modelId="{93289350-BABA-4042-AB7C-2F7FDD7B54D1}">
      <dgm:prSet/>
      <dgm:spPr/>
      <dgm:t>
        <a:bodyPr/>
        <a:lstStyle/>
        <a:p>
          <a:r>
            <a:rPr lang="en-US"/>
            <a:t>Follow up!</a:t>
          </a:r>
        </a:p>
      </dgm:t>
    </dgm:pt>
    <dgm:pt modelId="{0674E76B-BC84-4232-B7D4-A85DE9F00F55}" type="parTrans" cxnId="{0607E860-D7FF-4695-8010-CF0774E07A22}">
      <dgm:prSet/>
      <dgm:spPr/>
      <dgm:t>
        <a:bodyPr/>
        <a:lstStyle/>
        <a:p>
          <a:endParaRPr lang="en-US"/>
        </a:p>
      </dgm:t>
    </dgm:pt>
    <dgm:pt modelId="{0794E35E-14E3-40CA-8925-DDF27A58B202}" type="sibTrans" cxnId="{0607E860-D7FF-4695-8010-CF0774E07A22}">
      <dgm:prSet/>
      <dgm:spPr/>
      <dgm:t>
        <a:bodyPr/>
        <a:lstStyle/>
        <a:p>
          <a:endParaRPr lang="en-US"/>
        </a:p>
      </dgm:t>
    </dgm:pt>
    <dgm:pt modelId="{8AD7EFC7-DB59-4CEB-A532-C3C6F0DC57B8}">
      <dgm:prSet/>
      <dgm:spPr/>
      <dgm:t>
        <a:bodyPr/>
        <a:lstStyle/>
        <a:p>
          <a:r>
            <a:rPr lang="en-US"/>
            <a:t>Send a thank you note</a:t>
          </a:r>
        </a:p>
      </dgm:t>
    </dgm:pt>
    <dgm:pt modelId="{11C9EE66-ABFE-4945-962B-E8B20F227D4E}" type="parTrans" cxnId="{F32B9767-7B44-42FB-ACD8-EB791B0C6C0F}">
      <dgm:prSet/>
      <dgm:spPr/>
      <dgm:t>
        <a:bodyPr/>
        <a:lstStyle/>
        <a:p>
          <a:endParaRPr lang="en-US"/>
        </a:p>
      </dgm:t>
    </dgm:pt>
    <dgm:pt modelId="{1D20E397-F665-47FB-BDF4-E7DAF426CD5A}" type="sibTrans" cxnId="{F32B9767-7B44-42FB-ACD8-EB791B0C6C0F}">
      <dgm:prSet/>
      <dgm:spPr/>
      <dgm:t>
        <a:bodyPr/>
        <a:lstStyle/>
        <a:p>
          <a:endParaRPr lang="en-US"/>
        </a:p>
      </dgm:t>
    </dgm:pt>
    <dgm:pt modelId="{B148B753-0CB7-3B41-AAC5-2093AED29200}" type="pres">
      <dgm:prSet presAssocID="{22274D62-4795-4FFE-B009-C6E112A48794}" presName="Name0" presStyleCnt="0">
        <dgm:presLayoutVars>
          <dgm:dir/>
          <dgm:resizeHandles val="exact"/>
        </dgm:presLayoutVars>
      </dgm:prSet>
      <dgm:spPr/>
    </dgm:pt>
    <dgm:pt modelId="{D50D01B9-D641-8047-9609-58924E20F61E}" type="pres">
      <dgm:prSet presAssocID="{22274D62-4795-4FFE-B009-C6E112A48794}" presName="cycle" presStyleCnt="0"/>
      <dgm:spPr/>
    </dgm:pt>
    <dgm:pt modelId="{67E67821-0581-8043-8172-7750063E6D6E}" type="pres">
      <dgm:prSet presAssocID="{8A0916AA-DBF2-41B4-B37B-038820C3A555}" presName="nodeFirstNode" presStyleLbl="node1" presStyleIdx="0" presStyleCnt="6">
        <dgm:presLayoutVars>
          <dgm:bulletEnabled val="1"/>
        </dgm:presLayoutVars>
      </dgm:prSet>
      <dgm:spPr/>
    </dgm:pt>
    <dgm:pt modelId="{CD860D9D-62B1-2242-A0BB-357872C589AC}" type="pres">
      <dgm:prSet presAssocID="{227EE464-5186-4A7E-9E1B-C37E9F1CBF88}" presName="sibTransFirstNode" presStyleLbl="bgShp" presStyleIdx="0" presStyleCnt="1"/>
      <dgm:spPr/>
    </dgm:pt>
    <dgm:pt modelId="{B612DF08-3069-2C42-AC2A-3FDBF8FABD7D}" type="pres">
      <dgm:prSet presAssocID="{47878DDD-3570-461E-A23E-38E65B10BF15}" presName="nodeFollowingNodes" presStyleLbl="node1" presStyleIdx="1" presStyleCnt="6">
        <dgm:presLayoutVars>
          <dgm:bulletEnabled val="1"/>
        </dgm:presLayoutVars>
      </dgm:prSet>
      <dgm:spPr/>
    </dgm:pt>
    <dgm:pt modelId="{C5483B62-AC3F-DF4C-A3C2-85BD16A6081B}" type="pres">
      <dgm:prSet presAssocID="{ADAC957E-0711-435B-BAAB-EBDEE1C050EF}" presName="nodeFollowingNodes" presStyleLbl="node1" presStyleIdx="2" presStyleCnt="6">
        <dgm:presLayoutVars>
          <dgm:bulletEnabled val="1"/>
        </dgm:presLayoutVars>
      </dgm:prSet>
      <dgm:spPr/>
    </dgm:pt>
    <dgm:pt modelId="{0E2B8B50-C6A6-3540-95E9-B134CDD6DA3A}" type="pres">
      <dgm:prSet presAssocID="{2C07B9BE-ACF2-4DD8-A2B4-435989C1F3C3}" presName="nodeFollowingNodes" presStyleLbl="node1" presStyleIdx="3" presStyleCnt="6">
        <dgm:presLayoutVars>
          <dgm:bulletEnabled val="1"/>
        </dgm:presLayoutVars>
      </dgm:prSet>
      <dgm:spPr/>
    </dgm:pt>
    <dgm:pt modelId="{E8EC2576-45D6-9347-AE77-39031A60745C}" type="pres">
      <dgm:prSet presAssocID="{93289350-BABA-4042-AB7C-2F7FDD7B54D1}" presName="nodeFollowingNodes" presStyleLbl="node1" presStyleIdx="4" presStyleCnt="6">
        <dgm:presLayoutVars>
          <dgm:bulletEnabled val="1"/>
        </dgm:presLayoutVars>
      </dgm:prSet>
      <dgm:spPr/>
    </dgm:pt>
    <dgm:pt modelId="{520FDED2-485A-9643-B9C1-BF307A0DCAD1}" type="pres">
      <dgm:prSet presAssocID="{8AD7EFC7-DB59-4CEB-A532-C3C6F0DC57B8}" presName="nodeFollowingNodes" presStyleLbl="node1" presStyleIdx="5" presStyleCnt="6">
        <dgm:presLayoutVars>
          <dgm:bulletEnabled val="1"/>
        </dgm:presLayoutVars>
      </dgm:prSet>
      <dgm:spPr/>
    </dgm:pt>
  </dgm:ptLst>
  <dgm:cxnLst>
    <dgm:cxn modelId="{C1733B4F-2EAF-8B4B-8E67-F4D28E94498B}" type="presOf" srcId="{ADAC957E-0711-435B-BAAB-EBDEE1C050EF}" destId="{C5483B62-AC3F-DF4C-A3C2-85BD16A6081B}" srcOrd="0" destOrd="0" presId="urn:microsoft.com/office/officeart/2005/8/layout/cycle3"/>
    <dgm:cxn modelId="{E5B17C5B-3EB0-4901-A3E5-1B3CF1A916A2}" srcId="{22274D62-4795-4FFE-B009-C6E112A48794}" destId="{47878DDD-3570-461E-A23E-38E65B10BF15}" srcOrd="1" destOrd="0" parTransId="{B0E75FCD-01DC-4089-B5FE-0DB4DE922A86}" sibTransId="{6C6B3BEA-B663-4865-98C0-50F5D9B13B35}"/>
    <dgm:cxn modelId="{369F9A5F-F851-A24D-B98C-8F2622027317}" type="presOf" srcId="{22274D62-4795-4FFE-B009-C6E112A48794}" destId="{B148B753-0CB7-3B41-AAC5-2093AED29200}" srcOrd="0" destOrd="0" presId="urn:microsoft.com/office/officeart/2005/8/layout/cycle3"/>
    <dgm:cxn modelId="{0607E860-D7FF-4695-8010-CF0774E07A22}" srcId="{22274D62-4795-4FFE-B009-C6E112A48794}" destId="{93289350-BABA-4042-AB7C-2F7FDD7B54D1}" srcOrd="4" destOrd="0" parTransId="{0674E76B-BC84-4232-B7D4-A85DE9F00F55}" sibTransId="{0794E35E-14E3-40CA-8925-DDF27A58B202}"/>
    <dgm:cxn modelId="{F32B9767-7B44-42FB-ACD8-EB791B0C6C0F}" srcId="{22274D62-4795-4FFE-B009-C6E112A48794}" destId="{8AD7EFC7-DB59-4CEB-A532-C3C6F0DC57B8}" srcOrd="5" destOrd="0" parTransId="{11C9EE66-ABFE-4945-962B-E8B20F227D4E}" sibTransId="{1D20E397-F665-47FB-BDF4-E7DAF426CD5A}"/>
    <dgm:cxn modelId="{EECABB90-BA1C-2D45-A008-89CEDC6D5572}" type="presOf" srcId="{93289350-BABA-4042-AB7C-2F7FDD7B54D1}" destId="{E8EC2576-45D6-9347-AE77-39031A60745C}" srcOrd="0" destOrd="0" presId="urn:microsoft.com/office/officeart/2005/8/layout/cycle3"/>
    <dgm:cxn modelId="{FADC6E94-9087-4542-B608-726BADA4BF22}" type="presOf" srcId="{2C07B9BE-ACF2-4DD8-A2B4-435989C1F3C3}" destId="{0E2B8B50-C6A6-3540-95E9-B134CDD6DA3A}" srcOrd="0" destOrd="0" presId="urn:microsoft.com/office/officeart/2005/8/layout/cycle3"/>
    <dgm:cxn modelId="{F9088896-E5B8-491D-A988-2648583EE0FC}" srcId="{22274D62-4795-4FFE-B009-C6E112A48794}" destId="{2C07B9BE-ACF2-4DD8-A2B4-435989C1F3C3}" srcOrd="3" destOrd="0" parTransId="{F127F4B4-31EB-4C67-9F8D-2E5A395B7D65}" sibTransId="{66E3A410-FDFA-4078-8D62-E031B62D21F7}"/>
    <dgm:cxn modelId="{FA5359A1-A07C-214A-97E1-B6F5F2E4FADB}" type="presOf" srcId="{227EE464-5186-4A7E-9E1B-C37E9F1CBF88}" destId="{CD860D9D-62B1-2242-A0BB-357872C589AC}" srcOrd="0" destOrd="0" presId="urn:microsoft.com/office/officeart/2005/8/layout/cycle3"/>
    <dgm:cxn modelId="{FF7F73AC-EEA5-5E42-90A5-CED68D131B2F}" type="presOf" srcId="{8AD7EFC7-DB59-4CEB-A532-C3C6F0DC57B8}" destId="{520FDED2-485A-9643-B9C1-BF307A0DCAD1}" srcOrd="0" destOrd="0" presId="urn:microsoft.com/office/officeart/2005/8/layout/cycle3"/>
    <dgm:cxn modelId="{835E48B7-4832-4859-A260-4BE3223FAFA1}" srcId="{22274D62-4795-4FFE-B009-C6E112A48794}" destId="{8A0916AA-DBF2-41B4-B37B-038820C3A555}" srcOrd="0" destOrd="0" parTransId="{E9C09B7A-D79D-4B22-A195-26434F02E99D}" sibTransId="{227EE464-5186-4A7E-9E1B-C37E9F1CBF88}"/>
    <dgm:cxn modelId="{7FEA67BE-239C-E04F-85F6-2E4B42BA10B5}" type="presOf" srcId="{8A0916AA-DBF2-41B4-B37B-038820C3A555}" destId="{67E67821-0581-8043-8172-7750063E6D6E}" srcOrd="0" destOrd="0" presId="urn:microsoft.com/office/officeart/2005/8/layout/cycle3"/>
    <dgm:cxn modelId="{A51CF8D2-9FEE-F44B-BD1B-F18875AB34AF}" type="presOf" srcId="{47878DDD-3570-461E-A23E-38E65B10BF15}" destId="{B612DF08-3069-2C42-AC2A-3FDBF8FABD7D}" srcOrd="0" destOrd="0" presId="urn:microsoft.com/office/officeart/2005/8/layout/cycle3"/>
    <dgm:cxn modelId="{66BA7EFE-58DA-4000-B3BF-D83EBABE027D}" srcId="{22274D62-4795-4FFE-B009-C6E112A48794}" destId="{ADAC957E-0711-435B-BAAB-EBDEE1C050EF}" srcOrd="2" destOrd="0" parTransId="{40191169-59E7-4733-B324-6FE0EE581FF3}" sibTransId="{B8B74E37-688B-4C6C-9C7D-AEF14AC94D45}"/>
    <dgm:cxn modelId="{B21AE824-BD72-4540-B69C-973EA4CB9AD8}" type="presParOf" srcId="{B148B753-0CB7-3B41-AAC5-2093AED29200}" destId="{D50D01B9-D641-8047-9609-58924E20F61E}" srcOrd="0" destOrd="0" presId="urn:microsoft.com/office/officeart/2005/8/layout/cycle3"/>
    <dgm:cxn modelId="{CF648030-5454-A247-9832-A9356140219E}" type="presParOf" srcId="{D50D01B9-D641-8047-9609-58924E20F61E}" destId="{67E67821-0581-8043-8172-7750063E6D6E}" srcOrd="0" destOrd="0" presId="urn:microsoft.com/office/officeart/2005/8/layout/cycle3"/>
    <dgm:cxn modelId="{2C3DE786-3162-6C49-B680-69BAB25AD2CE}" type="presParOf" srcId="{D50D01B9-D641-8047-9609-58924E20F61E}" destId="{CD860D9D-62B1-2242-A0BB-357872C589AC}" srcOrd="1" destOrd="0" presId="urn:microsoft.com/office/officeart/2005/8/layout/cycle3"/>
    <dgm:cxn modelId="{99494C7B-FE86-CA4E-B2DA-8BFA34C29E0F}" type="presParOf" srcId="{D50D01B9-D641-8047-9609-58924E20F61E}" destId="{B612DF08-3069-2C42-AC2A-3FDBF8FABD7D}" srcOrd="2" destOrd="0" presId="urn:microsoft.com/office/officeart/2005/8/layout/cycle3"/>
    <dgm:cxn modelId="{E60B58F2-E47F-154B-81D5-573DC9BD10B3}" type="presParOf" srcId="{D50D01B9-D641-8047-9609-58924E20F61E}" destId="{C5483B62-AC3F-DF4C-A3C2-85BD16A6081B}" srcOrd="3" destOrd="0" presId="urn:microsoft.com/office/officeart/2005/8/layout/cycle3"/>
    <dgm:cxn modelId="{87B27384-EE95-224E-A1C4-2F0656E0E9B3}" type="presParOf" srcId="{D50D01B9-D641-8047-9609-58924E20F61E}" destId="{0E2B8B50-C6A6-3540-95E9-B134CDD6DA3A}" srcOrd="4" destOrd="0" presId="urn:microsoft.com/office/officeart/2005/8/layout/cycle3"/>
    <dgm:cxn modelId="{DE8A29FC-12BD-F64E-91C0-5281FA20F312}" type="presParOf" srcId="{D50D01B9-D641-8047-9609-58924E20F61E}" destId="{E8EC2576-45D6-9347-AE77-39031A60745C}" srcOrd="5" destOrd="0" presId="urn:microsoft.com/office/officeart/2005/8/layout/cycle3"/>
    <dgm:cxn modelId="{2F12852C-6E6C-2545-8249-AE1F2D3EE69D}" type="presParOf" srcId="{D50D01B9-D641-8047-9609-58924E20F61E}" destId="{520FDED2-485A-9643-B9C1-BF307A0DCAD1}" srcOrd="6"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4D7ECC-BF47-4C02-A4E0-A15A89E0755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8A773A2-3D62-4328-BFF5-18CFBFC03B5F}">
      <dgm:prSet/>
      <dgm:spPr/>
      <dgm:t>
        <a:bodyPr/>
        <a:lstStyle/>
        <a:p>
          <a:r>
            <a:rPr lang="en-US" dirty="0"/>
            <a:t>Be prepared, honest, and respectful</a:t>
          </a:r>
        </a:p>
      </dgm:t>
    </dgm:pt>
    <dgm:pt modelId="{2206E639-EE47-4343-8373-554C198FF1C4}" type="parTrans" cxnId="{4A355079-B953-45E6-85FE-0498BE98B249}">
      <dgm:prSet/>
      <dgm:spPr/>
      <dgm:t>
        <a:bodyPr/>
        <a:lstStyle/>
        <a:p>
          <a:endParaRPr lang="en-US"/>
        </a:p>
      </dgm:t>
    </dgm:pt>
    <dgm:pt modelId="{2C57FA3A-3183-4225-A60D-0D1BBB5CCA43}" type="sibTrans" cxnId="{4A355079-B953-45E6-85FE-0498BE98B249}">
      <dgm:prSet/>
      <dgm:spPr/>
      <dgm:t>
        <a:bodyPr/>
        <a:lstStyle/>
        <a:p>
          <a:endParaRPr lang="en-US"/>
        </a:p>
      </dgm:t>
    </dgm:pt>
    <dgm:pt modelId="{C576E5DC-3B64-4B15-900D-80BE3E1E8E21}">
      <dgm:prSet/>
      <dgm:spPr/>
      <dgm:t>
        <a:bodyPr/>
        <a:lstStyle/>
        <a:p>
          <a:r>
            <a:rPr lang="en-US" dirty="0"/>
            <a:t>Breathe </a:t>
          </a:r>
        </a:p>
      </dgm:t>
    </dgm:pt>
    <dgm:pt modelId="{1752A413-3154-46DA-9394-F9745C3AEF02}" type="parTrans" cxnId="{0EA10599-0898-4586-9BB6-BB1D699C5530}">
      <dgm:prSet/>
      <dgm:spPr/>
      <dgm:t>
        <a:bodyPr/>
        <a:lstStyle/>
        <a:p>
          <a:endParaRPr lang="en-US"/>
        </a:p>
      </dgm:t>
    </dgm:pt>
    <dgm:pt modelId="{5BDE207E-38BF-40A0-865C-11913DE7DF57}" type="sibTrans" cxnId="{0EA10599-0898-4586-9BB6-BB1D699C5530}">
      <dgm:prSet/>
      <dgm:spPr/>
      <dgm:t>
        <a:bodyPr/>
        <a:lstStyle/>
        <a:p>
          <a:endParaRPr lang="en-US"/>
        </a:p>
      </dgm:t>
    </dgm:pt>
    <dgm:pt modelId="{DC31864A-8F9A-48E3-A16E-C0B9DCF28E59}">
      <dgm:prSet/>
      <dgm:spPr/>
      <dgm:t>
        <a:bodyPr/>
        <a:lstStyle/>
        <a:p>
          <a:r>
            <a:rPr lang="en-US"/>
            <a:t>Be reliable</a:t>
          </a:r>
        </a:p>
      </dgm:t>
    </dgm:pt>
    <dgm:pt modelId="{AEB07A75-A5A4-4940-9251-6966B4879E43}" type="parTrans" cxnId="{D223ADD9-C0AE-4D83-AA69-10A1A2CC1486}">
      <dgm:prSet/>
      <dgm:spPr/>
      <dgm:t>
        <a:bodyPr/>
        <a:lstStyle/>
        <a:p>
          <a:endParaRPr lang="en-US"/>
        </a:p>
      </dgm:t>
    </dgm:pt>
    <dgm:pt modelId="{C7A37C2F-2D57-4304-929B-6F3F4FF015FB}" type="sibTrans" cxnId="{D223ADD9-C0AE-4D83-AA69-10A1A2CC1486}">
      <dgm:prSet/>
      <dgm:spPr/>
      <dgm:t>
        <a:bodyPr/>
        <a:lstStyle/>
        <a:p>
          <a:endParaRPr lang="en-US"/>
        </a:p>
      </dgm:t>
    </dgm:pt>
    <dgm:pt modelId="{F7B3731A-C24B-4BA6-8E5A-CDDFD57BF0E2}">
      <dgm:prSet/>
      <dgm:spPr/>
      <dgm:t>
        <a:bodyPr/>
        <a:lstStyle/>
        <a:p>
          <a:r>
            <a:rPr lang="en-US" dirty="0"/>
            <a:t>Select a spokesperson</a:t>
          </a:r>
        </a:p>
      </dgm:t>
    </dgm:pt>
    <dgm:pt modelId="{5596204D-CA18-4EB9-829F-256A82EDEDCF}" type="parTrans" cxnId="{A0823720-98F4-44B6-91EC-E2FF16111482}">
      <dgm:prSet/>
      <dgm:spPr/>
      <dgm:t>
        <a:bodyPr/>
        <a:lstStyle/>
        <a:p>
          <a:endParaRPr lang="en-US"/>
        </a:p>
      </dgm:t>
    </dgm:pt>
    <dgm:pt modelId="{7DFE0797-81BB-4CF7-A756-71233995C5CD}" type="sibTrans" cxnId="{A0823720-98F4-44B6-91EC-E2FF16111482}">
      <dgm:prSet/>
      <dgm:spPr/>
      <dgm:t>
        <a:bodyPr/>
        <a:lstStyle/>
        <a:p>
          <a:endParaRPr lang="en-US"/>
        </a:p>
      </dgm:t>
    </dgm:pt>
    <dgm:pt modelId="{A4A58EFE-5F98-44EB-8A99-246679500508}">
      <dgm:prSet/>
      <dgm:spPr/>
      <dgm:t>
        <a:bodyPr/>
        <a:lstStyle/>
        <a:p>
          <a:r>
            <a:rPr lang="en-US" dirty="0"/>
            <a:t>Ask for support</a:t>
          </a:r>
        </a:p>
      </dgm:t>
    </dgm:pt>
    <dgm:pt modelId="{C5E66F23-101A-45CA-A3E7-E2AA8A8DFF95}" type="parTrans" cxnId="{C2E37D7A-2D1D-4D8D-A94B-8B8509E09029}">
      <dgm:prSet/>
      <dgm:spPr/>
      <dgm:t>
        <a:bodyPr/>
        <a:lstStyle/>
        <a:p>
          <a:endParaRPr lang="en-US"/>
        </a:p>
      </dgm:t>
    </dgm:pt>
    <dgm:pt modelId="{BDD28307-BA96-449E-B2D8-8267454607D0}" type="sibTrans" cxnId="{C2E37D7A-2D1D-4D8D-A94B-8B8509E09029}">
      <dgm:prSet/>
      <dgm:spPr/>
      <dgm:t>
        <a:bodyPr/>
        <a:lstStyle/>
        <a:p>
          <a:endParaRPr lang="en-US"/>
        </a:p>
      </dgm:t>
    </dgm:pt>
    <dgm:pt modelId="{11EF0E32-3BF9-4117-975E-8B692698C096}">
      <dgm:prSet/>
      <dgm:spPr/>
      <dgm:t>
        <a:bodyPr/>
        <a:lstStyle/>
        <a:p>
          <a:r>
            <a:rPr lang="en-US"/>
            <a:t>Leave something behind</a:t>
          </a:r>
        </a:p>
      </dgm:t>
    </dgm:pt>
    <dgm:pt modelId="{3D21FEB7-38DE-4B3A-BDA0-F165B3B960AA}" type="parTrans" cxnId="{BAF6A1B1-08D6-4C62-B108-1DBA046D4A17}">
      <dgm:prSet/>
      <dgm:spPr/>
      <dgm:t>
        <a:bodyPr/>
        <a:lstStyle/>
        <a:p>
          <a:endParaRPr lang="en-US"/>
        </a:p>
      </dgm:t>
    </dgm:pt>
    <dgm:pt modelId="{977B406C-4F84-4AE2-AD48-F93804BE414B}" type="sibTrans" cxnId="{BAF6A1B1-08D6-4C62-B108-1DBA046D4A17}">
      <dgm:prSet/>
      <dgm:spPr/>
      <dgm:t>
        <a:bodyPr/>
        <a:lstStyle/>
        <a:p>
          <a:endParaRPr lang="en-US"/>
        </a:p>
      </dgm:t>
    </dgm:pt>
    <dgm:pt modelId="{84AE49CD-8A43-C244-8CCE-9AE6C5AF90D8}" type="pres">
      <dgm:prSet presAssocID="{054D7ECC-BF47-4C02-A4E0-A15A89E0755A}" presName="vert0" presStyleCnt="0">
        <dgm:presLayoutVars>
          <dgm:dir/>
          <dgm:animOne val="branch"/>
          <dgm:animLvl val="lvl"/>
        </dgm:presLayoutVars>
      </dgm:prSet>
      <dgm:spPr/>
    </dgm:pt>
    <dgm:pt modelId="{2206F262-11F0-4747-ABB7-19FFBB219052}" type="pres">
      <dgm:prSet presAssocID="{C8A773A2-3D62-4328-BFF5-18CFBFC03B5F}" presName="thickLine" presStyleLbl="alignNode1" presStyleIdx="0" presStyleCnt="6"/>
      <dgm:spPr/>
    </dgm:pt>
    <dgm:pt modelId="{C4C11A07-B2DD-F749-89AC-B5BEBE5CF72D}" type="pres">
      <dgm:prSet presAssocID="{C8A773A2-3D62-4328-BFF5-18CFBFC03B5F}" presName="horz1" presStyleCnt="0"/>
      <dgm:spPr/>
    </dgm:pt>
    <dgm:pt modelId="{7F59263A-7BD2-B74E-AAC6-797E27758FA3}" type="pres">
      <dgm:prSet presAssocID="{C8A773A2-3D62-4328-BFF5-18CFBFC03B5F}" presName="tx1" presStyleLbl="revTx" presStyleIdx="0" presStyleCnt="6"/>
      <dgm:spPr/>
    </dgm:pt>
    <dgm:pt modelId="{7F1D87DD-C58D-754A-9ED2-21A5C0675D2D}" type="pres">
      <dgm:prSet presAssocID="{C8A773A2-3D62-4328-BFF5-18CFBFC03B5F}" presName="vert1" presStyleCnt="0"/>
      <dgm:spPr/>
    </dgm:pt>
    <dgm:pt modelId="{15BC2812-7BCE-A44B-95A1-01BDB8E80181}" type="pres">
      <dgm:prSet presAssocID="{C576E5DC-3B64-4B15-900D-80BE3E1E8E21}" presName="thickLine" presStyleLbl="alignNode1" presStyleIdx="1" presStyleCnt="6"/>
      <dgm:spPr/>
    </dgm:pt>
    <dgm:pt modelId="{AD6B603C-AC82-C446-B4D5-0E71D32E78CD}" type="pres">
      <dgm:prSet presAssocID="{C576E5DC-3B64-4B15-900D-80BE3E1E8E21}" presName="horz1" presStyleCnt="0"/>
      <dgm:spPr/>
    </dgm:pt>
    <dgm:pt modelId="{E4512FD3-6385-D941-A820-EF25F1F4973F}" type="pres">
      <dgm:prSet presAssocID="{C576E5DC-3B64-4B15-900D-80BE3E1E8E21}" presName="tx1" presStyleLbl="revTx" presStyleIdx="1" presStyleCnt="6"/>
      <dgm:spPr/>
    </dgm:pt>
    <dgm:pt modelId="{B07D2666-456F-7144-81DC-217E357B8B11}" type="pres">
      <dgm:prSet presAssocID="{C576E5DC-3B64-4B15-900D-80BE3E1E8E21}" presName="vert1" presStyleCnt="0"/>
      <dgm:spPr/>
    </dgm:pt>
    <dgm:pt modelId="{B6DC67A9-8B1E-5545-A32D-2EC6181EEA46}" type="pres">
      <dgm:prSet presAssocID="{DC31864A-8F9A-48E3-A16E-C0B9DCF28E59}" presName="thickLine" presStyleLbl="alignNode1" presStyleIdx="2" presStyleCnt="6"/>
      <dgm:spPr/>
    </dgm:pt>
    <dgm:pt modelId="{2A2C63E4-A436-6E42-86D0-76233C465260}" type="pres">
      <dgm:prSet presAssocID="{DC31864A-8F9A-48E3-A16E-C0B9DCF28E59}" presName="horz1" presStyleCnt="0"/>
      <dgm:spPr/>
    </dgm:pt>
    <dgm:pt modelId="{22F10A34-081F-F248-AA1D-765AE8BB6997}" type="pres">
      <dgm:prSet presAssocID="{DC31864A-8F9A-48E3-A16E-C0B9DCF28E59}" presName="tx1" presStyleLbl="revTx" presStyleIdx="2" presStyleCnt="6"/>
      <dgm:spPr/>
    </dgm:pt>
    <dgm:pt modelId="{6AEDA162-731D-CB45-AC85-4C4EFDA78596}" type="pres">
      <dgm:prSet presAssocID="{DC31864A-8F9A-48E3-A16E-C0B9DCF28E59}" presName="vert1" presStyleCnt="0"/>
      <dgm:spPr/>
    </dgm:pt>
    <dgm:pt modelId="{2C0D4046-36A6-024C-9C4C-606F322BF516}" type="pres">
      <dgm:prSet presAssocID="{F7B3731A-C24B-4BA6-8E5A-CDDFD57BF0E2}" presName="thickLine" presStyleLbl="alignNode1" presStyleIdx="3" presStyleCnt="6"/>
      <dgm:spPr/>
    </dgm:pt>
    <dgm:pt modelId="{B275C36F-2228-E342-93F7-6D08FAF4849F}" type="pres">
      <dgm:prSet presAssocID="{F7B3731A-C24B-4BA6-8E5A-CDDFD57BF0E2}" presName="horz1" presStyleCnt="0"/>
      <dgm:spPr/>
    </dgm:pt>
    <dgm:pt modelId="{E3FF1640-C556-4E4A-A012-ABC013BFB432}" type="pres">
      <dgm:prSet presAssocID="{F7B3731A-C24B-4BA6-8E5A-CDDFD57BF0E2}" presName="tx1" presStyleLbl="revTx" presStyleIdx="3" presStyleCnt="6"/>
      <dgm:spPr/>
    </dgm:pt>
    <dgm:pt modelId="{78840861-6CEC-1A45-A046-F752C986FC36}" type="pres">
      <dgm:prSet presAssocID="{F7B3731A-C24B-4BA6-8E5A-CDDFD57BF0E2}" presName="vert1" presStyleCnt="0"/>
      <dgm:spPr/>
    </dgm:pt>
    <dgm:pt modelId="{55FDE84D-8BB1-8F41-9574-D58C15FB5077}" type="pres">
      <dgm:prSet presAssocID="{A4A58EFE-5F98-44EB-8A99-246679500508}" presName="thickLine" presStyleLbl="alignNode1" presStyleIdx="4" presStyleCnt="6"/>
      <dgm:spPr/>
    </dgm:pt>
    <dgm:pt modelId="{3E36AD74-DD21-8848-9011-F2BCA05484D7}" type="pres">
      <dgm:prSet presAssocID="{A4A58EFE-5F98-44EB-8A99-246679500508}" presName="horz1" presStyleCnt="0"/>
      <dgm:spPr/>
    </dgm:pt>
    <dgm:pt modelId="{01ADC9A5-8186-CA4B-9F76-220E7AB36956}" type="pres">
      <dgm:prSet presAssocID="{A4A58EFE-5F98-44EB-8A99-246679500508}" presName="tx1" presStyleLbl="revTx" presStyleIdx="4" presStyleCnt="6"/>
      <dgm:spPr/>
    </dgm:pt>
    <dgm:pt modelId="{8BB782DB-68EF-6442-8076-8B678338AC97}" type="pres">
      <dgm:prSet presAssocID="{A4A58EFE-5F98-44EB-8A99-246679500508}" presName="vert1" presStyleCnt="0"/>
      <dgm:spPr/>
    </dgm:pt>
    <dgm:pt modelId="{D31CEB80-7103-574C-B5DB-4F1A30274378}" type="pres">
      <dgm:prSet presAssocID="{11EF0E32-3BF9-4117-975E-8B692698C096}" presName="thickLine" presStyleLbl="alignNode1" presStyleIdx="5" presStyleCnt="6"/>
      <dgm:spPr/>
    </dgm:pt>
    <dgm:pt modelId="{AFEE0D48-BD9C-054A-BAC5-A8EBB5ECABD3}" type="pres">
      <dgm:prSet presAssocID="{11EF0E32-3BF9-4117-975E-8B692698C096}" presName="horz1" presStyleCnt="0"/>
      <dgm:spPr/>
    </dgm:pt>
    <dgm:pt modelId="{F1627D15-F0CE-E44B-82AB-119F46B95623}" type="pres">
      <dgm:prSet presAssocID="{11EF0E32-3BF9-4117-975E-8B692698C096}" presName="tx1" presStyleLbl="revTx" presStyleIdx="5" presStyleCnt="6"/>
      <dgm:spPr/>
    </dgm:pt>
    <dgm:pt modelId="{22B37164-25E0-BC4C-93A8-5D1D44035611}" type="pres">
      <dgm:prSet presAssocID="{11EF0E32-3BF9-4117-975E-8B692698C096}" presName="vert1" presStyleCnt="0"/>
      <dgm:spPr/>
    </dgm:pt>
  </dgm:ptLst>
  <dgm:cxnLst>
    <dgm:cxn modelId="{A0BF8810-F4AE-1041-9215-C26CB58D94E0}" type="presOf" srcId="{F7B3731A-C24B-4BA6-8E5A-CDDFD57BF0E2}" destId="{E3FF1640-C556-4E4A-A012-ABC013BFB432}" srcOrd="0" destOrd="0" presId="urn:microsoft.com/office/officeart/2008/layout/LinedList"/>
    <dgm:cxn modelId="{A0823720-98F4-44B6-91EC-E2FF16111482}" srcId="{054D7ECC-BF47-4C02-A4E0-A15A89E0755A}" destId="{F7B3731A-C24B-4BA6-8E5A-CDDFD57BF0E2}" srcOrd="3" destOrd="0" parTransId="{5596204D-CA18-4EB9-829F-256A82EDEDCF}" sibTransId="{7DFE0797-81BB-4CF7-A756-71233995C5CD}"/>
    <dgm:cxn modelId="{7D593A27-030F-0E4F-89EC-6A92249825B7}" type="presOf" srcId="{C8A773A2-3D62-4328-BFF5-18CFBFC03B5F}" destId="{7F59263A-7BD2-B74E-AAC6-797E27758FA3}" srcOrd="0" destOrd="0" presId="urn:microsoft.com/office/officeart/2008/layout/LinedList"/>
    <dgm:cxn modelId="{EEA89677-0F08-4B41-AE85-4B1F9DDAF926}" type="presOf" srcId="{11EF0E32-3BF9-4117-975E-8B692698C096}" destId="{F1627D15-F0CE-E44B-82AB-119F46B95623}" srcOrd="0" destOrd="0" presId="urn:microsoft.com/office/officeart/2008/layout/LinedList"/>
    <dgm:cxn modelId="{4A355079-B953-45E6-85FE-0498BE98B249}" srcId="{054D7ECC-BF47-4C02-A4E0-A15A89E0755A}" destId="{C8A773A2-3D62-4328-BFF5-18CFBFC03B5F}" srcOrd="0" destOrd="0" parTransId="{2206E639-EE47-4343-8373-554C198FF1C4}" sibTransId="{2C57FA3A-3183-4225-A60D-0D1BBB5CCA43}"/>
    <dgm:cxn modelId="{C2E37D7A-2D1D-4D8D-A94B-8B8509E09029}" srcId="{054D7ECC-BF47-4C02-A4E0-A15A89E0755A}" destId="{A4A58EFE-5F98-44EB-8A99-246679500508}" srcOrd="4" destOrd="0" parTransId="{C5E66F23-101A-45CA-A3E7-E2AA8A8DFF95}" sibTransId="{BDD28307-BA96-449E-B2D8-8267454607D0}"/>
    <dgm:cxn modelId="{0EA10599-0898-4586-9BB6-BB1D699C5530}" srcId="{054D7ECC-BF47-4C02-A4E0-A15A89E0755A}" destId="{C576E5DC-3B64-4B15-900D-80BE3E1E8E21}" srcOrd="1" destOrd="0" parTransId="{1752A413-3154-46DA-9394-F9745C3AEF02}" sibTransId="{5BDE207E-38BF-40A0-865C-11913DE7DF57}"/>
    <dgm:cxn modelId="{99130E9B-F8EA-DE47-A563-CEF3836E195D}" type="presOf" srcId="{A4A58EFE-5F98-44EB-8A99-246679500508}" destId="{01ADC9A5-8186-CA4B-9F76-220E7AB36956}" srcOrd="0" destOrd="0" presId="urn:microsoft.com/office/officeart/2008/layout/LinedList"/>
    <dgm:cxn modelId="{BAF6A1B1-08D6-4C62-B108-1DBA046D4A17}" srcId="{054D7ECC-BF47-4C02-A4E0-A15A89E0755A}" destId="{11EF0E32-3BF9-4117-975E-8B692698C096}" srcOrd="5" destOrd="0" parTransId="{3D21FEB7-38DE-4B3A-BDA0-F165B3B960AA}" sibTransId="{977B406C-4F84-4AE2-AD48-F93804BE414B}"/>
    <dgm:cxn modelId="{B933C7B4-0A2F-0641-9726-041D507AAD0C}" type="presOf" srcId="{054D7ECC-BF47-4C02-A4E0-A15A89E0755A}" destId="{84AE49CD-8A43-C244-8CCE-9AE6C5AF90D8}" srcOrd="0" destOrd="0" presId="urn:microsoft.com/office/officeart/2008/layout/LinedList"/>
    <dgm:cxn modelId="{3E4C86C6-686B-B84A-BD06-394B8746F9D7}" type="presOf" srcId="{DC31864A-8F9A-48E3-A16E-C0B9DCF28E59}" destId="{22F10A34-081F-F248-AA1D-765AE8BB6997}" srcOrd="0" destOrd="0" presId="urn:microsoft.com/office/officeart/2008/layout/LinedList"/>
    <dgm:cxn modelId="{D223ADD9-C0AE-4D83-AA69-10A1A2CC1486}" srcId="{054D7ECC-BF47-4C02-A4E0-A15A89E0755A}" destId="{DC31864A-8F9A-48E3-A16E-C0B9DCF28E59}" srcOrd="2" destOrd="0" parTransId="{AEB07A75-A5A4-4940-9251-6966B4879E43}" sibTransId="{C7A37C2F-2D57-4304-929B-6F3F4FF015FB}"/>
    <dgm:cxn modelId="{4D64EBE3-7DD2-1143-BA86-FA6063E6AA9D}" type="presOf" srcId="{C576E5DC-3B64-4B15-900D-80BE3E1E8E21}" destId="{E4512FD3-6385-D941-A820-EF25F1F4973F}" srcOrd="0" destOrd="0" presId="urn:microsoft.com/office/officeart/2008/layout/LinedList"/>
    <dgm:cxn modelId="{85C37C8C-F0E2-684E-8FCF-F4507B2D4E1E}" type="presParOf" srcId="{84AE49CD-8A43-C244-8CCE-9AE6C5AF90D8}" destId="{2206F262-11F0-4747-ABB7-19FFBB219052}" srcOrd="0" destOrd="0" presId="urn:microsoft.com/office/officeart/2008/layout/LinedList"/>
    <dgm:cxn modelId="{CF40F51C-984C-7042-833A-BAE529DCCD0A}" type="presParOf" srcId="{84AE49CD-8A43-C244-8CCE-9AE6C5AF90D8}" destId="{C4C11A07-B2DD-F749-89AC-B5BEBE5CF72D}" srcOrd="1" destOrd="0" presId="urn:microsoft.com/office/officeart/2008/layout/LinedList"/>
    <dgm:cxn modelId="{B77144BE-A710-394E-B24B-2448470CBB17}" type="presParOf" srcId="{C4C11A07-B2DD-F749-89AC-B5BEBE5CF72D}" destId="{7F59263A-7BD2-B74E-AAC6-797E27758FA3}" srcOrd="0" destOrd="0" presId="urn:microsoft.com/office/officeart/2008/layout/LinedList"/>
    <dgm:cxn modelId="{0B20B472-A8A9-5745-ACED-BEB70C409337}" type="presParOf" srcId="{C4C11A07-B2DD-F749-89AC-B5BEBE5CF72D}" destId="{7F1D87DD-C58D-754A-9ED2-21A5C0675D2D}" srcOrd="1" destOrd="0" presId="urn:microsoft.com/office/officeart/2008/layout/LinedList"/>
    <dgm:cxn modelId="{C052BA74-53D1-4C48-ABAA-B42FD3306546}" type="presParOf" srcId="{84AE49CD-8A43-C244-8CCE-9AE6C5AF90D8}" destId="{15BC2812-7BCE-A44B-95A1-01BDB8E80181}" srcOrd="2" destOrd="0" presId="urn:microsoft.com/office/officeart/2008/layout/LinedList"/>
    <dgm:cxn modelId="{ACD917C0-A592-B74D-85CA-EC76AFD2E8B5}" type="presParOf" srcId="{84AE49CD-8A43-C244-8CCE-9AE6C5AF90D8}" destId="{AD6B603C-AC82-C446-B4D5-0E71D32E78CD}" srcOrd="3" destOrd="0" presId="urn:microsoft.com/office/officeart/2008/layout/LinedList"/>
    <dgm:cxn modelId="{ABC2F9E7-1FD7-AE44-A654-1D42871DBBA8}" type="presParOf" srcId="{AD6B603C-AC82-C446-B4D5-0E71D32E78CD}" destId="{E4512FD3-6385-D941-A820-EF25F1F4973F}" srcOrd="0" destOrd="0" presId="urn:microsoft.com/office/officeart/2008/layout/LinedList"/>
    <dgm:cxn modelId="{DDAD8453-ED05-914C-A6CB-26E0F628AE88}" type="presParOf" srcId="{AD6B603C-AC82-C446-B4D5-0E71D32E78CD}" destId="{B07D2666-456F-7144-81DC-217E357B8B11}" srcOrd="1" destOrd="0" presId="urn:microsoft.com/office/officeart/2008/layout/LinedList"/>
    <dgm:cxn modelId="{92F47F1E-9620-BD4C-ADAB-7C8A5077DB11}" type="presParOf" srcId="{84AE49CD-8A43-C244-8CCE-9AE6C5AF90D8}" destId="{B6DC67A9-8B1E-5545-A32D-2EC6181EEA46}" srcOrd="4" destOrd="0" presId="urn:microsoft.com/office/officeart/2008/layout/LinedList"/>
    <dgm:cxn modelId="{A921F9C5-D745-5346-AB3D-66E70F208C85}" type="presParOf" srcId="{84AE49CD-8A43-C244-8CCE-9AE6C5AF90D8}" destId="{2A2C63E4-A436-6E42-86D0-76233C465260}" srcOrd="5" destOrd="0" presId="urn:microsoft.com/office/officeart/2008/layout/LinedList"/>
    <dgm:cxn modelId="{0565F37D-68CC-6640-9503-F9F5CC9650D1}" type="presParOf" srcId="{2A2C63E4-A436-6E42-86D0-76233C465260}" destId="{22F10A34-081F-F248-AA1D-765AE8BB6997}" srcOrd="0" destOrd="0" presId="urn:microsoft.com/office/officeart/2008/layout/LinedList"/>
    <dgm:cxn modelId="{728EBFCD-C3D7-3F4A-BC81-D6FCE054F35B}" type="presParOf" srcId="{2A2C63E4-A436-6E42-86D0-76233C465260}" destId="{6AEDA162-731D-CB45-AC85-4C4EFDA78596}" srcOrd="1" destOrd="0" presId="urn:microsoft.com/office/officeart/2008/layout/LinedList"/>
    <dgm:cxn modelId="{51354D3F-61CA-4640-A667-75148036704C}" type="presParOf" srcId="{84AE49CD-8A43-C244-8CCE-9AE6C5AF90D8}" destId="{2C0D4046-36A6-024C-9C4C-606F322BF516}" srcOrd="6" destOrd="0" presId="urn:microsoft.com/office/officeart/2008/layout/LinedList"/>
    <dgm:cxn modelId="{52B440AB-3FE0-2F45-9E9B-B54F3C0FB141}" type="presParOf" srcId="{84AE49CD-8A43-C244-8CCE-9AE6C5AF90D8}" destId="{B275C36F-2228-E342-93F7-6D08FAF4849F}" srcOrd="7" destOrd="0" presId="urn:microsoft.com/office/officeart/2008/layout/LinedList"/>
    <dgm:cxn modelId="{B537B031-1D9A-5241-953F-3871E439BC93}" type="presParOf" srcId="{B275C36F-2228-E342-93F7-6D08FAF4849F}" destId="{E3FF1640-C556-4E4A-A012-ABC013BFB432}" srcOrd="0" destOrd="0" presId="urn:microsoft.com/office/officeart/2008/layout/LinedList"/>
    <dgm:cxn modelId="{B1838633-E2F3-8944-A305-AC8774A0C5CC}" type="presParOf" srcId="{B275C36F-2228-E342-93F7-6D08FAF4849F}" destId="{78840861-6CEC-1A45-A046-F752C986FC36}" srcOrd="1" destOrd="0" presId="urn:microsoft.com/office/officeart/2008/layout/LinedList"/>
    <dgm:cxn modelId="{E8215A02-9F0F-074F-A95D-58DA8A34553F}" type="presParOf" srcId="{84AE49CD-8A43-C244-8CCE-9AE6C5AF90D8}" destId="{55FDE84D-8BB1-8F41-9574-D58C15FB5077}" srcOrd="8" destOrd="0" presId="urn:microsoft.com/office/officeart/2008/layout/LinedList"/>
    <dgm:cxn modelId="{1E715DE8-2D69-8E49-9306-3AA30909F0FD}" type="presParOf" srcId="{84AE49CD-8A43-C244-8CCE-9AE6C5AF90D8}" destId="{3E36AD74-DD21-8848-9011-F2BCA05484D7}" srcOrd="9" destOrd="0" presId="urn:microsoft.com/office/officeart/2008/layout/LinedList"/>
    <dgm:cxn modelId="{4E7406D8-2EB3-D441-A31E-9176FEC1ABA3}" type="presParOf" srcId="{3E36AD74-DD21-8848-9011-F2BCA05484D7}" destId="{01ADC9A5-8186-CA4B-9F76-220E7AB36956}" srcOrd="0" destOrd="0" presId="urn:microsoft.com/office/officeart/2008/layout/LinedList"/>
    <dgm:cxn modelId="{0339794D-0B71-EE4E-A876-B6700C50752E}" type="presParOf" srcId="{3E36AD74-DD21-8848-9011-F2BCA05484D7}" destId="{8BB782DB-68EF-6442-8076-8B678338AC97}" srcOrd="1" destOrd="0" presId="urn:microsoft.com/office/officeart/2008/layout/LinedList"/>
    <dgm:cxn modelId="{79B11186-80A2-FA4B-8E6E-6FE13242FA8F}" type="presParOf" srcId="{84AE49CD-8A43-C244-8CCE-9AE6C5AF90D8}" destId="{D31CEB80-7103-574C-B5DB-4F1A30274378}" srcOrd="10" destOrd="0" presId="urn:microsoft.com/office/officeart/2008/layout/LinedList"/>
    <dgm:cxn modelId="{8B764B84-B51D-C845-805A-EEF9EBC6D236}" type="presParOf" srcId="{84AE49CD-8A43-C244-8CCE-9AE6C5AF90D8}" destId="{AFEE0D48-BD9C-054A-BAC5-A8EBB5ECABD3}" srcOrd="11" destOrd="0" presId="urn:microsoft.com/office/officeart/2008/layout/LinedList"/>
    <dgm:cxn modelId="{165CEE9A-2428-F94C-8E80-7F3EF9C4FF1D}" type="presParOf" srcId="{AFEE0D48-BD9C-054A-BAC5-A8EBB5ECABD3}" destId="{F1627D15-F0CE-E44B-82AB-119F46B95623}" srcOrd="0" destOrd="0" presId="urn:microsoft.com/office/officeart/2008/layout/LinedList"/>
    <dgm:cxn modelId="{9BF4F84F-2937-4D45-BA02-7C92B50500A3}" type="presParOf" srcId="{AFEE0D48-BD9C-054A-BAC5-A8EBB5ECABD3}" destId="{22B37164-25E0-BC4C-93A8-5D1D4403561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BEC0C-7ADF-CD44-A19C-58A1DD6D3B46}">
      <dsp:nvSpPr>
        <dsp:cNvPr id="0" name=""/>
        <dsp:cNvSpPr/>
      </dsp:nvSpPr>
      <dsp:spPr>
        <a:xfrm>
          <a:off x="3279" y="39050"/>
          <a:ext cx="3197771" cy="1211331"/>
        </a:xfrm>
        <a:prstGeom prst="rect">
          <a:avLst/>
        </a:prstGeom>
        <a:solidFill>
          <a:srgbClr val="0070C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US" sz="3500" kern="1200" dirty="0"/>
            <a:t>CSU</a:t>
          </a:r>
        </a:p>
      </dsp:txBody>
      <dsp:txXfrm>
        <a:off x="3279" y="39050"/>
        <a:ext cx="3197771" cy="1211331"/>
      </dsp:txXfrm>
    </dsp:sp>
    <dsp:sp modelId="{D5BF80CB-40D9-C646-B37C-AB595B16AA31}">
      <dsp:nvSpPr>
        <dsp:cNvPr id="0" name=""/>
        <dsp:cNvSpPr/>
      </dsp:nvSpPr>
      <dsp:spPr>
        <a:xfrm>
          <a:off x="3279" y="1250382"/>
          <a:ext cx="3197771" cy="292728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90" tIns="186690" rIns="248920" bIns="280035" numCol="1" spcCol="1270" anchor="t" anchorCtr="0">
          <a:noAutofit/>
        </a:bodyPr>
        <a:lstStyle/>
        <a:p>
          <a:pPr marL="285750" lvl="1" indent="-285750" algn="l" defTabSz="1555750">
            <a:lnSpc>
              <a:spcPct val="90000"/>
            </a:lnSpc>
            <a:spcBef>
              <a:spcPct val="0"/>
            </a:spcBef>
            <a:spcAft>
              <a:spcPct val="15000"/>
            </a:spcAft>
            <a:buChar char="•"/>
          </a:pPr>
          <a:r>
            <a:rPr lang="en-US" sz="3500" kern="1200" dirty="0"/>
            <a:t>Local Associate Degree</a:t>
          </a:r>
        </a:p>
        <a:p>
          <a:pPr marL="285750" lvl="1" indent="-285750" algn="l" defTabSz="1555750">
            <a:lnSpc>
              <a:spcPct val="90000"/>
            </a:lnSpc>
            <a:spcBef>
              <a:spcPct val="0"/>
            </a:spcBef>
            <a:spcAft>
              <a:spcPct val="15000"/>
            </a:spcAft>
            <a:buChar char="•"/>
          </a:pPr>
          <a:r>
            <a:rPr lang="en-US" sz="3500" kern="1200" dirty="0"/>
            <a:t>ADT</a:t>
          </a:r>
        </a:p>
      </dsp:txBody>
      <dsp:txXfrm>
        <a:off x="3279" y="1250382"/>
        <a:ext cx="3197771" cy="2927285"/>
      </dsp:txXfrm>
    </dsp:sp>
    <dsp:sp modelId="{E2ED0FC3-4364-B549-B4F6-7604B4BC867B}">
      <dsp:nvSpPr>
        <dsp:cNvPr id="0" name=""/>
        <dsp:cNvSpPr/>
      </dsp:nvSpPr>
      <dsp:spPr>
        <a:xfrm>
          <a:off x="3648739" y="39050"/>
          <a:ext cx="3197771" cy="1211331"/>
        </a:xfrm>
        <a:prstGeom prst="rect">
          <a:avLst/>
        </a:prstGeom>
        <a:solidFill>
          <a:srgbClr val="7030A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US" sz="3500" kern="1200" dirty="0"/>
            <a:t>UC</a:t>
          </a:r>
        </a:p>
      </dsp:txBody>
      <dsp:txXfrm>
        <a:off x="3648739" y="39050"/>
        <a:ext cx="3197771" cy="1211331"/>
      </dsp:txXfrm>
    </dsp:sp>
    <dsp:sp modelId="{0E68FCDC-9FC6-9C47-9DE1-2F60D63610DF}">
      <dsp:nvSpPr>
        <dsp:cNvPr id="0" name=""/>
        <dsp:cNvSpPr/>
      </dsp:nvSpPr>
      <dsp:spPr>
        <a:xfrm>
          <a:off x="3648739" y="1250382"/>
          <a:ext cx="3197771" cy="292728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90" tIns="186690" rIns="248920" bIns="280035" numCol="1" spcCol="1270" anchor="t" anchorCtr="0">
          <a:noAutofit/>
        </a:bodyPr>
        <a:lstStyle/>
        <a:p>
          <a:pPr marL="285750" lvl="1" indent="-285750" algn="l" defTabSz="1555750">
            <a:lnSpc>
              <a:spcPct val="90000"/>
            </a:lnSpc>
            <a:spcBef>
              <a:spcPct val="0"/>
            </a:spcBef>
            <a:spcAft>
              <a:spcPct val="15000"/>
            </a:spcAft>
            <a:buChar char="•"/>
          </a:pPr>
          <a:r>
            <a:rPr lang="en-US" sz="3500" kern="1200" dirty="0"/>
            <a:t>TAG</a:t>
          </a:r>
        </a:p>
        <a:p>
          <a:pPr marL="285750" lvl="1" indent="-285750" algn="l" defTabSz="1555750">
            <a:lnSpc>
              <a:spcPct val="90000"/>
            </a:lnSpc>
            <a:spcBef>
              <a:spcPct val="0"/>
            </a:spcBef>
            <a:spcAft>
              <a:spcPct val="15000"/>
            </a:spcAft>
            <a:buChar char="•"/>
          </a:pPr>
          <a:r>
            <a:rPr lang="en-US" sz="3500" kern="1200" dirty="0"/>
            <a:t>UCTP</a:t>
          </a:r>
        </a:p>
        <a:p>
          <a:pPr marL="285750" lvl="1" indent="-285750" algn="l" defTabSz="1555750">
            <a:lnSpc>
              <a:spcPct val="90000"/>
            </a:lnSpc>
            <a:spcBef>
              <a:spcPct val="0"/>
            </a:spcBef>
            <a:spcAft>
              <a:spcPct val="15000"/>
            </a:spcAft>
            <a:buChar char="•"/>
          </a:pPr>
          <a:r>
            <a:rPr lang="en-US" sz="3500" kern="1200" dirty="0"/>
            <a:t>Pathways+</a:t>
          </a:r>
        </a:p>
      </dsp:txBody>
      <dsp:txXfrm>
        <a:off x="3648739" y="1250382"/>
        <a:ext cx="3197771" cy="2927285"/>
      </dsp:txXfrm>
    </dsp:sp>
    <dsp:sp modelId="{8841686D-D502-3740-81ED-6F224B705E8A}">
      <dsp:nvSpPr>
        <dsp:cNvPr id="0" name=""/>
        <dsp:cNvSpPr/>
      </dsp:nvSpPr>
      <dsp:spPr>
        <a:xfrm>
          <a:off x="7294198" y="39050"/>
          <a:ext cx="3197771" cy="1211331"/>
        </a:xfrm>
        <a:prstGeom prst="rect">
          <a:avLst/>
        </a:prstGeom>
        <a:solidFill>
          <a:schemeClr val="accent1">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US" sz="3500" kern="1200" dirty="0"/>
            <a:t>Private and Out of State</a:t>
          </a:r>
        </a:p>
      </dsp:txBody>
      <dsp:txXfrm>
        <a:off x="7294198" y="39050"/>
        <a:ext cx="3197771" cy="1211331"/>
      </dsp:txXfrm>
    </dsp:sp>
    <dsp:sp modelId="{0B898861-74C5-C846-882A-F097BE2216AE}">
      <dsp:nvSpPr>
        <dsp:cNvPr id="0" name=""/>
        <dsp:cNvSpPr/>
      </dsp:nvSpPr>
      <dsp:spPr>
        <a:xfrm>
          <a:off x="7294198" y="1250382"/>
          <a:ext cx="3197771" cy="292728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90" tIns="186690" rIns="248920" bIns="280035" numCol="1" spcCol="1270" anchor="t" anchorCtr="0">
          <a:noAutofit/>
        </a:bodyPr>
        <a:lstStyle/>
        <a:p>
          <a:pPr marL="285750" lvl="1" indent="-285750" algn="l" defTabSz="1555750">
            <a:lnSpc>
              <a:spcPct val="90000"/>
            </a:lnSpc>
            <a:spcBef>
              <a:spcPct val="0"/>
            </a:spcBef>
            <a:spcAft>
              <a:spcPct val="15000"/>
            </a:spcAft>
            <a:buChar char="•"/>
          </a:pPr>
          <a:r>
            <a:rPr lang="en-US" sz="3500" kern="1200" dirty="0"/>
            <a:t>Local Associate Degree</a:t>
          </a:r>
        </a:p>
        <a:p>
          <a:pPr marL="285750" lvl="1" indent="-285750" algn="l" defTabSz="1555750">
            <a:lnSpc>
              <a:spcPct val="90000"/>
            </a:lnSpc>
            <a:spcBef>
              <a:spcPct val="0"/>
            </a:spcBef>
            <a:spcAft>
              <a:spcPct val="15000"/>
            </a:spcAft>
            <a:buChar char="•"/>
          </a:pPr>
          <a:r>
            <a:rPr lang="en-US" sz="3500" kern="1200" dirty="0"/>
            <a:t>ADT</a:t>
          </a:r>
        </a:p>
        <a:p>
          <a:pPr marL="285750" lvl="1" indent="-285750" algn="l" defTabSz="1555750">
            <a:lnSpc>
              <a:spcPct val="90000"/>
            </a:lnSpc>
            <a:spcBef>
              <a:spcPct val="0"/>
            </a:spcBef>
            <a:spcAft>
              <a:spcPct val="15000"/>
            </a:spcAft>
            <a:buChar char="•"/>
          </a:pPr>
          <a:r>
            <a:rPr lang="en-US" sz="3500" kern="1200" dirty="0"/>
            <a:t>Other</a:t>
          </a:r>
        </a:p>
      </dsp:txBody>
      <dsp:txXfrm>
        <a:off x="7294198" y="1250382"/>
        <a:ext cx="3197771" cy="29272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60D9D-62B1-2242-A0BB-357872C589AC}">
      <dsp:nvSpPr>
        <dsp:cNvPr id="0" name=""/>
        <dsp:cNvSpPr/>
      </dsp:nvSpPr>
      <dsp:spPr>
        <a:xfrm>
          <a:off x="157054" y="2441"/>
          <a:ext cx="4634772" cy="4634772"/>
        </a:xfrm>
        <a:prstGeom prst="circularArrow">
          <a:avLst>
            <a:gd name="adj1" fmla="val 5274"/>
            <a:gd name="adj2" fmla="val 312630"/>
            <a:gd name="adj3" fmla="val 14298563"/>
            <a:gd name="adj4" fmla="val 17085921"/>
            <a:gd name="adj5" fmla="val 547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E67821-0581-8043-8172-7750063E6D6E}">
      <dsp:nvSpPr>
        <dsp:cNvPr id="0" name=""/>
        <dsp:cNvSpPr/>
      </dsp:nvSpPr>
      <dsp:spPr>
        <a:xfrm>
          <a:off x="1628684" y="9523"/>
          <a:ext cx="1691512" cy="8457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Call/Email your representative</a:t>
          </a:r>
        </a:p>
      </dsp:txBody>
      <dsp:txXfrm>
        <a:off x="1669970" y="50809"/>
        <a:ext cx="1608940" cy="763184"/>
      </dsp:txXfrm>
    </dsp:sp>
    <dsp:sp modelId="{B612DF08-3069-2C42-AC2A-3FDBF8FABD7D}">
      <dsp:nvSpPr>
        <dsp:cNvPr id="0" name=""/>
        <dsp:cNvSpPr/>
      </dsp:nvSpPr>
      <dsp:spPr>
        <a:xfrm>
          <a:off x="3257013" y="949639"/>
          <a:ext cx="1691512" cy="8457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Ask others to join you</a:t>
          </a:r>
        </a:p>
      </dsp:txBody>
      <dsp:txXfrm>
        <a:off x="3298299" y="990925"/>
        <a:ext cx="1608940" cy="763184"/>
      </dsp:txXfrm>
    </dsp:sp>
    <dsp:sp modelId="{C5483B62-AC3F-DF4C-A3C2-85BD16A6081B}">
      <dsp:nvSpPr>
        <dsp:cNvPr id="0" name=""/>
        <dsp:cNvSpPr/>
      </dsp:nvSpPr>
      <dsp:spPr>
        <a:xfrm>
          <a:off x="3257013" y="2829872"/>
          <a:ext cx="1691512" cy="8457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Do your research and be prepared</a:t>
          </a:r>
        </a:p>
      </dsp:txBody>
      <dsp:txXfrm>
        <a:off x="3298299" y="2871158"/>
        <a:ext cx="1608940" cy="763184"/>
      </dsp:txXfrm>
    </dsp:sp>
    <dsp:sp modelId="{0E2B8B50-C6A6-3540-95E9-B134CDD6DA3A}">
      <dsp:nvSpPr>
        <dsp:cNvPr id="0" name=""/>
        <dsp:cNvSpPr/>
      </dsp:nvSpPr>
      <dsp:spPr>
        <a:xfrm>
          <a:off x="1628684" y="3769988"/>
          <a:ext cx="1691512" cy="8457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Meet with Representative</a:t>
          </a:r>
        </a:p>
      </dsp:txBody>
      <dsp:txXfrm>
        <a:off x="1669970" y="3811274"/>
        <a:ext cx="1608940" cy="763184"/>
      </dsp:txXfrm>
    </dsp:sp>
    <dsp:sp modelId="{E8EC2576-45D6-9347-AE77-39031A60745C}">
      <dsp:nvSpPr>
        <dsp:cNvPr id="0" name=""/>
        <dsp:cNvSpPr/>
      </dsp:nvSpPr>
      <dsp:spPr>
        <a:xfrm>
          <a:off x="355" y="2829872"/>
          <a:ext cx="1691512" cy="8457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Follow up!</a:t>
          </a:r>
        </a:p>
      </dsp:txBody>
      <dsp:txXfrm>
        <a:off x="41641" y="2871158"/>
        <a:ext cx="1608940" cy="763184"/>
      </dsp:txXfrm>
    </dsp:sp>
    <dsp:sp modelId="{520FDED2-485A-9643-B9C1-BF307A0DCAD1}">
      <dsp:nvSpPr>
        <dsp:cNvPr id="0" name=""/>
        <dsp:cNvSpPr/>
      </dsp:nvSpPr>
      <dsp:spPr>
        <a:xfrm>
          <a:off x="355" y="949639"/>
          <a:ext cx="1691512" cy="8457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Send a thank you note</a:t>
          </a:r>
        </a:p>
      </dsp:txBody>
      <dsp:txXfrm>
        <a:off x="41641" y="990925"/>
        <a:ext cx="1608940" cy="7631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6F262-11F0-4747-ABB7-19FFBB219052}">
      <dsp:nvSpPr>
        <dsp:cNvPr id="0" name=""/>
        <dsp:cNvSpPr/>
      </dsp:nvSpPr>
      <dsp:spPr>
        <a:xfrm>
          <a:off x="0" y="2144"/>
          <a:ext cx="494888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59263A-7BD2-B74E-AAC6-797E27758FA3}">
      <dsp:nvSpPr>
        <dsp:cNvPr id="0" name=""/>
        <dsp:cNvSpPr/>
      </dsp:nvSpPr>
      <dsp:spPr>
        <a:xfrm>
          <a:off x="0" y="2144"/>
          <a:ext cx="4948881" cy="731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Be prepared, honest, and respectful</a:t>
          </a:r>
        </a:p>
      </dsp:txBody>
      <dsp:txXfrm>
        <a:off x="0" y="2144"/>
        <a:ext cx="4948881" cy="731175"/>
      </dsp:txXfrm>
    </dsp:sp>
    <dsp:sp modelId="{15BC2812-7BCE-A44B-95A1-01BDB8E80181}">
      <dsp:nvSpPr>
        <dsp:cNvPr id="0" name=""/>
        <dsp:cNvSpPr/>
      </dsp:nvSpPr>
      <dsp:spPr>
        <a:xfrm>
          <a:off x="0" y="733319"/>
          <a:ext cx="494888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512FD3-6385-D941-A820-EF25F1F4973F}">
      <dsp:nvSpPr>
        <dsp:cNvPr id="0" name=""/>
        <dsp:cNvSpPr/>
      </dsp:nvSpPr>
      <dsp:spPr>
        <a:xfrm>
          <a:off x="0" y="733319"/>
          <a:ext cx="4948881" cy="731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Breathe </a:t>
          </a:r>
        </a:p>
      </dsp:txBody>
      <dsp:txXfrm>
        <a:off x="0" y="733319"/>
        <a:ext cx="4948881" cy="731175"/>
      </dsp:txXfrm>
    </dsp:sp>
    <dsp:sp modelId="{B6DC67A9-8B1E-5545-A32D-2EC6181EEA46}">
      <dsp:nvSpPr>
        <dsp:cNvPr id="0" name=""/>
        <dsp:cNvSpPr/>
      </dsp:nvSpPr>
      <dsp:spPr>
        <a:xfrm>
          <a:off x="0" y="1464495"/>
          <a:ext cx="494888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F10A34-081F-F248-AA1D-765AE8BB6997}">
      <dsp:nvSpPr>
        <dsp:cNvPr id="0" name=""/>
        <dsp:cNvSpPr/>
      </dsp:nvSpPr>
      <dsp:spPr>
        <a:xfrm>
          <a:off x="0" y="1464495"/>
          <a:ext cx="4948881" cy="731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Be reliable</a:t>
          </a:r>
        </a:p>
      </dsp:txBody>
      <dsp:txXfrm>
        <a:off x="0" y="1464495"/>
        <a:ext cx="4948881" cy="731175"/>
      </dsp:txXfrm>
    </dsp:sp>
    <dsp:sp modelId="{2C0D4046-36A6-024C-9C4C-606F322BF516}">
      <dsp:nvSpPr>
        <dsp:cNvPr id="0" name=""/>
        <dsp:cNvSpPr/>
      </dsp:nvSpPr>
      <dsp:spPr>
        <a:xfrm>
          <a:off x="0" y="2195671"/>
          <a:ext cx="494888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FF1640-C556-4E4A-A012-ABC013BFB432}">
      <dsp:nvSpPr>
        <dsp:cNvPr id="0" name=""/>
        <dsp:cNvSpPr/>
      </dsp:nvSpPr>
      <dsp:spPr>
        <a:xfrm>
          <a:off x="0" y="2195671"/>
          <a:ext cx="4948881" cy="731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Select a spokesperson</a:t>
          </a:r>
        </a:p>
      </dsp:txBody>
      <dsp:txXfrm>
        <a:off x="0" y="2195671"/>
        <a:ext cx="4948881" cy="731175"/>
      </dsp:txXfrm>
    </dsp:sp>
    <dsp:sp modelId="{55FDE84D-8BB1-8F41-9574-D58C15FB5077}">
      <dsp:nvSpPr>
        <dsp:cNvPr id="0" name=""/>
        <dsp:cNvSpPr/>
      </dsp:nvSpPr>
      <dsp:spPr>
        <a:xfrm>
          <a:off x="0" y="2926847"/>
          <a:ext cx="494888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DC9A5-8186-CA4B-9F76-220E7AB36956}">
      <dsp:nvSpPr>
        <dsp:cNvPr id="0" name=""/>
        <dsp:cNvSpPr/>
      </dsp:nvSpPr>
      <dsp:spPr>
        <a:xfrm>
          <a:off x="0" y="2926847"/>
          <a:ext cx="4948881" cy="731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Ask for support</a:t>
          </a:r>
        </a:p>
      </dsp:txBody>
      <dsp:txXfrm>
        <a:off x="0" y="2926847"/>
        <a:ext cx="4948881" cy="731175"/>
      </dsp:txXfrm>
    </dsp:sp>
    <dsp:sp modelId="{D31CEB80-7103-574C-B5DB-4F1A30274378}">
      <dsp:nvSpPr>
        <dsp:cNvPr id="0" name=""/>
        <dsp:cNvSpPr/>
      </dsp:nvSpPr>
      <dsp:spPr>
        <a:xfrm>
          <a:off x="0" y="3658023"/>
          <a:ext cx="494888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627D15-F0CE-E44B-82AB-119F46B95623}">
      <dsp:nvSpPr>
        <dsp:cNvPr id="0" name=""/>
        <dsp:cNvSpPr/>
      </dsp:nvSpPr>
      <dsp:spPr>
        <a:xfrm>
          <a:off x="0" y="3658023"/>
          <a:ext cx="4948881" cy="731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Leave something behind</a:t>
          </a:r>
        </a:p>
      </dsp:txBody>
      <dsp:txXfrm>
        <a:off x="0" y="3658023"/>
        <a:ext cx="4948881" cy="73117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5CB547-D8BB-5C48-8462-FD0CB901A9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2683E5D-00DF-F041-A84B-D6F1E6295E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CCC4D2D-8C89-0644-B639-64734A9AF3D2}" type="datetimeFigureOut">
              <a:rPr lang="en-US"/>
              <a:pPr>
                <a:defRPr/>
              </a:pPr>
              <a:t>10/7/21</a:t>
            </a:fld>
            <a:endParaRPr lang="en-US"/>
          </a:p>
        </p:txBody>
      </p:sp>
      <p:sp>
        <p:nvSpPr>
          <p:cNvPr id="4" name="Footer Placeholder 3">
            <a:extLst>
              <a:ext uri="{FF2B5EF4-FFF2-40B4-BE49-F238E27FC236}">
                <a16:creationId xmlns:a16="http://schemas.microsoft.com/office/drawing/2014/main" id="{6E55CACD-274B-DE4E-99EE-46077CD0BC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5" name="Slide Number Placeholder 4">
            <a:extLst>
              <a:ext uri="{FF2B5EF4-FFF2-40B4-BE49-F238E27FC236}">
                <a16:creationId xmlns:a16="http://schemas.microsoft.com/office/drawing/2014/main" id="{EF1FC012-AC68-714B-9724-7A479BC42B14}"/>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41355F52-F447-F54A-961B-8E00CCF7250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915D97-8592-FF4E-9875-358BF4973D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FF2FB98-4577-9543-8172-332ACAD91FC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0A2E8F5-E4C1-6249-8084-6F16D0B19D74}" type="datetimeFigureOut">
              <a:rPr lang="en-US"/>
              <a:pPr>
                <a:defRPr/>
              </a:pPr>
              <a:t>10/7/21</a:t>
            </a:fld>
            <a:endParaRPr lang="en-US"/>
          </a:p>
        </p:txBody>
      </p:sp>
      <p:sp>
        <p:nvSpPr>
          <p:cNvPr id="4" name="Slide Image Placeholder 3">
            <a:extLst>
              <a:ext uri="{FF2B5EF4-FFF2-40B4-BE49-F238E27FC236}">
                <a16:creationId xmlns:a16="http://schemas.microsoft.com/office/drawing/2014/main" id="{6F9F6430-99A5-C04A-A795-F657A572726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1A5CFA7-3E9F-FA48-842F-93F2B10560D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10F7AEB-216D-7346-A3DF-4423C420B26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7" name="Slide Number Placeholder 6">
            <a:extLst>
              <a:ext uri="{FF2B5EF4-FFF2-40B4-BE49-F238E27FC236}">
                <a16:creationId xmlns:a16="http://schemas.microsoft.com/office/drawing/2014/main" id="{2EF5396A-B27A-3E44-8659-67897C8AAD3C}"/>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D900586E-ECDB-F44A-B6A8-2831118B7B4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1</a:t>
            </a:fld>
            <a:endParaRPr lang="en-US" altLang="en-US"/>
          </a:p>
        </p:txBody>
      </p:sp>
    </p:spTree>
    <p:extLst>
      <p:ext uri="{BB962C8B-B14F-4D97-AF65-F5344CB8AC3E}">
        <p14:creationId xmlns:p14="http://schemas.microsoft.com/office/powerpoint/2010/main" val="2866948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10</a:t>
            </a:fld>
            <a:endParaRPr lang="en-US" altLang="en-US"/>
          </a:p>
        </p:txBody>
      </p:sp>
    </p:spTree>
    <p:extLst>
      <p:ext uri="{BB962C8B-B14F-4D97-AF65-F5344CB8AC3E}">
        <p14:creationId xmlns:p14="http://schemas.microsoft.com/office/powerpoint/2010/main" val="1959683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a:p>
            <a:r>
              <a:rPr lang="en-US" dirty="0"/>
              <a:t>Recently, CSU Fresno determined the following TMCs no longer similar:</a:t>
            </a:r>
          </a:p>
          <a:p>
            <a:pPr lvl="1"/>
            <a:r>
              <a:rPr lang="en-US" dirty="0"/>
              <a:t>Business Administration TMC.  </a:t>
            </a:r>
          </a:p>
          <a:p>
            <a:pPr lvl="1"/>
            <a:r>
              <a:rPr lang="en-US" dirty="0"/>
              <a:t>English TMC</a:t>
            </a:r>
          </a:p>
          <a:p>
            <a:pPr lvl="1"/>
            <a:r>
              <a:rPr lang="en-US" dirty="0"/>
              <a:t>Nutrition and Dietetics TMC</a:t>
            </a:r>
          </a:p>
          <a:p>
            <a:pPr lvl="1"/>
            <a:r>
              <a:rPr lang="en-US" dirty="0"/>
              <a:t>Computer Science TMC</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11</a:t>
            </a:fld>
            <a:endParaRPr lang="en-US" altLang="en-US"/>
          </a:p>
        </p:txBody>
      </p:sp>
    </p:spTree>
    <p:extLst>
      <p:ext uri="{BB962C8B-B14F-4D97-AF65-F5344CB8AC3E}">
        <p14:creationId xmlns:p14="http://schemas.microsoft.com/office/powerpoint/2010/main" val="2505433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12</a:t>
            </a:fld>
            <a:endParaRPr lang="en-US" altLang="en-US"/>
          </a:p>
        </p:txBody>
      </p:sp>
    </p:spTree>
    <p:extLst>
      <p:ext uri="{BB962C8B-B14F-4D97-AF65-F5344CB8AC3E}">
        <p14:creationId xmlns:p14="http://schemas.microsoft.com/office/powerpoint/2010/main" val="1273361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13</a:t>
            </a:fld>
            <a:endParaRPr lang="en-US" altLang="en-US"/>
          </a:p>
        </p:txBody>
      </p:sp>
    </p:spTree>
    <p:extLst>
      <p:ext uri="{BB962C8B-B14F-4D97-AF65-F5344CB8AC3E}">
        <p14:creationId xmlns:p14="http://schemas.microsoft.com/office/powerpoint/2010/main" val="3196150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14</a:t>
            </a:fld>
            <a:endParaRPr lang="en-US" altLang="en-US"/>
          </a:p>
        </p:txBody>
      </p:sp>
    </p:spTree>
    <p:extLst>
      <p:ext uri="{BB962C8B-B14F-4D97-AF65-F5344CB8AC3E}">
        <p14:creationId xmlns:p14="http://schemas.microsoft.com/office/powerpoint/2010/main" val="111885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15</a:t>
            </a:fld>
            <a:endParaRPr lang="en-US" altLang="en-US"/>
          </a:p>
        </p:txBody>
      </p:sp>
    </p:spTree>
    <p:extLst>
      <p:ext uri="{BB962C8B-B14F-4D97-AF65-F5344CB8AC3E}">
        <p14:creationId xmlns:p14="http://schemas.microsoft.com/office/powerpoint/2010/main" val="2499355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Wendy</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16</a:t>
            </a:fld>
            <a:endParaRPr lang="en-US" altLang="en-US"/>
          </a:p>
        </p:txBody>
      </p:sp>
    </p:spTree>
    <p:extLst>
      <p:ext uri="{BB962C8B-B14F-4D97-AF65-F5344CB8AC3E}">
        <p14:creationId xmlns:p14="http://schemas.microsoft.com/office/powerpoint/2010/main" val="146210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r>
              <a:rPr lang="en-US" dirty="0"/>
              <a:t> – speaking of data…this screen shot taken several months ago on the CSU website is now password protected</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17</a:t>
            </a:fld>
            <a:endParaRPr lang="en-US" altLang="en-US"/>
          </a:p>
        </p:txBody>
      </p:sp>
    </p:spTree>
    <p:extLst>
      <p:ext uri="{BB962C8B-B14F-4D97-AF65-F5344CB8AC3E}">
        <p14:creationId xmlns:p14="http://schemas.microsoft.com/office/powerpoint/2010/main" val="1770727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r>
              <a:rPr lang="en-US" dirty="0"/>
              <a:t>, Wendy, David</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9527B832-DDD6-BE44-884F-42302AB9E0F6}" type="slidenum">
              <a:rPr lang="en-US" altLang="en-US" smtClean="0"/>
              <a:pPr>
                <a:defRPr/>
              </a:pPr>
              <a:t>18</a:t>
            </a:fld>
            <a:endParaRPr lang="en-US" altLang="en-US"/>
          </a:p>
        </p:txBody>
      </p:sp>
    </p:spTree>
    <p:extLst>
      <p:ext uri="{BB962C8B-B14F-4D97-AF65-F5344CB8AC3E}">
        <p14:creationId xmlns:p14="http://schemas.microsoft.com/office/powerpoint/2010/main" val="686570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Wendy – we should know how many made it to the Gov desk. I will find out. </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9527B832-DDD6-BE44-884F-42302AB9E0F6}" type="slidenum">
              <a:rPr lang="en-US" altLang="en-US" smtClean="0"/>
              <a:pPr>
                <a:defRPr/>
              </a:pPr>
              <a:t>20</a:t>
            </a:fld>
            <a:endParaRPr lang="en-US" altLang="en-US"/>
          </a:p>
        </p:txBody>
      </p:sp>
    </p:spTree>
    <p:extLst>
      <p:ext uri="{BB962C8B-B14F-4D97-AF65-F5344CB8AC3E}">
        <p14:creationId xmlns:p14="http://schemas.microsoft.com/office/powerpoint/2010/main" val="2938911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2</a:t>
            </a:fld>
            <a:endParaRPr lang="en-US" altLang="en-US"/>
          </a:p>
        </p:txBody>
      </p:sp>
    </p:spTree>
    <p:extLst>
      <p:ext uri="{BB962C8B-B14F-4D97-AF65-F5344CB8AC3E}">
        <p14:creationId xmlns:p14="http://schemas.microsoft.com/office/powerpoint/2010/main" val="3307392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Wendy</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9527B832-DDD6-BE44-884F-42302AB9E0F6}" type="slidenum">
              <a:rPr lang="en-US" altLang="en-US" smtClean="0"/>
              <a:pPr>
                <a:defRPr/>
              </a:pPr>
              <a:t>21</a:t>
            </a:fld>
            <a:endParaRPr lang="en-US" altLang="en-US"/>
          </a:p>
        </p:txBody>
      </p:sp>
    </p:spTree>
    <p:extLst>
      <p:ext uri="{BB962C8B-B14F-4D97-AF65-F5344CB8AC3E}">
        <p14:creationId xmlns:p14="http://schemas.microsoft.com/office/powerpoint/2010/main" val="379053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Wendy</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22</a:t>
            </a:fld>
            <a:endParaRPr lang="en-US" altLang="en-US"/>
          </a:p>
        </p:txBody>
      </p:sp>
    </p:spTree>
    <p:extLst>
      <p:ext uri="{BB962C8B-B14F-4D97-AF65-F5344CB8AC3E}">
        <p14:creationId xmlns:p14="http://schemas.microsoft.com/office/powerpoint/2010/main" val="1642432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Wendy</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23</a:t>
            </a:fld>
            <a:endParaRPr lang="en-US" altLang="en-US"/>
          </a:p>
        </p:txBody>
      </p:sp>
    </p:spTree>
    <p:extLst>
      <p:ext uri="{BB962C8B-B14F-4D97-AF65-F5344CB8AC3E}">
        <p14:creationId xmlns:p14="http://schemas.microsoft.com/office/powerpoint/2010/main" val="504288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Wendy</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24</a:t>
            </a:fld>
            <a:endParaRPr lang="en-US" altLang="en-US"/>
          </a:p>
        </p:txBody>
      </p:sp>
    </p:spTree>
    <p:extLst>
      <p:ext uri="{BB962C8B-B14F-4D97-AF65-F5344CB8AC3E}">
        <p14:creationId xmlns:p14="http://schemas.microsoft.com/office/powerpoint/2010/main" val="1470161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3</a:t>
            </a:fld>
            <a:endParaRPr lang="en-US" altLang="en-US"/>
          </a:p>
        </p:txBody>
      </p:sp>
    </p:spTree>
    <p:extLst>
      <p:ext uri="{BB962C8B-B14F-4D97-AF65-F5344CB8AC3E}">
        <p14:creationId xmlns:p14="http://schemas.microsoft.com/office/powerpoint/2010/main" val="2948359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4</a:t>
            </a:fld>
            <a:endParaRPr lang="en-US" altLang="en-US"/>
          </a:p>
        </p:txBody>
      </p:sp>
    </p:spTree>
    <p:extLst>
      <p:ext uri="{BB962C8B-B14F-4D97-AF65-F5344CB8AC3E}">
        <p14:creationId xmlns:p14="http://schemas.microsoft.com/office/powerpoint/2010/main" val="960334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5</a:t>
            </a:fld>
            <a:endParaRPr lang="en-US" altLang="en-US"/>
          </a:p>
        </p:txBody>
      </p:sp>
    </p:spTree>
    <p:extLst>
      <p:ext uri="{BB962C8B-B14F-4D97-AF65-F5344CB8AC3E}">
        <p14:creationId xmlns:p14="http://schemas.microsoft.com/office/powerpoint/2010/main" val="1221924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r>
              <a:rPr lang="en-US" dirty="0"/>
              <a:t> – </a:t>
            </a:r>
            <a:r>
              <a:rPr lang="en-US" dirty="0" err="1"/>
              <a:t>expternal</a:t>
            </a:r>
            <a:r>
              <a:rPr lang="en-US" dirty="0"/>
              <a:t> influences</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6</a:t>
            </a:fld>
            <a:endParaRPr lang="en-US" altLang="en-US"/>
          </a:p>
        </p:txBody>
      </p:sp>
    </p:spTree>
    <p:extLst>
      <p:ext uri="{BB962C8B-B14F-4D97-AF65-F5344CB8AC3E}">
        <p14:creationId xmlns:p14="http://schemas.microsoft.com/office/powerpoint/2010/main" val="2266886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r>
              <a:rPr lang="en-US" dirty="0"/>
              <a:t> – external influences</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7</a:t>
            </a:fld>
            <a:endParaRPr lang="en-US" altLang="en-US"/>
          </a:p>
        </p:txBody>
      </p:sp>
    </p:spTree>
    <p:extLst>
      <p:ext uri="{BB962C8B-B14F-4D97-AF65-F5344CB8AC3E}">
        <p14:creationId xmlns:p14="http://schemas.microsoft.com/office/powerpoint/2010/main" val="2241332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8</a:t>
            </a:fld>
            <a:endParaRPr lang="en-US" altLang="en-US"/>
          </a:p>
        </p:txBody>
      </p:sp>
    </p:spTree>
    <p:extLst>
      <p:ext uri="{BB962C8B-B14F-4D97-AF65-F5344CB8AC3E}">
        <p14:creationId xmlns:p14="http://schemas.microsoft.com/office/powerpoint/2010/main" val="59107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smtClean="0"/>
              <a:pPr>
                <a:defRPr/>
              </a:pPr>
              <a:t>9</a:t>
            </a:fld>
            <a:endParaRPr lang="en-US" altLang="en-US"/>
          </a:p>
        </p:txBody>
      </p:sp>
    </p:spTree>
    <p:extLst>
      <p:ext uri="{BB962C8B-B14F-4D97-AF65-F5344CB8AC3E}">
        <p14:creationId xmlns:p14="http://schemas.microsoft.com/office/powerpoint/2010/main" val="18146445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959005" y="4683512"/>
            <a:ext cx="10432249" cy="1736660"/>
          </a:xfrm>
        </p:spPr>
        <p:txBody>
          <a:bodyPr anchor="t">
            <a:normAutofit/>
          </a:bodyPr>
          <a:lstStyle>
            <a:lvl1pPr algn="ctr">
              <a:lnSpc>
                <a:spcPct val="100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35617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88E9CC-3E5C-1A42-8F10-1C5F7D6F7DCB}"/>
              </a:ext>
            </a:extLst>
          </p:cNvPr>
          <p:cNvSpPr/>
          <p:nvPr userDrawn="1"/>
        </p:nvSpPr>
        <p:spPr>
          <a:xfrm>
            <a:off x="4241800" y="0"/>
            <a:ext cx="7950200" cy="2355850"/>
          </a:xfrm>
          <a:prstGeom prst="rect">
            <a:avLst/>
          </a:prstGeom>
          <a:solidFill>
            <a:srgbClr val="051D56"/>
          </a:solidFill>
          <a:ln>
            <a:noFill/>
          </a:ln>
          <a:effectLst>
            <a:outerShdw blurRad="228600" dist="635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5">
            <a:extLst>
              <a:ext uri="{FF2B5EF4-FFF2-40B4-BE49-F238E27FC236}">
                <a16:creationId xmlns:a16="http://schemas.microsoft.com/office/drawing/2014/main" id="{E7391352-1470-2746-A75A-339AC5C5BA2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325" y="0"/>
            <a:ext cx="474345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1E2055A4-D301-6F44-BF4D-9C69B0BAC2A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2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55235" y="403412"/>
            <a:ext cx="8398563" cy="1685768"/>
          </a:xfrm>
        </p:spPr>
        <p:txBody>
          <a:bodyPr>
            <a:normAutofit/>
          </a:bodyPr>
          <a:lstStyle>
            <a:lvl1pPr algn="l">
              <a:defRPr sz="3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29994" y="2662568"/>
            <a:ext cx="10523806" cy="356941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p:txBody>
      </p:sp>
      <p:sp>
        <p:nvSpPr>
          <p:cNvPr id="7" name="Slide Number Placeholder 12">
            <a:extLst>
              <a:ext uri="{FF2B5EF4-FFF2-40B4-BE49-F238E27FC236}">
                <a16:creationId xmlns:a16="http://schemas.microsoft.com/office/drawing/2014/main" id="{3C4D22D1-B652-3642-A8BF-57EE1D580DA4}"/>
              </a:ext>
            </a:extLst>
          </p:cNvPr>
          <p:cNvSpPr>
            <a:spLocks noGrp="1"/>
          </p:cNvSpPr>
          <p:nvPr>
            <p:ph type="sldNum" sz="quarter" idx="10"/>
          </p:nvPr>
        </p:nvSpPr>
        <p:spPr/>
        <p:txBody>
          <a:bodyPr/>
          <a:lstStyle>
            <a:lvl1pPr>
              <a:defRPr/>
            </a:lvl1pPr>
          </a:lstStyle>
          <a:p>
            <a:pPr>
              <a:defRPr/>
            </a:pPr>
            <a:fld id="{68B9F06C-3E18-7D4A-8620-170A4BF71910}" type="slidenum">
              <a:rPr lang="en-US" altLang="en-US"/>
              <a:pPr>
                <a:defRPr/>
              </a:pPr>
              <a:t>‹#›</a:t>
            </a:fld>
            <a:endParaRPr lang="en-US" altLang="en-US"/>
          </a:p>
        </p:txBody>
      </p:sp>
    </p:spTree>
    <p:extLst>
      <p:ext uri="{BB962C8B-B14F-4D97-AF65-F5344CB8AC3E}">
        <p14:creationId xmlns:p14="http://schemas.microsoft.com/office/powerpoint/2010/main" val="923142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Colum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53B915-8011-0845-8F57-66B3733FFCA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906C4B8-BC79-8641-AAD2-E2366060EF06}"/>
              </a:ext>
            </a:extLst>
          </p:cNvPr>
          <p:cNvPicPr>
            <a:picLocks noChangeAspect="1"/>
          </p:cNvPicPr>
          <p:nvPr userDrawn="1"/>
        </p:nvPicPr>
        <p:blipFill>
          <a:blip r:embed="rId3"/>
          <a:stretch>
            <a:fillRect/>
          </a:stretch>
        </p:blipFill>
        <p:spPr>
          <a:xfrm>
            <a:off x="0" y="0"/>
            <a:ext cx="822325" cy="6858000"/>
          </a:xfrm>
          <a:prstGeom prst="rect">
            <a:avLst/>
          </a:prstGeom>
          <a:effectLst>
            <a:outerShdw blurRad="190500" dist="38100" algn="ctr" rotWithShape="0">
              <a:srgbClr val="000000">
                <a:alpha val="40000"/>
              </a:srgbClr>
            </a:outerShdw>
          </a:effec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tx2"/>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277650" y="1798320"/>
            <a:ext cx="4922537" cy="439134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388259" y="1798320"/>
            <a:ext cx="4948881" cy="439134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4E3D54CA-1BB6-5248-84C6-D1720C69014D}"/>
              </a:ext>
            </a:extLst>
          </p:cNvPr>
          <p:cNvSpPr>
            <a:spLocks noGrp="1"/>
          </p:cNvSpPr>
          <p:nvPr>
            <p:ph type="sldNum" sz="quarter" idx="10"/>
          </p:nvPr>
        </p:nvSpPr>
        <p:spPr/>
        <p:txBody>
          <a:bodyPr/>
          <a:lstStyle>
            <a:lvl1pPr>
              <a:defRPr/>
            </a:lvl1pPr>
          </a:lstStyle>
          <a:p>
            <a:pPr>
              <a:defRPr/>
            </a:pPr>
            <a:fld id="{B7979332-CAD7-7B44-A441-F122C39CA061}" type="slidenum">
              <a:rPr lang="en-US" altLang="en-US"/>
              <a:pPr>
                <a:defRPr/>
              </a:pPr>
              <a:t>‹#›</a:t>
            </a:fld>
            <a:endParaRPr lang="en-US" altLang="en-US"/>
          </a:p>
        </p:txBody>
      </p:sp>
    </p:spTree>
    <p:extLst>
      <p:ext uri="{BB962C8B-B14F-4D97-AF65-F5344CB8AC3E}">
        <p14:creationId xmlns:p14="http://schemas.microsoft.com/office/powerpoint/2010/main" val="4184963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Column Slid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C30B6C9-9E5E-B142-BE67-0050E11B83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53E66A7-992B-CE4C-80D8-F3F889B683ED}"/>
              </a:ext>
            </a:extLst>
          </p:cNvPr>
          <p:cNvPicPr>
            <a:picLocks noChangeAspect="1"/>
          </p:cNvPicPr>
          <p:nvPr userDrawn="1"/>
        </p:nvPicPr>
        <p:blipFill>
          <a:blip r:embed="rId3"/>
          <a:stretch>
            <a:fillRect/>
          </a:stretch>
        </p:blipFill>
        <p:spPr>
          <a:xfrm>
            <a:off x="0" y="0"/>
            <a:ext cx="822325" cy="6858000"/>
          </a:xfrm>
          <a:prstGeom prst="rect">
            <a:avLst/>
          </a:prstGeom>
          <a:effectLst>
            <a:outerShdw blurRad="190500" dist="38100" algn="ctr" rotWithShape="0">
              <a:srgbClr val="000000">
                <a:alpha val="40000"/>
              </a:srgbClr>
            </a:outerShdw>
          </a:effec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tx2"/>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77650" y="1798320"/>
            <a:ext cx="100584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a:extLst>
              <a:ext uri="{FF2B5EF4-FFF2-40B4-BE49-F238E27FC236}">
                <a16:creationId xmlns:a16="http://schemas.microsoft.com/office/drawing/2014/main" id="{BFE2F8CC-2327-B946-B58B-7820E3757DBF}"/>
              </a:ext>
            </a:extLst>
          </p:cNvPr>
          <p:cNvSpPr>
            <a:spLocks noGrp="1"/>
          </p:cNvSpPr>
          <p:nvPr>
            <p:ph type="sldNum" sz="quarter" idx="10"/>
          </p:nvPr>
        </p:nvSpPr>
        <p:spPr/>
        <p:txBody>
          <a:bodyPr/>
          <a:lstStyle>
            <a:lvl1pPr>
              <a:defRPr/>
            </a:lvl1pPr>
          </a:lstStyle>
          <a:p>
            <a:pPr>
              <a:defRPr/>
            </a:pPr>
            <a:fld id="{0154297E-07AE-1449-BCEE-4C04EBDD19BF}" type="slidenum">
              <a:rPr lang="en-US" altLang="en-US"/>
              <a:pPr>
                <a:defRPr/>
              </a:pPr>
              <a:t>‹#›</a:t>
            </a:fld>
            <a:endParaRPr lang="en-US" altLang="en-US"/>
          </a:p>
        </p:txBody>
      </p:sp>
    </p:spTree>
    <p:extLst>
      <p:ext uri="{BB962C8B-B14F-4D97-AF65-F5344CB8AC3E}">
        <p14:creationId xmlns:p14="http://schemas.microsoft.com/office/powerpoint/2010/main" val="3142394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C82E804-7C62-714B-934D-34CB036820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3B9883AA-8376-3E4F-941E-9AB602480396}"/>
              </a:ext>
            </a:extLst>
          </p:cNvPr>
          <p:cNvSpPr>
            <a:spLocks noGrp="1"/>
          </p:cNvSpPr>
          <p:nvPr>
            <p:ph type="sldNum" sz="quarter" idx="10"/>
          </p:nvPr>
        </p:nvSpPr>
        <p:spPr>
          <a:xfrm>
            <a:off x="10298113" y="6356350"/>
            <a:ext cx="1055687" cy="365125"/>
          </a:xfrm>
        </p:spPr>
        <p:txBody>
          <a:bodyPr/>
          <a:lstStyle>
            <a:lvl1pPr>
              <a:defRPr/>
            </a:lvl1pPr>
          </a:lstStyle>
          <a:p>
            <a:pPr>
              <a:defRPr/>
            </a:pPr>
            <a:fld id="{C080EA95-3868-B04B-BC44-37A0E4E4BD83}" type="slidenum">
              <a:rPr lang="en-US" altLang="en-US"/>
              <a:pPr>
                <a:defRPr/>
              </a:pPr>
              <a:t>‹#›</a:t>
            </a:fld>
            <a:endParaRPr lang="en-US" altLang="en-US"/>
          </a:p>
        </p:txBody>
      </p:sp>
    </p:spTree>
    <p:extLst>
      <p:ext uri="{BB962C8B-B14F-4D97-AF65-F5344CB8AC3E}">
        <p14:creationId xmlns:p14="http://schemas.microsoft.com/office/powerpoint/2010/main" val="433829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Section Slide 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4F7D80-DBC0-904C-9E65-7A36551C7DFA}"/>
              </a:ext>
            </a:extLst>
          </p:cNvPr>
          <p:cNvPicPr>
            <a:picLocks noChangeAspect="1"/>
          </p:cNvPicPr>
          <p:nvPr userDrawn="1"/>
        </p:nvPicPr>
        <p:blipFill>
          <a:blip r:embed="rId2"/>
          <a:stretch>
            <a:fillRect/>
          </a:stretch>
        </p:blipFill>
        <p:spPr>
          <a:xfrm>
            <a:off x="0" y="1588"/>
            <a:ext cx="4008438" cy="6923087"/>
          </a:xfrm>
          <a:prstGeom prst="rect">
            <a:avLst/>
          </a:prstGeom>
          <a:effectLst>
            <a:outerShdw blurRad="190500" dist="38100" algn="l" rotWithShape="0">
              <a:prstClr val="black">
                <a:alpha val="40000"/>
              </a:prstClr>
            </a:outerShdw>
          </a:effectLst>
        </p:spPr>
      </p:pic>
      <p:sp>
        <p:nvSpPr>
          <p:cNvPr id="6" name="Rectangle 5">
            <a:extLst>
              <a:ext uri="{FF2B5EF4-FFF2-40B4-BE49-F238E27FC236}">
                <a16:creationId xmlns:a16="http://schemas.microsoft.com/office/drawing/2014/main" id="{9F958F44-9432-314D-AE33-ACB262C2D300}"/>
              </a:ext>
            </a:extLst>
          </p:cNvPr>
          <p:cNvSpPr/>
          <p:nvPr userDrawn="1"/>
        </p:nvSpPr>
        <p:spPr>
          <a:xfrm>
            <a:off x="0" y="1133475"/>
            <a:ext cx="4008438" cy="4619625"/>
          </a:xfrm>
          <a:prstGeom prst="rect">
            <a:avLst/>
          </a:prstGeom>
          <a:solidFill>
            <a:schemeClr val="accent4">
              <a:lumMod val="20000"/>
              <a:lumOff val="80000"/>
              <a:alpha val="90000"/>
            </a:schemeClr>
          </a:solidFill>
          <a:ln>
            <a:noFill/>
          </a:ln>
          <a:effectLst>
            <a:outerShdw blurRad="393700" dir="11400000" sx="1000" sy="1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pic>
        <p:nvPicPr>
          <p:cNvPr id="7" name="Picture 6">
            <a:extLst>
              <a:ext uri="{FF2B5EF4-FFF2-40B4-BE49-F238E27FC236}">
                <a16:creationId xmlns:a16="http://schemas.microsoft.com/office/drawing/2014/main" id="{128B6F3A-AFD0-7641-9CEE-CAB2C0372AAF}"/>
              </a:ext>
            </a:extLst>
          </p:cNvPr>
          <p:cNvPicPr>
            <a:picLocks noChangeAspect="1"/>
          </p:cNvPicPr>
          <p:nvPr userDrawn="1"/>
        </p:nvPicPr>
        <p:blipFill rotWithShape="1">
          <a:blip r:embed="rId3"/>
          <a:srcRect l="25863"/>
          <a:stretch/>
        </p:blipFill>
        <p:spPr>
          <a:xfrm>
            <a:off x="11487150" y="-36513"/>
            <a:ext cx="711200" cy="6961188"/>
          </a:xfrm>
          <a:prstGeom prst="rect">
            <a:avLst/>
          </a:prstGeom>
          <a:effectLst>
            <a:outerShdw blurRad="190500" dist="38100" dir="10800000" algn="ctr" rotWithShape="0">
              <a:srgbClr val="000000">
                <a:alpha val="40000"/>
              </a:srgbClr>
            </a:outerShdw>
          </a:effectLst>
        </p:spPr>
      </p:pic>
      <p:pic>
        <p:nvPicPr>
          <p:cNvPr id="8" name="Picture 7">
            <a:extLst>
              <a:ext uri="{FF2B5EF4-FFF2-40B4-BE49-F238E27FC236}">
                <a16:creationId xmlns:a16="http://schemas.microsoft.com/office/drawing/2014/main" id="{2E307029-25B3-4242-91F6-1E629F750B0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3608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7885" y="1335091"/>
            <a:ext cx="3583461" cy="1611995"/>
          </a:xfrm>
        </p:spPr>
        <p:txBody>
          <a:bodyPr anchor="b">
            <a:normAutofit/>
          </a:bodyPr>
          <a:lstStyle>
            <a:lvl1pPr algn="ctr">
              <a:defRPr sz="36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5300701" y="1193842"/>
            <a:ext cx="6672648" cy="509174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2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227885" y="2947086"/>
            <a:ext cx="3583461" cy="2575824"/>
          </a:xfrm>
          <a:ln>
            <a:noFill/>
          </a:ln>
        </p:spPr>
        <p:txBody>
          <a:bodyPr>
            <a:normAutofit/>
          </a:bodyPr>
          <a:lstStyle>
            <a:lvl1pPr marL="0" indent="0" algn="ctr">
              <a:buNone/>
              <a:defRPr sz="2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Slide Number Placeholder 6">
            <a:extLst>
              <a:ext uri="{FF2B5EF4-FFF2-40B4-BE49-F238E27FC236}">
                <a16:creationId xmlns:a16="http://schemas.microsoft.com/office/drawing/2014/main" id="{2973C2A9-E941-1945-8517-AD68E5C2C4B7}"/>
              </a:ext>
            </a:extLst>
          </p:cNvPr>
          <p:cNvSpPr>
            <a:spLocks noGrp="1"/>
          </p:cNvSpPr>
          <p:nvPr>
            <p:ph type="sldNum" sz="quarter" idx="10"/>
          </p:nvPr>
        </p:nvSpPr>
        <p:spPr>
          <a:xfrm>
            <a:off x="9890125" y="6356350"/>
            <a:ext cx="1143000" cy="368300"/>
          </a:xfrm>
        </p:spPr>
        <p:txBody>
          <a:bodyPr/>
          <a:lstStyle>
            <a:lvl1pPr>
              <a:defRPr/>
            </a:lvl1pPr>
          </a:lstStyle>
          <a:p>
            <a:pPr>
              <a:defRPr/>
            </a:pPr>
            <a:fld id="{BA612EA7-8AF5-6D4A-BB65-EDB273F44EC3}" type="slidenum">
              <a:rPr lang="en-US" altLang="en-US"/>
              <a:pPr>
                <a:defRPr/>
              </a:pPr>
              <a:t>‹#›</a:t>
            </a:fld>
            <a:endParaRPr lang="en-US" altLang="en-US"/>
          </a:p>
        </p:txBody>
      </p:sp>
    </p:spTree>
    <p:extLst>
      <p:ext uri="{BB962C8B-B14F-4D97-AF65-F5344CB8AC3E}">
        <p14:creationId xmlns:p14="http://schemas.microsoft.com/office/powerpoint/2010/main" val="32435210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9F61EA3-B5F0-3549-9CDE-ACB3094957AF}"/>
              </a:ext>
            </a:extLst>
          </p:cNvPr>
          <p:cNvSpPr>
            <a:spLocks noGrp="1" noChangeArrowheads="1"/>
          </p:cNvSpPr>
          <p:nvPr>
            <p:ph type="title"/>
          </p:nvPr>
        </p:nvSpPr>
        <p:spPr bwMode="auto">
          <a:xfrm>
            <a:off x="1277938" y="365125"/>
            <a:ext cx="10075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3E075BF-353E-F148-AA68-3CA99C93E815}"/>
              </a:ext>
            </a:extLst>
          </p:cNvPr>
          <p:cNvSpPr>
            <a:spLocks noGrp="1" noChangeArrowheads="1"/>
          </p:cNvSpPr>
          <p:nvPr>
            <p:ph type="body" idx="1"/>
          </p:nvPr>
        </p:nvSpPr>
        <p:spPr bwMode="auto">
          <a:xfrm>
            <a:off x="1289050" y="1825625"/>
            <a:ext cx="1006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 Remember to ad alt text to all imported graphics and images.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Slide Number Placeholder 14">
            <a:extLst>
              <a:ext uri="{FF2B5EF4-FFF2-40B4-BE49-F238E27FC236}">
                <a16:creationId xmlns:a16="http://schemas.microsoft.com/office/drawing/2014/main" id="{185FCD8D-1E30-B240-9C71-F2AE6C6B8298}"/>
              </a:ext>
            </a:extLst>
          </p:cNvPr>
          <p:cNvSpPr>
            <a:spLocks noGrp="1"/>
          </p:cNvSpPr>
          <p:nvPr>
            <p:ph type="sldNum" sz="quarter" idx="4"/>
          </p:nvPr>
        </p:nvSpPr>
        <p:spPr>
          <a:xfrm>
            <a:off x="10437813" y="6356350"/>
            <a:ext cx="915987" cy="365125"/>
          </a:xfrm>
          <a:prstGeom prst="rect">
            <a:avLst/>
          </a:prstGeom>
        </p:spPr>
        <p:txBody>
          <a:bodyPr vert="horz" wrap="square" lIns="91440" tIns="45720" rIns="0" bIns="45720" numCol="1" anchor="ctr" anchorCtr="0" compatLnSpc="1">
            <a:prstTxWarp prst="textNoShape">
              <a:avLst/>
            </a:prstTxWarp>
          </a:bodyPr>
          <a:lstStyle>
            <a:lvl1pPr algn="r" eaLnBrk="1" hangingPunct="1">
              <a:defRPr sz="1200">
                <a:solidFill>
                  <a:srgbClr val="7F7F7F"/>
                </a:solidFill>
              </a:defRPr>
            </a:lvl1pPr>
          </a:lstStyle>
          <a:p>
            <a:pPr>
              <a:defRPr/>
            </a:pPr>
            <a:fld id="{24BE405D-08E2-8A46-B448-98EC89699F6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Lst>
  <p:hf hdr="0" dt="0"/>
  <p:txStyles>
    <p:titleStyle>
      <a:lvl1pPr algn="l" rtl="0" eaLnBrk="1" fontAlgn="base" hangingPunct="1">
        <a:lnSpc>
          <a:spcPct val="90000"/>
        </a:lnSpc>
        <a:spcBef>
          <a:spcPct val="0"/>
        </a:spcBef>
        <a:spcAft>
          <a:spcPct val="0"/>
        </a:spcAft>
        <a:defRPr sz="4400" kern="1200">
          <a:solidFill>
            <a:schemeClr val="tx2"/>
          </a:solidFill>
          <a:latin typeface="Palatino" pitchFamily="2" charset="77"/>
          <a:ea typeface="Palatino" pitchFamily="2" charset="77"/>
          <a:cs typeface="Palatino" pitchFamily="2" charset="77"/>
        </a:defRPr>
      </a:lvl1pPr>
      <a:lvl2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404040"/>
          </a:solidFill>
          <a:latin typeface="+mj-lt"/>
          <a:ea typeface="+mn-ea"/>
          <a:cs typeface="Gill Sans" panose="020B0502020104020203" pitchFamily="34" charset="-79"/>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200" kern="1200">
          <a:solidFill>
            <a:srgbClr val="404040"/>
          </a:solidFill>
          <a:latin typeface="+mj-lt"/>
          <a:ea typeface="+mn-ea"/>
          <a:cs typeface="Gill Sans" panose="020B0502020104020203" pitchFamily="34" charset="-79"/>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mj-lt"/>
          <a:ea typeface="+mn-ea"/>
          <a:cs typeface="Gill Sans" panose="020B0502020104020203" pitchFamily="34" charset="-79"/>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icas-ca.org/"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c-id.net/contact-us" TargetMode="External"/><Relationship Id="rId4" Type="http://schemas.openxmlformats.org/officeDocument/2006/relationships/hyperlink" Target="https://c-id.net/page/1"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calstate.edu/data-center/institutional-research-analyses/Pages/enrollment.aspx"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tif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leginfo.legislature.ca.gov/" TargetMode="Externa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8.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hyperlink" Target="https://ccleague.org/advocacy/legislative-actions" TargetMode="External"/><Relationship Id="rId3" Type="http://schemas.openxmlformats.org/officeDocument/2006/relationships/hyperlink" Target="https://www.asccc.org/legislative-positions" TargetMode="External"/><Relationship Id="rId7" Type="http://schemas.openxmlformats.org/officeDocument/2006/relationships/hyperlink" Target="https://www.cccco.edu/About-Us/Chancellors-Office/Divisions/Governmental-Relations-Policy-in-Action/Policy-in-action/State-Relations/Tracked-Legislation"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https://cca4us.org/issuesandaction/legislationpoliticalaction/" TargetMode="External"/><Relationship Id="rId5" Type="http://schemas.openxmlformats.org/officeDocument/2006/relationships/hyperlink" Target="https://www.cft.org/legislative-updates" TargetMode="External"/><Relationship Id="rId4" Type="http://schemas.openxmlformats.org/officeDocument/2006/relationships/hyperlink" Target="https://ctweb.capitoltrack.com/public/publish.aspx?session=21&amp;id=c46c38e2-40d8-49bb-a9aa-7d7ea2c467ea" TargetMode="External"/><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s://drive.google.com/file/d/1t0Plc6q1vT7LZZggz6cVcurSB6UTJ5C7/view" TargetMode="External"/><Relationship Id="rId7" Type="http://schemas.openxmlformats.org/officeDocument/2006/relationships/diagramQuickStyle" Target="../diagrams/quickStyle2.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0.png"/><Relationship Id="rId9" Type="http://schemas.microsoft.com/office/2007/relationships/diagramDrawing" Target="../diagrams/drawing2.xml"/></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jpg"/><Relationship Id="rId7" Type="http://schemas.openxmlformats.org/officeDocument/2006/relationships/diagramColors" Target="../diagrams/colors3.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3" Type="http://schemas.openxmlformats.org/officeDocument/2006/relationships/hyperlink" Target="mailto:FACCCadvocates+subscribe@googlegroups.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leginfo.legislature.ca.gov/faces/billNavClient.xhtml?bill_id=202120220AB1111" TargetMode="External"/><Relationship Id="rId2" Type="http://schemas.openxmlformats.org/officeDocument/2006/relationships/hyperlink" Target="https://leginfo.legislature.ca.gov/faces/billNavClient.xhtml?bill_id=202120220AB928" TargetMode="External"/><Relationship Id="rId1" Type="http://schemas.openxmlformats.org/officeDocument/2006/relationships/slideLayout" Target="../slideLayouts/slideLayout4.xml"/><Relationship Id="rId6" Type="http://schemas.openxmlformats.org/officeDocument/2006/relationships/hyperlink" Target="https://leginfo.legislature.ca.gov/" TargetMode="External"/><Relationship Id="rId5" Type="http://schemas.openxmlformats.org/officeDocument/2006/relationships/hyperlink" Target="https://legiscan.com/" TargetMode="External"/><Relationship Id="rId4" Type="http://schemas.openxmlformats.org/officeDocument/2006/relationships/hyperlink" Target="http://www.ebudget.ca.gov/2021-22/pdf/Enacted/BudgetSummary/HigherEducation.pdf"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leginfo.legislature.ca.gov/faces/billNavClient.xhtml?bill_id=200920100SB1440"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s://leginfo.legislature.ca.gov/faces/billNavClient.xhtml?bill_id=201320140SB440" TargetMode="External"/><Relationship Id="rId4" Type="http://schemas.openxmlformats.org/officeDocument/2006/relationships/hyperlink" Target="https://leginfo.legislature.ca.gov/faces/billNavClient.xhtml?bill_id=200920100AB44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4B549F50-4B9B-4D4D-9C9A-6CB9930169B0}"/>
              </a:ext>
            </a:extLst>
          </p:cNvPr>
          <p:cNvSpPr>
            <a:spLocks noGrp="1" noChangeArrowheads="1"/>
          </p:cNvSpPr>
          <p:nvPr>
            <p:ph type="title"/>
          </p:nvPr>
        </p:nvSpPr>
        <p:spPr>
          <a:xfrm>
            <a:off x="958850" y="4683125"/>
            <a:ext cx="10433050" cy="1736725"/>
          </a:xfrm>
        </p:spPr>
        <p:txBody>
          <a:bodyPr anchor="ctr"/>
          <a:lstStyle/>
          <a:p>
            <a:r>
              <a:rPr lang="en-US" b="1" dirty="0"/>
              <a:t>External Influences on Transfer Reform </a:t>
            </a:r>
            <a:br>
              <a:rPr lang="en-US" dirty="0"/>
            </a:br>
            <a:r>
              <a:rPr lang="en-US" sz="2400" dirty="0">
                <a:solidFill>
                  <a:schemeClr val="accent1">
                    <a:lumMod val="60000"/>
                    <a:lumOff val="40000"/>
                  </a:schemeClr>
                </a:solidFill>
              </a:rPr>
              <a:t>Friday, October 8 | 11:00-12:15</a:t>
            </a:r>
            <a:endParaRPr lang="en-US" altLang="en-US" sz="2400" dirty="0">
              <a:solidFill>
                <a:schemeClr val="accent1">
                  <a:lumMod val="60000"/>
                  <a:lumOff val="4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78868-B183-E541-955D-2028EFACEDD5}"/>
              </a:ext>
            </a:extLst>
          </p:cNvPr>
          <p:cNvSpPr>
            <a:spLocks noGrp="1"/>
          </p:cNvSpPr>
          <p:nvPr>
            <p:ph type="title"/>
          </p:nvPr>
        </p:nvSpPr>
        <p:spPr/>
        <p:txBody>
          <a:bodyPr anchor="ctr"/>
          <a:lstStyle/>
          <a:p>
            <a:pPr algn="ctr"/>
            <a:r>
              <a:rPr lang="en-US" b="1" dirty="0"/>
              <a:t>Transfer Opportunities</a:t>
            </a:r>
            <a:endParaRPr lang="en-US" dirty="0"/>
          </a:p>
        </p:txBody>
      </p:sp>
      <p:graphicFrame>
        <p:nvGraphicFramePr>
          <p:cNvPr id="5" name="Content Placeholder 4">
            <a:extLst>
              <a:ext uri="{FF2B5EF4-FFF2-40B4-BE49-F238E27FC236}">
                <a16:creationId xmlns:a16="http://schemas.microsoft.com/office/drawing/2014/main" id="{43BCD83E-93C6-5042-BFC2-EBA30B8AFFE7}"/>
              </a:ext>
            </a:extLst>
          </p:cNvPr>
          <p:cNvGraphicFramePr>
            <a:graphicFrameLocks noGrp="1"/>
          </p:cNvGraphicFramePr>
          <p:nvPr>
            <p:ph sz="half" idx="1"/>
            <p:extLst>
              <p:ext uri="{D42A27DB-BD31-4B8C-83A1-F6EECF244321}">
                <p14:modId xmlns:p14="http://schemas.microsoft.com/office/powerpoint/2010/main" val="704868641"/>
              </p:ext>
            </p:extLst>
          </p:nvPr>
        </p:nvGraphicFramePr>
        <p:xfrm>
          <a:off x="1277650" y="1798320"/>
          <a:ext cx="10495250" cy="4216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9BAEC38C-3B0C-B749-B136-8B15D4277DF2}"/>
              </a:ext>
            </a:extLst>
          </p:cNvPr>
          <p:cNvSpPr>
            <a:spLocks noGrp="1"/>
          </p:cNvSpPr>
          <p:nvPr>
            <p:ph type="sldNum" sz="quarter" idx="10"/>
          </p:nvPr>
        </p:nvSpPr>
        <p:spPr/>
        <p:txBody>
          <a:bodyPr/>
          <a:lstStyle/>
          <a:p>
            <a:pPr>
              <a:defRPr/>
            </a:pPr>
            <a:fld id="{0154297E-07AE-1449-BCEE-4C04EBDD19BF}" type="slidenum">
              <a:rPr lang="en-US" altLang="en-US" smtClean="0"/>
              <a:pPr>
                <a:defRPr/>
              </a:pPr>
              <a:t>10</a:t>
            </a:fld>
            <a:endParaRPr lang="en-US" altLang="en-US"/>
          </a:p>
        </p:txBody>
      </p:sp>
      <p:sp>
        <p:nvSpPr>
          <p:cNvPr id="6" name="Content Placeholder 2">
            <a:extLst>
              <a:ext uri="{FF2B5EF4-FFF2-40B4-BE49-F238E27FC236}">
                <a16:creationId xmlns:a16="http://schemas.microsoft.com/office/drawing/2014/main" id="{5B03F252-A03B-2C42-A594-E33821560F0C}"/>
              </a:ext>
            </a:extLst>
          </p:cNvPr>
          <p:cNvSpPr txBox="1">
            <a:spLocks/>
          </p:cNvSpPr>
          <p:nvPr/>
        </p:nvSpPr>
        <p:spPr bwMode="auto">
          <a:xfrm>
            <a:off x="1385888" y="1271588"/>
            <a:ext cx="9844620" cy="55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404040"/>
                </a:solidFill>
                <a:latin typeface="+mj-lt"/>
                <a:ea typeface="+mn-ea"/>
                <a:cs typeface="Gill Sans" panose="020B0502020104020203" pitchFamily="34" charset="-79"/>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200" kern="1200">
                <a:solidFill>
                  <a:srgbClr val="404040"/>
                </a:solidFill>
                <a:latin typeface="+mj-lt"/>
                <a:ea typeface="+mn-ea"/>
                <a:cs typeface="Gill Sans" panose="020B0502020104020203" pitchFamily="34" charset="-79"/>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mj-lt"/>
                <a:ea typeface="+mn-ea"/>
                <a:cs typeface="Gill Sans" panose="020B0502020104020203" pitchFamily="34" charset="-79"/>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7030A0"/>
                </a:solidFill>
              </a:rPr>
              <a:t>Note: An associate degree is not required for transfer</a:t>
            </a:r>
          </a:p>
        </p:txBody>
      </p:sp>
    </p:spTree>
    <p:extLst>
      <p:ext uri="{BB962C8B-B14F-4D97-AF65-F5344CB8AC3E}">
        <p14:creationId xmlns:p14="http://schemas.microsoft.com/office/powerpoint/2010/main" val="3391452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2426A-37AE-C549-8EC1-32FBED3C4B59}"/>
              </a:ext>
            </a:extLst>
          </p:cNvPr>
          <p:cNvSpPr>
            <a:spLocks noGrp="1"/>
          </p:cNvSpPr>
          <p:nvPr>
            <p:ph type="title"/>
          </p:nvPr>
        </p:nvSpPr>
        <p:spPr/>
        <p:txBody>
          <a:bodyPr anchor="ctr"/>
          <a:lstStyle/>
          <a:p>
            <a:pPr algn="ctr"/>
            <a:r>
              <a:rPr lang="en-US" b="1" dirty="0"/>
              <a:t>Barriers to Transfer</a:t>
            </a:r>
          </a:p>
        </p:txBody>
      </p:sp>
      <p:sp>
        <p:nvSpPr>
          <p:cNvPr id="3" name="Content Placeholder 2">
            <a:extLst>
              <a:ext uri="{FF2B5EF4-FFF2-40B4-BE49-F238E27FC236}">
                <a16:creationId xmlns:a16="http://schemas.microsoft.com/office/drawing/2014/main" id="{11853A90-A964-3540-AF46-32054E967E37}"/>
              </a:ext>
            </a:extLst>
          </p:cNvPr>
          <p:cNvSpPr>
            <a:spLocks noGrp="1"/>
          </p:cNvSpPr>
          <p:nvPr>
            <p:ph sz="half" idx="1"/>
          </p:nvPr>
        </p:nvSpPr>
        <p:spPr>
          <a:xfrm>
            <a:off x="1277650" y="1499016"/>
            <a:ext cx="6367334" cy="4586991"/>
          </a:xfrm>
        </p:spPr>
        <p:txBody>
          <a:bodyPr/>
          <a:lstStyle/>
          <a:p>
            <a:r>
              <a:rPr lang="en-US" dirty="0"/>
              <a:t>Capacity at transfer institutions</a:t>
            </a:r>
          </a:p>
          <a:p>
            <a:pPr lvl="1"/>
            <a:r>
              <a:rPr lang="en-US" dirty="0"/>
              <a:t>CSU</a:t>
            </a:r>
          </a:p>
          <a:p>
            <a:pPr lvl="1"/>
            <a:r>
              <a:rPr lang="en-US" dirty="0"/>
              <a:t>UC</a:t>
            </a:r>
          </a:p>
          <a:p>
            <a:r>
              <a:rPr lang="en-US" dirty="0"/>
              <a:t>CSU determines similarity for ADT transfer guarantee</a:t>
            </a:r>
          </a:p>
          <a:p>
            <a:pPr lvl="1"/>
            <a:r>
              <a:rPr lang="en-US" dirty="0"/>
              <a:t>Similarity determined by campus</a:t>
            </a:r>
          </a:p>
          <a:p>
            <a:pPr lvl="1"/>
            <a:r>
              <a:rPr lang="en-US" dirty="0"/>
              <a:t>Campus can remove similarity</a:t>
            </a:r>
          </a:p>
          <a:p>
            <a:r>
              <a:rPr lang="en-US" dirty="0"/>
              <a:t>Total cost of a baccalaureate degree</a:t>
            </a:r>
          </a:p>
          <a:p>
            <a:r>
              <a:rPr lang="en-US" dirty="0"/>
              <a:t>Student Basic needs</a:t>
            </a:r>
          </a:p>
          <a:p>
            <a:r>
              <a:rPr lang="en-US" dirty="0"/>
              <a:t>Land-locked students</a:t>
            </a:r>
          </a:p>
          <a:p>
            <a:pPr lvl="1"/>
            <a:r>
              <a:rPr lang="en-US" dirty="0"/>
              <a:t>Students may be admitted to campus, but not one near or where they can live</a:t>
            </a:r>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65CF8659-A92E-6149-934C-2D494365238E}"/>
              </a:ext>
            </a:extLst>
          </p:cNvPr>
          <p:cNvSpPr>
            <a:spLocks noGrp="1"/>
          </p:cNvSpPr>
          <p:nvPr>
            <p:ph type="sldNum" sz="quarter" idx="10"/>
          </p:nvPr>
        </p:nvSpPr>
        <p:spPr/>
        <p:txBody>
          <a:bodyPr/>
          <a:lstStyle/>
          <a:p>
            <a:pPr>
              <a:defRPr/>
            </a:pPr>
            <a:fld id="{0154297E-07AE-1449-BCEE-4C04EBDD19BF}" type="slidenum">
              <a:rPr lang="en-US" altLang="en-US" smtClean="0"/>
              <a:pPr>
                <a:defRPr/>
              </a:pPr>
              <a:t>11</a:t>
            </a:fld>
            <a:endParaRPr lang="en-US" altLang="en-US"/>
          </a:p>
        </p:txBody>
      </p:sp>
      <p:pic>
        <p:nvPicPr>
          <p:cNvPr id="5" name="Picture 4">
            <a:extLst>
              <a:ext uri="{FF2B5EF4-FFF2-40B4-BE49-F238E27FC236}">
                <a16:creationId xmlns:a16="http://schemas.microsoft.com/office/drawing/2014/main" id="{C899C1E9-ED19-7D49-8CBB-174A3E5B13A1}"/>
              </a:ext>
            </a:extLst>
          </p:cNvPr>
          <p:cNvPicPr>
            <a:picLocks noChangeAspect="1"/>
          </p:cNvPicPr>
          <p:nvPr/>
        </p:nvPicPr>
        <p:blipFill>
          <a:blip r:embed="rId3"/>
          <a:stretch>
            <a:fillRect/>
          </a:stretch>
        </p:blipFill>
        <p:spPr>
          <a:xfrm>
            <a:off x="7644984" y="2423528"/>
            <a:ext cx="3828009" cy="2542692"/>
          </a:xfrm>
          <a:prstGeom prst="rect">
            <a:avLst/>
          </a:prstGeom>
        </p:spPr>
      </p:pic>
    </p:spTree>
    <p:extLst>
      <p:ext uri="{BB962C8B-B14F-4D97-AF65-F5344CB8AC3E}">
        <p14:creationId xmlns:p14="http://schemas.microsoft.com/office/powerpoint/2010/main" val="3703300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B53A2-59CB-FE48-BF7A-3A6204EE4D8C}"/>
              </a:ext>
            </a:extLst>
          </p:cNvPr>
          <p:cNvSpPr>
            <a:spLocks noGrp="1"/>
          </p:cNvSpPr>
          <p:nvPr>
            <p:ph type="title"/>
          </p:nvPr>
        </p:nvSpPr>
        <p:spPr/>
        <p:txBody>
          <a:bodyPr anchor="ctr"/>
          <a:lstStyle/>
          <a:p>
            <a:pPr algn="ctr"/>
            <a:r>
              <a:rPr lang="en-US" b="1" dirty="0"/>
              <a:t>AB 928 (Berman)</a:t>
            </a:r>
          </a:p>
        </p:txBody>
      </p:sp>
      <p:sp>
        <p:nvSpPr>
          <p:cNvPr id="3" name="Content Placeholder 2">
            <a:extLst>
              <a:ext uri="{FF2B5EF4-FFF2-40B4-BE49-F238E27FC236}">
                <a16:creationId xmlns:a16="http://schemas.microsoft.com/office/drawing/2014/main" id="{AA968BB1-AB43-264E-AA60-05C2C973E6B5}"/>
              </a:ext>
            </a:extLst>
          </p:cNvPr>
          <p:cNvSpPr>
            <a:spLocks noGrp="1"/>
          </p:cNvSpPr>
          <p:nvPr>
            <p:ph sz="half" idx="1"/>
          </p:nvPr>
        </p:nvSpPr>
        <p:spPr/>
        <p:txBody>
          <a:bodyPr/>
          <a:lstStyle/>
          <a:p>
            <a:pPr marL="0" lvl="0" indent="0" fontAlgn="auto">
              <a:spcAft>
                <a:spcPts val="0"/>
              </a:spcAft>
              <a:buNone/>
            </a:pPr>
            <a:r>
              <a:rPr lang="en-US" sz="2600" dirty="0">
                <a:solidFill>
                  <a:srgbClr val="002F6D"/>
                </a:solidFill>
                <a:latin typeface="Arial" panose="020B0604020202020204" pitchFamily="34" charset="0"/>
                <a:ea typeface="Source Sans Pro" panose="020B0503030403020204" pitchFamily="34" charset="0"/>
                <a:cs typeface="Arial" panose="020B0604020202020204" pitchFamily="34" charset="0"/>
              </a:rPr>
              <a:t>This bill will:</a:t>
            </a:r>
          </a:p>
          <a:p>
            <a:pPr lvl="1" fontAlgn="auto">
              <a:spcBef>
                <a:spcPts val="1200"/>
              </a:spcBef>
              <a:spcAft>
                <a:spcPts val="0"/>
              </a:spcAft>
            </a:pPr>
            <a:r>
              <a:rPr lang="en-US" dirty="0">
                <a:solidFill>
                  <a:srgbClr val="002F6D"/>
                </a:solidFill>
                <a:latin typeface="Arial" panose="020B0604020202020204" pitchFamily="34" charset="0"/>
                <a:ea typeface="Source Sans Pro" panose="020B0503030403020204" pitchFamily="34" charset="0"/>
                <a:cs typeface="Arial" panose="020B0604020202020204" pitchFamily="34" charset="0"/>
              </a:rPr>
              <a:t>Establish the Associate Degree for Transfer Intersegmental Implementation Committee to serve as the primary entity charged with the oversight of the ADT;</a:t>
            </a:r>
          </a:p>
          <a:p>
            <a:pPr lvl="1" fontAlgn="auto">
              <a:spcBef>
                <a:spcPts val="1200"/>
              </a:spcBef>
              <a:spcAft>
                <a:spcPts val="0"/>
              </a:spcAft>
            </a:pPr>
            <a:r>
              <a:rPr lang="en-US" dirty="0">
                <a:solidFill>
                  <a:srgbClr val="002F6D"/>
                </a:solidFill>
                <a:latin typeface="Arial" panose="020B0604020202020204" pitchFamily="34" charset="0"/>
                <a:ea typeface="Source Sans Pro" panose="020B0503030403020204" pitchFamily="34" charset="0"/>
                <a:cs typeface="Arial" panose="020B0604020202020204" pitchFamily="34" charset="0"/>
              </a:rPr>
              <a:t>Require the Intersegmental Committee of the Academic Senates to establish a singular lower division GE pathway that meets the academic requirements necessary for transfer admission into both segments; </a:t>
            </a:r>
          </a:p>
          <a:p>
            <a:pPr lvl="1" fontAlgn="auto">
              <a:spcBef>
                <a:spcPts val="1200"/>
              </a:spcBef>
              <a:spcAft>
                <a:spcPts val="0"/>
              </a:spcAft>
            </a:pPr>
            <a:r>
              <a:rPr lang="en-US" dirty="0">
                <a:solidFill>
                  <a:srgbClr val="002F6D"/>
                </a:solidFill>
                <a:latin typeface="Arial" panose="020B0604020202020204" pitchFamily="34" charset="0"/>
                <a:ea typeface="Source Sans Pro" panose="020B0503030403020204" pitchFamily="34" charset="0"/>
                <a:cs typeface="Arial" panose="020B0604020202020204" pitchFamily="34" charset="0"/>
              </a:rPr>
              <a:t>Require CCCs to place students who declare a goal of transfer on the ADT pathway if such a pathway exists for their intended major.</a:t>
            </a:r>
          </a:p>
          <a:p>
            <a:pPr lvl="1" fontAlgn="auto">
              <a:spcAft>
                <a:spcPts val="0"/>
              </a:spcAft>
            </a:pPr>
            <a:endParaRPr lang="en-US" dirty="0">
              <a:solidFill>
                <a:srgbClr val="002F6D"/>
              </a:solidFill>
              <a:latin typeface="Arial" panose="020B0604020202020204" pitchFamily="34" charset="0"/>
              <a:ea typeface="Source Sans Pro" panose="020B0503030403020204" pitchFamily="34" charset="0"/>
              <a:cs typeface="Arial" panose="020B0604020202020204" pitchFamily="34" charset="0"/>
            </a:endParaRPr>
          </a:p>
          <a:p>
            <a:pPr marL="457200" lvl="1" indent="0" fontAlgn="auto">
              <a:spcAft>
                <a:spcPts val="0"/>
              </a:spcAft>
              <a:buNone/>
            </a:pPr>
            <a:r>
              <a:rPr lang="en-US" b="1" i="1" dirty="0">
                <a:solidFill>
                  <a:srgbClr val="002F6D"/>
                </a:solidFill>
                <a:latin typeface="Arial" panose="020B0604020202020204" pitchFamily="34" charset="0"/>
                <a:ea typeface="Source Sans Pro" panose="020B0503030403020204" pitchFamily="34" charset="0"/>
                <a:cs typeface="Arial" panose="020B0604020202020204" pitchFamily="34" charset="0"/>
              </a:rPr>
              <a:t>Current status: </a:t>
            </a:r>
            <a:r>
              <a:rPr lang="en-US" i="1" dirty="0">
                <a:solidFill>
                  <a:srgbClr val="002F6D"/>
                </a:solidFill>
                <a:latin typeface="Arial" panose="020B0604020202020204" pitchFamily="34" charset="0"/>
                <a:ea typeface="Source Sans Pro" panose="020B0503030403020204" pitchFamily="34" charset="0"/>
                <a:cs typeface="Arial" panose="020B0604020202020204" pitchFamily="34" charset="0"/>
              </a:rPr>
              <a:t>Signed by the Governor on October 6, 2021</a:t>
            </a:r>
            <a:endParaRPr lang="en-US" b="1" i="1" dirty="0">
              <a:solidFill>
                <a:srgbClr val="002F6D"/>
              </a:solidFill>
              <a:latin typeface="Arial" panose="020B0604020202020204" pitchFamily="34" charset="0"/>
              <a:ea typeface="Source Sans Pro" panose="020B0503030403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475F693C-3ED4-7E49-9B6C-ACBE195B8B36}"/>
              </a:ext>
            </a:extLst>
          </p:cNvPr>
          <p:cNvSpPr>
            <a:spLocks noGrp="1"/>
          </p:cNvSpPr>
          <p:nvPr>
            <p:ph type="sldNum" sz="quarter" idx="10"/>
          </p:nvPr>
        </p:nvSpPr>
        <p:spPr/>
        <p:txBody>
          <a:bodyPr/>
          <a:lstStyle/>
          <a:p>
            <a:pPr>
              <a:defRPr/>
            </a:pPr>
            <a:fld id="{0154297E-07AE-1449-BCEE-4C04EBDD19BF}" type="slidenum">
              <a:rPr lang="en-US" altLang="en-US" smtClean="0"/>
              <a:pPr>
                <a:defRPr/>
              </a:pPr>
              <a:t>12</a:t>
            </a:fld>
            <a:endParaRPr lang="en-US" altLang="en-US"/>
          </a:p>
        </p:txBody>
      </p:sp>
    </p:spTree>
    <p:extLst>
      <p:ext uri="{BB962C8B-B14F-4D97-AF65-F5344CB8AC3E}">
        <p14:creationId xmlns:p14="http://schemas.microsoft.com/office/powerpoint/2010/main" val="2603941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530A9-4239-624E-AA4C-A0084013668B}"/>
              </a:ext>
            </a:extLst>
          </p:cNvPr>
          <p:cNvSpPr>
            <a:spLocks noGrp="1"/>
          </p:cNvSpPr>
          <p:nvPr>
            <p:ph type="title"/>
          </p:nvPr>
        </p:nvSpPr>
        <p:spPr/>
        <p:txBody>
          <a:bodyPr anchor="ctr"/>
          <a:lstStyle/>
          <a:p>
            <a:pPr algn="ctr"/>
            <a:r>
              <a:rPr lang="en-US" b="1" dirty="0"/>
              <a:t>AB 1111 and California Budget 2021-22</a:t>
            </a:r>
          </a:p>
        </p:txBody>
      </p:sp>
      <p:sp>
        <p:nvSpPr>
          <p:cNvPr id="4" name="Slide Number Placeholder 3">
            <a:extLst>
              <a:ext uri="{FF2B5EF4-FFF2-40B4-BE49-F238E27FC236}">
                <a16:creationId xmlns:a16="http://schemas.microsoft.com/office/drawing/2014/main" id="{77CB2A84-2B37-BC4F-87C2-89D668C29605}"/>
              </a:ext>
            </a:extLst>
          </p:cNvPr>
          <p:cNvSpPr>
            <a:spLocks noGrp="1"/>
          </p:cNvSpPr>
          <p:nvPr>
            <p:ph type="sldNum" sz="quarter" idx="10"/>
          </p:nvPr>
        </p:nvSpPr>
        <p:spPr/>
        <p:txBody>
          <a:bodyPr/>
          <a:lstStyle/>
          <a:p>
            <a:pPr>
              <a:defRPr/>
            </a:pPr>
            <a:fld id="{0154297E-07AE-1449-BCEE-4C04EBDD19BF}" type="slidenum">
              <a:rPr lang="en-US" altLang="en-US" smtClean="0"/>
              <a:pPr>
                <a:defRPr/>
              </a:pPr>
              <a:t>13</a:t>
            </a:fld>
            <a:endParaRPr lang="en-US" altLang="en-US"/>
          </a:p>
        </p:txBody>
      </p:sp>
      <p:sp>
        <p:nvSpPr>
          <p:cNvPr id="5" name="Content Placeholder 2">
            <a:extLst>
              <a:ext uri="{FF2B5EF4-FFF2-40B4-BE49-F238E27FC236}">
                <a16:creationId xmlns:a16="http://schemas.microsoft.com/office/drawing/2014/main" id="{AA968BB1-AB43-264E-AA60-05C2C973E6B5}"/>
              </a:ext>
            </a:extLst>
          </p:cNvPr>
          <p:cNvSpPr>
            <a:spLocks noGrp="1"/>
          </p:cNvSpPr>
          <p:nvPr>
            <p:ph sz="half" idx="1"/>
          </p:nvPr>
        </p:nvSpPr>
        <p:spPr/>
        <p:txBody>
          <a:bodyPr/>
          <a:lstStyle/>
          <a:p>
            <a:pPr marL="0" lvl="0" indent="0" fontAlgn="auto">
              <a:spcAft>
                <a:spcPts val="600"/>
              </a:spcAft>
              <a:buNone/>
            </a:pPr>
            <a:r>
              <a:rPr lang="en-US" sz="2600" dirty="0">
                <a:solidFill>
                  <a:srgbClr val="002F6D"/>
                </a:solidFill>
                <a:latin typeface="Arial" panose="020B0604020202020204" pitchFamily="34" charset="0"/>
                <a:ea typeface="Source Sans Pro" panose="020B0503030403020204" pitchFamily="34" charset="0"/>
                <a:cs typeface="Arial" panose="020B0604020202020204" pitchFamily="34" charset="0"/>
              </a:rPr>
              <a:t>The 2021-22 State Budget </a:t>
            </a:r>
            <a:r>
              <a:rPr lang="en-US" sz="2600" i="1" dirty="0">
                <a:solidFill>
                  <a:srgbClr val="002F6D"/>
                </a:solidFill>
                <a:latin typeface="Arial" panose="020B0604020202020204" pitchFamily="34" charset="0"/>
                <a:ea typeface="Source Sans Pro" panose="020B0503030403020204" pitchFamily="34" charset="0"/>
                <a:cs typeface="Arial" panose="020B0604020202020204" pitchFamily="34" charset="0"/>
              </a:rPr>
              <a:t>already did</a:t>
            </a:r>
            <a:r>
              <a:rPr lang="en-US" sz="2600" dirty="0">
                <a:solidFill>
                  <a:srgbClr val="002F6D"/>
                </a:solidFill>
                <a:latin typeface="Arial" panose="020B0604020202020204" pitchFamily="34" charset="0"/>
                <a:ea typeface="Source Sans Pro" panose="020B0503030403020204" pitchFamily="34" charset="0"/>
                <a:cs typeface="Arial" panose="020B0604020202020204" pitchFamily="34" charset="0"/>
              </a:rPr>
              <a:t>:</a:t>
            </a:r>
          </a:p>
          <a:p>
            <a:pPr lvl="1" fontAlgn="auto">
              <a:spcBef>
                <a:spcPts val="1200"/>
              </a:spcBef>
              <a:spcAft>
                <a:spcPts val="600"/>
              </a:spcAft>
            </a:pPr>
            <a:r>
              <a:rPr lang="en-US" dirty="0">
                <a:solidFill>
                  <a:srgbClr val="002F6D"/>
                </a:solidFill>
                <a:latin typeface="Arial" panose="020B0604020202020204" pitchFamily="34" charset="0"/>
                <a:ea typeface="Source Sans Pro" panose="020B0503030403020204" pitchFamily="34" charset="0"/>
                <a:cs typeface="Arial" panose="020B0604020202020204" pitchFamily="34" charset="0"/>
              </a:rPr>
              <a:t>Allocate $10 million to the CCCCO to form a workgroup to support the development and implementation of a common course numbering system throughout the CCCs.</a:t>
            </a:r>
          </a:p>
          <a:p>
            <a:pPr marL="0" lvl="0" indent="0" fontAlgn="auto">
              <a:spcAft>
                <a:spcPts val="600"/>
              </a:spcAft>
              <a:buNone/>
            </a:pPr>
            <a:r>
              <a:rPr lang="en-US" sz="2600" dirty="0">
                <a:solidFill>
                  <a:srgbClr val="002F6D"/>
                </a:solidFill>
                <a:latin typeface="Arial" panose="020B0604020202020204" pitchFamily="34" charset="0"/>
                <a:ea typeface="Source Sans Pro" panose="020B0503030403020204" pitchFamily="34" charset="0"/>
                <a:cs typeface="Arial" panose="020B0604020202020204" pitchFamily="34" charset="0"/>
              </a:rPr>
              <a:t>AB 1111:</a:t>
            </a:r>
          </a:p>
          <a:p>
            <a:pPr lvl="1" fontAlgn="auto">
              <a:spcAft>
                <a:spcPts val="600"/>
              </a:spcAft>
            </a:pPr>
            <a:r>
              <a:rPr lang="en-US" dirty="0">
                <a:solidFill>
                  <a:srgbClr val="002F6D"/>
                </a:solidFill>
                <a:latin typeface="Arial" panose="020B0604020202020204" pitchFamily="34" charset="0"/>
                <a:ea typeface="Source Sans Pro" panose="020B0503030403020204" pitchFamily="34" charset="0"/>
                <a:cs typeface="Arial" panose="020B0604020202020204" pitchFamily="34" charset="0"/>
              </a:rPr>
              <a:t>Require the establishment of a common course numbering system for all GE and transfer pathway courses throughout the CCCs </a:t>
            </a:r>
            <a:r>
              <a:rPr lang="en-US" i="1" dirty="0">
                <a:solidFill>
                  <a:srgbClr val="002F6D"/>
                </a:solidFill>
                <a:latin typeface="Arial" panose="020B0604020202020204" pitchFamily="34" charset="0"/>
                <a:ea typeface="Source Sans Pro" panose="020B0503030403020204" pitchFamily="34" charset="0"/>
                <a:cs typeface="Arial" panose="020B0604020202020204" pitchFamily="34" charset="0"/>
              </a:rPr>
              <a:t>by July 1, 2024</a:t>
            </a:r>
            <a:r>
              <a:rPr lang="en-US" dirty="0">
                <a:solidFill>
                  <a:srgbClr val="002F6D"/>
                </a:solidFill>
                <a:latin typeface="Arial" panose="020B0604020202020204" pitchFamily="34" charset="0"/>
                <a:ea typeface="Source Sans Pro" panose="020B0503030403020204" pitchFamily="34" charset="0"/>
                <a:cs typeface="Arial" panose="020B0604020202020204" pitchFamily="34" charset="0"/>
              </a:rPr>
              <a:t>;</a:t>
            </a:r>
          </a:p>
          <a:p>
            <a:pPr lvl="1" fontAlgn="auto">
              <a:spcAft>
                <a:spcPts val="600"/>
              </a:spcAft>
            </a:pPr>
            <a:r>
              <a:rPr lang="en-US" dirty="0">
                <a:solidFill>
                  <a:srgbClr val="002F6D"/>
                </a:solidFill>
                <a:latin typeface="Arial" panose="020B0604020202020204" pitchFamily="34" charset="0"/>
                <a:ea typeface="Source Sans Pro" panose="020B0503030403020204" pitchFamily="34" charset="0"/>
                <a:cs typeface="Arial" panose="020B0604020202020204" pitchFamily="34" charset="0"/>
              </a:rPr>
              <a:t>Urge the common course numbering workgroup (see above) to consider starting with courses in the current C-ID system and expand from there.</a:t>
            </a:r>
          </a:p>
          <a:p>
            <a:pPr marL="457200" lvl="1" indent="0" fontAlgn="auto">
              <a:spcAft>
                <a:spcPts val="0"/>
              </a:spcAft>
              <a:buNone/>
            </a:pPr>
            <a:r>
              <a:rPr lang="en-US" b="1" i="1" dirty="0">
                <a:solidFill>
                  <a:srgbClr val="002F6D"/>
                </a:solidFill>
                <a:latin typeface="Arial" panose="020B0604020202020204" pitchFamily="34" charset="0"/>
                <a:ea typeface="Source Sans Pro" panose="020B0503030403020204" pitchFamily="34" charset="0"/>
                <a:cs typeface="Arial" panose="020B0604020202020204" pitchFamily="34" charset="0"/>
              </a:rPr>
              <a:t>Current status: </a:t>
            </a:r>
            <a:r>
              <a:rPr lang="en-US" i="1" dirty="0">
                <a:solidFill>
                  <a:srgbClr val="002F6D"/>
                </a:solidFill>
                <a:latin typeface="Arial" panose="020B0604020202020204" pitchFamily="34" charset="0"/>
                <a:ea typeface="Source Sans Pro" panose="020B0503030403020204" pitchFamily="34" charset="0"/>
                <a:cs typeface="Arial" panose="020B0604020202020204" pitchFamily="34" charset="0"/>
              </a:rPr>
              <a:t>State Budget was signed and went into effect in July; AB 1111 was signed by the Governor on October 6, 2021</a:t>
            </a:r>
            <a:endParaRPr lang="en-US" b="1" i="1" dirty="0">
              <a:solidFill>
                <a:srgbClr val="002F6D"/>
              </a:solidFill>
              <a:latin typeface="Arial" panose="020B0604020202020204" pitchFamily="34" charset="0"/>
              <a:ea typeface="Source Sans Pro" panose="020B0503030403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085884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CB2BF-237E-AB49-A9B7-0BF48E1C04B1}"/>
              </a:ext>
            </a:extLst>
          </p:cNvPr>
          <p:cNvSpPr>
            <a:spLocks noGrp="1"/>
          </p:cNvSpPr>
          <p:nvPr>
            <p:ph type="title"/>
          </p:nvPr>
        </p:nvSpPr>
        <p:spPr>
          <a:xfrm>
            <a:off x="1277651" y="458788"/>
            <a:ext cx="10059490" cy="1427162"/>
          </a:xfrm>
        </p:spPr>
        <p:txBody>
          <a:bodyPr anchor="ctr"/>
          <a:lstStyle/>
          <a:p>
            <a:pPr algn="ctr"/>
            <a:r>
              <a:rPr lang="en-US" b="1" dirty="0"/>
              <a:t>Leading the Dialog on Transfer Reform</a:t>
            </a:r>
            <a:endParaRPr lang="en-US" dirty="0"/>
          </a:p>
        </p:txBody>
      </p:sp>
      <p:sp>
        <p:nvSpPr>
          <p:cNvPr id="3" name="Content Placeholder 2">
            <a:extLst>
              <a:ext uri="{FF2B5EF4-FFF2-40B4-BE49-F238E27FC236}">
                <a16:creationId xmlns:a16="http://schemas.microsoft.com/office/drawing/2014/main" id="{99B098D2-BD72-1743-BEC0-20390E75173B}"/>
              </a:ext>
            </a:extLst>
          </p:cNvPr>
          <p:cNvSpPr>
            <a:spLocks noGrp="1"/>
          </p:cNvSpPr>
          <p:nvPr>
            <p:ph sz="half" idx="2"/>
          </p:nvPr>
        </p:nvSpPr>
        <p:spPr>
          <a:xfrm>
            <a:off x="1277650" y="2586038"/>
            <a:ext cx="4922537" cy="3603625"/>
          </a:xfrm>
        </p:spPr>
        <p:txBody>
          <a:bodyPr/>
          <a:lstStyle/>
          <a:p>
            <a:pPr marL="0" indent="0" algn="ctr">
              <a:buNone/>
            </a:pPr>
            <a:r>
              <a:rPr lang="en-US" b="1" dirty="0">
                <a:solidFill>
                  <a:srgbClr val="7030A0"/>
                </a:solidFill>
              </a:rPr>
              <a:t>Opportunities</a:t>
            </a:r>
          </a:p>
          <a:p>
            <a:pPr marL="342900" indent="-342900"/>
            <a:r>
              <a:rPr lang="en-US" dirty="0"/>
              <a:t>Make change where there has been resistance or ongoing concerns</a:t>
            </a:r>
          </a:p>
          <a:p>
            <a:pPr marL="342900" indent="-342900"/>
            <a:r>
              <a:rPr lang="en-US" dirty="0"/>
              <a:t>Build relationships with legislators/staff and local organization to increase awareness and understanding of the important role of practitioners</a:t>
            </a:r>
          </a:p>
          <a:p>
            <a:pPr marL="0" indent="0">
              <a:buNone/>
            </a:pPr>
            <a:endParaRPr lang="en-US" dirty="0"/>
          </a:p>
        </p:txBody>
      </p:sp>
      <p:sp>
        <p:nvSpPr>
          <p:cNvPr id="4" name="Content Placeholder 3">
            <a:extLst>
              <a:ext uri="{FF2B5EF4-FFF2-40B4-BE49-F238E27FC236}">
                <a16:creationId xmlns:a16="http://schemas.microsoft.com/office/drawing/2014/main" id="{EABB4BD8-B811-484B-9ED9-76DF94D42C56}"/>
              </a:ext>
            </a:extLst>
          </p:cNvPr>
          <p:cNvSpPr>
            <a:spLocks noGrp="1"/>
          </p:cNvSpPr>
          <p:nvPr>
            <p:ph sz="quarter" idx="4"/>
          </p:nvPr>
        </p:nvSpPr>
        <p:spPr>
          <a:xfrm>
            <a:off x="6472238" y="2586038"/>
            <a:ext cx="4864902" cy="3603625"/>
          </a:xfrm>
        </p:spPr>
        <p:txBody>
          <a:bodyPr anchor="t"/>
          <a:lstStyle/>
          <a:p>
            <a:pPr marL="0" indent="0" algn="ctr">
              <a:buNone/>
            </a:pPr>
            <a:r>
              <a:rPr lang="en-US" b="1" dirty="0">
                <a:solidFill>
                  <a:srgbClr val="7030A0"/>
                </a:solidFill>
              </a:rPr>
              <a:t>Challenges</a:t>
            </a:r>
          </a:p>
          <a:p>
            <a:pPr marL="342900" indent="-342900"/>
            <a:r>
              <a:rPr lang="en-US" dirty="0"/>
              <a:t>Unintended consequences</a:t>
            </a:r>
          </a:p>
          <a:p>
            <a:pPr marL="342900" indent="-342900"/>
            <a:r>
              <a:rPr lang="en-US" dirty="0"/>
              <a:t>Bill language can change through the process up until approval</a:t>
            </a:r>
          </a:p>
          <a:p>
            <a:pPr marL="342900" indent="-342900"/>
            <a:r>
              <a:rPr lang="en-US" dirty="0"/>
              <a:t>Takes an act of law to change legislation</a:t>
            </a:r>
          </a:p>
          <a:p>
            <a:pPr marL="0" indent="0">
              <a:buNone/>
            </a:pPr>
            <a:endParaRPr lang="en-US" dirty="0"/>
          </a:p>
        </p:txBody>
      </p:sp>
      <p:sp>
        <p:nvSpPr>
          <p:cNvPr id="5" name="Slide Number Placeholder 4">
            <a:extLst>
              <a:ext uri="{FF2B5EF4-FFF2-40B4-BE49-F238E27FC236}">
                <a16:creationId xmlns:a16="http://schemas.microsoft.com/office/drawing/2014/main" id="{E9F09FD0-AC38-464E-870C-AEB656F7AA6C}"/>
              </a:ext>
            </a:extLst>
          </p:cNvPr>
          <p:cNvSpPr>
            <a:spLocks noGrp="1"/>
          </p:cNvSpPr>
          <p:nvPr>
            <p:ph type="sldNum" sz="quarter" idx="10"/>
          </p:nvPr>
        </p:nvSpPr>
        <p:spPr/>
        <p:txBody>
          <a:bodyPr/>
          <a:lstStyle/>
          <a:p>
            <a:pPr>
              <a:defRPr/>
            </a:pPr>
            <a:fld id="{B7979332-CAD7-7B44-A441-F122C39CA061}" type="slidenum">
              <a:rPr lang="en-US" altLang="en-US" smtClean="0"/>
              <a:pPr>
                <a:defRPr/>
              </a:pPr>
              <a:t>14</a:t>
            </a:fld>
            <a:endParaRPr lang="en-US" altLang="en-US"/>
          </a:p>
        </p:txBody>
      </p:sp>
      <p:sp>
        <p:nvSpPr>
          <p:cNvPr id="6" name="Title 1">
            <a:extLst>
              <a:ext uri="{FF2B5EF4-FFF2-40B4-BE49-F238E27FC236}">
                <a16:creationId xmlns:a16="http://schemas.microsoft.com/office/drawing/2014/main" id="{8F6E98E6-B273-0249-A276-50B3CC0D1A5C}"/>
              </a:ext>
            </a:extLst>
          </p:cNvPr>
          <p:cNvSpPr txBox="1">
            <a:spLocks/>
          </p:cNvSpPr>
          <p:nvPr/>
        </p:nvSpPr>
        <p:spPr bwMode="auto">
          <a:xfrm>
            <a:off x="1474702" y="1699421"/>
            <a:ext cx="9995071" cy="705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3600" kern="1200">
                <a:solidFill>
                  <a:schemeClr val="tx2"/>
                </a:solidFill>
                <a:latin typeface="Palatino" pitchFamily="2" charset="77"/>
                <a:ea typeface="Palatino" pitchFamily="2" charset="77"/>
                <a:cs typeface="Palatino" pitchFamily="2" charset="77"/>
              </a:defRPr>
            </a:lvl1pPr>
            <a:lvl2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9pPr>
          </a:lstStyle>
          <a:p>
            <a:pPr algn="ctr"/>
            <a:r>
              <a:rPr lang="en-US" sz="3200" dirty="0">
                <a:solidFill>
                  <a:schemeClr val="accent2">
                    <a:lumMod val="25000"/>
                  </a:schemeClr>
                </a:solidFill>
              </a:rPr>
              <a:t>Curriculum in Legislation leads to…</a:t>
            </a:r>
          </a:p>
        </p:txBody>
      </p:sp>
    </p:spTree>
    <p:extLst>
      <p:ext uri="{BB962C8B-B14F-4D97-AF65-F5344CB8AC3E}">
        <p14:creationId xmlns:p14="http://schemas.microsoft.com/office/powerpoint/2010/main" val="3422920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8B04F-8F4A-4448-8F88-96864FCB5397}"/>
              </a:ext>
            </a:extLst>
          </p:cNvPr>
          <p:cNvSpPr>
            <a:spLocks noGrp="1"/>
          </p:cNvSpPr>
          <p:nvPr>
            <p:ph type="title"/>
          </p:nvPr>
        </p:nvSpPr>
        <p:spPr/>
        <p:txBody>
          <a:bodyPr anchor="ctr"/>
          <a:lstStyle/>
          <a:p>
            <a:pPr algn="ctr"/>
            <a:r>
              <a:rPr lang="en-US" b="1" dirty="0"/>
              <a:t>Leading the Dialog on Transfer Reform</a:t>
            </a:r>
          </a:p>
        </p:txBody>
      </p:sp>
      <p:sp>
        <p:nvSpPr>
          <p:cNvPr id="3" name="Content Placeholder 2">
            <a:extLst>
              <a:ext uri="{FF2B5EF4-FFF2-40B4-BE49-F238E27FC236}">
                <a16:creationId xmlns:a16="http://schemas.microsoft.com/office/drawing/2014/main" id="{6BE6BD18-FB7F-CD47-BDE5-032D0CFD587B}"/>
              </a:ext>
            </a:extLst>
          </p:cNvPr>
          <p:cNvSpPr>
            <a:spLocks noGrp="1"/>
          </p:cNvSpPr>
          <p:nvPr>
            <p:ph sz="half" idx="1"/>
          </p:nvPr>
        </p:nvSpPr>
        <p:spPr>
          <a:xfrm>
            <a:off x="1277650" y="1528997"/>
            <a:ext cx="10058400" cy="4688923"/>
          </a:xfrm>
        </p:spPr>
        <p:txBody>
          <a:bodyPr/>
          <a:lstStyle/>
          <a:p>
            <a:r>
              <a:rPr lang="en-US" dirty="0"/>
              <a:t>Intersegmental Committee of Academic Senates (</a:t>
            </a:r>
            <a:r>
              <a:rPr lang="en-US" dirty="0">
                <a:hlinkClick r:id="rId3"/>
              </a:rPr>
              <a:t>ICAS</a:t>
            </a:r>
            <a:r>
              <a:rPr lang="en-US" dirty="0"/>
              <a:t>)</a:t>
            </a:r>
          </a:p>
          <a:p>
            <a:r>
              <a:rPr lang="en-US" dirty="0"/>
              <a:t>Intersegmental Curriculum Workgroup (</a:t>
            </a:r>
            <a:r>
              <a:rPr lang="en-US" dirty="0">
                <a:hlinkClick r:id="rId4"/>
              </a:rPr>
              <a:t>ICW</a:t>
            </a:r>
            <a:r>
              <a:rPr lang="en-US" dirty="0"/>
              <a:t>)</a:t>
            </a:r>
          </a:p>
          <a:p>
            <a:r>
              <a:rPr lang="en-US" dirty="0"/>
              <a:t>C-ID Advisory Committee</a:t>
            </a:r>
          </a:p>
          <a:p>
            <a:r>
              <a:rPr lang="en-US" dirty="0">
                <a:hlinkClick r:id="rId5"/>
              </a:rPr>
              <a:t>C-ID Leadership</a:t>
            </a:r>
            <a:endParaRPr lang="en-US" dirty="0"/>
          </a:p>
          <a:p>
            <a:r>
              <a:rPr lang="en-US" dirty="0"/>
              <a:t>ASCCC Transfer Alignment Project</a:t>
            </a:r>
          </a:p>
          <a:p>
            <a:r>
              <a:rPr lang="en-US" dirty="0"/>
              <a:t>Guided Pathways</a:t>
            </a:r>
          </a:p>
          <a:p>
            <a:endParaRPr lang="en-US" dirty="0"/>
          </a:p>
          <a:p>
            <a:r>
              <a:rPr lang="en-US" dirty="0"/>
              <a:t>Communicating Transfer Opportunities is KEY!</a:t>
            </a:r>
          </a:p>
          <a:p>
            <a:pPr lvl="1"/>
            <a:r>
              <a:rPr lang="en-US" dirty="0"/>
              <a:t>Discipline and Counseling Faculty working together</a:t>
            </a:r>
          </a:p>
          <a:p>
            <a:pPr lvl="1"/>
            <a:r>
              <a:rPr lang="en-US" dirty="0"/>
              <a:t>College Catalog (space is no longer costly, so there is room!) and other publications</a:t>
            </a:r>
          </a:p>
          <a:p>
            <a:pPr lvl="1"/>
            <a:r>
              <a:rPr lang="en-US" dirty="0"/>
              <a:t>Administrative Support is crucial</a:t>
            </a:r>
          </a:p>
        </p:txBody>
      </p:sp>
      <p:sp>
        <p:nvSpPr>
          <p:cNvPr id="4" name="Slide Number Placeholder 3">
            <a:extLst>
              <a:ext uri="{FF2B5EF4-FFF2-40B4-BE49-F238E27FC236}">
                <a16:creationId xmlns:a16="http://schemas.microsoft.com/office/drawing/2014/main" id="{B4D5D583-EEFB-964A-938A-15474314C583}"/>
              </a:ext>
            </a:extLst>
          </p:cNvPr>
          <p:cNvSpPr>
            <a:spLocks noGrp="1"/>
          </p:cNvSpPr>
          <p:nvPr>
            <p:ph type="sldNum" sz="quarter" idx="10"/>
          </p:nvPr>
        </p:nvSpPr>
        <p:spPr/>
        <p:txBody>
          <a:bodyPr/>
          <a:lstStyle/>
          <a:p>
            <a:pPr>
              <a:defRPr/>
            </a:pPr>
            <a:fld id="{0154297E-07AE-1449-BCEE-4C04EBDD19BF}" type="slidenum">
              <a:rPr lang="en-US" altLang="en-US" smtClean="0"/>
              <a:pPr>
                <a:defRPr/>
              </a:pPr>
              <a:t>15</a:t>
            </a:fld>
            <a:endParaRPr lang="en-US" altLang="en-US"/>
          </a:p>
        </p:txBody>
      </p:sp>
    </p:spTree>
    <p:extLst>
      <p:ext uri="{BB962C8B-B14F-4D97-AF65-F5344CB8AC3E}">
        <p14:creationId xmlns:p14="http://schemas.microsoft.com/office/powerpoint/2010/main" val="3261195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D4148-009C-0C4A-9386-CF7A8648572D}"/>
              </a:ext>
            </a:extLst>
          </p:cNvPr>
          <p:cNvSpPr>
            <a:spLocks noGrp="1"/>
          </p:cNvSpPr>
          <p:nvPr>
            <p:ph type="title"/>
          </p:nvPr>
        </p:nvSpPr>
        <p:spPr/>
        <p:txBody>
          <a:bodyPr anchor="ctr"/>
          <a:lstStyle/>
          <a:p>
            <a:pPr algn="ctr"/>
            <a:r>
              <a:rPr lang="en-US" b="1" dirty="0"/>
              <a:t>Leading the Dialogue on Transfer Reform</a:t>
            </a:r>
          </a:p>
        </p:txBody>
      </p:sp>
      <p:sp>
        <p:nvSpPr>
          <p:cNvPr id="3" name="Content Placeholder 2">
            <a:extLst>
              <a:ext uri="{FF2B5EF4-FFF2-40B4-BE49-F238E27FC236}">
                <a16:creationId xmlns:a16="http://schemas.microsoft.com/office/drawing/2014/main" id="{8D8D439A-3BA2-5B4B-BF94-5B75A79F7A17}"/>
              </a:ext>
            </a:extLst>
          </p:cNvPr>
          <p:cNvSpPr>
            <a:spLocks noGrp="1"/>
          </p:cNvSpPr>
          <p:nvPr>
            <p:ph sz="half" idx="1"/>
          </p:nvPr>
        </p:nvSpPr>
        <p:spPr/>
        <p:txBody>
          <a:bodyPr/>
          <a:lstStyle/>
          <a:p>
            <a:r>
              <a:rPr lang="en-US" dirty="0"/>
              <a:t>Looking at the Data in real time</a:t>
            </a:r>
          </a:p>
          <a:p>
            <a:pPr lvl="1"/>
            <a:r>
              <a:rPr lang="en-US" sz="2400" dirty="0"/>
              <a:t>If we don’t have the data, how can we lead the dialogue?</a:t>
            </a:r>
          </a:p>
          <a:p>
            <a:pPr marL="457200" lvl="1" indent="0">
              <a:buNone/>
            </a:pPr>
            <a:endParaRPr lang="en-US" sz="2400" dirty="0"/>
          </a:p>
          <a:p>
            <a:r>
              <a:rPr lang="en-US" dirty="0"/>
              <a:t>Policies that will address the barriers to transfer</a:t>
            </a:r>
          </a:p>
          <a:p>
            <a:pPr lvl="1"/>
            <a:r>
              <a:rPr lang="en-US" sz="2400" dirty="0"/>
              <a:t>Total cost of college</a:t>
            </a:r>
          </a:p>
          <a:p>
            <a:pPr lvl="2"/>
            <a:r>
              <a:rPr lang="en-US" sz="2400" dirty="0"/>
              <a:t>Cal Grant reform and Financial Aid reform</a:t>
            </a:r>
          </a:p>
          <a:p>
            <a:pPr lvl="2"/>
            <a:r>
              <a:rPr lang="en-US" sz="2400" dirty="0"/>
              <a:t>Basic needs</a:t>
            </a:r>
          </a:p>
          <a:p>
            <a:pPr lvl="2"/>
            <a:r>
              <a:rPr lang="en-US" sz="2400" dirty="0"/>
              <a:t>Solutions for working/adult students</a:t>
            </a:r>
          </a:p>
          <a:p>
            <a:pPr lvl="1"/>
            <a:r>
              <a:rPr lang="en-US" sz="2400" dirty="0"/>
              <a:t>Capacity at the four-year institutions</a:t>
            </a:r>
          </a:p>
          <a:p>
            <a:pPr lvl="1"/>
            <a:r>
              <a:rPr lang="en-US" sz="2400" dirty="0"/>
              <a:t>Honoring the “guarantee” at the CSUs</a:t>
            </a:r>
          </a:p>
          <a:p>
            <a:pPr lvl="1"/>
            <a:r>
              <a:rPr lang="en-US" sz="2400" dirty="0"/>
              <a:t>Increased access to counselors and program planning</a:t>
            </a:r>
          </a:p>
          <a:p>
            <a:pPr lvl="1"/>
            <a:endParaRPr lang="en-US" dirty="0"/>
          </a:p>
          <a:p>
            <a:endParaRPr lang="en-US" dirty="0"/>
          </a:p>
        </p:txBody>
      </p:sp>
      <p:sp>
        <p:nvSpPr>
          <p:cNvPr id="4" name="Slide Number Placeholder 3">
            <a:extLst>
              <a:ext uri="{FF2B5EF4-FFF2-40B4-BE49-F238E27FC236}">
                <a16:creationId xmlns:a16="http://schemas.microsoft.com/office/drawing/2014/main" id="{A81628AC-AB10-D54A-898B-1E58484D0EAC}"/>
              </a:ext>
            </a:extLst>
          </p:cNvPr>
          <p:cNvSpPr>
            <a:spLocks noGrp="1"/>
          </p:cNvSpPr>
          <p:nvPr>
            <p:ph type="sldNum" sz="quarter" idx="10"/>
          </p:nvPr>
        </p:nvSpPr>
        <p:spPr/>
        <p:txBody>
          <a:bodyPr/>
          <a:lstStyle/>
          <a:p>
            <a:pPr>
              <a:defRPr/>
            </a:pPr>
            <a:fld id="{0154297E-07AE-1449-BCEE-4C04EBDD19BF}" type="slidenum">
              <a:rPr lang="en-US" altLang="en-US" smtClean="0"/>
              <a:pPr>
                <a:defRPr/>
              </a:pPr>
              <a:t>16</a:t>
            </a:fld>
            <a:endParaRPr lang="en-US" altLang="en-US"/>
          </a:p>
        </p:txBody>
      </p:sp>
    </p:spTree>
    <p:extLst>
      <p:ext uri="{BB962C8B-B14F-4D97-AF65-F5344CB8AC3E}">
        <p14:creationId xmlns:p14="http://schemas.microsoft.com/office/powerpoint/2010/main" val="1094903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E95313-C9B1-0C4E-8DB5-B276AFA58C05}"/>
              </a:ext>
            </a:extLst>
          </p:cNvPr>
          <p:cNvSpPr>
            <a:spLocks noGrp="1"/>
          </p:cNvSpPr>
          <p:nvPr>
            <p:ph sz="half" idx="1"/>
          </p:nvPr>
        </p:nvSpPr>
        <p:spPr>
          <a:xfrm>
            <a:off x="8801099" y="1957386"/>
            <a:ext cx="3271837" cy="4398964"/>
          </a:xfrm>
        </p:spPr>
        <p:txBody>
          <a:bodyPr/>
          <a:lstStyle/>
          <a:p>
            <a:pPr marL="0" indent="0">
              <a:buNone/>
            </a:pPr>
            <a:r>
              <a:rPr lang="en-US" sz="2200" dirty="0"/>
              <a:t>Note: In 2020, 43% did not earn an associate degree</a:t>
            </a:r>
          </a:p>
          <a:p>
            <a:pPr marL="0" indent="0">
              <a:buNone/>
            </a:pPr>
            <a:endParaRPr lang="en-US" sz="2200" dirty="0"/>
          </a:p>
          <a:p>
            <a:pPr marL="0" indent="0">
              <a:buNone/>
            </a:pPr>
            <a:r>
              <a:rPr lang="en-US" sz="2000" dirty="0"/>
              <a:t>Student Origin - Now PASSWORD protected! Link: </a:t>
            </a:r>
            <a:r>
              <a:rPr lang="en-US" sz="2000" dirty="0">
                <a:hlinkClick r:id="rId3"/>
              </a:rPr>
              <a:t>https://www.calstate.edu/data-center/institutional-research-analyses/Pages/enrollment.aspx</a:t>
            </a:r>
            <a:endParaRPr lang="en-US" sz="2000" dirty="0"/>
          </a:p>
          <a:p>
            <a:endParaRPr lang="en-US" sz="2200" dirty="0"/>
          </a:p>
        </p:txBody>
      </p:sp>
      <p:sp>
        <p:nvSpPr>
          <p:cNvPr id="4" name="Slide Number Placeholder 3">
            <a:extLst>
              <a:ext uri="{FF2B5EF4-FFF2-40B4-BE49-F238E27FC236}">
                <a16:creationId xmlns:a16="http://schemas.microsoft.com/office/drawing/2014/main" id="{363050B4-4CB4-AE47-A0E2-2AC21DD21AE4}"/>
              </a:ext>
            </a:extLst>
          </p:cNvPr>
          <p:cNvSpPr>
            <a:spLocks noGrp="1"/>
          </p:cNvSpPr>
          <p:nvPr>
            <p:ph type="sldNum" sz="quarter" idx="10"/>
          </p:nvPr>
        </p:nvSpPr>
        <p:spPr/>
        <p:txBody>
          <a:bodyPr/>
          <a:lstStyle/>
          <a:p>
            <a:pPr>
              <a:defRPr/>
            </a:pPr>
            <a:fld id="{0154297E-07AE-1449-BCEE-4C04EBDD19BF}" type="slidenum">
              <a:rPr lang="en-US" altLang="en-US" smtClean="0"/>
              <a:pPr>
                <a:defRPr/>
              </a:pPr>
              <a:t>17</a:t>
            </a:fld>
            <a:endParaRPr lang="en-US" altLang="en-US" dirty="0"/>
          </a:p>
        </p:txBody>
      </p:sp>
      <p:pic>
        <p:nvPicPr>
          <p:cNvPr id="5" name="Picture 4">
            <a:extLst>
              <a:ext uri="{FF2B5EF4-FFF2-40B4-BE49-F238E27FC236}">
                <a16:creationId xmlns:a16="http://schemas.microsoft.com/office/drawing/2014/main" id="{2C55846D-E823-3D40-A70C-93B2B02671BD}"/>
              </a:ext>
            </a:extLst>
          </p:cNvPr>
          <p:cNvPicPr>
            <a:picLocks noChangeAspect="1"/>
          </p:cNvPicPr>
          <p:nvPr/>
        </p:nvPicPr>
        <p:blipFill>
          <a:blip r:embed="rId4"/>
          <a:stretch>
            <a:fillRect/>
          </a:stretch>
        </p:blipFill>
        <p:spPr>
          <a:xfrm>
            <a:off x="1014476" y="1957386"/>
            <a:ext cx="7658037" cy="3929064"/>
          </a:xfrm>
          <a:prstGeom prst="rect">
            <a:avLst/>
          </a:prstGeom>
        </p:spPr>
      </p:pic>
      <p:pic>
        <p:nvPicPr>
          <p:cNvPr id="7" name="Picture 6">
            <a:extLst>
              <a:ext uri="{FF2B5EF4-FFF2-40B4-BE49-F238E27FC236}">
                <a16:creationId xmlns:a16="http://schemas.microsoft.com/office/drawing/2014/main" id="{BE9450C8-0FEF-D94E-9363-27B4829C64F5}"/>
              </a:ext>
            </a:extLst>
          </p:cNvPr>
          <p:cNvPicPr>
            <a:picLocks noChangeAspect="1"/>
          </p:cNvPicPr>
          <p:nvPr/>
        </p:nvPicPr>
        <p:blipFill>
          <a:blip r:embed="rId5"/>
          <a:stretch>
            <a:fillRect/>
          </a:stretch>
        </p:blipFill>
        <p:spPr>
          <a:xfrm>
            <a:off x="1511064" y="588195"/>
            <a:ext cx="9619601" cy="1004066"/>
          </a:xfrm>
          <a:prstGeom prst="rect">
            <a:avLst/>
          </a:prstGeom>
        </p:spPr>
      </p:pic>
    </p:spTree>
    <p:extLst>
      <p:ext uri="{BB962C8B-B14F-4D97-AF65-F5344CB8AC3E}">
        <p14:creationId xmlns:p14="http://schemas.microsoft.com/office/powerpoint/2010/main" val="4131970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D9433-BDBE-3541-A2A4-333D86C50C5D}"/>
              </a:ext>
            </a:extLst>
          </p:cNvPr>
          <p:cNvSpPr>
            <a:spLocks noGrp="1"/>
          </p:cNvSpPr>
          <p:nvPr>
            <p:ph type="title"/>
          </p:nvPr>
        </p:nvSpPr>
        <p:spPr>
          <a:xfrm>
            <a:off x="1418897" y="365126"/>
            <a:ext cx="9904796" cy="656908"/>
          </a:xfrm>
        </p:spPr>
        <p:txBody>
          <a:bodyPr anchor="ctr"/>
          <a:lstStyle/>
          <a:p>
            <a:pPr algn="ctr"/>
            <a:r>
              <a:rPr lang="en-US" b="1" dirty="0"/>
              <a:t>Advocacy – System Practitioners</a:t>
            </a:r>
          </a:p>
        </p:txBody>
      </p:sp>
      <p:sp>
        <p:nvSpPr>
          <p:cNvPr id="4" name="Content Placeholder 3">
            <a:extLst>
              <a:ext uri="{FF2B5EF4-FFF2-40B4-BE49-F238E27FC236}">
                <a16:creationId xmlns:a16="http://schemas.microsoft.com/office/drawing/2014/main" id="{F18F155D-9163-654C-9ECA-C282CE5967F5}"/>
              </a:ext>
            </a:extLst>
          </p:cNvPr>
          <p:cNvSpPr>
            <a:spLocks noGrp="1"/>
          </p:cNvSpPr>
          <p:nvPr>
            <p:ph sz="quarter" idx="4"/>
          </p:nvPr>
        </p:nvSpPr>
        <p:spPr>
          <a:xfrm>
            <a:off x="1558977" y="1022034"/>
            <a:ext cx="9764717" cy="5513677"/>
          </a:xfrm>
        </p:spPr>
        <p:txBody>
          <a:bodyPr/>
          <a:lstStyle/>
          <a:p>
            <a:pPr marL="0" indent="0">
              <a:spcBef>
                <a:spcPts val="0"/>
              </a:spcBef>
              <a:spcAft>
                <a:spcPts val="0"/>
              </a:spcAft>
              <a:buClr>
                <a:schemeClr val="tx1">
                  <a:lumMod val="75000"/>
                </a:schemeClr>
              </a:buClr>
              <a:buNone/>
            </a:pPr>
            <a:r>
              <a:rPr lang="en-US" b="1" dirty="0">
                <a:solidFill>
                  <a:schemeClr val="tx2"/>
                </a:solidFill>
              </a:rPr>
              <a:t>ASCCC</a:t>
            </a:r>
          </a:p>
          <a:p>
            <a:pPr marL="457200" lvl="1">
              <a:spcBef>
                <a:spcPts val="0"/>
              </a:spcBef>
              <a:spcAft>
                <a:spcPts val="0"/>
              </a:spcAft>
              <a:buClr>
                <a:schemeClr val="tx1">
                  <a:lumMod val="75000"/>
                </a:schemeClr>
              </a:buClr>
            </a:pPr>
            <a:r>
              <a:rPr lang="en-US" sz="2400" dirty="0"/>
              <a:t>Legislative Visits/Legislative Advocacy Day </a:t>
            </a:r>
          </a:p>
          <a:p>
            <a:pPr marL="457200" lvl="1">
              <a:spcBef>
                <a:spcPts val="0"/>
              </a:spcBef>
              <a:spcAft>
                <a:spcPts val="0"/>
              </a:spcAft>
              <a:buClr>
                <a:schemeClr val="tx1">
                  <a:lumMod val="75000"/>
                </a:schemeClr>
              </a:buClr>
            </a:pPr>
            <a:r>
              <a:rPr lang="en-US" sz="2400" dirty="0"/>
              <a:t>Local Academic Senate Legislative Liaisons </a:t>
            </a:r>
          </a:p>
          <a:p>
            <a:pPr marL="457200" lvl="1">
              <a:spcBef>
                <a:spcPts val="0"/>
              </a:spcBef>
              <a:spcAft>
                <a:spcPts val="0"/>
              </a:spcAft>
              <a:buClr>
                <a:schemeClr val="tx1">
                  <a:lumMod val="75000"/>
                </a:schemeClr>
              </a:buClr>
            </a:pPr>
            <a:r>
              <a:rPr lang="en-US" sz="2400" dirty="0"/>
              <a:t>Advocacy Day with ICAS</a:t>
            </a:r>
          </a:p>
          <a:p>
            <a:pPr marL="457200" lvl="1">
              <a:spcBef>
                <a:spcPts val="0"/>
              </a:spcBef>
              <a:spcAft>
                <a:spcPts val="0"/>
              </a:spcAft>
              <a:buClr>
                <a:schemeClr val="tx1">
                  <a:lumMod val="75000"/>
                </a:schemeClr>
              </a:buClr>
            </a:pPr>
            <a:r>
              <a:rPr lang="en-US" sz="2400" dirty="0"/>
              <a:t>Advocacy Training series with FACCC</a:t>
            </a:r>
            <a:endParaRPr lang="en-US" b="1" dirty="0"/>
          </a:p>
          <a:p>
            <a:pPr marL="0" indent="0">
              <a:spcBef>
                <a:spcPts val="600"/>
              </a:spcBef>
              <a:spcAft>
                <a:spcPts val="0"/>
              </a:spcAft>
              <a:buNone/>
            </a:pPr>
            <a:r>
              <a:rPr lang="en-US" b="1" dirty="0">
                <a:solidFill>
                  <a:schemeClr val="tx2"/>
                </a:solidFill>
              </a:rPr>
              <a:t>FACCC</a:t>
            </a:r>
          </a:p>
          <a:p>
            <a:pPr marL="457200" lvl="1">
              <a:spcBef>
                <a:spcPts val="0"/>
              </a:spcBef>
              <a:spcAft>
                <a:spcPts val="0"/>
              </a:spcAft>
            </a:pPr>
            <a:r>
              <a:rPr lang="en-US" sz="2400" dirty="0"/>
              <a:t>Sponsor legislation and advocate for budget priorities</a:t>
            </a:r>
          </a:p>
          <a:p>
            <a:pPr marL="457200" lvl="1">
              <a:spcBef>
                <a:spcPts val="0"/>
              </a:spcBef>
              <a:spcAft>
                <a:spcPts val="0"/>
              </a:spcAft>
            </a:pPr>
            <a:r>
              <a:rPr lang="en-US" sz="2400" dirty="0"/>
              <a:t>Advocacy Training</a:t>
            </a:r>
          </a:p>
          <a:p>
            <a:pPr marL="457200" lvl="1">
              <a:spcBef>
                <a:spcPts val="0"/>
              </a:spcBef>
              <a:spcAft>
                <a:spcPts val="0"/>
              </a:spcAft>
            </a:pPr>
            <a:r>
              <a:rPr lang="en-US" sz="2400" dirty="0"/>
              <a:t>Monthly Legislative Roundtable</a:t>
            </a:r>
          </a:p>
          <a:p>
            <a:pPr marL="457200" lvl="1">
              <a:spcBef>
                <a:spcPts val="0"/>
              </a:spcBef>
              <a:spcAft>
                <a:spcPts val="0"/>
              </a:spcAft>
            </a:pPr>
            <a:r>
              <a:rPr lang="en-US" sz="2400" dirty="0"/>
              <a:t>Advocacy Training series with ASCCC</a:t>
            </a:r>
            <a:endParaRPr lang="en-US" b="1" dirty="0"/>
          </a:p>
          <a:p>
            <a:pPr marL="0" indent="0">
              <a:spcBef>
                <a:spcPts val="600"/>
              </a:spcBef>
              <a:spcAft>
                <a:spcPts val="0"/>
              </a:spcAft>
              <a:buNone/>
            </a:pPr>
            <a:r>
              <a:rPr lang="en-US" b="1" dirty="0">
                <a:solidFill>
                  <a:schemeClr val="tx2"/>
                </a:solidFill>
              </a:rPr>
              <a:t>CCCCO</a:t>
            </a:r>
          </a:p>
          <a:p>
            <a:pPr marL="457200" lvl="1">
              <a:spcBef>
                <a:spcPts val="0"/>
              </a:spcBef>
              <a:spcAft>
                <a:spcPts val="0"/>
              </a:spcAft>
            </a:pPr>
            <a:r>
              <a:rPr lang="en-US" sz="2400" dirty="0"/>
              <a:t>System Budget and Legislative Request process</a:t>
            </a:r>
          </a:p>
          <a:p>
            <a:pPr marL="457200" lvl="1">
              <a:spcBef>
                <a:spcPts val="0"/>
              </a:spcBef>
              <a:spcAft>
                <a:spcPts val="0"/>
              </a:spcAft>
            </a:pPr>
            <a:r>
              <a:rPr lang="en-US" sz="2400" dirty="0"/>
              <a:t>Consultation Council monthly meetings</a:t>
            </a:r>
          </a:p>
          <a:p>
            <a:pPr marL="457200" lvl="1">
              <a:spcBef>
                <a:spcPts val="0"/>
              </a:spcBef>
              <a:spcAft>
                <a:spcPts val="0"/>
              </a:spcAft>
            </a:pPr>
            <a:r>
              <a:rPr lang="en-US" sz="2400" dirty="0"/>
              <a:t>Government Relations policy and advocacy webinars</a:t>
            </a:r>
          </a:p>
          <a:p>
            <a:pPr marL="457200" lvl="1">
              <a:spcBef>
                <a:spcPts val="0"/>
              </a:spcBef>
              <a:spcAft>
                <a:spcPts val="0"/>
              </a:spcAft>
            </a:pPr>
            <a:r>
              <a:rPr lang="en-US" sz="2400" dirty="0"/>
              <a:t>Legislative Visits</a:t>
            </a:r>
          </a:p>
        </p:txBody>
      </p:sp>
      <p:sp>
        <p:nvSpPr>
          <p:cNvPr id="5" name="Slide Number Placeholder 4">
            <a:extLst>
              <a:ext uri="{FF2B5EF4-FFF2-40B4-BE49-F238E27FC236}">
                <a16:creationId xmlns:a16="http://schemas.microsoft.com/office/drawing/2014/main" id="{D9BEB35A-2615-4247-85CA-AD12E17855BA}"/>
              </a:ext>
            </a:extLst>
          </p:cNvPr>
          <p:cNvSpPr>
            <a:spLocks noGrp="1"/>
          </p:cNvSpPr>
          <p:nvPr>
            <p:ph type="sldNum" sz="quarter" idx="10"/>
          </p:nvPr>
        </p:nvSpPr>
        <p:spPr/>
        <p:txBody>
          <a:bodyPr/>
          <a:lstStyle/>
          <a:p>
            <a:pPr>
              <a:defRPr/>
            </a:pPr>
            <a:fld id="{19F883E1-6DB3-424C-AEDE-CC6629DEB65D}" type="slidenum">
              <a:rPr lang="en-US" altLang="en-US" smtClean="0"/>
              <a:pPr>
                <a:defRPr/>
              </a:pPr>
              <a:t>18</a:t>
            </a:fld>
            <a:endParaRPr lang="en-US" altLang="en-US" dirty="0"/>
          </a:p>
        </p:txBody>
      </p:sp>
    </p:spTree>
    <p:extLst>
      <p:ext uri="{BB962C8B-B14F-4D97-AF65-F5344CB8AC3E}">
        <p14:creationId xmlns:p14="http://schemas.microsoft.com/office/powerpoint/2010/main" val="2677437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44CA2-FCAF-E14F-88B2-1694539315AB}"/>
              </a:ext>
            </a:extLst>
          </p:cNvPr>
          <p:cNvSpPr>
            <a:spLocks noGrp="1"/>
          </p:cNvSpPr>
          <p:nvPr>
            <p:ph type="title"/>
          </p:nvPr>
        </p:nvSpPr>
        <p:spPr/>
        <p:txBody>
          <a:bodyPr anchor="ctr"/>
          <a:lstStyle/>
          <a:p>
            <a:r>
              <a:rPr lang="en-US" b="1" dirty="0"/>
              <a:t>Staying Informed</a:t>
            </a:r>
          </a:p>
        </p:txBody>
      </p:sp>
      <p:sp>
        <p:nvSpPr>
          <p:cNvPr id="3" name="Content Placeholder 2">
            <a:extLst>
              <a:ext uri="{FF2B5EF4-FFF2-40B4-BE49-F238E27FC236}">
                <a16:creationId xmlns:a16="http://schemas.microsoft.com/office/drawing/2014/main" id="{6BDE2742-EE38-CE47-AFBF-D9D9DD12CF45}"/>
              </a:ext>
            </a:extLst>
          </p:cNvPr>
          <p:cNvSpPr>
            <a:spLocks noGrp="1"/>
          </p:cNvSpPr>
          <p:nvPr>
            <p:ph idx="1"/>
          </p:nvPr>
        </p:nvSpPr>
        <p:spPr>
          <a:xfrm>
            <a:off x="4420168" y="431166"/>
            <a:ext cx="6672648" cy="5091744"/>
          </a:xfrm>
        </p:spPr>
        <p:txBody>
          <a:bodyPr/>
          <a:lstStyle/>
          <a:p>
            <a:pPr algn="ctr"/>
            <a:r>
              <a:rPr lang="en-US" sz="3600" b="1" dirty="0">
                <a:solidFill>
                  <a:schemeClr val="accent4"/>
                </a:solidFill>
                <a:latin typeface="Palatino" pitchFamily="2" charset="77"/>
                <a:ea typeface="Palatino" pitchFamily="2" charset="77"/>
              </a:rPr>
              <a:t>California Legislature </a:t>
            </a:r>
          </a:p>
          <a:p>
            <a:pPr algn="ctr"/>
            <a:r>
              <a:rPr lang="en-US" sz="3600" b="1" dirty="0">
                <a:solidFill>
                  <a:schemeClr val="accent4"/>
                </a:solidFill>
                <a:latin typeface="Palatino" pitchFamily="2" charset="77"/>
                <a:ea typeface="Palatino" pitchFamily="2" charset="77"/>
                <a:hlinkClick r:id="rId2">
                  <a:extLst>
                    <a:ext uri="{A12FA001-AC4F-418D-AE19-62706E023703}">
                      <ahyp:hlinkClr xmlns:ahyp="http://schemas.microsoft.com/office/drawing/2018/hyperlinkcolor" val="tx"/>
                    </a:ext>
                  </a:extLst>
                </a:hlinkClick>
              </a:rPr>
              <a:t>Bill Search Site</a:t>
            </a:r>
            <a:endParaRPr lang="en-US" sz="3600" b="1" dirty="0">
              <a:solidFill>
                <a:schemeClr val="accent4"/>
              </a:solidFill>
              <a:latin typeface="Palatino" pitchFamily="2" charset="77"/>
              <a:ea typeface="Palatino" pitchFamily="2" charset="77"/>
            </a:endParaRPr>
          </a:p>
          <a:p>
            <a:endParaRPr lang="en-US" dirty="0"/>
          </a:p>
        </p:txBody>
      </p:sp>
      <p:sp>
        <p:nvSpPr>
          <p:cNvPr id="4" name="Text Placeholder 3">
            <a:extLst>
              <a:ext uri="{FF2B5EF4-FFF2-40B4-BE49-F238E27FC236}">
                <a16:creationId xmlns:a16="http://schemas.microsoft.com/office/drawing/2014/main" id="{46F0FF68-4AC5-7E48-BF07-784635335212}"/>
              </a:ext>
            </a:extLst>
          </p:cNvPr>
          <p:cNvSpPr>
            <a:spLocks noGrp="1"/>
          </p:cNvSpPr>
          <p:nvPr>
            <p:ph type="body" sz="half" idx="2"/>
          </p:nvPr>
        </p:nvSpPr>
        <p:spPr/>
        <p:txBody>
          <a:bodyPr/>
          <a:lstStyle/>
          <a:p>
            <a:r>
              <a:rPr lang="en-US" dirty="0"/>
              <a:t>s</a:t>
            </a:r>
          </a:p>
        </p:txBody>
      </p:sp>
      <p:pic>
        <p:nvPicPr>
          <p:cNvPr id="8" name="Picture 7" descr="A model of a space ship&#10;&#10;Description automatically generated with medium confidence">
            <a:extLst>
              <a:ext uri="{FF2B5EF4-FFF2-40B4-BE49-F238E27FC236}">
                <a16:creationId xmlns:a16="http://schemas.microsoft.com/office/drawing/2014/main" id="{461CCA20-E029-3C4F-8BCD-696BB41B370D}"/>
              </a:ext>
            </a:extLst>
          </p:cNvPr>
          <p:cNvPicPr>
            <a:picLocks noChangeAspect="1"/>
          </p:cNvPicPr>
          <p:nvPr/>
        </p:nvPicPr>
        <p:blipFill>
          <a:blip r:embed="rId3"/>
          <a:stretch>
            <a:fillRect/>
          </a:stretch>
        </p:blipFill>
        <p:spPr>
          <a:xfrm>
            <a:off x="592777" y="2695106"/>
            <a:ext cx="2832855" cy="3113028"/>
          </a:xfrm>
          <a:prstGeom prst="rect">
            <a:avLst/>
          </a:prstGeom>
        </p:spPr>
      </p:pic>
      <p:pic>
        <p:nvPicPr>
          <p:cNvPr id="15" name="Content Placeholder 9" descr="Graphical user interface, text, application, email&#10;&#10;Description automatically generated">
            <a:extLst>
              <a:ext uri="{FF2B5EF4-FFF2-40B4-BE49-F238E27FC236}">
                <a16:creationId xmlns:a16="http://schemas.microsoft.com/office/drawing/2014/main" id="{978FDF90-EAE7-EF45-B67A-6C1C5219DFD4}"/>
              </a:ext>
            </a:extLst>
          </p:cNvPr>
          <p:cNvPicPr>
            <a:picLocks noChangeAspect="1"/>
          </p:cNvPicPr>
          <p:nvPr/>
        </p:nvPicPr>
        <p:blipFill>
          <a:blip r:embed="rId4"/>
          <a:stretch>
            <a:fillRect/>
          </a:stretch>
        </p:blipFill>
        <p:spPr bwMode="auto">
          <a:xfrm>
            <a:off x="4213457" y="1862724"/>
            <a:ext cx="7086070" cy="4426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678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52F22-74EE-2344-AA14-7852A0A45F8C}"/>
              </a:ext>
            </a:extLst>
          </p:cNvPr>
          <p:cNvSpPr>
            <a:spLocks noGrp="1"/>
          </p:cNvSpPr>
          <p:nvPr>
            <p:ph type="title"/>
          </p:nvPr>
        </p:nvSpPr>
        <p:spPr>
          <a:xfrm>
            <a:off x="3927423" y="403412"/>
            <a:ext cx="7426375" cy="1590280"/>
          </a:xfrm>
        </p:spPr>
        <p:txBody>
          <a:bodyPr>
            <a:normAutofit/>
          </a:bodyPr>
          <a:lstStyle/>
          <a:p>
            <a:r>
              <a:rPr lang="en-US" sz="4400" b="1" dirty="0"/>
              <a:t>Presenters…</a:t>
            </a:r>
          </a:p>
        </p:txBody>
      </p:sp>
      <p:sp>
        <p:nvSpPr>
          <p:cNvPr id="3" name="Content Placeholder 2">
            <a:extLst>
              <a:ext uri="{FF2B5EF4-FFF2-40B4-BE49-F238E27FC236}">
                <a16:creationId xmlns:a16="http://schemas.microsoft.com/office/drawing/2014/main" id="{D417FDE3-2A22-6245-8B97-C83D744188B3}"/>
              </a:ext>
            </a:extLst>
          </p:cNvPr>
          <p:cNvSpPr>
            <a:spLocks noGrp="1"/>
          </p:cNvSpPr>
          <p:nvPr>
            <p:ph idx="1"/>
          </p:nvPr>
        </p:nvSpPr>
        <p:spPr>
          <a:xfrm>
            <a:off x="814388" y="2928938"/>
            <a:ext cx="6486525" cy="3427412"/>
          </a:xfrm>
        </p:spPr>
        <p:txBody>
          <a:bodyPr/>
          <a:lstStyle/>
          <a:p>
            <a:pPr>
              <a:spcBef>
                <a:spcPts val="400"/>
              </a:spcBef>
            </a:pPr>
            <a:r>
              <a:rPr lang="en-US" b="1" i="1" dirty="0"/>
              <a:t>Wendy Brill-Wynkoop</a:t>
            </a:r>
            <a:r>
              <a:rPr lang="en-US" i="1" dirty="0"/>
              <a:t>, FACCC President</a:t>
            </a:r>
          </a:p>
          <a:p>
            <a:pPr>
              <a:spcBef>
                <a:spcPts val="400"/>
              </a:spcBef>
            </a:pPr>
            <a:endParaRPr lang="en-US" i="1" dirty="0"/>
          </a:p>
          <a:p>
            <a:pPr>
              <a:spcBef>
                <a:spcPts val="400"/>
              </a:spcBef>
            </a:pPr>
            <a:endParaRPr lang="en-US" i="1" dirty="0"/>
          </a:p>
          <a:p>
            <a:pPr>
              <a:spcBef>
                <a:spcPts val="400"/>
              </a:spcBef>
            </a:pPr>
            <a:r>
              <a:rPr lang="en-US" b="1" i="1" dirty="0" err="1"/>
              <a:t>Ginni</a:t>
            </a:r>
            <a:r>
              <a:rPr lang="en-US" b="1" i="1" dirty="0"/>
              <a:t> May</a:t>
            </a:r>
            <a:r>
              <a:rPr lang="en-US" i="1" dirty="0"/>
              <a:t>, ASCCC Vice President</a:t>
            </a:r>
          </a:p>
          <a:p>
            <a:pPr>
              <a:spcBef>
                <a:spcPts val="400"/>
              </a:spcBef>
            </a:pPr>
            <a:endParaRPr lang="en-US" i="1" dirty="0"/>
          </a:p>
          <a:p>
            <a:pPr>
              <a:spcBef>
                <a:spcPts val="400"/>
              </a:spcBef>
            </a:pPr>
            <a:endParaRPr lang="en-US" i="1" dirty="0"/>
          </a:p>
          <a:p>
            <a:pPr>
              <a:spcBef>
                <a:spcPts val="400"/>
              </a:spcBef>
            </a:pPr>
            <a:r>
              <a:rPr lang="en-US" b="1" i="1" dirty="0"/>
              <a:t>David O’Brien</a:t>
            </a:r>
            <a:r>
              <a:rPr lang="en-US" i="1" dirty="0"/>
              <a:t>, CCCCO Vice Chancellor of Government Relations </a:t>
            </a:r>
          </a:p>
        </p:txBody>
      </p:sp>
      <p:sp>
        <p:nvSpPr>
          <p:cNvPr id="4" name="Slide Number Placeholder 3">
            <a:extLst>
              <a:ext uri="{FF2B5EF4-FFF2-40B4-BE49-F238E27FC236}">
                <a16:creationId xmlns:a16="http://schemas.microsoft.com/office/drawing/2014/main" id="{01F2F839-A119-9349-9574-EEA2556687FD}"/>
              </a:ext>
            </a:extLst>
          </p:cNvPr>
          <p:cNvSpPr>
            <a:spLocks noGrp="1"/>
          </p:cNvSpPr>
          <p:nvPr>
            <p:ph type="sldNum" sz="quarter" idx="10"/>
          </p:nvPr>
        </p:nvSpPr>
        <p:spPr/>
        <p:txBody>
          <a:bodyPr/>
          <a:lstStyle/>
          <a:p>
            <a:pPr>
              <a:defRPr/>
            </a:pPr>
            <a:fld id="{68B9F06C-3E18-7D4A-8620-170A4BF71910}" type="slidenum">
              <a:rPr lang="en-US" altLang="en-US" smtClean="0"/>
              <a:pPr>
                <a:defRPr/>
              </a:pPr>
              <a:t>2</a:t>
            </a:fld>
            <a:endParaRPr lang="en-US" altLang="en-US"/>
          </a:p>
        </p:txBody>
      </p:sp>
      <p:pic>
        <p:nvPicPr>
          <p:cNvPr id="5" name="Picture 4">
            <a:extLst>
              <a:ext uri="{FF2B5EF4-FFF2-40B4-BE49-F238E27FC236}">
                <a16:creationId xmlns:a16="http://schemas.microsoft.com/office/drawing/2014/main" id="{CB15D7CD-82ED-3A42-B7F4-1D5694B9A4B9}"/>
              </a:ext>
            </a:extLst>
          </p:cNvPr>
          <p:cNvPicPr>
            <a:picLocks noChangeAspect="1"/>
          </p:cNvPicPr>
          <p:nvPr/>
        </p:nvPicPr>
        <p:blipFill>
          <a:blip r:embed="rId3"/>
          <a:stretch>
            <a:fillRect/>
          </a:stretch>
        </p:blipFill>
        <p:spPr>
          <a:xfrm>
            <a:off x="7140229" y="3816924"/>
            <a:ext cx="3655912" cy="913978"/>
          </a:xfrm>
          <a:prstGeom prst="rect">
            <a:avLst/>
          </a:prstGeom>
        </p:spPr>
      </p:pic>
      <p:pic>
        <p:nvPicPr>
          <p:cNvPr id="6" name="Picture 5">
            <a:extLst>
              <a:ext uri="{FF2B5EF4-FFF2-40B4-BE49-F238E27FC236}">
                <a16:creationId xmlns:a16="http://schemas.microsoft.com/office/drawing/2014/main" id="{EC2F3CB8-6A74-9845-8E0F-BB044CA42A4A}"/>
              </a:ext>
            </a:extLst>
          </p:cNvPr>
          <p:cNvPicPr>
            <a:picLocks noChangeAspect="1"/>
          </p:cNvPicPr>
          <p:nvPr/>
        </p:nvPicPr>
        <p:blipFill>
          <a:blip r:embed="rId4"/>
          <a:stretch>
            <a:fillRect/>
          </a:stretch>
        </p:blipFill>
        <p:spPr>
          <a:xfrm>
            <a:off x="8164424" y="2596184"/>
            <a:ext cx="1768205" cy="914399"/>
          </a:xfrm>
          <a:prstGeom prst="rect">
            <a:avLst/>
          </a:prstGeom>
        </p:spPr>
      </p:pic>
      <p:pic>
        <p:nvPicPr>
          <p:cNvPr id="7" name="Picture 6">
            <a:extLst>
              <a:ext uri="{FF2B5EF4-FFF2-40B4-BE49-F238E27FC236}">
                <a16:creationId xmlns:a16="http://schemas.microsoft.com/office/drawing/2014/main" id="{CE490288-9520-F54F-AA01-1335E90AF403}"/>
              </a:ext>
            </a:extLst>
          </p:cNvPr>
          <p:cNvPicPr>
            <a:picLocks noChangeAspect="1"/>
          </p:cNvPicPr>
          <p:nvPr/>
        </p:nvPicPr>
        <p:blipFill>
          <a:blip r:embed="rId5"/>
          <a:stretch>
            <a:fillRect/>
          </a:stretch>
        </p:blipFill>
        <p:spPr>
          <a:xfrm>
            <a:off x="7892298" y="5125525"/>
            <a:ext cx="2312458" cy="836201"/>
          </a:xfrm>
          <a:prstGeom prst="rect">
            <a:avLst/>
          </a:prstGeom>
        </p:spPr>
      </p:pic>
    </p:spTree>
    <p:extLst>
      <p:ext uri="{BB962C8B-B14F-4D97-AF65-F5344CB8AC3E}">
        <p14:creationId xmlns:p14="http://schemas.microsoft.com/office/powerpoint/2010/main" val="1830564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DDF89-7ACA-484C-A714-101CAB8FA3A0}"/>
              </a:ext>
            </a:extLst>
          </p:cNvPr>
          <p:cNvSpPr>
            <a:spLocks noGrp="1"/>
          </p:cNvSpPr>
          <p:nvPr>
            <p:ph type="title"/>
          </p:nvPr>
        </p:nvSpPr>
        <p:spPr>
          <a:xfrm>
            <a:off x="1277650" y="365126"/>
            <a:ext cx="10046043" cy="2056342"/>
          </a:xfrm>
        </p:spPr>
        <p:txBody>
          <a:bodyPr anchor="ctr">
            <a:normAutofit/>
          </a:bodyPr>
          <a:lstStyle/>
          <a:p>
            <a:pPr algn="ctr"/>
            <a:r>
              <a:rPr lang="en-US" b="1" dirty="0"/>
              <a:t>Staying Informed</a:t>
            </a:r>
            <a:br>
              <a:rPr lang="en-US" b="1" dirty="0"/>
            </a:br>
            <a:r>
              <a:rPr lang="en-US" sz="2700" dirty="0"/>
              <a:t>Assembly Members and Senators are limited to introducing fifty and forty bills (each, respectively) per two-year session. </a:t>
            </a:r>
            <a:br>
              <a:rPr lang="en-US" sz="2700" dirty="0"/>
            </a:br>
            <a:r>
              <a:rPr lang="en-US" sz="2700" dirty="0"/>
              <a:t>Possible 5,600 bills per two-year cycle</a:t>
            </a:r>
            <a:endParaRPr lang="en-US" b="1" dirty="0"/>
          </a:p>
        </p:txBody>
      </p:sp>
      <p:sp>
        <p:nvSpPr>
          <p:cNvPr id="3" name="Content Placeholder 2">
            <a:extLst>
              <a:ext uri="{FF2B5EF4-FFF2-40B4-BE49-F238E27FC236}">
                <a16:creationId xmlns:a16="http://schemas.microsoft.com/office/drawing/2014/main" id="{B326F7C5-EDF0-204B-853E-776D9D5329BB}"/>
              </a:ext>
            </a:extLst>
          </p:cNvPr>
          <p:cNvSpPr>
            <a:spLocks noGrp="1"/>
          </p:cNvSpPr>
          <p:nvPr>
            <p:ph sz="half" idx="2"/>
          </p:nvPr>
        </p:nvSpPr>
        <p:spPr>
          <a:xfrm>
            <a:off x="6389581" y="2421466"/>
            <a:ext cx="5093949" cy="3329264"/>
          </a:xfrm>
        </p:spPr>
        <p:txBody>
          <a:bodyPr/>
          <a:lstStyle/>
          <a:p>
            <a:pPr marL="0" indent="0">
              <a:buNone/>
            </a:pPr>
            <a:r>
              <a:rPr lang="en-US" sz="2200" b="1" dirty="0">
                <a:solidFill>
                  <a:schemeClr val="tx2"/>
                </a:solidFill>
                <a:latin typeface="Arial" panose="020B0604020202020204" pitchFamily="34" charset="0"/>
                <a:cs typeface="Arial" panose="020B0604020202020204" pitchFamily="34" charset="0"/>
              </a:rPr>
              <a:t>2021</a:t>
            </a:r>
            <a:endParaRPr lang="en-US" sz="2200" dirty="0">
              <a:solidFill>
                <a:schemeClr val="tx2"/>
              </a:solidFill>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2,379 Bills introduced in the state legislature </a:t>
            </a:r>
          </a:p>
          <a:p>
            <a:pPr lvl="1"/>
            <a:r>
              <a:rPr lang="en-US" dirty="0">
                <a:latin typeface="Arial" panose="020B0604020202020204" pitchFamily="34" charset="0"/>
                <a:cs typeface="Arial" panose="020B0604020202020204" pitchFamily="34" charset="0"/>
              </a:rPr>
              <a:t>94 bills introduced tracked by CCCCO Matrix</a:t>
            </a:r>
          </a:p>
          <a:p>
            <a:r>
              <a:rPr lang="en-US" sz="2200" dirty="0">
                <a:latin typeface="Arial" panose="020B0604020202020204" pitchFamily="34" charset="0"/>
                <a:cs typeface="Arial" panose="020B0604020202020204" pitchFamily="34" charset="0"/>
              </a:rPr>
              <a:t>650 made it to the Governor’s desk</a:t>
            </a:r>
          </a:p>
          <a:p>
            <a:r>
              <a:rPr lang="en-US" sz="2200" dirty="0">
                <a:latin typeface="Arial" panose="020B0604020202020204" pitchFamily="34" charset="0"/>
                <a:cs typeface="Arial" panose="020B0604020202020204" pitchFamily="34" charset="0"/>
              </a:rPr>
              <a:t>Governor has until October 11 for signatures and </a:t>
            </a:r>
            <a:r>
              <a:rPr lang="en-US" sz="2200" dirty="0" err="1">
                <a:latin typeface="Arial" panose="020B0604020202020204" pitchFamily="34" charset="0"/>
                <a:cs typeface="Arial" panose="020B0604020202020204" pitchFamily="34" charset="0"/>
              </a:rPr>
              <a:t>vetos</a:t>
            </a:r>
            <a:r>
              <a:rPr lang="en-US" sz="2200" dirty="0">
                <a:latin typeface="Arial" panose="020B0604020202020204" pitchFamily="34" charset="0"/>
                <a:cs typeface="Arial" panose="020B0604020202020204" pitchFamily="34" charset="0"/>
              </a:rPr>
              <a:t> …stay-tuned! </a:t>
            </a:r>
            <a:endParaRPr lang="en-US"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566339D4-C7B2-B449-8AA6-4593FEAAED22}"/>
              </a:ext>
            </a:extLst>
          </p:cNvPr>
          <p:cNvSpPr>
            <a:spLocks noGrp="1"/>
          </p:cNvSpPr>
          <p:nvPr>
            <p:ph type="sldNum" sz="quarter" idx="10"/>
          </p:nvPr>
        </p:nvSpPr>
        <p:spPr/>
        <p:txBody>
          <a:bodyPr/>
          <a:lstStyle/>
          <a:p>
            <a:pPr>
              <a:defRPr/>
            </a:pPr>
            <a:fld id="{C8015428-05F8-DC41-B5EF-349301B1AAC7}" type="slidenum">
              <a:rPr lang="en-US" altLang="en-US" smtClean="0"/>
              <a:pPr>
                <a:defRPr/>
              </a:pPr>
              <a:t>20</a:t>
            </a:fld>
            <a:endParaRPr lang="en-US" altLang="en-US"/>
          </a:p>
        </p:txBody>
      </p:sp>
      <p:sp>
        <p:nvSpPr>
          <p:cNvPr id="7" name="Content Placeholder 6">
            <a:extLst>
              <a:ext uri="{FF2B5EF4-FFF2-40B4-BE49-F238E27FC236}">
                <a16:creationId xmlns:a16="http://schemas.microsoft.com/office/drawing/2014/main" id="{97EF603C-C784-D648-93C0-6143DE68C5B8}"/>
              </a:ext>
            </a:extLst>
          </p:cNvPr>
          <p:cNvSpPr>
            <a:spLocks noGrp="1"/>
          </p:cNvSpPr>
          <p:nvPr>
            <p:ph sz="quarter" idx="4"/>
          </p:nvPr>
        </p:nvSpPr>
        <p:spPr>
          <a:xfrm>
            <a:off x="1277650" y="2421466"/>
            <a:ext cx="4948881" cy="3329265"/>
          </a:xfrm>
        </p:spPr>
        <p:txBody>
          <a:bodyPr/>
          <a:lstStyle/>
          <a:p>
            <a:pPr marL="0" indent="0">
              <a:buNone/>
            </a:pPr>
            <a:r>
              <a:rPr lang="en-US" sz="2200" b="1" dirty="0">
                <a:solidFill>
                  <a:schemeClr val="tx2"/>
                </a:solidFill>
                <a:latin typeface="Arial" panose="020B0604020202020204" pitchFamily="34" charset="0"/>
                <a:ea typeface="Palatino" pitchFamily="2" charset="77"/>
                <a:cs typeface="Arial" panose="020B0604020202020204" pitchFamily="34" charset="0"/>
              </a:rPr>
              <a:t>2020</a:t>
            </a:r>
            <a:r>
              <a:rPr lang="en-US" sz="2200" dirty="0">
                <a:latin typeface="Arial" panose="020B0604020202020204" pitchFamily="34" charset="0"/>
                <a:ea typeface="Palatino" pitchFamily="2" charset="77"/>
                <a:cs typeface="Arial" panose="020B0604020202020204" pitchFamily="34" charset="0"/>
              </a:rPr>
              <a:t>  </a:t>
            </a:r>
            <a:r>
              <a:rPr lang="en-US" sz="1800" dirty="0">
                <a:latin typeface="Arial" panose="020B0604020202020204" pitchFamily="34" charset="0"/>
                <a:ea typeface="Palatino" pitchFamily="2" charset="77"/>
                <a:cs typeface="Arial" panose="020B0604020202020204" pitchFamily="34" charset="0"/>
              </a:rPr>
              <a:t>Bills significantly reduced due to Covid</a:t>
            </a:r>
          </a:p>
          <a:p>
            <a:r>
              <a:rPr lang="en-US" sz="2200" dirty="0">
                <a:latin typeface="Arial" panose="020B0604020202020204" pitchFamily="34" charset="0"/>
                <a:ea typeface="Palatino" pitchFamily="2" charset="77"/>
                <a:cs typeface="Arial" panose="020B0604020202020204" pitchFamily="34" charset="0"/>
              </a:rPr>
              <a:t>2,390 Bills introduced in the state legislature </a:t>
            </a:r>
          </a:p>
          <a:p>
            <a:pPr lvl="1"/>
            <a:r>
              <a:rPr lang="en-US" dirty="0">
                <a:latin typeface="Arial" panose="020B0604020202020204" pitchFamily="34" charset="0"/>
                <a:ea typeface="Palatino" pitchFamily="2" charset="77"/>
                <a:cs typeface="Arial" panose="020B0604020202020204" pitchFamily="34" charset="0"/>
              </a:rPr>
              <a:t>231 bills introduced tracked by CCCCO Matrix</a:t>
            </a:r>
          </a:p>
          <a:p>
            <a:r>
              <a:rPr lang="en-US" sz="2200" dirty="0">
                <a:latin typeface="Arial" panose="020B0604020202020204" pitchFamily="34" charset="0"/>
                <a:ea typeface="Palatino" pitchFamily="2" charset="77"/>
                <a:cs typeface="Arial" panose="020B0604020202020204" pitchFamily="34" charset="0"/>
              </a:rPr>
              <a:t>513 made it to the Governor’s desk</a:t>
            </a:r>
          </a:p>
          <a:p>
            <a:r>
              <a:rPr lang="en-US" sz="2200" dirty="0">
                <a:latin typeface="Arial" panose="020B0604020202020204" pitchFamily="34" charset="0"/>
                <a:ea typeface="Palatino" pitchFamily="2" charset="77"/>
                <a:cs typeface="Arial" panose="020B0604020202020204" pitchFamily="34" charset="0"/>
              </a:rPr>
              <a:t>457 became law, 56 vetoed</a:t>
            </a:r>
          </a:p>
          <a:p>
            <a:pPr lvl="1"/>
            <a:r>
              <a:rPr lang="en-US" dirty="0">
                <a:latin typeface="Arial" panose="020B0604020202020204" pitchFamily="34" charset="0"/>
                <a:ea typeface="Palatino" pitchFamily="2" charset="77"/>
                <a:cs typeface="Arial" panose="020B0604020202020204" pitchFamily="34" charset="0"/>
              </a:rPr>
              <a:t>37 of them pertinent to CCCs</a:t>
            </a:r>
          </a:p>
          <a:p>
            <a:endParaRPr lang="en-US" dirty="0">
              <a:latin typeface="Palatino" pitchFamily="2" charset="77"/>
              <a:ea typeface="Palatino" pitchFamily="2" charset="77"/>
            </a:endParaRPr>
          </a:p>
        </p:txBody>
      </p:sp>
    </p:spTree>
    <p:extLst>
      <p:ext uri="{BB962C8B-B14F-4D97-AF65-F5344CB8AC3E}">
        <p14:creationId xmlns:p14="http://schemas.microsoft.com/office/powerpoint/2010/main" val="2080358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714B2-8634-B34D-B9F4-7DAA67B1246F}"/>
              </a:ext>
            </a:extLst>
          </p:cNvPr>
          <p:cNvSpPr>
            <a:spLocks noGrp="1"/>
          </p:cNvSpPr>
          <p:nvPr>
            <p:ph type="title"/>
          </p:nvPr>
        </p:nvSpPr>
        <p:spPr/>
        <p:txBody>
          <a:bodyPr anchor="ctr"/>
          <a:lstStyle/>
          <a:p>
            <a:pPr algn="ctr"/>
            <a:r>
              <a:rPr lang="en-US" b="1" dirty="0"/>
              <a:t>It’s a lot to keep up with… so let system partners help. Check positions on </a:t>
            </a:r>
          </a:p>
        </p:txBody>
      </p:sp>
      <p:sp>
        <p:nvSpPr>
          <p:cNvPr id="3" name="Content Placeholder 2">
            <a:extLst>
              <a:ext uri="{FF2B5EF4-FFF2-40B4-BE49-F238E27FC236}">
                <a16:creationId xmlns:a16="http://schemas.microsoft.com/office/drawing/2014/main" id="{311DE578-3E2E-FF42-B5DC-60B485A1F0F9}"/>
              </a:ext>
            </a:extLst>
          </p:cNvPr>
          <p:cNvSpPr>
            <a:spLocks noGrp="1"/>
          </p:cNvSpPr>
          <p:nvPr>
            <p:ph sz="half" idx="1"/>
          </p:nvPr>
        </p:nvSpPr>
        <p:spPr>
          <a:xfrm>
            <a:off x="1277650" y="1524000"/>
            <a:ext cx="5411017" cy="4832350"/>
          </a:xfrm>
        </p:spPr>
        <p:txBody>
          <a:bodyPr/>
          <a:lstStyle/>
          <a:p>
            <a:pPr marL="0" indent="0">
              <a:buNone/>
            </a:pPr>
            <a:endParaRPr lang="en-US" dirty="0"/>
          </a:p>
          <a:p>
            <a:pPr lvl="1">
              <a:lnSpc>
                <a:spcPct val="150000"/>
              </a:lnSpc>
              <a:spcAft>
                <a:spcPts val="600"/>
              </a:spcAft>
            </a:pPr>
            <a:r>
              <a:rPr lang="en-US" sz="2000" b="1" dirty="0">
                <a:solidFill>
                  <a:schemeClr val="tx2"/>
                </a:solidFill>
                <a:hlinkClick r:id="rId3">
                  <a:extLst>
                    <a:ext uri="{A12FA001-AC4F-418D-AE19-62706E023703}">
                      <ahyp:hlinkClr xmlns:ahyp="http://schemas.microsoft.com/office/drawing/2018/hyperlinkcolor" val="tx"/>
                    </a:ext>
                  </a:extLst>
                </a:hlinkClick>
              </a:rPr>
              <a:t>ASCCC Legislative Positions </a:t>
            </a:r>
            <a:endParaRPr lang="en-US" sz="2000" dirty="0">
              <a:solidFill>
                <a:schemeClr val="tx2"/>
              </a:solidFill>
            </a:endParaRPr>
          </a:p>
          <a:p>
            <a:pPr lvl="1">
              <a:lnSpc>
                <a:spcPct val="150000"/>
              </a:lnSpc>
              <a:spcAft>
                <a:spcPts val="600"/>
              </a:spcAft>
            </a:pPr>
            <a:r>
              <a:rPr lang="en-US" sz="2000" b="1" dirty="0">
                <a:solidFill>
                  <a:schemeClr val="tx2"/>
                </a:solidFill>
                <a:hlinkClick r:id="rId4">
                  <a:extLst>
                    <a:ext uri="{A12FA001-AC4F-418D-AE19-62706E023703}">
                      <ahyp:hlinkClr xmlns:ahyp="http://schemas.microsoft.com/office/drawing/2018/hyperlinkcolor" val="tx"/>
                    </a:ext>
                  </a:extLst>
                </a:hlinkClick>
              </a:rPr>
              <a:t>FACCC Legislative Positions</a:t>
            </a:r>
            <a:endParaRPr lang="en-US" sz="2000" dirty="0">
              <a:solidFill>
                <a:schemeClr val="tx2"/>
              </a:solidFill>
            </a:endParaRPr>
          </a:p>
          <a:p>
            <a:pPr lvl="1">
              <a:lnSpc>
                <a:spcPct val="150000"/>
              </a:lnSpc>
              <a:spcAft>
                <a:spcPts val="600"/>
              </a:spcAft>
            </a:pPr>
            <a:r>
              <a:rPr lang="en-US" sz="2000" b="1" dirty="0">
                <a:solidFill>
                  <a:schemeClr val="tx2"/>
                </a:solidFill>
                <a:hlinkClick r:id="rId5">
                  <a:extLst>
                    <a:ext uri="{A12FA001-AC4F-418D-AE19-62706E023703}">
                      <ahyp:hlinkClr xmlns:ahyp="http://schemas.microsoft.com/office/drawing/2018/hyperlinkcolor" val="tx"/>
                    </a:ext>
                  </a:extLst>
                </a:hlinkClick>
              </a:rPr>
              <a:t>CFT Legislative Updates</a:t>
            </a:r>
            <a:endParaRPr lang="en-US" sz="2000" dirty="0">
              <a:solidFill>
                <a:schemeClr val="tx2"/>
              </a:solidFill>
            </a:endParaRPr>
          </a:p>
          <a:p>
            <a:pPr lvl="1">
              <a:lnSpc>
                <a:spcPct val="150000"/>
              </a:lnSpc>
              <a:spcAft>
                <a:spcPts val="600"/>
              </a:spcAft>
            </a:pPr>
            <a:r>
              <a:rPr lang="en-US" sz="2000" b="1" dirty="0">
                <a:solidFill>
                  <a:schemeClr val="tx2"/>
                </a:solidFill>
                <a:hlinkClick r:id="rId6">
                  <a:extLst>
                    <a:ext uri="{A12FA001-AC4F-418D-AE19-62706E023703}">
                      <ahyp:hlinkClr xmlns:ahyp="http://schemas.microsoft.com/office/drawing/2018/hyperlinkcolor" val="tx"/>
                    </a:ext>
                  </a:extLst>
                </a:hlinkClick>
              </a:rPr>
              <a:t>CCA Legislation and Political Action</a:t>
            </a:r>
            <a:endParaRPr lang="en-US" sz="2000" dirty="0">
              <a:solidFill>
                <a:schemeClr val="tx2"/>
              </a:solidFill>
            </a:endParaRPr>
          </a:p>
          <a:p>
            <a:pPr lvl="1">
              <a:lnSpc>
                <a:spcPct val="150000"/>
              </a:lnSpc>
              <a:spcAft>
                <a:spcPts val="600"/>
              </a:spcAft>
            </a:pPr>
            <a:r>
              <a:rPr lang="en-US" sz="2000" b="1" dirty="0">
                <a:solidFill>
                  <a:schemeClr val="tx2"/>
                </a:solidFill>
                <a:hlinkClick r:id="rId7">
                  <a:extLst>
                    <a:ext uri="{A12FA001-AC4F-418D-AE19-62706E023703}">
                      <ahyp:hlinkClr xmlns:ahyp="http://schemas.microsoft.com/office/drawing/2018/hyperlinkcolor" val="tx"/>
                    </a:ext>
                  </a:extLst>
                </a:hlinkClick>
              </a:rPr>
              <a:t>CCCCO Tracked Legislation</a:t>
            </a:r>
            <a:endParaRPr lang="en-US" sz="2000" b="1" dirty="0">
              <a:solidFill>
                <a:schemeClr val="tx2"/>
              </a:solidFill>
            </a:endParaRPr>
          </a:p>
          <a:p>
            <a:pPr lvl="1">
              <a:lnSpc>
                <a:spcPct val="150000"/>
              </a:lnSpc>
              <a:spcAft>
                <a:spcPts val="600"/>
              </a:spcAft>
            </a:pPr>
            <a:r>
              <a:rPr lang="en-US" sz="2000" b="1" dirty="0">
                <a:solidFill>
                  <a:schemeClr val="tx2"/>
                </a:solidFill>
                <a:hlinkClick r:id="rId8">
                  <a:extLst>
                    <a:ext uri="{A12FA001-AC4F-418D-AE19-62706E023703}">
                      <ahyp:hlinkClr xmlns:ahyp="http://schemas.microsoft.com/office/drawing/2018/hyperlinkcolor" val="tx"/>
                    </a:ext>
                  </a:extLst>
                </a:hlinkClick>
              </a:rPr>
              <a:t>CCLC Legislative Actions</a:t>
            </a:r>
            <a:endParaRPr lang="en-US" sz="2000" dirty="0">
              <a:solidFill>
                <a:schemeClr val="tx2"/>
              </a:solidFill>
            </a:endParaRPr>
          </a:p>
          <a:p>
            <a:endParaRPr lang="en-US" dirty="0"/>
          </a:p>
        </p:txBody>
      </p:sp>
      <p:sp>
        <p:nvSpPr>
          <p:cNvPr id="4" name="Slide Number Placeholder 3">
            <a:extLst>
              <a:ext uri="{FF2B5EF4-FFF2-40B4-BE49-F238E27FC236}">
                <a16:creationId xmlns:a16="http://schemas.microsoft.com/office/drawing/2014/main" id="{1C0985BF-BA84-9745-9FF2-3E737AD5E2C7}"/>
              </a:ext>
            </a:extLst>
          </p:cNvPr>
          <p:cNvSpPr>
            <a:spLocks noGrp="1"/>
          </p:cNvSpPr>
          <p:nvPr>
            <p:ph type="sldNum" sz="quarter" idx="10"/>
          </p:nvPr>
        </p:nvSpPr>
        <p:spPr/>
        <p:txBody>
          <a:bodyPr/>
          <a:lstStyle/>
          <a:p>
            <a:pPr>
              <a:defRPr/>
            </a:pPr>
            <a:fld id="{FBEDD817-AB0B-A34C-9FCE-295985F01EC4}" type="slidenum">
              <a:rPr lang="en-US" altLang="en-US" smtClean="0"/>
              <a:pPr>
                <a:defRPr/>
              </a:pPr>
              <a:t>21</a:t>
            </a:fld>
            <a:endParaRPr lang="en-US" altLang="en-US"/>
          </a:p>
        </p:txBody>
      </p:sp>
      <p:pic>
        <p:nvPicPr>
          <p:cNvPr id="5" name="Picture 4">
            <a:extLst>
              <a:ext uri="{FF2B5EF4-FFF2-40B4-BE49-F238E27FC236}">
                <a16:creationId xmlns:a16="http://schemas.microsoft.com/office/drawing/2014/main" id="{52278C4A-21BE-CA4E-8198-03B0E2C17B65}"/>
              </a:ext>
            </a:extLst>
          </p:cNvPr>
          <p:cNvPicPr>
            <a:picLocks noChangeAspect="1"/>
          </p:cNvPicPr>
          <p:nvPr/>
        </p:nvPicPr>
        <p:blipFill>
          <a:blip r:embed="rId9"/>
          <a:stretch>
            <a:fillRect/>
          </a:stretch>
        </p:blipFill>
        <p:spPr>
          <a:xfrm>
            <a:off x="6728610" y="1985286"/>
            <a:ext cx="4065513" cy="4097276"/>
          </a:xfrm>
          <a:prstGeom prst="rect">
            <a:avLst/>
          </a:prstGeom>
        </p:spPr>
      </p:pic>
    </p:spTree>
    <p:extLst>
      <p:ext uri="{BB962C8B-B14F-4D97-AF65-F5344CB8AC3E}">
        <p14:creationId xmlns:p14="http://schemas.microsoft.com/office/powerpoint/2010/main" val="231828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82435-DA92-F549-A2D4-AD0B76FFFDB9}"/>
              </a:ext>
            </a:extLst>
          </p:cNvPr>
          <p:cNvSpPr>
            <a:spLocks noGrp="1"/>
          </p:cNvSpPr>
          <p:nvPr>
            <p:ph type="title"/>
          </p:nvPr>
        </p:nvSpPr>
        <p:spPr>
          <a:xfrm>
            <a:off x="6374812" y="365125"/>
            <a:ext cx="4948881" cy="1325563"/>
          </a:xfrm>
        </p:spPr>
        <p:txBody>
          <a:bodyPr anchor="ctr"/>
          <a:lstStyle/>
          <a:p>
            <a:pPr algn="ctr"/>
            <a:r>
              <a:rPr lang="en-US" b="1" dirty="0"/>
              <a:t>Advocacy </a:t>
            </a:r>
            <a:r>
              <a:rPr lang="en-US" b="1" dirty="0">
                <a:hlinkClick r:id="rId3"/>
              </a:rPr>
              <a:t>Tool Kit</a:t>
            </a:r>
            <a:endParaRPr lang="en-US" b="1" dirty="0"/>
          </a:p>
        </p:txBody>
      </p:sp>
      <p:pic>
        <p:nvPicPr>
          <p:cNvPr id="5" name="Google Shape;240;p38">
            <a:extLst>
              <a:ext uri="{FF2B5EF4-FFF2-40B4-BE49-F238E27FC236}">
                <a16:creationId xmlns:a16="http://schemas.microsoft.com/office/drawing/2014/main" id="{52AD0660-A99B-9F46-BE41-8845AF7506AD}"/>
              </a:ext>
            </a:extLst>
          </p:cNvPr>
          <p:cNvPicPr preferRelativeResize="0">
            <a:picLocks noGrp="1"/>
          </p:cNvPicPr>
          <p:nvPr>
            <p:ph sz="half" idx="2"/>
          </p:nvPr>
        </p:nvPicPr>
        <p:blipFill>
          <a:blip r:embed="rId4">
            <a:alphaModFix/>
          </a:blip>
          <a:stretch>
            <a:fillRect/>
          </a:stretch>
        </p:blipFill>
        <p:spPr>
          <a:xfrm>
            <a:off x="1156771" y="231672"/>
            <a:ext cx="4825387" cy="6124678"/>
          </a:xfrm>
          <a:prstGeom prst="rect">
            <a:avLst/>
          </a:prstGeom>
          <a:noFill/>
          <a:ln>
            <a:noFill/>
          </a:ln>
        </p:spPr>
      </p:pic>
      <p:graphicFrame>
        <p:nvGraphicFramePr>
          <p:cNvPr id="8" name="Content Placeholder 5">
            <a:extLst>
              <a:ext uri="{FF2B5EF4-FFF2-40B4-BE49-F238E27FC236}">
                <a16:creationId xmlns:a16="http://schemas.microsoft.com/office/drawing/2014/main" id="{88C8BACE-EDDD-49CF-B04B-3324A56729ED}"/>
              </a:ext>
            </a:extLst>
          </p:cNvPr>
          <p:cNvGraphicFramePr>
            <a:graphicFrameLocks noGrp="1"/>
          </p:cNvGraphicFramePr>
          <p:nvPr>
            <p:ph sz="quarter" idx="4"/>
            <p:extLst>
              <p:ext uri="{D42A27DB-BD31-4B8C-83A1-F6EECF244321}">
                <p14:modId xmlns:p14="http://schemas.microsoft.com/office/powerpoint/2010/main" val="1356569102"/>
              </p:ext>
            </p:extLst>
          </p:nvPr>
        </p:nvGraphicFramePr>
        <p:xfrm>
          <a:off x="6388259" y="1564396"/>
          <a:ext cx="4948881" cy="46252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2A0DA3AE-2323-C640-8343-2BEF2453D52B}"/>
              </a:ext>
            </a:extLst>
          </p:cNvPr>
          <p:cNvSpPr>
            <a:spLocks noGrp="1"/>
          </p:cNvSpPr>
          <p:nvPr>
            <p:ph type="sldNum" sz="quarter" idx="10"/>
          </p:nvPr>
        </p:nvSpPr>
        <p:spPr/>
        <p:txBody>
          <a:bodyPr/>
          <a:lstStyle/>
          <a:p>
            <a:pPr>
              <a:defRPr/>
            </a:pPr>
            <a:fld id="{0154297E-07AE-1449-BCEE-4C04EBDD19BF}" type="slidenum">
              <a:rPr lang="en-US" altLang="en-US" smtClean="0"/>
              <a:pPr>
                <a:defRPr/>
              </a:pPr>
              <a:t>22</a:t>
            </a:fld>
            <a:endParaRPr lang="en-US" altLang="en-US"/>
          </a:p>
        </p:txBody>
      </p:sp>
    </p:spTree>
    <p:extLst>
      <p:ext uri="{BB962C8B-B14F-4D97-AF65-F5344CB8AC3E}">
        <p14:creationId xmlns:p14="http://schemas.microsoft.com/office/powerpoint/2010/main" val="1976566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F1E3-50B5-AD4B-A7B5-BCC71B0D5651}"/>
              </a:ext>
            </a:extLst>
          </p:cNvPr>
          <p:cNvSpPr>
            <a:spLocks noGrp="1"/>
          </p:cNvSpPr>
          <p:nvPr>
            <p:ph type="title"/>
          </p:nvPr>
        </p:nvSpPr>
        <p:spPr/>
        <p:txBody>
          <a:bodyPr anchor="ctr"/>
          <a:lstStyle/>
          <a:p>
            <a:pPr algn="ctr"/>
            <a:r>
              <a:rPr lang="en-US" b="1" dirty="0"/>
              <a:t>The Do’s and Don’ts of Advocating</a:t>
            </a:r>
          </a:p>
        </p:txBody>
      </p:sp>
      <p:pic>
        <p:nvPicPr>
          <p:cNvPr id="9" name="Content Placeholder 8" descr="Icon&#10;&#10;Description automatically generated">
            <a:extLst>
              <a:ext uri="{FF2B5EF4-FFF2-40B4-BE49-F238E27FC236}">
                <a16:creationId xmlns:a16="http://schemas.microsoft.com/office/drawing/2014/main" id="{F64EB42C-E4A7-D94A-A506-81044A39ECEB}"/>
              </a:ext>
            </a:extLst>
          </p:cNvPr>
          <p:cNvPicPr>
            <a:picLocks noGrp="1" noChangeAspect="1"/>
          </p:cNvPicPr>
          <p:nvPr>
            <p:ph sz="half" idx="2"/>
          </p:nvPr>
        </p:nvPicPr>
        <p:blipFill>
          <a:blip r:embed="rId3"/>
          <a:stretch>
            <a:fillRect/>
          </a:stretch>
        </p:blipFill>
        <p:spPr>
          <a:xfrm>
            <a:off x="1412717" y="1690688"/>
            <a:ext cx="4391025" cy="4391025"/>
          </a:xfrm>
        </p:spPr>
      </p:pic>
      <p:graphicFrame>
        <p:nvGraphicFramePr>
          <p:cNvPr id="7" name="Content Placeholder 3">
            <a:extLst>
              <a:ext uri="{FF2B5EF4-FFF2-40B4-BE49-F238E27FC236}">
                <a16:creationId xmlns:a16="http://schemas.microsoft.com/office/drawing/2014/main" id="{ED36ED77-D91C-4533-A940-1DD2463EE1B0}"/>
              </a:ext>
            </a:extLst>
          </p:cNvPr>
          <p:cNvGraphicFramePr>
            <a:graphicFrameLocks noGrp="1"/>
          </p:cNvGraphicFramePr>
          <p:nvPr>
            <p:ph sz="quarter" idx="4"/>
            <p:extLst>
              <p:ext uri="{D42A27DB-BD31-4B8C-83A1-F6EECF244321}">
                <p14:modId xmlns:p14="http://schemas.microsoft.com/office/powerpoint/2010/main" val="2064487477"/>
              </p:ext>
            </p:extLst>
          </p:nvPr>
        </p:nvGraphicFramePr>
        <p:xfrm>
          <a:off x="6388259" y="1798320"/>
          <a:ext cx="4948881" cy="43913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4">
            <a:extLst>
              <a:ext uri="{FF2B5EF4-FFF2-40B4-BE49-F238E27FC236}">
                <a16:creationId xmlns:a16="http://schemas.microsoft.com/office/drawing/2014/main" id="{9217E695-472F-B84D-8465-AA8AB211DB02}"/>
              </a:ext>
            </a:extLst>
          </p:cNvPr>
          <p:cNvSpPr>
            <a:spLocks noGrp="1"/>
          </p:cNvSpPr>
          <p:nvPr>
            <p:ph type="sldNum" sz="quarter" idx="10"/>
          </p:nvPr>
        </p:nvSpPr>
        <p:spPr/>
        <p:txBody>
          <a:bodyPr/>
          <a:lstStyle/>
          <a:p>
            <a:pPr>
              <a:defRPr/>
            </a:pPr>
            <a:fld id="{B7979332-CAD7-7B44-A441-F122C39CA061}" type="slidenum">
              <a:rPr lang="en-US" altLang="en-US" smtClean="0"/>
              <a:pPr>
                <a:defRPr/>
              </a:pPr>
              <a:t>23</a:t>
            </a:fld>
            <a:endParaRPr lang="en-US" altLang="en-US"/>
          </a:p>
        </p:txBody>
      </p:sp>
    </p:spTree>
    <p:extLst>
      <p:ext uri="{BB962C8B-B14F-4D97-AF65-F5344CB8AC3E}">
        <p14:creationId xmlns:p14="http://schemas.microsoft.com/office/powerpoint/2010/main" val="673955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82435-DA92-F549-A2D4-AD0B76FFFDB9}"/>
              </a:ext>
            </a:extLst>
          </p:cNvPr>
          <p:cNvSpPr>
            <a:spLocks noGrp="1"/>
          </p:cNvSpPr>
          <p:nvPr>
            <p:ph type="title"/>
          </p:nvPr>
        </p:nvSpPr>
        <p:spPr>
          <a:xfrm>
            <a:off x="2955235" y="403412"/>
            <a:ext cx="8398563" cy="1685768"/>
          </a:xfrm>
        </p:spPr>
        <p:txBody>
          <a:bodyPr wrap="square" anchor="ctr">
            <a:normAutofit/>
          </a:bodyPr>
          <a:lstStyle/>
          <a:p>
            <a:r>
              <a:rPr lang="en-US" b="1" dirty="0"/>
              <a:t>System Partners Advocacy </a:t>
            </a:r>
            <a:r>
              <a:rPr lang="en-US" b="1" dirty="0" err="1"/>
              <a:t>Listserves</a:t>
            </a:r>
            <a:endParaRPr lang="en-US" b="1"/>
          </a:p>
        </p:txBody>
      </p:sp>
      <p:sp>
        <p:nvSpPr>
          <p:cNvPr id="3" name="Content Placeholder 2">
            <a:extLst>
              <a:ext uri="{FF2B5EF4-FFF2-40B4-BE49-F238E27FC236}">
                <a16:creationId xmlns:a16="http://schemas.microsoft.com/office/drawing/2014/main" id="{67169F51-52E3-8249-B85F-89C3F441B4D1}"/>
              </a:ext>
            </a:extLst>
          </p:cNvPr>
          <p:cNvSpPr>
            <a:spLocks noGrp="1"/>
          </p:cNvSpPr>
          <p:nvPr>
            <p:ph idx="1"/>
          </p:nvPr>
        </p:nvSpPr>
        <p:spPr>
          <a:xfrm>
            <a:off x="829994" y="2662568"/>
            <a:ext cx="10523806" cy="3569419"/>
          </a:xfrm>
        </p:spPr>
        <p:txBody>
          <a:bodyPr wrap="square" anchor="t">
            <a:normAutofit fontScale="92500" lnSpcReduction="20000"/>
          </a:bodyPr>
          <a:lstStyle/>
          <a:p>
            <a:pPr marL="0" indent="0">
              <a:buNone/>
            </a:pPr>
            <a:r>
              <a:rPr lang="en-US" sz="2200" b="1" dirty="0">
                <a:solidFill>
                  <a:schemeClr val="accent4"/>
                </a:solidFill>
              </a:rPr>
              <a:t>ASCCC</a:t>
            </a:r>
            <a:br>
              <a:rPr lang="en-US" sz="2200" dirty="0"/>
            </a:br>
            <a:r>
              <a:rPr lang="en-US" sz="2200" dirty="0"/>
              <a:t>Sign up for the ASCCC legislative liaison listserv by emailing </a:t>
            </a:r>
            <a:r>
              <a:rPr lang="en-US" sz="2200" dirty="0" err="1"/>
              <a:t>info@asccc.org</a:t>
            </a:r>
            <a:r>
              <a:rPr lang="en-US" sz="2200" dirty="0"/>
              <a:t> </a:t>
            </a:r>
          </a:p>
          <a:p>
            <a:pPr marL="0" indent="0">
              <a:buNone/>
            </a:pPr>
            <a:endParaRPr lang="en-US" sz="2200" dirty="0"/>
          </a:p>
          <a:p>
            <a:pPr marL="0" indent="0">
              <a:buNone/>
            </a:pPr>
            <a:r>
              <a:rPr lang="en-US" sz="2200" b="1" dirty="0">
                <a:solidFill>
                  <a:schemeClr val="accent4"/>
                </a:solidFill>
              </a:rPr>
              <a:t>FACCC</a:t>
            </a:r>
          </a:p>
          <a:p>
            <a:pPr marL="0" indent="0">
              <a:buNone/>
            </a:pPr>
            <a:r>
              <a:rPr lang="en-US" sz="2200" dirty="0"/>
              <a:t>This is a new two-way listserv where you can post questions and have discussions about legislation</a:t>
            </a:r>
          </a:p>
          <a:p>
            <a:pPr marL="0" indent="0">
              <a:buNone/>
            </a:pPr>
            <a:r>
              <a:rPr lang="en-US" sz="2200" dirty="0"/>
              <a:t>Send email to: </a:t>
            </a:r>
            <a:r>
              <a:rPr lang="en-US" sz="2200" dirty="0">
                <a:hlinkClick r:id="rId3">
                  <a:extLst>
                    <a:ext uri="{A12FA001-AC4F-418D-AE19-62706E023703}">
                      <ahyp:hlinkClr xmlns:ahyp="http://schemas.microsoft.com/office/drawing/2018/hyperlinkcolor" val="tx"/>
                    </a:ext>
                  </a:extLst>
                </a:hlinkClick>
              </a:rPr>
              <a:t>FACCCadvocates+subscribe@googlegroups.com</a:t>
            </a:r>
            <a:endParaRPr lang="en-US" sz="2200" dirty="0"/>
          </a:p>
          <a:p>
            <a:pPr marL="0" indent="0">
              <a:buNone/>
            </a:pPr>
            <a:r>
              <a:rPr lang="en-US" sz="2200" dirty="0"/>
              <a:t>You will receive an automatic email, follow link, click join</a:t>
            </a:r>
          </a:p>
          <a:p>
            <a:pPr marL="0" indent="0">
              <a:buNone/>
            </a:pPr>
            <a:endParaRPr lang="en-US" sz="2200" dirty="0"/>
          </a:p>
          <a:p>
            <a:pPr marL="0" indent="0">
              <a:buNone/>
            </a:pPr>
            <a:r>
              <a:rPr lang="en-US" sz="2200" b="1" dirty="0">
                <a:solidFill>
                  <a:schemeClr val="accent4"/>
                </a:solidFill>
              </a:rPr>
              <a:t>CCCCO</a:t>
            </a:r>
          </a:p>
          <a:p>
            <a:pPr marL="0" indent="0">
              <a:buNone/>
            </a:pPr>
            <a:r>
              <a:rPr lang="en-US" sz="2200" dirty="0" err="1"/>
              <a:t>ADVOCATES@listserv.cccnext.net</a:t>
            </a:r>
            <a:endParaRPr lang="en-US" sz="2200" dirty="0"/>
          </a:p>
          <a:p>
            <a:endParaRPr lang="en-US" sz="1700" dirty="0"/>
          </a:p>
        </p:txBody>
      </p:sp>
      <p:sp>
        <p:nvSpPr>
          <p:cNvPr id="4" name="Slide Number Placeholder 3">
            <a:extLst>
              <a:ext uri="{FF2B5EF4-FFF2-40B4-BE49-F238E27FC236}">
                <a16:creationId xmlns:a16="http://schemas.microsoft.com/office/drawing/2014/main" id="{2A0DA3AE-2323-C640-8343-2BEF2453D52B}"/>
              </a:ext>
            </a:extLst>
          </p:cNvPr>
          <p:cNvSpPr>
            <a:spLocks noGrp="1"/>
          </p:cNvSpPr>
          <p:nvPr>
            <p:ph type="sldNum" sz="quarter" idx="10"/>
          </p:nvPr>
        </p:nvSpPr>
        <p:spPr>
          <a:xfrm>
            <a:off x="10437813" y="6356350"/>
            <a:ext cx="915987" cy="365125"/>
          </a:xfrm>
        </p:spPr>
        <p:txBody>
          <a:bodyPr wrap="square" anchor="ctr">
            <a:normAutofit/>
          </a:bodyPr>
          <a:lstStyle/>
          <a:p>
            <a:pPr>
              <a:spcAft>
                <a:spcPts val="600"/>
              </a:spcAft>
              <a:defRPr/>
            </a:pPr>
            <a:fld id="{0154297E-07AE-1449-BCEE-4C04EBDD19BF}" type="slidenum">
              <a:rPr lang="en-US" altLang="en-US" smtClean="0"/>
              <a:pPr>
                <a:spcAft>
                  <a:spcPts val="600"/>
                </a:spcAft>
                <a:defRPr/>
              </a:pPr>
              <a:t>24</a:t>
            </a:fld>
            <a:endParaRPr lang="en-US" altLang="en-US"/>
          </a:p>
        </p:txBody>
      </p:sp>
    </p:spTree>
    <p:extLst>
      <p:ext uri="{BB962C8B-B14F-4D97-AF65-F5344CB8AC3E}">
        <p14:creationId xmlns:p14="http://schemas.microsoft.com/office/powerpoint/2010/main" val="4085268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73CD-24D5-1E42-9676-5290A7817893}"/>
              </a:ext>
            </a:extLst>
          </p:cNvPr>
          <p:cNvSpPr>
            <a:spLocks noGrp="1"/>
          </p:cNvSpPr>
          <p:nvPr>
            <p:ph type="title"/>
          </p:nvPr>
        </p:nvSpPr>
        <p:spPr/>
        <p:txBody>
          <a:bodyPr anchor="ctr"/>
          <a:lstStyle/>
          <a:p>
            <a:pPr algn="ctr"/>
            <a:r>
              <a:rPr lang="en-US" b="1" dirty="0"/>
              <a:t>Resources</a:t>
            </a:r>
          </a:p>
        </p:txBody>
      </p:sp>
      <p:sp>
        <p:nvSpPr>
          <p:cNvPr id="3" name="Content Placeholder 2">
            <a:extLst>
              <a:ext uri="{FF2B5EF4-FFF2-40B4-BE49-F238E27FC236}">
                <a16:creationId xmlns:a16="http://schemas.microsoft.com/office/drawing/2014/main" id="{58FF9CEA-D9E9-9F42-8694-83103A6D7112}"/>
              </a:ext>
            </a:extLst>
          </p:cNvPr>
          <p:cNvSpPr>
            <a:spLocks noGrp="1"/>
          </p:cNvSpPr>
          <p:nvPr>
            <p:ph sz="half" idx="1"/>
          </p:nvPr>
        </p:nvSpPr>
        <p:spPr/>
        <p:txBody>
          <a:bodyPr/>
          <a:lstStyle/>
          <a:p>
            <a:r>
              <a:rPr lang="en-US" u="sng" dirty="0">
                <a:solidFill>
                  <a:srgbClr val="7030A0"/>
                </a:solidFill>
                <a:hlinkClick r:id="rId2"/>
              </a:rPr>
              <a:t>AB 928 (Berman, 2021)</a:t>
            </a:r>
            <a:r>
              <a:rPr lang="en-US" dirty="0"/>
              <a:t> – Student Transfer Achievement Reform Act of 2021: Associate Degree for Transfer Intersegmental Implementation Committee</a:t>
            </a:r>
          </a:p>
          <a:p>
            <a:r>
              <a:rPr lang="en-US" u="sng" dirty="0">
                <a:hlinkClick r:id="rId3"/>
              </a:rPr>
              <a:t>AB 1111 (Berman, 2021)</a:t>
            </a:r>
            <a:r>
              <a:rPr lang="en-US" dirty="0"/>
              <a:t> – Postsecondary education: common course numbering system. </a:t>
            </a:r>
          </a:p>
          <a:p>
            <a:r>
              <a:rPr lang="en-US" dirty="0">
                <a:hlinkClick r:id="rId4"/>
              </a:rPr>
              <a:t>California Budget 2021-22</a:t>
            </a:r>
            <a:r>
              <a:rPr lang="en-US" dirty="0"/>
              <a:t> – $10M for Common Course Numbering</a:t>
            </a:r>
          </a:p>
          <a:p>
            <a:r>
              <a:rPr lang="en-US" dirty="0" err="1"/>
              <a:t>LegiScan</a:t>
            </a:r>
            <a:r>
              <a:rPr lang="en-US" dirty="0"/>
              <a:t>: </a:t>
            </a:r>
            <a:r>
              <a:rPr lang="en-US" dirty="0">
                <a:hlinkClick r:id="rId5"/>
              </a:rPr>
              <a:t>https://legiscan.com</a:t>
            </a:r>
            <a:endParaRPr lang="en-US" dirty="0"/>
          </a:p>
          <a:p>
            <a:r>
              <a:rPr lang="en-US" dirty="0"/>
              <a:t>California Legislative Information: </a:t>
            </a:r>
            <a:r>
              <a:rPr lang="en-US" dirty="0">
                <a:hlinkClick r:id="rId6"/>
              </a:rPr>
              <a:t>https://leginfo.legislature.ca.gov</a:t>
            </a: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54B39EE-7016-E944-94E0-A0223D3ADDCA}"/>
              </a:ext>
            </a:extLst>
          </p:cNvPr>
          <p:cNvSpPr>
            <a:spLocks noGrp="1"/>
          </p:cNvSpPr>
          <p:nvPr>
            <p:ph type="sldNum" sz="quarter" idx="10"/>
          </p:nvPr>
        </p:nvSpPr>
        <p:spPr/>
        <p:txBody>
          <a:bodyPr/>
          <a:lstStyle/>
          <a:p>
            <a:pPr>
              <a:defRPr/>
            </a:pPr>
            <a:fld id="{0154297E-07AE-1449-BCEE-4C04EBDD19BF}" type="slidenum">
              <a:rPr lang="en-US" altLang="en-US" smtClean="0"/>
              <a:pPr>
                <a:defRPr/>
              </a:pPr>
              <a:t>25</a:t>
            </a:fld>
            <a:endParaRPr lang="en-US" altLang="en-US"/>
          </a:p>
        </p:txBody>
      </p:sp>
    </p:spTree>
    <p:extLst>
      <p:ext uri="{BB962C8B-B14F-4D97-AF65-F5344CB8AC3E}">
        <p14:creationId xmlns:p14="http://schemas.microsoft.com/office/powerpoint/2010/main" val="3347322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1E7F7-4AA3-3B4A-A392-C27A2E1A7C40}"/>
              </a:ext>
            </a:extLst>
          </p:cNvPr>
          <p:cNvSpPr>
            <a:spLocks noGrp="1"/>
          </p:cNvSpPr>
          <p:nvPr>
            <p:ph type="title"/>
          </p:nvPr>
        </p:nvSpPr>
        <p:spPr>
          <a:xfrm>
            <a:off x="2398427" y="403412"/>
            <a:ext cx="8955372" cy="1665231"/>
          </a:xfrm>
        </p:spPr>
        <p:txBody>
          <a:bodyPr>
            <a:normAutofit/>
          </a:bodyPr>
          <a:lstStyle/>
          <a:p>
            <a:pPr algn="ctr"/>
            <a:r>
              <a:rPr lang="en-US" sz="4800" b="1" i="1" dirty="0"/>
              <a:t>Discussion...</a:t>
            </a:r>
            <a:endParaRPr lang="en-US" sz="4800" i="1" dirty="0"/>
          </a:p>
        </p:txBody>
      </p:sp>
      <p:sp>
        <p:nvSpPr>
          <p:cNvPr id="3" name="Content Placeholder 2">
            <a:extLst>
              <a:ext uri="{FF2B5EF4-FFF2-40B4-BE49-F238E27FC236}">
                <a16:creationId xmlns:a16="http://schemas.microsoft.com/office/drawing/2014/main" id="{CDA34068-7AEB-8949-9074-E2BB1CF74A03}"/>
              </a:ext>
            </a:extLst>
          </p:cNvPr>
          <p:cNvSpPr>
            <a:spLocks noGrp="1"/>
          </p:cNvSpPr>
          <p:nvPr>
            <p:ph idx="1"/>
          </p:nvPr>
        </p:nvSpPr>
        <p:spPr>
          <a:xfrm>
            <a:off x="779489" y="3282344"/>
            <a:ext cx="10574311" cy="2949643"/>
          </a:xfrm>
        </p:spPr>
        <p:txBody>
          <a:bodyPr/>
          <a:lstStyle/>
          <a:p>
            <a:pPr algn="ctr"/>
            <a:r>
              <a:rPr lang="en-US" sz="4800" b="1" i="1" dirty="0">
                <a:solidFill>
                  <a:schemeClr val="accent1">
                    <a:lumMod val="50000"/>
                  </a:schemeClr>
                </a:solidFill>
                <a:latin typeface="Arial Rounded MT Bold" panose="020F0704030504030204" pitchFamily="34" charset="77"/>
              </a:rPr>
              <a:t>			</a:t>
            </a:r>
          </a:p>
          <a:p>
            <a:pPr algn="ctr"/>
            <a:r>
              <a:rPr lang="en-US" sz="4800" b="1" i="1" dirty="0">
                <a:solidFill>
                  <a:schemeClr val="accent1">
                    <a:lumMod val="50000"/>
                  </a:schemeClr>
                </a:solidFill>
                <a:latin typeface="Arial Rounded MT Bold" panose="020F0704030504030204" pitchFamily="34" charset="77"/>
              </a:rPr>
              <a:t>			       Thank You!</a:t>
            </a:r>
          </a:p>
        </p:txBody>
      </p:sp>
      <p:sp>
        <p:nvSpPr>
          <p:cNvPr id="4" name="Slide Number Placeholder 3">
            <a:extLst>
              <a:ext uri="{FF2B5EF4-FFF2-40B4-BE49-F238E27FC236}">
                <a16:creationId xmlns:a16="http://schemas.microsoft.com/office/drawing/2014/main" id="{8E11B488-6E5D-F148-B207-34B576139EC8}"/>
              </a:ext>
            </a:extLst>
          </p:cNvPr>
          <p:cNvSpPr>
            <a:spLocks noGrp="1"/>
          </p:cNvSpPr>
          <p:nvPr>
            <p:ph type="sldNum" sz="quarter" idx="10"/>
          </p:nvPr>
        </p:nvSpPr>
        <p:spPr/>
        <p:txBody>
          <a:bodyPr/>
          <a:lstStyle/>
          <a:p>
            <a:pPr>
              <a:defRPr/>
            </a:pPr>
            <a:fld id="{68B9F06C-3E18-7D4A-8620-170A4BF71910}" type="slidenum">
              <a:rPr lang="en-US" altLang="en-US" smtClean="0"/>
              <a:pPr>
                <a:defRPr/>
              </a:pPr>
              <a:t>26</a:t>
            </a:fld>
            <a:endParaRPr lang="en-US" altLang="en-US"/>
          </a:p>
        </p:txBody>
      </p:sp>
      <p:pic>
        <p:nvPicPr>
          <p:cNvPr id="6" name="Picture 5">
            <a:extLst>
              <a:ext uri="{FF2B5EF4-FFF2-40B4-BE49-F238E27FC236}">
                <a16:creationId xmlns:a16="http://schemas.microsoft.com/office/drawing/2014/main" id="{5C785756-1B23-3C4E-A615-E470522E03D8}"/>
              </a:ext>
            </a:extLst>
          </p:cNvPr>
          <p:cNvPicPr>
            <a:picLocks noChangeAspect="1"/>
          </p:cNvPicPr>
          <p:nvPr/>
        </p:nvPicPr>
        <p:blipFill>
          <a:blip r:embed="rId2"/>
          <a:stretch>
            <a:fillRect/>
          </a:stretch>
        </p:blipFill>
        <p:spPr>
          <a:xfrm>
            <a:off x="779489" y="3027510"/>
            <a:ext cx="4242215" cy="2817821"/>
          </a:xfrm>
          <a:prstGeom prst="rect">
            <a:avLst/>
          </a:prstGeom>
        </p:spPr>
      </p:pic>
    </p:spTree>
    <p:extLst>
      <p:ext uri="{BB962C8B-B14F-4D97-AF65-F5344CB8AC3E}">
        <p14:creationId xmlns:p14="http://schemas.microsoft.com/office/powerpoint/2010/main" val="1133270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2978-CDA5-E342-A2ED-5978BF5DC4FE}"/>
              </a:ext>
            </a:extLst>
          </p:cNvPr>
          <p:cNvSpPr>
            <a:spLocks noGrp="1"/>
          </p:cNvSpPr>
          <p:nvPr>
            <p:ph type="title"/>
          </p:nvPr>
        </p:nvSpPr>
        <p:spPr/>
        <p:txBody>
          <a:bodyPr anchor="ctr"/>
          <a:lstStyle/>
          <a:p>
            <a:pPr algn="ctr"/>
            <a:r>
              <a:rPr lang="en-US" b="1" dirty="0"/>
              <a:t>Description</a:t>
            </a:r>
          </a:p>
        </p:txBody>
      </p:sp>
      <p:sp>
        <p:nvSpPr>
          <p:cNvPr id="3" name="Content Placeholder 2">
            <a:extLst>
              <a:ext uri="{FF2B5EF4-FFF2-40B4-BE49-F238E27FC236}">
                <a16:creationId xmlns:a16="http://schemas.microsoft.com/office/drawing/2014/main" id="{2466FB50-3E1A-3F48-84FF-9D223D357106}"/>
              </a:ext>
            </a:extLst>
          </p:cNvPr>
          <p:cNvSpPr>
            <a:spLocks noGrp="1"/>
          </p:cNvSpPr>
          <p:nvPr>
            <p:ph sz="half" idx="1"/>
          </p:nvPr>
        </p:nvSpPr>
        <p:spPr>
          <a:xfrm>
            <a:off x="1571624" y="2771774"/>
            <a:ext cx="9764425" cy="3446145"/>
          </a:xfrm>
        </p:spPr>
        <p:txBody>
          <a:bodyPr/>
          <a:lstStyle/>
          <a:p>
            <a:pPr marL="0" indent="0">
              <a:buNone/>
            </a:pPr>
            <a:r>
              <a:rPr lang="en-US" dirty="0"/>
              <a:t>Everyone seems to have an opinion on how to increase transfer. Come to this session to learn how internal and external groups are leading discussions on transfer. Hear about current legislative efforts that could dramatically impact the future of transfer. Consider ways to lead transfer reform dialogue. </a:t>
            </a:r>
          </a:p>
        </p:txBody>
      </p:sp>
      <p:sp>
        <p:nvSpPr>
          <p:cNvPr id="4" name="Slide Number Placeholder 3">
            <a:extLst>
              <a:ext uri="{FF2B5EF4-FFF2-40B4-BE49-F238E27FC236}">
                <a16:creationId xmlns:a16="http://schemas.microsoft.com/office/drawing/2014/main" id="{3894B699-66AB-6D41-9A19-C462E6288C20}"/>
              </a:ext>
            </a:extLst>
          </p:cNvPr>
          <p:cNvSpPr>
            <a:spLocks noGrp="1"/>
          </p:cNvSpPr>
          <p:nvPr>
            <p:ph type="sldNum" sz="quarter" idx="10"/>
          </p:nvPr>
        </p:nvSpPr>
        <p:spPr/>
        <p:txBody>
          <a:bodyPr/>
          <a:lstStyle/>
          <a:p>
            <a:pPr>
              <a:defRPr/>
            </a:pPr>
            <a:fld id="{0154297E-07AE-1449-BCEE-4C04EBDD19BF}" type="slidenum">
              <a:rPr lang="en-US" altLang="en-US" smtClean="0"/>
              <a:pPr>
                <a:defRPr/>
              </a:pPr>
              <a:t>3</a:t>
            </a:fld>
            <a:endParaRPr lang="en-US" altLang="en-US"/>
          </a:p>
        </p:txBody>
      </p:sp>
    </p:spTree>
    <p:extLst>
      <p:ext uri="{BB962C8B-B14F-4D97-AF65-F5344CB8AC3E}">
        <p14:creationId xmlns:p14="http://schemas.microsoft.com/office/powerpoint/2010/main" val="4009723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DEA6D-23EB-7F4C-8607-7B24511668DF}"/>
              </a:ext>
            </a:extLst>
          </p:cNvPr>
          <p:cNvSpPr>
            <a:spLocks noGrp="1"/>
          </p:cNvSpPr>
          <p:nvPr>
            <p:ph type="title"/>
          </p:nvPr>
        </p:nvSpPr>
        <p:spPr/>
        <p:txBody>
          <a:bodyPr/>
          <a:lstStyle/>
          <a:p>
            <a:pPr algn="ctr"/>
            <a:r>
              <a:rPr lang="en-US" b="1" dirty="0"/>
              <a:t>Overview</a:t>
            </a:r>
          </a:p>
        </p:txBody>
      </p:sp>
      <p:sp>
        <p:nvSpPr>
          <p:cNvPr id="3" name="Content Placeholder 2">
            <a:extLst>
              <a:ext uri="{FF2B5EF4-FFF2-40B4-BE49-F238E27FC236}">
                <a16:creationId xmlns:a16="http://schemas.microsoft.com/office/drawing/2014/main" id="{9896C285-B3AE-174B-8087-9157EC888A19}"/>
              </a:ext>
            </a:extLst>
          </p:cNvPr>
          <p:cNvSpPr>
            <a:spLocks noGrp="1"/>
          </p:cNvSpPr>
          <p:nvPr>
            <p:ph idx="1"/>
          </p:nvPr>
        </p:nvSpPr>
        <p:spPr/>
        <p:txBody>
          <a:bodyPr/>
          <a:lstStyle/>
          <a:p>
            <a:pPr marL="342900" indent="-342900">
              <a:buFont typeface="Arial" panose="020B0604020202020204" pitchFamily="34" charset="0"/>
              <a:buChar char="•"/>
            </a:pPr>
            <a:r>
              <a:rPr lang="en-US" dirty="0"/>
              <a:t>History of transfer legislation</a:t>
            </a:r>
          </a:p>
          <a:p>
            <a:pPr marL="342900" indent="-342900">
              <a:buFont typeface="Arial" panose="020B0604020202020204" pitchFamily="34" charset="0"/>
              <a:buChar char="•"/>
            </a:pPr>
            <a:r>
              <a:rPr lang="en-US" dirty="0"/>
              <a:t>Transfer Opportunities</a:t>
            </a:r>
          </a:p>
          <a:p>
            <a:pPr marL="342900" indent="-342900">
              <a:buFont typeface="Arial" panose="020B0604020202020204" pitchFamily="34" charset="0"/>
              <a:buChar char="•"/>
            </a:pPr>
            <a:r>
              <a:rPr lang="en-US" dirty="0"/>
              <a:t>Barriers to Transfer</a:t>
            </a:r>
          </a:p>
          <a:p>
            <a:pPr marL="342900" indent="-342900">
              <a:buFont typeface="Arial" panose="020B0604020202020204" pitchFamily="34" charset="0"/>
              <a:buChar char="•"/>
            </a:pPr>
            <a:r>
              <a:rPr lang="en-US" dirty="0"/>
              <a:t>Current legislative efforts focused on transfer</a:t>
            </a:r>
          </a:p>
          <a:p>
            <a:pPr marL="342900" indent="-342900">
              <a:buFont typeface="Arial" panose="020B0604020202020204" pitchFamily="34" charset="0"/>
              <a:buChar char="•"/>
            </a:pPr>
            <a:r>
              <a:rPr lang="en-US" dirty="0"/>
              <a:t>Leading the dialogue on transfer reform</a:t>
            </a:r>
          </a:p>
          <a:p>
            <a:pPr marL="342900" indent="-342900">
              <a:buFont typeface="Arial" panose="020B0604020202020204" pitchFamily="34" charset="0"/>
              <a:buChar char="•"/>
            </a:pPr>
            <a:r>
              <a:rPr lang="en-US" dirty="0"/>
              <a:t>Advocacy</a:t>
            </a:r>
          </a:p>
          <a:p>
            <a:endParaRPr lang="en-US" dirty="0"/>
          </a:p>
        </p:txBody>
      </p:sp>
      <p:sp>
        <p:nvSpPr>
          <p:cNvPr id="4" name="Slide Number Placeholder 3">
            <a:extLst>
              <a:ext uri="{FF2B5EF4-FFF2-40B4-BE49-F238E27FC236}">
                <a16:creationId xmlns:a16="http://schemas.microsoft.com/office/drawing/2014/main" id="{BC26DB4E-4458-C94E-9B84-E231071627A1}"/>
              </a:ext>
            </a:extLst>
          </p:cNvPr>
          <p:cNvSpPr>
            <a:spLocks noGrp="1"/>
          </p:cNvSpPr>
          <p:nvPr>
            <p:ph type="sldNum" sz="quarter" idx="10"/>
          </p:nvPr>
        </p:nvSpPr>
        <p:spPr/>
        <p:txBody>
          <a:bodyPr/>
          <a:lstStyle/>
          <a:p>
            <a:pPr>
              <a:defRPr/>
            </a:pPr>
            <a:fld id="{68B9F06C-3E18-7D4A-8620-170A4BF71910}" type="slidenum">
              <a:rPr lang="en-US" altLang="en-US" smtClean="0"/>
              <a:pPr>
                <a:defRPr/>
              </a:pPr>
              <a:t>4</a:t>
            </a:fld>
            <a:endParaRPr lang="en-US" altLang="en-US"/>
          </a:p>
        </p:txBody>
      </p:sp>
      <p:pic>
        <p:nvPicPr>
          <p:cNvPr id="5" name="Picture 4">
            <a:extLst>
              <a:ext uri="{FF2B5EF4-FFF2-40B4-BE49-F238E27FC236}">
                <a16:creationId xmlns:a16="http://schemas.microsoft.com/office/drawing/2014/main" id="{D5BC3E33-8B0D-CD43-AF39-3B827E867B52}"/>
              </a:ext>
            </a:extLst>
          </p:cNvPr>
          <p:cNvPicPr>
            <a:picLocks noChangeAspect="1"/>
          </p:cNvPicPr>
          <p:nvPr/>
        </p:nvPicPr>
        <p:blipFill>
          <a:blip r:embed="rId3"/>
          <a:stretch>
            <a:fillRect/>
          </a:stretch>
        </p:blipFill>
        <p:spPr>
          <a:xfrm>
            <a:off x="7937994" y="3421109"/>
            <a:ext cx="3169717" cy="2052335"/>
          </a:xfrm>
          <a:prstGeom prst="rect">
            <a:avLst/>
          </a:prstGeom>
        </p:spPr>
      </p:pic>
    </p:spTree>
    <p:extLst>
      <p:ext uri="{BB962C8B-B14F-4D97-AF65-F5344CB8AC3E}">
        <p14:creationId xmlns:p14="http://schemas.microsoft.com/office/powerpoint/2010/main" val="2357752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E99F3-7E15-AE45-B72F-C3D103877F5F}"/>
              </a:ext>
            </a:extLst>
          </p:cNvPr>
          <p:cNvSpPr>
            <a:spLocks noGrp="1"/>
          </p:cNvSpPr>
          <p:nvPr>
            <p:ph type="title"/>
          </p:nvPr>
        </p:nvSpPr>
        <p:spPr/>
        <p:txBody>
          <a:bodyPr anchor="ctr"/>
          <a:lstStyle/>
          <a:p>
            <a:pPr algn="ctr"/>
            <a:r>
              <a:rPr lang="en-US" dirty="0"/>
              <a:t>But wait…an </a:t>
            </a:r>
            <a:r>
              <a:rPr lang="en-US" b="1" dirty="0"/>
              <a:t>Acronym Tutorial</a:t>
            </a:r>
          </a:p>
        </p:txBody>
      </p:sp>
      <p:sp>
        <p:nvSpPr>
          <p:cNvPr id="3" name="Content Placeholder 2">
            <a:extLst>
              <a:ext uri="{FF2B5EF4-FFF2-40B4-BE49-F238E27FC236}">
                <a16:creationId xmlns:a16="http://schemas.microsoft.com/office/drawing/2014/main" id="{7BA6B01D-7B07-464D-ADB7-961D43B44663}"/>
              </a:ext>
            </a:extLst>
          </p:cNvPr>
          <p:cNvSpPr>
            <a:spLocks noGrp="1"/>
          </p:cNvSpPr>
          <p:nvPr>
            <p:ph sz="half" idx="2"/>
          </p:nvPr>
        </p:nvSpPr>
        <p:spPr>
          <a:xfrm>
            <a:off x="1277650" y="1471614"/>
            <a:ext cx="4922537" cy="4718050"/>
          </a:xfrm>
        </p:spPr>
        <p:txBody>
          <a:bodyPr/>
          <a:lstStyle/>
          <a:p>
            <a:r>
              <a:rPr lang="en-US" dirty="0"/>
              <a:t>ASCCC – Academic Senate for California Community Colleges</a:t>
            </a:r>
          </a:p>
          <a:p>
            <a:r>
              <a:rPr lang="en-US" dirty="0"/>
              <a:t>CCCCO – California Community Colleges Chancellor’s Office </a:t>
            </a:r>
          </a:p>
          <a:p>
            <a:r>
              <a:rPr lang="en-US" dirty="0"/>
              <a:t>FACCC – Faculty Association of California Community Colleges</a:t>
            </a:r>
          </a:p>
          <a:p>
            <a:r>
              <a:rPr lang="en-US" dirty="0"/>
              <a:t>SSCCC – Student Senate for California Community Colleges</a:t>
            </a:r>
          </a:p>
          <a:p>
            <a:r>
              <a:rPr lang="en-US" dirty="0"/>
              <a:t>AB – Assembly Bill</a:t>
            </a:r>
          </a:p>
          <a:p>
            <a:r>
              <a:rPr lang="en-US" dirty="0"/>
              <a:t>SB – Senate Bill</a:t>
            </a:r>
          </a:p>
          <a:p>
            <a:r>
              <a:rPr lang="en-US" dirty="0"/>
              <a:t>CFT – California Federation of Teachers</a:t>
            </a:r>
          </a:p>
          <a:p>
            <a:endParaRPr lang="en-US" dirty="0"/>
          </a:p>
        </p:txBody>
      </p:sp>
      <p:sp>
        <p:nvSpPr>
          <p:cNvPr id="4" name="Content Placeholder 3">
            <a:extLst>
              <a:ext uri="{FF2B5EF4-FFF2-40B4-BE49-F238E27FC236}">
                <a16:creationId xmlns:a16="http://schemas.microsoft.com/office/drawing/2014/main" id="{64B30624-FFAD-7045-B55E-F6349AA65106}"/>
              </a:ext>
            </a:extLst>
          </p:cNvPr>
          <p:cNvSpPr>
            <a:spLocks noGrp="1"/>
          </p:cNvSpPr>
          <p:nvPr>
            <p:ph sz="quarter" idx="4"/>
          </p:nvPr>
        </p:nvSpPr>
        <p:spPr>
          <a:xfrm>
            <a:off x="6388260" y="1471614"/>
            <a:ext cx="4935434" cy="4718049"/>
          </a:xfrm>
        </p:spPr>
        <p:txBody>
          <a:bodyPr/>
          <a:lstStyle/>
          <a:p>
            <a:r>
              <a:rPr lang="en-US" dirty="0"/>
              <a:t>CCA – Community College Association</a:t>
            </a:r>
          </a:p>
          <a:p>
            <a:r>
              <a:rPr lang="en-US" dirty="0"/>
              <a:t>CCCI – California Community Colleges Independents</a:t>
            </a:r>
          </a:p>
          <a:p>
            <a:r>
              <a:rPr lang="en-US" dirty="0"/>
              <a:t>CCLC – Community College League of California</a:t>
            </a:r>
          </a:p>
          <a:p>
            <a:r>
              <a:rPr lang="en-US" dirty="0"/>
              <a:t>TMC – Transfer Model Curriculum</a:t>
            </a:r>
          </a:p>
          <a:p>
            <a:r>
              <a:rPr lang="en-US" dirty="0"/>
              <a:t>ADT – Associate Degree for Transfer</a:t>
            </a:r>
          </a:p>
          <a:p>
            <a:pPr marL="0" indent="0">
              <a:buNone/>
            </a:pPr>
            <a:r>
              <a:rPr lang="en-US" b="1" i="1" dirty="0">
                <a:solidFill>
                  <a:srgbClr val="7030A0"/>
                </a:solidFill>
              </a:rPr>
              <a:t>Did we miss any? Put it in the chat…</a:t>
            </a:r>
          </a:p>
          <a:p>
            <a:endParaRPr lang="en-US" dirty="0"/>
          </a:p>
        </p:txBody>
      </p:sp>
      <p:sp>
        <p:nvSpPr>
          <p:cNvPr id="5" name="Slide Number Placeholder 4">
            <a:extLst>
              <a:ext uri="{FF2B5EF4-FFF2-40B4-BE49-F238E27FC236}">
                <a16:creationId xmlns:a16="http://schemas.microsoft.com/office/drawing/2014/main" id="{6F3E2BB1-A1B2-2447-BE5A-B88C70CFD3C2}"/>
              </a:ext>
            </a:extLst>
          </p:cNvPr>
          <p:cNvSpPr>
            <a:spLocks noGrp="1"/>
          </p:cNvSpPr>
          <p:nvPr>
            <p:ph type="sldNum" sz="quarter" idx="10"/>
          </p:nvPr>
        </p:nvSpPr>
        <p:spPr/>
        <p:txBody>
          <a:bodyPr/>
          <a:lstStyle/>
          <a:p>
            <a:pPr>
              <a:defRPr/>
            </a:pPr>
            <a:fld id="{B7979332-CAD7-7B44-A441-F122C39CA061}" type="slidenum">
              <a:rPr lang="en-US" altLang="en-US" smtClean="0"/>
              <a:pPr>
                <a:defRPr/>
              </a:pPr>
              <a:t>5</a:t>
            </a:fld>
            <a:endParaRPr lang="en-US" altLang="en-US"/>
          </a:p>
        </p:txBody>
      </p:sp>
    </p:spTree>
    <p:extLst>
      <p:ext uri="{BB962C8B-B14F-4D97-AF65-F5344CB8AC3E}">
        <p14:creationId xmlns:p14="http://schemas.microsoft.com/office/powerpoint/2010/main" val="742616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4D603-01BC-544D-9A30-C8599B4D14EB}"/>
              </a:ext>
            </a:extLst>
          </p:cNvPr>
          <p:cNvSpPr>
            <a:spLocks noGrp="1"/>
          </p:cNvSpPr>
          <p:nvPr>
            <p:ph type="title"/>
          </p:nvPr>
        </p:nvSpPr>
        <p:spPr/>
        <p:txBody>
          <a:bodyPr anchor="ctr"/>
          <a:lstStyle/>
          <a:p>
            <a:pPr algn="ctr"/>
            <a:r>
              <a:rPr lang="en-US" b="1" dirty="0"/>
              <a:t>History of Transfer Legislation</a:t>
            </a:r>
          </a:p>
        </p:txBody>
      </p:sp>
      <p:pic>
        <p:nvPicPr>
          <p:cNvPr id="5" name="Content Placeholder 4">
            <a:extLst>
              <a:ext uri="{FF2B5EF4-FFF2-40B4-BE49-F238E27FC236}">
                <a16:creationId xmlns:a16="http://schemas.microsoft.com/office/drawing/2014/main" id="{79ECC3A2-D7D1-4C45-A2E0-FA79313CE56B}"/>
              </a:ext>
            </a:extLst>
          </p:cNvPr>
          <p:cNvPicPr>
            <a:picLocks noGrp="1" noChangeAspect="1"/>
          </p:cNvPicPr>
          <p:nvPr>
            <p:ph sz="half" idx="1"/>
          </p:nvPr>
        </p:nvPicPr>
        <p:blipFill>
          <a:blip r:embed="rId3"/>
          <a:stretch>
            <a:fillRect/>
          </a:stretch>
        </p:blipFill>
        <p:spPr>
          <a:xfrm>
            <a:off x="1334803" y="1297449"/>
            <a:ext cx="10238074" cy="4949365"/>
          </a:xfrm>
          <a:prstGeom prst="rect">
            <a:avLst/>
          </a:prstGeom>
        </p:spPr>
      </p:pic>
      <p:sp>
        <p:nvSpPr>
          <p:cNvPr id="4" name="Slide Number Placeholder 3">
            <a:extLst>
              <a:ext uri="{FF2B5EF4-FFF2-40B4-BE49-F238E27FC236}">
                <a16:creationId xmlns:a16="http://schemas.microsoft.com/office/drawing/2014/main" id="{1D7AE011-3F95-DC40-A2FB-3E8AE09D32C1}"/>
              </a:ext>
            </a:extLst>
          </p:cNvPr>
          <p:cNvSpPr>
            <a:spLocks noGrp="1"/>
          </p:cNvSpPr>
          <p:nvPr>
            <p:ph type="sldNum" sz="quarter" idx="10"/>
          </p:nvPr>
        </p:nvSpPr>
        <p:spPr/>
        <p:txBody>
          <a:bodyPr/>
          <a:lstStyle/>
          <a:p>
            <a:pPr>
              <a:defRPr/>
            </a:pPr>
            <a:fld id="{0154297E-07AE-1449-BCEE-4C04EBDD19BF}" type="slidenum">
              <a:rPr lang="en-US" altLang="en-US" smtClean="0"/>
              <a:pPr>
                <a:defRPr/>
              </a:pPr>
              <a:t>6</a:t>
            </a:fld>
            <a:endParaRPr lang="en-US" altLang="en-US"/>
          </a:p>
        </p:txBody>
      </p:sp>
    </p:spTree>
    <p:extLst>
      <p:ext uri="{BB962C8B-B14F-4D97-AF65-F5344CB8AC3E}">
        <p14:creationId xmlns:p14="http://schemas.microsoft.com/office/powerpoint/2010/main" val="3240451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4D603-01BC-544D-9A30-C8599B4D14EB}"/>
              </a:ext>
            </a:extLst>
          </p:cNvPr>
          <p:cNvSpPr>
            <a:spLocks noGrp="1"/>
          </p:cNvSpPr>
          <p:nvPr>
            <p:ph type="title"/>
          </p:nvPr>
        </p:nvSpPr>
        <p:spPr/>
        <p:txBody>
          <a:bodyPr anchor="ctr"/>
          <a:lstStyle/>
          <a:p>
            <a:pPr algn="ctr"/>
            <a:r>
              <a:rPr lang="en-US" b="1" dirty="0"/>
              <a:t>History of Transfer Legislation</a:t>
            </a:r>
          </a:p>
        </p:txBody>
      </p:sp>
      <p:sp>
        <p:nvSpPr>
          <p:cNvPr id="3" name="Content Placeholder 2">
            <a:extLst>
              <a:ext uri="{FF2B5EF4-FFF2-40B4-BE49-F238E27FC236}">
                <a16:creationId xmlns:a16="http://schemas.microsoft.com/office/drawing/2014/main" id="{9FB5BF9C-D232-AF40-B8D9-38E1C1EB253A}"/>
              </a:ext>
            </a:extLst>
          </p:cNvPr>
          <p:cNvSpPr>
            <a:spLocks noGrp="1"/>
          </p:cNvSpPr>
          <p:nvPr>
            <p:ph sz="half" idx="1"/>
          </p:nvPr>
        </p:nvSpPr>
        <p:spPr>
          <a:xfrm>
            <a:off x="1277650" y="2043113"/>
            <a:ext cx="10058400" cy="4174807"/>
          </a:xfrm>
        </p:spPr>
        <p:txBody>
          <a:bodyPr/>
          <a:lstStyle/>
          <a:p>
            <a:r>
              <a:rPr lang="en-US" dirty="0">
                <a:solidFill>
                  <a:srgbClr val="513526"/>
                </a:solidFill>
                <a:hlinkClick r:id="rId3"/>
              </a:rPr>
              <a:t>SB 1440 (Padilla, 2010)</a:t>
            </a:r>
            <a:r>
              <a:rPr lang="en-US" dirty="0">
                <a:solidFill>
                  <a:srgbClr val="513526"/>
                </a:solidFill>
              </a:rPr>
              <a:t> Student Transfer Achievement Reform Act</a:t>
            </a:r>
          </a:p>
          <a:p>
            <a:pPr lvl="1"/>
            <a:r>
              <a:rPr lang="en-US" dirty="0">
                <a:solidFill>
                  <a:srgbClr val="513526"/>
                </a:solidFill>
              </a:rPr>
              <a:t>sponsors by CCCCO, CSUCO, CCCSS, CSUSA, Campaign for College Opportunity</a:t>
            </a:r>
          </a:p>
          <a:p>
            <a:pPr lvl="1"/>
            <a:r>
              <a:rPr lang="en-US" dirty="0">
                <a:solidFill>
                  <a:srgbClr val="513526"/>
                </a:solidFill>
              </a:rPr>
              <a:t>Prior bill:  </a:t>
            </a:r>
            <a:r>
              <a:rPr lang="en-US" dirty="0">
                <a:solidFill>
                  <a:srgbClr val="513526"/>
                </a:solidFill>
                <a:hlinkClick r:id="rId4"/>
              </a:rPr>
              <a:t>AB 440 (Beall, 2009)</a:t>
            </a:r>
            <a:r>
              <a:rPr lang="en-US" dirty="0">
                <a:solidFill>
                  <a:srgbClr val="513526"/>
                </a:solidFill>
              </a:rPr>
              <a:t> Tra</a:t>
            </a:r>
            <a:r>
              <a:rPr lang="en-US" dirty="0"/>
              <a:t>nsfer Degree </a:t>
            </a:r>
            <a:r>
              <a:rPr lang="en-US" i="1" dirty="0">
                <a:solidFill>
                  <a:srgbClr val="7030A0"/>
                </a:solidFill>
              </a:rPr>
              <a:t>as introduced 2/24/09,</a:t>
            </a:r>
            <a:endParaRPr lang="en-US" i="1" dirty="0">
              <a:solidFill>
                <a:srgbClr val="513526"/>
              </a:solidFill>
            </a:endParaRPr>
          </a:p>
          <a:p>
            <a:pPr lvl="1"/>
            <a:r>
              <a:rPr lang="en-US" dirty="0">
                <a:solidFill>
                  <a:srgbClr val="513526"/>
                </a:solidFill>
              </a:rPr>
              <a:t>Guaranteed transfer: </a:t>
            </a:r>
          </a:p>
          <a:p>
            <a:pPr marL="1371600" lvl="2" indent="-457200">
              <a:buFont typeface="+mj-lt"/>
              <a:buAutoNum type="arabicPeriod"/>
            </a:pPr>
            <a:r>
              <a:rPr lang="en-US" dirty="0">
                <a:solidFill>
                  <a:srgbClr val="513526"/>
                </a:solidFill>
              </a:rPr>
              <a:t>no more than 60 semester units to a CSU campus in a similar major</a:t>
            </a:r>
          </a:p>
          <a:p>
            <a:pPr marL="1371600" lvl="2" indent="-457200">
              <a:buFont typeface="+mj-lt"/>
              <a:buAutoNum type="arabicPeriod"/>
            </a:pPr>
            <a:r>
              <a:rPr lang="en-US" dirty="0">
                <a:solidFill>
                  <a:srgbClr val="513526"/>
                </a:solidFill>
              </a:rPr>
              <a:t>no more than 60 units required to complete the baccalaureate degree</a:t>
            </a:r>
          </a:p>
          <a:p>
            <a:r>
              <a:rPr lang="en-US" dirty="0">
                <a:solidFill>
                  <a:srgbClr val="513526"/>
                </a:solidFill>
                <a:hlinkClick r:id="rId5"/>
              </a:rPr>
              <a:t>SB 440 (Padilla, 2013)</a:t>
            </a:r>
            <a:r>
              <a:rPr lang="en-US" dirty="0">
                <a:solidFill>
                  <a:srgbClr val="513526"/>
                </a:solidFill>
              </a:rPr>
              <a:t> Student Transfer Achievement Reform Act</a:t>
            </a:r>
          </a:p>
          <a:p>
            <a:pPr lvl="1"/>
            <a:r>
              <a:rPr lang="en-US" dirty="0">
                <a:solidFill>
                  <a:srgbClr val="513526"/>
                </a:solidFill>
              </a:rPr>
              <a:t>Required colleges to offer an ADT if:</a:t>
            </a:r>
          </a:p>
          <a:p>
            <a:pPr marL="1371600" lvl="2" indent="-457200">
              <a:buFont typeface="+mj-lt"/>
              <a:buAutoNum type="arabicPeriod"/>
            </a:pPr>
            <a:r>
              <a:rPr lang="en-US" dirty="0">
                <a:solidFill>
                  <a:srgbClr val="513526"/>
                </a:solidFill>
              </a:rPr>
              <a:t>there is a transfer model curriculum (TMC), and</a:t>
            </a:r>
          </a:p>
          <a:p>
            <a:pPr marL="1371600" lvl="2" indent="-457200">
              <a:buFont typeface="+mj-lt"/>
              <a:buAutoNum type="arabicPeriod"/>
            </a:pPr>
            <a:r>
              <a:rPr lang="en-US" dirty="0">
                <a:solidFill>
                  <a:srgbClr val="513526"/>
                </a:solidFill>
              </a:rPr>
              <a:t>the college offers a local associate degree in same major</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1D7AE011-3F95-DC40-A2FB-3E8AE09D32C1}"/>
              </a:ext>
            </a:extLst>
          </p:cNvPr>
          <p:cNvSpPr>
            <a:spLocks noGrp="1"/>
          </p:cNvSpPr>
          <p:nvPr>
            <p:ph type="sldNum" sz="quarter" idx="10"/>
          </p:nvPr>
        </p:nvSpPr>
        <p:spPr/>
        <p:txBody>
          <a:bodyPr/>
          <a:lstStyle/>
          <a:p>
            <a:pPr>
              <a:defRPr/>
            </a:pPr>
            <a:fld id="{0154297E-07AE-1449-BCEE-4C04EBDD19BF}" type="slidenum">
              <a:rPr lang="en-US" altLang="en-US" smtClean="0"/>
              <a:pPr>
                <a:defRPr/>
              </a:pPr>
              <a:t>7</a:t>
            </a:fld>
            <a:endParaRPr lang="en-US" altLang="en-US"/>
          </a:p>
        </p:txBody>
      </p:sp>
    </p:spTree>
    <p:extLst>
      <p:ext uri="{BB962C8B-B14F-4D97-AF65-F5344CB8AC3E}">
        <p14:creationId xmlns:p14="http://schemas.microsoft.com/office/powerpoint/2010/main" val="2080643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29E8B-CE7C-8B4C-93C8-35488B8A8852}"/>
              </a:ext>
            </a:extLst>
          </p:cNvPr>
          <p:cNvSpPr>
            <a:spLocks noGrp="1"/>
          </p:cNvSpPr>
          <p:nvPr>
            <p:ph type="title"/>
          </p:nvPr>
        </p:nvSpPr>
        <p:spPr/>
        <p:txBody>
          <a:bodyPr anchor="ctr"/>
          <a:lstStyle/>
          <a:p>
            <a:pPr algn="ctr"/>
            <a:r>
              <a:rPr lang="en-US" b="1" dirty="0"/>
              <a:t>Transfer Opportunities to CSU</a:t>
            </a:r>
            <a:br>
              <a:rPr lang="en-US" b="1" dirty="0"/>
            </a:br>
            <a:r>
              <a:rPr lang="en-US" sz="2800" b="1" dirty="0"/>
              <a:t>and more…</a:t>
            </a:r>
          </a:p>
        </p:txBody>
      </p:sp>
      <p:sp>
        <p:nvSpPr>
          <p:cNvPr id="3" name="Content Placeholder 2">
            <a:extLst>
              <a:ext uri="{FF2B5EF4-FFF2-40B4-BE49-F238E27FC236}">
                <a16:creationId xmlns:a16="http://schemas.microsoft.com/office/drawing/2014/main" id="{1E9C7755-4252-2D44-B28A-D17591A5E07D}"/>
              </a:ext>
            </a:extLst>
          </p:cNvPr>
          <p:cNvSpPr>
            <a:spLocks noGrp="1"/>
          </p:cNvSpPr>
          <p:nvPr>
            <p:ph sz="half" idx="1"/>
          </p:nvPr>
        </p:nvSpPr>
        <p:spPr>
          <a:xfrm>
            <a:off x="1277649" y="1471613"/>
            <a:ext cx="10366663" cy="4746307"/>
          </a:xfrm>
        </p:spPr>
        <p:txBody>
          <a:bodyPr/>
          <a:lstStyle/>
          <a:p>
            <a:endParaRPr lang="en-US" dirty="0"/>
          </a:p>
          <a:p>
            <a:r>
              <a:rPr lang="en-US" dirty="0">
                <a:solidFill>
                  <a:srgbClr val="7030A0"/>
                </a:solidFill>
              </a:rPr>
              <a:t>Local</a:t>
            </a:r>
            <a:r>
              <a:rPr lang="en-US" dirty="0"/>
              <a:t> Associate Degrees </a:t>
            </a:r>
          </a:p>
          <a:p>
            <a:pPr lvl="1"/>
            <a:r>
              <a:rPr lang="en-US" dirty="0"/>
              <a:t>Used for both transfer and career</a:t>
            </a:r>
          </a:p>
          <a:p>
            <a:pPr lvl="1"/>
            <a:r>
              <a:rPr lang="en-US" dirty="0"/>
              <a:t>Agreements made college to college</a:t>
            </a:r>
          </a:p>
          <a:p>
            <a:pPr marL="457200" lvl="1" indent="0">
              <a:buNone/>
            </a:pPr>
            <a:endParaRPr lang="en-US" dirty="0"/>
          </a:p>
          <a:p>
            <a:pPr marL="457200" lvl="1" indent="0">
              <a:buNone/>
            </a:pPr>
            <a:endParaRPr lang="en-US" dirty="0"/>
          </a:p>
          <a:p>
            <a:r>
              <a:rPr lang="en-US" dirty="0"/>
              <a:t>Associate Degree for Transfer (</a:t>
            </a:r>
            <a:r>
              <a:rPr lang="en-US" dirty="0">
                <a:solidFill>
                  <a:srgbClr val="7030A0"/>
                </a:solidFill>
              </a:rPr>
              <a:t>ADT</a:t>
            </a:r>
            <a:r>
              <a:rPr lang="en-US" dirty="0"/>
              <a:t>)</a:t>
            </a:r>
          </a:p>
          <a:p>
            <a:pPr lvl="1"/>
            <a:r>
              <a:rPr lang="en-US" dirty="0"/>
              <a:t>SB 1440 (Padilla 2010), SB 440 (Padilla, 2013)</a:t>
            </a:r>
          </a:p>
          <a:p>
            <a:pPr lvl="1"/>
            <a:r>
              <a:rPr lang="en-US" dirty="0"/>
              <a:t>Transfer Model Curriculum (TMC) – CCC and CSU collaboration</a:t>
            </a:r>
          </a:p>
          <a:p>
            <a:pPr lvl="1"/>
            <a:r>
              <a:rPr lang="en-US" dirty="0"/>
              <a:t>Agreements with private colleges:</a:t>
            </a:r>
          </a:p>
          <a:p>
            <a:pPr lvl="2"/>
            <a:r>
              <a:rPr lang="en-US" dirty="0"/>
              <a:t>Association of Independent California Colleges and Universities (AICCU) and </a:t>
            </a:r>
          </a:p>
          <a:p>
            <a:pPr lvl="2"/>
            <a:r>
              <a:rPr lang="en-US" dirty="0"/>
              <a:t>Historically Black Colleges and Universities (HBCU)</a:t>
            </a:r>
          </a:p>
          <a:p>
            <a:endParaRPr lang="en-US" dirty="0"/>
          </a:p>
        </p:txBody>
      </p:sp>
      <p:sp>
        <p:nvSpPr>
          <p:cNvPr id="4" name="Slide Number Placeholder 3">
            <a:extLst>
              <a:ext uri="{FF2B5EF4-FFF2-40B4-BE49-F238E27FC236}">
                <a16:creationId xmlns:a16="http://schemas.microsoft.com/office/drawing/2014/main" id="{6387A1BF-1D86-7E49-BD52-E43F15190D30}"/>
              </a:ext>
            </a:extLst>
          </p:cNvPr>
          <p:cNvSpPr>
            <a:spLocks noGrp="1"/>
          </p:cNvSpPr>
          <p:nvPr>
            <p:ph type="sldNum" sz="quarter" idx="10"/>
          </p:nvPr>
        </p:nvSpPr>
        <p:spPr/>
        <p:txBody>
          <a:bodyPr/>
          <a:lstStyle/>
          <a:p>
            <a:pPr>
              <a:defRPr/>
            </a:pPr>
            <a:fld id="{0154297E-07AE-1449-BCEE-4C04EBDD19BF}" type="slidenum">
              <a:rPr lang="en-US" altLang="en-US" smtClean="0"/>
              <a:pPr>
                <a:defRPr/>
              </a:pPr>
              <a:t>8</a:t>
            </a:fld>
            <a:endParaRPr lang="en-US" altLang="en-US"/>
          </a:p>
        </p:txBody>
      </p:sp>
      <p:pic>
        <p:nvPicPr>
          <p:cNvPr id="5" name="Picture 4">
            <a:extLst>
              <a:ext uri="{FF2B5EF4-FFF2-40B4-BE49-F238E27FC236}">
                <a16:creationId xmlns:a16="http://schemas.microsoft.com/office/drawing/2014/main" id="{A2975FC0-313D-5F4C-A0AB-1A72525BC692}"/>
              </a:ext>
            </a:extLst>
          </p:cNvPr>
          <p:cNvPicPr>
            <a:picLocks noChangeAspect="1"/>
          </p:cNvPicPr>
          <p:nvPr/>
        </p:nvPicPr>
        <p:blipFill>
          <a:blip r:embed="rId3"/>
          <a:stretch>
            <a:fillRect/>
          </a:stretch>
        </p:blipFill>
        <p:spPr>
          <a:xfrm>
            <a:off x="7587486" y="1806399"/>
            <a:ext cx="3697287" cy="1981553"/>
          </a:xfrm>
          <a:prstGeom prst="rect">
            <a:avLst/>
          </a:prstGeom>
        </p:spPr>
      </p:pic>
    </p:spTree>
    <p:extLst>
      <p:ext uri="{BB962C8B-B14F-4D97-AF65-F5344CB8AC3E}">
        <p14:creationId xmlns:p14="http://schemas.microsoft.com/office/powerpoint/2010/main" val="2033325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F2569-EAFB-4949-9AAA-5A109874CA43}"/>
              </a:ext>
            </a:extLst>
          </p:cNvPr>
          <p:cNvSpPr>
            <a:spLocks noGrp="1"/>
          </p:cNvSpPr>
          <p:nvPr>
            <p:ph type="title"/>
          </p:nvPr>
        </p:nvSpPr>
        <p:spPr/>
        <p:txBody>
          <a:bodyPr anchor="ctr"/>
          <a:lstStyle/>
          <a:p>
            <a:pPr algn="ctr"/>
            <a:r>
              <a:rPr lang="en-US" b="1" dirty="0"/>
              <a:t>Transfer Opportunities to UC</a:t>
            </a:r>
            <a:endParaRPr lang="en-US" dirty="0"/>
          </a:p>
        </p:txBody>
      </p:sp>
      <p:sp>
        <p:nvSpPr>
          <p:cNvPr id="3" name="Content Placeholder 2">
            <a:extLst>
              <a:ext uri="{FF2B5EF4-FFF2-40B4-BE49-F238E27FC236}">
                <a16:creationId xmlns:a16="http://schemas.microsoft.com/office/drawing/2014/main" id="{389E57F0-5C9B-1A40-9AB1-A135694809D2}"/>
              </a:ext>
            </a:extLst>
          </p:cNvPr>
          <p:cNvSpPr>
            <a:spLocks noGrp="1"/>
          </p:cNvSpPr>
          <p:nvPr>
            <p:ph sz="half" idx="1"/>
          </p:nvPr>
        </p:nvSpPr>
        <p:spPr/>
        <p:txBody>
          <a:bodyPr/>
          <a:lstStyle/>
          <a:p>
            <a:pPr marL="0" indent="0">
              <a:buNone/>
            </a:pPr>
            <a:endParaRPr lang="en-US" dirty="0"/>
          </a:p>
          <a:p>
            <a:r>
              <a:rPr lang="en-US" dirty="0"/>
              <a:t>Transfer Agreement Guarantee (</a:t>
            </a:r>
            <a:r>
              <a:rPr lang="en-US" dirty="0">
                <a:solidFill>
                  <a:srgbClr val="7030A0"/>
                </a:solidFill>
              </a:rPr>
              <a:t>TAG</a:t>
            </a:r>
            <a:r>
              <a:rPr lang="en-US" dirty="0"/>
              <a:t>)</a:t>
            </a:r>
          </a:p>
          <a:p>
            <a:pPr lvl="1"/>
            <a:r>
              <a:rPr lang="en-US" dirty="0"/>
              <a:t>Six UC campuses participating, choose one campus, GPA requirements</a:t>
            </a:r>
          </a:p>
          <a:p>
            <a:pPr marL="457200" lvl="1" indent="0">
              <a:buNone/>
            </a:pPr>
            <a:endParaRPr lang="en-US" dirty="0"/>
          </a:p>
          <a:p>
            <a:r>
              <a:rPr lang="en-US" dirty="0"/>
              <a:t>University of California Transfer Pathway (</a:t>
            </a:r>
            <a:r>
              <a:rPr lang="en-US" dirty="0">
                <a:solidFill>
                  <a:srgbClr val="7030A0"/>
                </a:solidFill>
              </a:rPr>
              <a:t>UCTP</a:t>
            </a:r>
            <a:r>
              <a:rPr lang="en-US" dirty="0"/>
              <a:t>)</a:t>
            </a:r>
          </a:p>
          <a:p>
            <a:pPr lvl="1"/>
            <a:r>
              <a:rPr lang="en-US" dirty="0"/>
              <a:t>20 most popular majors, not a transfer guarantee </a:t>
            </a:r>
          </a:p>
          <a:p>
            <a:pPr marL="457200" lvl="1" indent="0">
              <a:buNone/>
            </a:pPr>
            <a:endParaRPr lang="en-US" dirty="0"/>
          </a:p>
          <a:p>
            <a:r>
              <a:rPr lang="en-US" dirty="0">
                <a:solidFill>
                  <a:srgbClr val="7030A0"/>
                </a:solidFill>
              </a:rPr>
              <a:t>Pathways+</a:t>
            </a:r>
          </a:p>
          <a:p>
            <a:pPr lvl="1"/>
            <a:r>
              <a:rPr lang="en-US" dirty="0"/>
              <a:t>Combination of TAG and UCTP </a:t>
            </a:r>
          </a:p>
          <a:p>
            <a:pPr lvl="1"/>
            <a:endParaRPr lang="en-US" dirty="0"/>
          </a:p>
          <a:p>
            <a:pPr lvl="1"/>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4A5378D-81A9-0542-AD5C-B68665C04ECD}"/>
              </a:ext>
            </a:extLst>
          </p:cNvPr>
          <p:cNvSpPr>
            <a:spLocks noGrp="1"/>
          </p:cNvSpPr>
          <p:nvPr>
            <p:ph type="sldNum" sz="quarter" idx="10"/>
          </p:nvPr>
        </p:nvSpPr>
        <p:spPr/>
        <p:txBody>
          <a:bodyPr/>
          <a:lstStyle/>
          <a:p>
            <a:pPr>
              <a:defRPr/>
            </a:pPr>
            <a:fld id="{0154297E-07AE-1449-BCEE-4C04EBDD19BF}" type="slidenum">
              <a:rPr lang="en-US" altLang="en-US" smtClean="0"/>
              <a:pPr>
                <a:defRPr/>
              </a:pPr>
              <a:t>9</a:t>
            </a:fld>
            <a:endParaRPr lang="en-US" altLang="en-US"/>
          </a:p>
        </p:txBody>
      </p:sp>
      <p:pic>
        <p:nvPicPr>
          <p:cNvPr id="5" name="Picture 4">
            <a:extLst>
              <a:ext uri="{FF2B5EF4-FFF2-40B4-BE49-F238E27FC236}">
                <a16:creationId xmlns:a16="http://schemas.microsoft.com/office/drawing/2014/main" id="{B0C5A49D-70A9-F149-A3E3-91BD31F073E8}"/>
              </a:ext>
            </a:extLst>
          </p:cNvPr>
          <p:cNvPicPr>
            <a:picLocks noChangeAspect="1"/>
          </p:cNvPicPr>
          <p:nvPr/>
        </p:nvPicPr>
        <p:blipFill>
          <a:blip r:embed="rId3"/>
          <a:stretch>
            <a:fillRect/>
          </a:stretch>
        </p:blipFill>
        <p:spPr>
          <a:xfrm>
            <a:off x="8655731" y="4008120"/>
            <a:ext cx="2667962" cy="2006142"/>
          </a:xfrm>
          <a:prstGeom prst="rect">
            <a:avLst/>
          </a:prstGeom>
        </p:spPr>
      </p:pic>
    </p:spTree>
    <p:extLst>
      <p:ext uri="{BB962C8B-B14F-4D97-AF65-F5344CB8AC3E}">
        <p14:creationId xmlns:p14="http://schemas.microsoft.com/office/powerpoint/2010/main" val="3435772511"/>
      </p:ext>
    </p:extLst>
  </p:cSld>
  <p:clrMapOvr>
    <a:masterClrMapping/>
  </p:clrMapOvr>
</p:sld>
</file>

<file path=ppt/theme/theme1.xml><?xml version="1.0" encoding="utf-8"?>
<a:theme xmlns:a="http://schemas.openxmlformats.org/drawingml/2006/main" name="ASCCC Curriculum Inst. 2020 Theme">
  <a:themeElements>
    <a:clrScheme name="ASCCC AA 2021 B">
      <a:dk1>
        <a:srgbClr val="003366"/>
      </a:dk1>
      <a:lt1>
        <a:srgbClr val="FFFFFF"/>
      </a:lt1>
      <a:dk2>
        <a:srgbClr val="3871C7"/>
      </a:dk2>
      <a:lt2>
        <a:srgbClr val="D8E9F0"/>
      </a:lt2>
      <a:accent1>
        <a:srgbClr val="FF59AB"/>
      </a:accent1>
      <a:accent2>
        <a:srgbClr val="E7B0F5"/>
      </a:accent2>
      <a:accent3>
        <a:srgbClr val="6EAFF2"/>
      </a:accent3>
      <a:accent4>
        <a:srgbClr val="3970EC"/>
      </a:accent4>
      <a:accent5>
        <a:srgbClr val="7FC3FF"/>
      </a:accent5>
      <a:accent6>
        <a:srgbClr val="B1DAF4"/>
      </a:accent6>
      <a:hlink>
        <a:srgbClr val="005B95"/>
      </a:hlink>
      <a:folHlink>
        <a:srgbClr val="3970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AA 2021 ppt template 1" id="{4F391D39-F693-D743-A2BE-F939639400EF}" vid="{473BA906-5DA0-BD49-A3E7-28C33C39B6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ASCCC Curriculum Inst</Template>
  <TotalTime>394</TotalTime>
  <Words>1639</Words>
  <Application>Microsoft Macintosh PowerPoint</Application>
  <PresentationFormat>Widescreen</PresentationFormat>
  <Paragraphs>314</Paragraphs>
  <Slides>26</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Arial Rounded MT Bold</vt:lpstr>
      <vt:lpstr>Calibri</vt:lpstr>
      <vt:lpstr>Gill Sans</vt:lpstr>
      <vt:lpstr>Palatino</vt:lpstr>
      <vt:lpstr>Source Sans Pro</vt:lpstr>
      <vt:lpstr>ASCCC Curriculum Inst. 2020 Theme</vt:lpstr>
      <vt:lpstr>External Influences on Transfer Reform  Friday, October 8 | 11:00-12:15</vt:lpstr>
      <vt:lpstr>Presenters…</vt:lpstr>
      <vt:lpstr>Description</vt:lpstr>
      <vt:lpstr>Overview</vt:lpstr>
      <vt:lpstr>But wait…an Acronym Tutorial</vt:lpstr>
      <vt:lpstr>History of Transfer Legislation</vt:lpstr>
      <vt:lpstr>History of Transfer Legislation</vt:lpstr>
      <vt:lpstr>Transfer Opportunities to CSU and more…</vt:lpstr>
      <vt:lpstr>Transfer Opportunities to UC</vt:lpstr>
      <vt:lpstr>Transfer Opportunities</vt:lpstr>
      <vt:lpstr>Barriers to Transfer</vt:lpstr>
      <vt:lpstr>AB 928 (Berman)</vt:lpstr>
      <vt:lpstr>AB 1111 and California Budget 2021-22</vt:lpstr>
      <vt:lpstr>Leading the Dialog on Transfer Reform</vt:lpstr>
      <vt:lpstr>Leading the Dialog on Transfer Reform</vt:lpstr>
      <vt:lpstr>Leading the Dialogue on Transfer Reform</vt:lpstr>
      <vt:lpstr>PowerPoint Presentation</vt:lpstr>
      <vt:lpstr>Advocacy – System Practitioners</vt:lpstr>
      <vt:lpstr>Staying Informed</vt:lpstr>
      <vt:lpstr>Staying Informed Assembly Members and Senators are limited to introducing fifty and forty bills (each, respectively) per two-year session.  Possible 5,600 bills per two-year cycle</vt:lpstr>
      <vt:lpstr>It’s a lot to keep up with… so let system partners help. Check positions on </vt:lpstr>
      <vt:lpstr>Advocacy Tool Kit</vt:lpstr>
      <vt:lpstr>The Do’s and Don’ts of Advocating</vt:lpstr>
      <vt:lpstr>System Partners Advocacy Listserves</vt:lpstr>
      <vt:lpstr>Resources</vt:lpstr>
      <vt:lpstr>Discussion...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Virginia May</dc:creator>
  <cp:lastModifiedBy>Virginia May</cp:lastModifiedBy>
  <cp:revision>42</cp:revision>
  <cp:lastPrinted>2020-11-24T19:39:26Z</cp:lastPrinted>
  <dcterms:created xsi:type="dcterms:W3CDTF">2021-09-30T13:52:23Z</dcterms:created>
  <dcterms:modified xsi:type="dcterms:W3CDTF">2021-10-07T13:17:05Z</dcterms:modified>
</cp:coreProperties>
</file>