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57" r:id="rId4"/>
    <p:sldId id="260" r:id="rId5"/>
    <p:sldId id="261" r:id="rId6"/>
    <p:sldId id="262" r:id="rId7"/>
    <p:sldId id="263" r:id="rId8"/>
    <p:sldId id="258" r:id="rId9"/>
    <p:sldId id="273" r:id="rId10"/>
    <p:sldId id="283" r:id="rId11"/>
    <p:sldId id="274" r:id="rId12"/>
    <p:sldId id="280" r:id="rId13"/>
    <p:sldId id="265" r:id="rId14"/>
    <p:sldId id="275" r:id="rId15"/>
    <p:sldId id="264" r:id="rId16"/>
    <p:sldId id="266" r:id="rId17"/>
    <p:sldId id="282" r:id="rId18"/>
    <p:sldId id="281"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9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95D1D-4DBC-2946-9E8B-ECD5A3ACDB81}" type="datetimeFigureOut">
              <a:rPr lang="en-US" smtClean="0"/>
              <a:t>3/11/15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2339F5-694A-4844-927C-87DA9D79B4F4}" type="slidenum">
              <a:rPr lang="en-US" smtClean="0"/>
              <a:t>‹#›</a:t>
            </a:fld>
            <a:endParaRPr lang="en-US"/>
          </a:p>
        </p:txBody>
      </p:sp>
    </p:spTree>
    <p:extLst>
      <p:ext uri="{BB962C8B-B14F-4D97-AF65-F5344CB8AC3E}">
        <p14:creationId xmlns:p14="http://schemas.microsoft.com/office/powerpoint/2010/main" val="20185149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The Career Café (www.cacareercafe.com) and it’s associated CA Career Briefs site for CA Community College Faculty and Career Professionals</a:t>
            </a:r>
            <a:r>
              <a:rPr lang="en-US" sz="1400" dirty="0">
                <a:solidFill>
                  <a:srgbClr val="FF0000"/>
                </a:solidFill>
              </a:rPr>
              <a:t> </a:t>
            </a:r>
            <a:r>
              <a:rPr lang="en-US" sz="1400" dirty="0"/>
              <a:t>(www.cacareerbriefs.com) were both made possible through SB70 funding from the California Community Colleges Chancellor’s Office.  </a:t>
            </a:r>
          </a:p>
          <a:p>
            <a:endParaRPr lang="en-US" dirty="0"/>
          </a:p>
        </p:txBody>
      </p:sp>
      <p:sp>
        <p:nvSpPr>
          <p:cNvPr id="4" name="Slide Number Placeholder 3"/>
          <p:cNvSpPr>
            <a:spLocks noGrp="1"/>
          </p:cNvSpPr>
          <p:nvPr>
            <p:ph type="sldNum" sz="quarter" idx="10"/>
          </p:nvPr>
        </p:nvSpPr>
        <p:spPr/>
        <p:txBody>
          <a:bodyPr/>
          <a:lstStyle/>
          <a:p>
            <a:fld id="{5EB1AA2F-B419-4AD2-A3AF-8F3BC5CFB7D1}" type="slidenum">
              <a:rPr lang="en-US" smtClean="0"/>
              <a:t>2</a:t>
            </a:fld>
            <a:endParaRPr lang="en-US"/>
          </a:p>
        </p:txBody>
      </p:sp>
    </p:spTree>
    <p:extLst>
      <p:ext uri="{BB962C8B-B14F-4D97-AF65-F5344CB8AC3E}">
        <p14:creationId xmlns:p14="http://schemas.microsoft.com/office/powerpoint/2010/main" val="193319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98">
              <a:defRPr/>
            </a:pPr>
            <a:r>
              <a:rPr lang="en-US" baseline="0" dirty="0" smtClean="0"/>
              <a:t>The Educator’s Guide is in a </a:t>
            </a:r>
            <a:r>
              <a:rPr lang="en-US" dirty="0" smtClean="0"/>
              <a:t>pdf </a:t>
            </a:r>
            <a:r>
              <a:rPr lang="en-US" dirty="0"/>
              <a:t>format and provides comprehensive information about the CAPs with direct links to the lessons by CAP. </a:t>
            </a:r>
            <a:endParaRPr lang="en-US" dirty="0" smtClean="0"/>
          </a:p>
          <a:p>
            <a:pPr defTabSz="910898">
              <a:defRPr/>
            </a:pPr>
            <a:endParaRPr lang="en-US" dirty="0" smtClean="0"/>
          </a:p>
          <a:p>
            <a:pPr defTabSz="910898">
              <a:defRPr/>
            </a:pPr>
            <a:r>
              <a:rPr lang="en-US" dirty="0" smtClean="0"/>
              <a:t>The </a:t>
            </a:r>
            <a:r>
              <a:rPr lang="en-US" dirty="0"/>
              <a:t>CAPs were designed to benefit not only the students as they are making career choices, but they were also designed to help educators and career professionals monitor and collect information about groups of students as they go through the career discovery process.  </a:t>
            </a:r>
          </a:p>
          <a:p>
            <a:endParaRPr lang="en-US" baseline="0" dirty="0" smtClean="0"/>
          </a:p>
        </p:txBody>
      </p:sp>
      <p:sp>
        <p:nvSpPr>
          <p:cNvPr id="4" name="Slide Number Placeholder 3"/>
          <p:cNvSpPr>
            <a:spLocks noGrp="1"/>
          </p:cNvSpPr>
          <p:nvPr>
            <p:ph type="sldNum" sz="quarter" idx="10"/>
          </p:nvPr>
        </p:nvSpPr>
        <p:spPr/>
        <p:txBody>
          <a:bodyPr/>
          <a:lstStyle/>
          <a:p>
            <a:fld id="{5EB1AA2F-B419-4AD2-A3AF-8F3BC5CFB7D1}" type="slidenum">
              <a:rPr lang="en-US" smtClean="0"/>
              <a:t>15</a:t>
            </a:fld>
            <a:endParaRPr lang="en-US"/>
          </a:p>
        </p:txBody>
      </p:sp>
    </p:spTree>
    <p:extLst>
      <p:ext uri="{BB962C8B-B14F-4D97-AF65-F5344CB8AC3E}">
        <p14:creationId xmlns:p14="http://schemas.microsoft.com/office/powerpoint/2010/main" val="567644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four accountability statements</a:t>
            </a:r>
            <a:r>
              <a:rPr lang="en-US" baseline="0" dirty="0" smtClean="0"/>
              <a:t> for the </a:t>
            </a:r>
            <a:r>
              <a:rPr lang="en-US" dirty="0" smtClean="0"/>
              <a:t>Career</a:t>
            </a:r>
            <a:r>
              <a:rPr lang="en-US" baseline="0" dirty="0" smtClean="0"/>
              <a:t> </a:t>
            </a:r>
            <a:r>
              <a:rPr lang="en-US" dirty="0" smtClean="0"/>
              <a:t>Action</a:t>
            </a:r>
            <a:r>
              <a:rPr lang="en-US" baseline="0" dirty="0" smtClean="0"/>
              <a:t> </a:t>
            </a:r>
            <a:r>
              <a:rPr lang="en-US" dirty="0" smtClean="0"/>
              <a:t>Plan.  </a:t>
            </a:r>
          </a:p>
          <a:p>
            <a:endParaRPr lang="en-US" dirty="0" smtClean="0"/>
          </a:p>
          <a:p>
            <a:r>
              <a:rPr lang="en-US" dirty="0" smtClean="0"/>
              <a:t>After</a:t>
            </a:r>
            <a:r>
              <a:rPr lang="en-US" baseline="0" dirty="0" smtClean="0"/>
              <a:t> the student completes their assigned lessons in each section of the 4 CAPs, they should experience the results as listed.  We will go through each of these statements in greater detail at the end of each CAP in just a moment.</a:t>
            </a:r>
            <a:endParaRPr lang="en-US" dirty="0"/>
          </a:p>
        </p:txBody>
      </p:sp>
      <p:sp>
        <p:nvSpPr>
          <p:cNvPr id="4" name="Slide Number Placeholder 3"/>
          <p:cNvSpPr>
            <a:spLocks noGrp="1"/>
          </p:cNvSpPr>
          <p:nvPr>
            <p:ph type="sldNum" sz="quarter" idx="10"/>
          </p:nvPr>
        </p:nvSpPr>
        <p:spPr/>
        <p:txBody>
          <a:bodyPr/>
          <a:lstStyle/>
          <a:p>
            <a:fld id="{5EB1AA2F-B419-4AD2-A3AF-8F3BC5CFB7D1}" type="slidenum">
              <a:rPr lang="en-US" smtClean="0"/>
              <a:t>16</a:t>
            </a:fld>
            <a:endParaRPr lang="en-US"/>
          </a:p>
        </p:txBody>
      </p:sp>
    </p:spTree>
    <p:extLst>
      <p:ext uri="{BB962C8B-B14F-4D97-AF65-F5344CB8AC3E}">
        <p14:creationId xmlns:p14="http://schemas.microsoft.com/office/powerpoint/2010/main" val="3452609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any questions or comments or if you want to share your best practices as they relate to the Café, please feel free to contact Susan Coleman or Rita Jones.  </a:t>
            </a:r>
            <a:endParaRPr lang="en-US" dirty="0"/>
          </a:p>
        </p:txBody>
      </p:sp>
      <p:sp>
        <p:nvSpPr>
          <p:cNvPr id="4" name="Slide Number Placeholder 3"/>
          <p:cNvSpPr>
            <a:spLocks noGrp="1"/>
          </p:cNvSpPr>
          <p:nvPr>
            <p:ph type="sldNum" sz="quarter" idx="10"/>
          </p:nvPr>
        </p:nvSpPr>
        <p:spPr/>
        <p:txBody>
          <a:bodyPr/>
          <a:lstStyle/>
          <a:p>
            <a:fld id="{5EB1AA2F-B419-4AD2-A3AF-8F3BC5CFB7D1}" type="slidenum">
              <a:rPr lang="en-US" smtClean="0"/>
              <a:t>19</a:t>
            </a:fld>
            <a:endParaRPr lang="en-US"/>
          </a:p>
        </p:txBody>
      </p:sp>
    </p:spTree>
    <p:extLst>
      <p:ext uri="{BB962C8B-B14F-4D97-AF65-F5344CB8AC3E}">
        <p14:creationId xmlns:p14="http://schemas.microsoft.com/office/powerpoint/2010/main" val="193319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98">
              <a:defRPr/>
            </a:pPr>
            <a:r>
              <a:rPr lang="en-US" sz="1600" dirty="0"/>
              <a:t>In addition – on the Café homepage… there are special areas to explore specifically</a:t>
            </a:r>
          </a:p>
          <a:p>
            <a:pPr defTabSz="910898">
              <a:defRPr/>
            </a:pPr>
            <a:endParaRPr lang="en-US" sz="1600" dirty="0"/>
          </a:p>
          <a:p>
            <a:pPr marL="280406" indent="-280406" defTabSz="910898">
              <a:buFont typeface="Arial" panose="020B0604020202020204" pitchFamily="34" charset="0"/>
              <a:buChar char="•"/>
              <a:defRPr/>
            </a:pPr>
            <a:r>
              <a:rPr lang="en-US" sz="1600" dirty="0"/>
              <a:t> for </a:t>
            </a:r>
            <a:r>
              <a:rPr lang="en-US" sz="1600" b="1" dirty="0"/>
              <a:t>veterans</a:t>
            </a:r>
            <a:r>
              <a:rPr lang="en-US" sz="1600" dirty="0"/>
              <a:t> </a:t>
            </a:r>
          </a:p>
          <a:p>
            <a:pPr defTabSz="910898">
              <a:defRPr/>
            </a:pPr>
            <a:endParaRPr lang="en-US" sz="1600" dirty="0"/>
          </a:p>
          <a:p>
            <a:pPr marL="168244" indent="-168244" defTabSz="910898">
              <a:buFont typeface="Arial" panose="020B0604020202020204" pitchFamily="34" charset="0"/>
              <a:buChar char="•"/>
              <a:defRPr/>
            </a:pPr>
            <a:r>
              <a:rPr lang="en-US" sz="1600" dirty="0"/>
              <a:t>a section for those students interested in being an </a:t>
            </a:r>
            <a:r>
              <a:rPr lang="en-US" sz="1600" b="1" dirty="0"/>
              <a:t>entrepreneur </a:t>
            </a:r>
          </a:p>
          <a:p>
            <a:pPr defTabSz="910898">
              <a:defRPr/>
            </a:pPr>
            <a:endParaRPr lang="en-US" sz="1600" dirty="0"/>
          </a:p>
          <a:p>
            <a:pPr marL="168244" indent="-168244" defTabSz="910898">
              <a:buFont typeface="Arial" panose="020B0604020202020204" pitchFamily="34" charset="0"/>
              <a:buChar char="•"/>
              <a:defRPr/>
            </a:pPr>
            <a:r>
              <a:rPr lang="en-US" sz="1600" dirty="0"/>
              <a:t>as well as information on various </a:t>
            </a:r>
            <a:r>
              <a:rPr lang="en-US" sz="1600" b="1" dirty="0"/>
              <a:t>professional association</a:t>
            </a:r>
            <a:r>
              <a:rPr lang="en-US" sz="1600" dirty="0"/>
              <a:t>s in order to network with those already working in a particular career.   </a:t>
            </a:r>
          </a:p>
          <a:p>
            <a:endParaRPr lang="en-US" sz="1600" dirty="0"/>
          </a:p>
          <a:p>
            <a:pPr marL="168244" indent="-168244">
              <a:buFont typeface="Arial" panose="020B0604020202020204" pitchFamily="34" charset="0"/>
              <a:buChar char="•"/>
            </a:pPr>
            <a:r>
              <a:rPr lang="en-US" sz="1600" b="1" dirty="0"/>
              <a:t>success tips and the people skills section </a:t>
            </a:r>
            <a:r>
              <a:rPr lang="en-US" sz="1600" dirty="0"/>
              <a:t>on here –  this is where people skills / soft skills that employers look for are highlighted for the student – a top ten list. </a:t>
            </a:r>
          </a:p>
          <a:p>
            <a:endParaRPr lang="en-US" sz="1600" dirty="0"/>
          </a:p>
          <a:p>
            <a:pPr marL="168244" indent="-168244">
              <a:buFont typeface="Arial" panose="020B0604020202020204" pitchFamily="34" charset="0"/>
              <a:buChar char="•"/>
            </a:pPr>
            <a:r>
              <a:rPr lang="en-US" sz="1600" dirty="0"/>
              <a:t>there are inspiring quotes, video links and quizzes for students rating themselves on the skills.  </a:t>
            </a:r>
          </a:p>
          <a:p>
            <a:endParaRPr lang="en-US" sz="1600" dirty="0"/>
          </a:p>
        </p:txBody>
      </p:sp>
      <p:sp>
        <p:nvSpPr>
          <p:cNvPr id="4" name="Slide Number Placeholder 3"/>
          <p:cNvSpPr>
            <a:spLocks noGrp="1"/>
          </p:cNvSpPr>
          <p:nvPr>
            <p:ph type="sldNum" sz="quarter" idx="10"/>
          </p:nvPr>
        </p:nvSpPr>
        <p:spPr/>
        <p:txBody>
          <a:bodyPr/>
          <a:lstStyle/>
          <a:p>
            <a:fld id="{5EB1AA2F-B419-4AD2-A3AF-8F3BC5CFB7D1}" type="slidenum">
              <a:rPr lang="en-US" smtClean="0"/>
              <a:t>4</a:t>
            </a:fld>
            <a:endParaRPr lang="en-US"/>
          </a:p>
        </p:txBody>
      </p:sp>
    </p:spTree>
    <p:extLst>
      <p:ext uri="{BB962C8B-B14F-4D97-AF65-F5344CB8AC3E}">
        <p14:creationId xmlns:p14="http://schemas.microsoft.com/office/powerpoint/2010/main" val="101464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a:t>
            </a:r>
            <a:r>
              <a:rPr lang="en-US" baseline="0" dirty="0" smtClean="0"/>
              <a:t> back to START on the Cafe, </a:t>
            </a:r>
            <a:r>
              <a:rPr lang="en-US" baseline="0" dirty="0" smtClean="0">
                <a:solidFill>
                  <a:srgbClr val="FF0000"/>
                </a:solidFill>
              </a:rPr>
              <a:t>click </a:t>
            </a:r>
            <a:r>
              <a:rPr lang="en-US" baseline="0" dirty="0" smtClean="0"/>
              <a:t>on the START icon ….</a:t>
            </a:r>
            <a:endParaRPr lang="en-US" dirty="0"/>
          </a:p>
        </p:txBody>
      </p:sp>
      <p:sp>
        <p:nvSpPr>
          <p:cNvPr id="4" name="Slide Number Placeholder 3"/>
          <p:cNvSpPr>
            <a:spLocks noGrp="1"/>
          </p:cNvSpPr>
          <p:nvPr>
            <p:ph type="sldNum" sz="quarter" idx="10"/>
          </p:nvPr>
        </p:nvSpPr>
        <p:spPr/>
        <p:txBody>
          <a:bodyPr/>
          <a:lstStyle/>
          <a:p>
            <a:fld id="{5EB1AA2F-B419-4AD2-A3AF-8F3BC5CFB7D1}" type="slidenum">
              <a:rPr lang="en-US" smtClean="0"/>
              <a:t>5</a:t>
            </a:fld>
            <a:endParaRPr lang="en-US"/>
          </a:p>
        </p:txBody>
      </p:sp>
    </p:spTree>
    <p:extLst>
      <p:ext uri="{BB962C8B-B14F-4D97-AF65-F5344CB8AC3E}">
        <p14:creationId xmlns:p14="http://schemas.microsoft.com/office/powerpoint/2010/main" val="151143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START</a:t>
            </a:r>
            <a:r>
              <a:rPr lang="en-US" dirty="0" smtClean="0"/>
              <a:t> menu page.  Every Section has a menu page like</a:t>
            </a:r>
            <a:r>
              <a:rPr lang="en-US" baseline="0" dirty="0" smtClean="0"/>
              <a:t> this one.  </a:t>
            </a:r>
            <a:r>
              <a:rPr lang="en-US" dirty="0" smtClean="0"/>
              <a:t>You can see</a:t>
            </a:r>
            <a:r>
              <a:rPr lang="en-US" baseline="0" dirty="0" smtClean="0"/>
              <a:t> different lesson options in this particular START section.  These lessons are focused on insight and tools for identifying a career direction.  I will choose “Possibilities” as an example.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5EB1AA2F-B419-4AD2-A3AF-8F3BC5CFB7D1}" type="slidenum">
              <a:rPr lang="en-US" smtClean="0"/>
              <a:t>6</a:t>
            </a:fld>
            <a:endParaRPr lang="en-US"/>
          </a:p>
        </p:txBody>
      </p:sp>
    </p:spTree>
    <p:extLst>
      <p:ext uri="{BB962C8B-B14F-4D97-AF65-F5344CB8AC3E}">
        <p14:creationId xmlns:p14="http://schemas.microsoft.com/office/powerpoint/2010/main" val="162390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343400"/>
            <a:ext cx="5638799" cy="4495800"/>
          </a:xfrm>
        </p:spPr>
        <p:txBody>
          <a:bodyPr/>
          <a:lstStyle/>
          <a:p>
            <a:pPr defTabSz="910898">
              <a:defRPr/>
            </a:pPr>
            <a:r>
              <a:rPr lang="en-US" sz="1000" dirty="0"/>
              <a:t>Possibilities Section on START asks the student to imagining the future they want.  </a:t>
            </a:r>
          </a:p>
          <a:p>
            <a:pPr defTabSz="910898">
              <a:defRPr/>
            </a:pPr>
            <a:endParaRPr lang="en-US" sz="1000" dirty="0"/>
          </a:p>
          <a:p>
            <a:pPr defTabSz="910898">
              <a:defRPr/>
            </a:pPr>
            <a:r>
              <a:rPr lang="en-US" sz="1000" dirty="0"/>
              <a:t>Doing self-inquiry will help this process.  Who are you?  What do they want out of want in life?  It’s their first step to finding a career.  </a:t>
            </a:r>
          </a:p>
          <a:p>
            <a:pPr defTabSz="910898">
              <a:defRPr/>
            </a:pPr>
            <a:endParaRPr lang="en-US" sz="1000" dirty="0"/>
          </a:p>
          <a:p>
            <a:pPr defTabSz="910898">
              <a:defRPr/>
            </a:pPr>
            <a:r>
              <a:rPr lang="en-US" sz="1000" dirty="0"/>
              <a:t>Each of the four sections within the café </a:t>
            </a:r>
            <a:r>
              <a:rPr lang="en-US" sz="1000" b="1" dirty="0"/>
              <a:t>Start, Explore, Experience , prepare </a:t>
            </a:r>
            <a:r>
              <a:rPr lang="en-US" sz="1000" dirty="0"/>
              <a:t>look similar to this layout when drilling down from the menu page.  </a:t>
            </a:r>
          </a:p>
          <a:p>
            <a:pPr defTabSz="910898">
              <a:defRPr/>
            </a:pPr>
            <a:endParaRPr lang="en-US" sz="1000" dirty="0"/>
          </a:p>
          <a:p>
            <a:pPr defTabSz="910898">
              <a:defRPr/>
            </a:pPr>
            <a:r>
              <a:rPr lang="en-US" sz="1000" dirty="0"/>
              <a:t>Each section has:</a:t>
            </a:r>
          </a:p>
          <a:p>
            <a:pPr defTabSz="910898">
              <a:defRPr/>
            </a:pPr>
            <a:endParaRPr lang="en-US" sz="1000" dirty="0"/>
          </a:p>
          <a:p>
            <a:pPr marL="224325" indent="-224325" defTabSz="910898">
              <a:buAutoNum type="arabicPeriod"/>
              <a:defRPr/>
            </a:pPr>
            <a:r>
              <a:rPr lang="en-US" sz="1000" dirty="0"/>
              <a:t>A basic explanation of the category</a:t>
            </a:r>
          </a:p>
          <a:p>
            <a:pPr marL="224325" indent="-224325" defTabSz="910898">
              <a:buAutoNum type="arabicPeriod"/>
              <a:defRPr/>
            </a:pPr>
            <a:r>
              <a:rPr lang="en-US" sz="1000" dirty="0"/>
              <a:t>Short, engaging videos and/or Facts and Tips </a:t>
            </a:r>
          </a:p>
          <a:p>
            <a:pPr marL="224325" indent="-224325" defTabSz="910898">
              <a:buAutoNum type="arabicPeriod"/>
              <a:defRPr/>
            </a:pPr>
            <a:r>
              <a:rPr lang="en-US" sz="1000" dirty="0"/>
              <a:t>And Student Lessons (that tie into the Career Action Plans).  </a:t>
            </a:r>
          </a:p>
          <a:p>
            <a:pPr marL="224325" indent="-224325" defTabSz="910898">
              <a:buAutoNum type="arabicPeriod"/>
              <a:defRPr/>
            </a:pPr>
            <a:endParaRPr lang="en-US" sz="1000" dirty="0"/>
          </a:p>
          <a:p>
            <a:pPr defTabSz="910898">
              <a:defRPr/>
            </a:pPr>
            <a:r>
              <a:rPr lang="en-US" sz="1000" dirty="0"/>
              <a:t>Let’s watch a short clip from Oprah so you can get an idea of what the video portions look like and how they might inspire and inform students…(</a:t>
            </a:r>
            <a:r>
              <a:rPr lang="en-US" sz="1000" dirty="0">
                <a:solidFill>
                  <a:srgbClr val="FF0000"/>
                </a:solidFill>
              </a:rPr>
              <a:t>CLICK ON OPRAH)  </a:t>
            </a:r>
          </a:p>
          <a:p>
            <a:pPr defTabSz="910898">
              <a:defRPr/>
            </a:pPr>
            <a:endParaRPr lang="en-US" sz="1000" dirty="0"/>
          </a:p>
          <a:p>
            <a:pPr defTabSz="910898">
              <a:defRPr/>
            </a:pPr>
            <a:r>
              <a:rPr lang="en-US" sz="1000" dirty="0"/>
              <a:t>Also, a short clip from a college student saying college is POSSIBLE!  The site features a lot of Community College Students in the videos because they are obviously very relatable to the viewers.</a:t>
            </a:r>
            <a:endParaRPr lang="en-US" sz="1000" i="1" dirty="0"/>
          </a:p>
          <a:p>
            <a:pPr defTabSz="910898">
              <a:defRPr/>
            </a:pPr>
            <a:endParaRPr lang="en-US" sz="1000" i="1" dirty="0"/>
          </a:p>
          <a:p>
            <a:pPr defTabSz="910898">
              <a:defRPr/>
            </a:pPr>
            <a:r>
              <a:rPr lang="en-US" sz="1000" b="1" dirty="0"/>
              <a:t>New</a:t>
            </a:r>
            <a:r>
              <a:rPr lang="en-US" sz="1000" dirty="0"/>
              <a:t>!  Here is the activity worksheet for this lesson - ALL of the PDF student activity sheets on the Café are now fillable forms.  They are up on the website.  Students can fill out the forms online save and send it electronically -- or it can be printed out and handed in the old-fashioned way.  </a:t>
            </a:r>
          </a:p>
        </p:txBody>
      </p:sp>
      <p:sp>
        <p:nvSpPr>
          <p:cNvPr id="4" name="Slide Number Placeholder 3"/>
          <p:cNvSpPr>
            <a:spLocks noGrp="1"/>
          </p:cNvSpPr>
          <p:nvPr>
            <p:ph type="sldNum" sz="quarter" idx="10"/>
          </p:nvPr>
        </p:nvSpPr>
        <p:spPr/>
        <p:txBody>
          <a:bodyPr/>
          <a:lstStyle/>
          <a:p>
            <a:fld id="{5EB1AA2F-B419-4AD2-A3AF-8F3BC5CFB7D1}" type="slidenum">
              <a:rPr lang="en-US" smtClean="0"/>
              <a:t>7</a:t>
            </a:fld>
            <a:endParaRPr lang="en-US"/>
          </a:p>
        </p:txBody>
      </p:sp>
    </p:spTree>
    <p:extLst>
      <p:ext uri="{BB962C8B-B14F-4D97-AF65-F5344CB8AC3E}">
        <p14:creationId xmlns:p14="http://schemas.microsoft.com/office/powerpoint/2010/main" val="25005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98">
              <a:defRPr/>
            </a:pPr>
            <a:r>
              <a:rPr lang="en-US" baseline="0" dirty="0" smtClean="0"/>
              <a:t>Each Pathway goes into great detail with a short video profile of a community college student who studied and is working in that particular field </a:t>
            </a:r>
          </a:p>
          <a:p>
            <a:pPr defTabSz="910898">
              <a:defRPr/>
            </a:pPr>
            <a:endParaRPr lang="en-US" baseline="0" dirty="0" smtClean="0"/>
          </a:p>
          <a:p>
            <a:pPr defTabSz="910898">
              <a:defRPr/>
            </a:pPr>
            <a:r>
              <a:rPr lang="en-US" baseline="0" dirty="0" smtClean="0"/>
              <a:t>A really great way to relate to the student viewer - also, the student will find common traits of people working in this industry</a:t>
            </a:r>
          </a:p>
          <a:p>
            <a:pPr defTabSz="910898">
              <a:defRPr/>
            </a:pPr>
            <a:endParaRPr lang="en-US" baseline="0" dirty="0" smtClean="0"/>
          </a:p>
          <a:p>
            <a:pPr marL="168244" indent="-168244" defTabSz="910898">
              <a:buFontTx/>
              <a:buChar char="-"/>
              <a:defRPr/>
            </a:pPr>
            <a:r>
              <a:rPr lang="en-US" baseline="0" dirty="0" smtClean="0"/>
              <a:t>a link to the various opportunities in that Pathway</a:t>
            </a:r>
          </a:p>
          <a:p>
            <a:pPr marL="168244" indent="-168244" defTabSz="910898">
              <a:buFontTx/>
              <a:buChar char="-"/>
              <a:defRPr/>
            </a:pPr>
            <a:endParaRPr lang="en-US" baseline="0" dirty="0" smtClean="0"/>
          </a:p>
          <a:p>
            <a:pPr marL="168244" indent="-168244" defTabSz="910898">
              <a:buFontTx/>
              <a:buChar char="-"/>
              <a:defRPr/>
            </a:pPr>
            <a:r>
              <a:rPr lang="en-US" baseline="0" dirty="0" smtClean="0"/>
              <a:t>links to professional associations related to that industry </a:t>
            </a:r>
          </a:p>
          <a:p>
            <a:pPr marL="168244" indent="-168244" defTabSz="910898">
              <a:buFontTx/>
              <a:buChar char="-"/>
              <a:defRPr/>
            </a:pPr>
            <a:endParaRPr lang="en-US" baseline="0" dirty="0" smtClean="0"/>
          </a:p>
          <a:p>
            <a:pPr marL="168244" indent="-168244" defTabSz="910898">
              <a:buFontTx/>
              <a:buChar char="-"/>
              <a:defRPr/>
            </a:pPr>
            <a:r>
              <a:rPr lang="en-US" baseline="0" dirty="0" smtClean="0"/>
              <a:t>and a career profile, which will take us to the next step in the CAP.   </a:t>
            </a:r>
          </a:p>
          <a:p>
            <a:pPr defTabSz="910898">
              <a:defRPr/>
            </a:pPr>
            <a:endParaRPr lang="en-US" baseline="0" dirty="0" smtClean="0"/>
          </a:p>
          <a:p>
            <a:pPr defTabSz="91089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B1AA2F-B419-4AD2-A3AF-8F3BC5CFB7D1}" type="slidenum">
              <a:rPr lang="en-US" smtClean="0"/>
              <a:t>9</a:t>
            </a:fld>
            <a:endParaRPr lang="en-US"/>
          </a:p>
        </p:txBody>
      </p:sp>
    </p:spTree>
    <p:extLst>
      <p:ext uri="{BB962C8B-B14F-4D97-AF65-F5344CB8AC3E}">
        <p14:creationId xmlns:p14="http://schemas.microsoft.com/office/powerpoint/2010/main" val="874992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3 Links to the O*Net Profiler - where students can review actual career profiles.  </a:t>
            </a:r>
          </a:p>
          <a:p>
            <a:endParaRPr lang="en-US" baseline="0" dirty="0" smtClean="0"/>
          </a:p>
          <a:p>
            <a:r>
              <a:rPr lang="en-US" baseline="0" dirty="0" smtClean="0"/>
              <a:t>My Next Move Career Profile Sheet for Interior Designer.  To use as an example “Interior Designers” it details what a Interior Designer does in their daily work, how they work on the job, knowledge, skills, abilities, personality and technology required to be successful in this career.  </a:t>
            </a:r>
          </a:p>
          <a:p>
            <a:endParaRPr lang="en-US" baseline="0" dirty="0" smtClean="0"/>
          </a:p>
          <a:p>
            <a:r>
              <a:rPr lang="en-US" baseline="0" dirty="0" smtClean="0"/>
              <a:t>Also, a student can see an education path requirement along with job outlook, salary range per year on average and links to explore other opportunities that are related to that field.  </a:t>
            </a:r>
          </a:p>
          <a:p>
            <a:endParaRPr lang="en-US" baseline="0" dirty="0" smtClean="0"/>
          </a:p>
          <a:p>
            <a:r>
              <a:rPr lang="en-US" baseline="0" dirty="0" smtClean="0"/>
              <a:t>The Explore Your Next Move activity sheet on the Café site correlates with </a:t>
            </a:r>
            <a:r>
              <a:rPr lang="en-US" baseline="0" dirty="0" err="1" smtClean="0"/>
              <a:t>O’Net</a:t>
            </a:r>
            <a:r>
              <a:rPr lang="en-US" baseline="0" dirty="0" smtClean="0"/>
              <a:t> and gives the student an assigned set of questions for their career of choice so they can write an educational plan and understand what is required for training in that career -- and also very important – answer questions as to why the student feels it is a good career match for them.  </a:t>
            </a:r>
            <a:endParaRPr lang="en-US" dirty="0"/>
          </a:p>
        </p:txBody>
      </p:sp>
      <p:sp>
        <p:nvSpPr>
          <p:cNvPr id="4" name="Slide Number Placeholder 3"/>
          <p:cNvSpPr>
            <a:spLocks noGrp="1"/>
          </p:cNvSpPr>
          <p:nvPr>
            <p:ph type="sldNum" sz="quarter" idx="10"/>
          </p:nvPr>
        </p:nvSpPr>
        <p:spPr/>
        <p:txBody>
          <a:bodyPr/>
          <a:lstStyle/>
          <a:p>
            <a:fld id="{5EB1AA2F-B419-4AD2-A3AF-8F3BC5CFB7D1}" type="slidenum">
              <a:rPr lang="en-US" smtClean="0"/>
              <a:t>11</a:t>
            </a:fld>
            <a:endParaRPr lang="en-US"/>
          </a:p>
        </p:txBody>
      </p:sp>
    </p:spTree>
    <p:extLst>
      <p:ext uri="{BB962C8B-B14F-4D97-AF65-F5344CB8AC3E}">
        <p14:creationId xmlns:p14="http://schemas.microsoft.com/office/powerpoint/2010/main" val="388349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So…that’s a brief overview of the Café and Briefs</a:t>
            </a:r>
            <a:r>
              <a:rPr lang="en-US" baseline="0" dirty="0" smtClean="0"/>
              <a:t> website.  </a:t>
            </a:r>
          </a:p>
          <a:p>
            <a:endParaRPr lang="en-US" dirty="0" smtClean="0"/>
          </a:p>
          <a:p>
            <a:r>
              <a:rPr lang="en-US" b="1" i="0" dirty="0" smtClean="0"/>
              <a:t>FOCUS</a:t>
            </a:r>
            <a:r>
              <a:rPr lang="en-US" b="1" i="0" baseline="0" dirty="0" smtClean="0"/>
              <a:t> on </a:t>
            </a:r>
            <a:r>
              <a:rPr lang="en-US" b="1" i="0" dirty="0" smtClean="0"/>
              <a:t>Career Action Plans or CAPS </a:t>
            </a:r>
          </a:p>
          <a:p>
            <a:endParaRPr lang="en-US" b="1" i="0" dirty="0" smtClean="0"/>
          </a:p>
          <a:p>
            <a:endParaRPr lang="en-US" baseline="0" dirty="0" smtClean="0"/>
          </a:p>
          <a:p>
            <a:r>
              <a:rPr lang="en-US" baseline="0" dirty="0" smtClean="0"/>
              <a:t>The “CAPS” </a:t>
            </a:r>
            <a:r>
              <a:rPr lang="en-US" dirty="0" smtClean="0"/>
              <a:t>offer educators a way to inform</a:t>
            </a:r>
            <a:r>
              <a:rPr lang="en-US" baseline="0" dirty="0" smtClean="0"/>
              <a:t> </a:t>
            </a:r>
            <a:r>
              <a:rPr lang="en-US" dirty="0" smtClean="0"/>
              <a:t>students through</a:t>
            </a:r>
            <a:r>
              <a:rPr lang="en-US" baseline="0" dirty="0" smtClean="0"/>
              <a:t> a</a:t>
            </a:r>
            <a:r>
              <a:rPr lang="en-US" dirty="0" smtClean="0"/>
              <a:t> structured, guided</a:t>
            </a:r>
            <a:r>
              <a:rPr lang="en-US" baseline="0" dirty="0" smtClean="0"/>
              <a:t> approach to the four essential and engaging sections on the Career Café website which are again, </a:t>
            </a:r>
            <a:r>
              <a:rPr lang="en-US" b="1" i="0" baseline="0" dirty="0" smtClean="0"/>
              <a:t>Start/Explore/Experience/Prepare.  </a:t>
            </a:r>
          </a:p>
          <a:p>
            <a:endParaRPr lang="en-US" b="1" i="0" baseline="0" dirty="0" smtClean="0"/>
          </a:p>
          <a:p>
            <a:r>
              <a:rPr lang="en-US" baseline="0" dirty="0" smtClean="0"/>
              <a:t>The </a:t>
            </a:r>
            <a:r>
              <a:rPr lang="en-US" dirty="0" smtClean="0"/>
              <a:t>CAP</a:t>
            </a:r>
            <a:r>
              <a:rPr lang="en-US" baseline="0" dirty="0" smtClean="0"/>
              <a:t> exercises</a:t>
            </a:r>
            <a:r>
              <a:rPr lang="en-US" dirty="0" smtClean="0"/>
              <a:t> focus</a:t>
            </a:r>
            <a:r>
              <a:rPr lang="en-US" baseline="0" dirty="0" smtClean="0"/>
              <a:t> on Student Learning Outcomes and accountability measures that are already organized and ready for faculty and career professionals to use.  </a:t>
            </a:r>
          </a:p>
          <a:p>
            <a:endParaRPr lang="en-US" baseline="0" dirty="0" smtClean="0"/>
          </a:p>
          <a:p>
            <a:pPr defTabSz="897301">
              <a:defRPr/>
            </a:pPr>
            <a:r>
              <a:rPr lang="en-US" baseline="0" dirty="0" smtClean="0"/>
              <a:t>The Educator’s guide to the CAPS  is a resource for the educator and features:  </a:t>
            </a:r>
          </a:p>
          <a:p>
            <a:pPr marL="170793" indent="-170793">
              <a:buFontTx/>
              <a:buChar char="-"/>
            </a:pPr>
            <a:r>
              <a:rPr lang="en-US" baseline="0" dirty="0" smtClean="0"/>
              <a:t>Checklists to determine student starting position on each Café section.</a:t>
            </a:r>
          </a:p>
          <a:p>
            <a:pPr marL="170793" indent="-170793">
              <a:buFontTx/>
              <a:buChar char="-"/>
            </a:pPr>
            <a:r>
              <a:rPr lang="en-US" baseline="0" dirty="0" smtClean="0"/>
              <a:t>Pre-tests</a:t>
            </a:r>
          </a:p>
          <a:p>
            <a:pPr marL="170793" indent="-170793">
              <a:buFontTx/>
              <a:buChar char="-"/>
            </a:pPr>
            <a:r>
              <a:rPr lang="en-US" baseline="0" dirty="0" smtClean="0"/>
              <a:t>Post-tests</a:t>
            </a:r>
          </a:p>
          <a:p>
            <a:pPr marL="170793" indent="-170793">
              <a:buFontTx/>
              <a:buChar char="-"/>
            </a:pPr>
            <a:r>
              <a:rPr lang="en-US" baseline="0" dirty="0" smtClean="0"/>
              <a:t>Student Learning Outcomes outlined for each CAP for ease of reporting</a:t>
            </a:r>
          </a:p>
          <a:p>
            <a:endParaRPr lang="en-US" baseline="0" dirty="0" smtClean="0"/>
          </a:p>
        </p:txBody>
      </p:sp>
      <p:sp>
        <p:nvSpPr>
          <p:cNvPr id="4" name="Slide Number Placeholder 3"/>
          <p:cNvSpPr>
            <a:spLocks noGrp="1"/>
          </p:cNvSpPr>
          <p:nvPr>
            <p:ph type="sldNum" sz="quarter" idx="10"/>
          </p:nvPr>
        </p:nvSpPr>
        <p:spPr/>
        <p:txBody>
          <a:bodyPr/>
          <a:lstStyle/>
          <a:p>
            <a:fld id="{5EB1AA2F-B419-4AD2-A3AF-8F3BC5CFB7D1}" type="slidenum">
              <a:rPr lang="en-US" smtClean="0"/>
              <a:t>13</a:t>
            </a:fld>
            <a:endParaRPr lang="en-US"/>
          </a:p>
        </p:txBody>
      </p:sp>
    </p:spTree>
    <p:extLst>
      <p:ext uri="{BB962C8B-B14F-4D97-AF65-F5344CB8AC3E}">
        <p14:creationId xmlns:p14="http://schemas.microsoft.com/office/powerpoint/2010/main" val="165021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Last is CAP 4 – Prepare – lessons to organize what is need to land a job </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AB392D1-4118-4A75-80D2-6C1DE0FB9453}" type="slidenum">
              <a:rPr lang="en-US" smtClean="0"/>
              <a:t>14</a:t>
            </a:fld>
            <a:endParaRPr lang="en-US"/>
          </a:p>
        </p:txBody>
      </p:sp>
    </p:spTree>
    <p:extLst>
      <p:ext uri="{BB962C8B-B14F-4D97-AF65-F5344CB8AC3E}">
        <p14:creationId xmlns:p14="http://schemas.microsoft.com/office/powerpoint/2010/main" val="378203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9B4ED-1131-9042-82DC-0AF7F6A63A51}"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335057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9B4ED-1131-9042-82DC-0AF7F6A63A51}"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230048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9B4ED-1131-9042-82DC-0AF7F6A63A51}"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429430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9B4ED-1131-9042-82DC-0AF7F6A63A51}"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134372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9B4ED-1131-9042-82DC-0AF7F6A63A51}"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65870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79B4ED-1131-9042-82DC-0AF7F6A63A51}"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124638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79B4ED-1131-9042-82DC-0AF7F6A63A51}" type="datetimeFigureOut">
              <a:rPr lang="en-US" smtClean="0"/>
              <a:t>3/11/15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36960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79B4ED-1131-9042-82DC-0AF7F6A63A51}" type="datetimeFigureOut">
              <a:rPr lang="en-US" smtClean="0"/>
              <a:t>3/11/15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326316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9B4ED-1131-9042-82DC-0AF7F6A63A51}" type="datetimeFigureOut">
              <a:rPr lang="en-US" smtClean="0"/>
              <a:t>3/11/15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43030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9B4ED-1131-9042-82DC-0AF7F6A63A51}"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266677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9B4ED-1131-9042-82DC-0AF7F6A63A51}"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66F8-52B0-B74D-8EE1-7E5C509BC4E0}" type="slidenum">
              <a:rPr lang="en-US" smtClean="0"/>
              <a:t>‹#›</a:t>
            </a:fld>
            <a:endParaRPr lang="en-US"/>
          </a:p>
        </p:txBody>
      </p:sp>
    </p:spTree>
    <p:extLst>
      <p:ext uri="{BB962C8B-B14F-4D97-AF65-F5344CB8AC3E}">
        <p14:creationId xmlns:p14="http://schemas.microsoft.com/office/powerpoint/2010/main" val="34769496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9B4ED-1131-9042-82DC-0AF7F6A63A51}" type="datetimeFigureOut">
              <a:rPr lang="en-US" smtClean="0"/>
              <a:t>3/11/15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66F8-52B0-B74D-8EE1-7E5C509BC4E0}" type="slidenum">
              <a:rPr lang="en-US" smtClean="0"/>
              <a:t>‹#›</a:t>
            </a:fld>
            <a:endParaRPr lang="en-US"/>
          </a:p>
        </p:txBody>
      </p:sp>
    </p:spTree>
    <p:extLst>
      <p:ext uri="{BB962C8B-B14F-4D97-AF65-F5344CB8AC3E}">
        <p14:creationId xmlns:p14="http://schemas.microsoft.com/office/powerpoint/2010/main" val="204305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app.sliderocket.com/app/FullPlayer.aspx?id=45c7025c-e79c-4330-8d04-afc26efeefce" TargetMode="External"/><Relationship Id="rId5" Type="http://schemas.openxmlformats.org/officeDocument/2006/relationships/image" Target="../media/image32.jpeg"/><Relationship Id="rId6" Type="http://schemas.openxmlformats.org/officeDocument/2006/relationships/hyperlink" Target="http://app.sliderocket.com/app/FullPlayer.aspx?id=b37d1e39-1bda-48ca-be4f-0a61dd6c0b95" TargetMode="External"/><Relationship Id="rId7" Type="http://schemas.openxmlformats.org/officeDocument/2006/relationships/image" Target="../media/image33.png"/><Relationship Id="rId8" Type="http://schemas.openxmlformats.org/officeDocument/2006/relationships/hyperlink" Target="http://app.sliderocket.com/app/FullPlayer.aspx?id=0735ff21-d9d2-413b-a73e-5ce011f031b2" TargetMode="External"/><Relationship Id="rId9" Type="http://schemas.openxmlformats.org/officeDocument/2006/relationships/image" Target="../media/image34.png"/><Relationship Id="rId10" Type="http://schemas.openxmlformats.org/officeDocument/2006/relationships/hyperlink" Target="http://app.sliderocket.com/app/FullPlayer.aspx?id=00491a4a-64cf-4902-86ad-f411a3ab6362" TargetMode="External"/><Relationship Id="rId11"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www.cacareerbriefs.com/" TargetMode="External"/><Relationship Id="rId6" Type="http://schemas.openxmlformats.org/officeDocument/2006/relationships/hyperlink" Target="http://www.cacareercafe.co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www.cacareerbriefs.com/" TargetMode="External"/><Relationship Id="rId7" Type="http://schemas.openxmlformats.org/officeDocument/2006/relationships/hyperlink" Target="http://www.cacareercafe.com/" TargetMode="External"/><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5LdXVreJ07U&amp;feature=player_embedded"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www.youtube.com/watch?v=2BQRCg-gSmU&amp;feature=player_embedded" TargetMode="External"/><Relationship Id="rId5" Type="http://schemas.openxmlformats.org/officeDocument/2006/relationships/image" Target="../media/image17.png"/><Relationship Id="rId6" Type="http://schemas.openxmlformats.org/officeDocument/2006/relationships/hyperlink" Target="http://www.youtube.com/watch?v=3J7AvMFifR8&amp;feature=player_embedded" TargetMode="External"/><Relationship Id="rId7" Type="http://schemas.openxmlformats.org/officeDocument/2006/relationships/hyperlink" Target="http://www.cacareercafe.com/wp-content/uploads/start-possibilities-take-action1.pdf?b347b4" TargetMode="External"/><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Student Success is Everyone’s Job</a:t>
            </a:r>
            <a:endParaRPr lang="en-US" dirty="0"/>
          </a:p>
        </p:txBody>
      </p:sp>
      <p:pic>
        <p:nvPicPr>
          <p:cNvPr id="8" name="Content Placeholder 7" descr="C:\Users\Jones\Desktop\CCLogo.jpg"/>
          <p:cNvPicPr>
            <a:picLocks noGrp="1"/>
          </p:cNvPicPr>
          <p:nvPr>
            <p:ph idx="1"/>
          </p:nvPr>
        </p:nvPicPr>
        <p:blipFill>
          <a:blip r:embed="rId2" cstate="print"/>
          <a:srcRect t="6048" b="6048"/>
          <a:stretch>
            <a:fillRect/>
          </a:stretch>
        </p:blipFill>
        <p:spPr bwMode="auto">
          <a:xfrm>
            <a:off x="1477399" y="2471147"/>
            <a:ext cx="6230768" cy="26801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836629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00015" y="906844"/>
            <a:ext cx="8070720" cy="5402485"/>
            <a:chOff x="696498" y="347623"/>
            <a:chExt cx="8070720" cy="540248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98" y="347623"/>
              <a:ext cx="4162668" cy="54024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166" y="481365"/>
              <a:ext cx="3908052" cy="51349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035" y="58682"/>
            <a:ext cx="3571875" cy="676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6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113142" y="37010"/>
            <a:ext cx="4787071" cy="6820990"/>
            <a:chOff x="4113142" y="37010"/>
            <a:chExt cx="4787071" cy="682099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142" y="37010"/>
              <a:ext cx="4787071" cy="458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981" y="4583128"/>
              <a:ext cx="4732232" cy="2274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29623"/>
            <a:ext cx="4122903" cy="53407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3762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586" y="346373"/>
            <a:ext cx="4803434" cy="62389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7035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TextBox 4"/>
          <p:cNvSpPr txBox="1"/>
          <p:nvPr/>
        </p:nvSpPr>
        <p:spPr>
          <a:xfrm>
            <a:off x="1981200" y="253996"/>
            <a:ext cx="6248400" cy="646331"/>
          </a:xfrm>
          <a:prstGeom prst="rect">
            <a:avLst/>
          </a:prstGeom>
          <a:noFill/>
        </p:spPr>
        <p:txBody>
          <a:bodyPr wrap="square" rtlCol="0">
            <a:spAutoFit/>
          </a:bodyPr>
          <a:lstStyle/>
          <a:p>
            <a:r>
              <a:rPr lang="en-US" sz="3600" b="1" dirty="0" smtClean="0"/>
              <a:t>CAPS (Career Action Plans)  </a:t>
            </a:r>
            <a:endParaRPr lang="en-US" sz="36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645" y="953511"/>
            <a:ext cx="6643490" cy="550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486400" y="3730962"/>
            <a:ext cx="1981200" cy="22126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486400" y="5337909"/>
            <a:ext cx="1981200" cy="224692"/>
          </a:xfrm>
          <a:prstGeom prst="ellipse">
            <a:avLst/>
          </a:prstGeom>
          <a:noFill/>
          <a:ln w="38100">
            <a:solidFill>
              <a:schemeClr val="tx1"/>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Tree>
    <p:extLst>
      <p:ext uri="{BB962C8B-B14F-4D97-AF65-F5344CB8AC3E}">
        <p14:creationId xmlns:p14="http://schemas.microsoft.com/office/powerpoint/2010/main" val="1582645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3720244" cy="4952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2752" y="630238"/>
            <a:ext cx="1779048" cy="218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1342" y="648509"/>
            <a:ext cx="1755483" cy="21713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1464" y="3657600"/>
            <a:ext cx="1837595" cy="2292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90276" y="3657600"/>
            <a:ext cx="1837616" cy="2292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0744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69" y="228600"/>
            <a:ext cx="4648200" cy="6057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615" y="457200"/>
            <a:ext cx="4724782" cy="61721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778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arn(inVertical)">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500" fill="hold"/>
                                        <p:tgtEl>
                                          <p:spTgt spid="7171"/>
                                        </p:tgtEl>
                                        <p:attrNameLst>
                                          <p:attrName>ppt_x</p:attrName>
                                        </p:attrNameLst>
                                      </p:cBhvr>
                                      <p:tavLst>
                                        <p:tav tm="0">
                                          <p:val>
                                            <p:strVal val="#ppt_x"/>
                                          </p:val>
                                        </p:tav>
                                        <p:tav tm="100000">
                                          <p:val>
                                            <p:strVal val="#ppt_x"/>
                                          </p:val>
                                        </p:tav>
                                      </p:tavLst>
                                    </p:anim>
                                    <p:anim calcmode="lin" valueType="num">
                                      <p:cBhvr additive="base">
                                        <p:cTn id="13"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chemeClr val="bg1">
              <a:lumMod val="85000"/>
            </a:schemeClr>
          </a:fgClr>
          <a:bgClr>
            <a:schemeClr val="bg1"/>
          </a:bgClr>
        </a:patt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292" y="71777"/>
            <a:ext cx="5410200" cy="568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0292" y="5562600"/>
            <a:ext cx="5410200" cy="118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7086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grpSp>
        <p:nvGrpSpPr>
          <p:cNvPr id="4" name="Group 3"/>
          <p:cNvGrpSpPr/>
          <p:nvPr/>
        </p:nvGrpSpPr>
        <p:grpSpPr>
          <a:xfrm>
            <a:off x="2002613" y="385409"/>
            <a:ext cx="5061528" cy="5949564"/>
            <a:chOff x="2002613" y="385409"/>
            <a:chExt cx="5061528" cy="5949564"/>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613" y="385409"/>
              <a:ext cx="5061528" cy="430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635" y="4687954"/>
              <a:ext cx="4505483" cy="164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133220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15" y="205975"/>
            <a:ext cx="7495309" cy="62568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374400" y="4919623"/>
            <a:ext cx="2875259" cy="51387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549" y="124632"/>
            <a:ext cx="5914440" cy="6612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1504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 y="2549"/>
            <a:ext cx="9145889" cy="232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 y="4191000"/>
            <a:ext cx="9144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4599" y="2895599"/>
            <a:ext cx="4876799" cy="584775"/>
          </a:xfrm>
          <a:prstGeom prst="rect">
            <a:avLst/>
          </a:prstGeom>
        </p:spPr>
        <p:txBody>
          <a:bodyPr wrap="square">
            <a:spAutoFit/>
          </a:bodyPr>
          <a:lstStyle/>
          <a:p>
            <a:r>
              <a:rPr lang="en-US" sz="3200" cap="small" dirty="0" smtClean="0">
                <a:hlinkClick r:id="rId5"/>
              </a:rPr>
              <a:t>www.cacareerbriefs.com</a:t>
            </a:r>
            <a:endParaRPr lang="en-US" sz="3200" cap="small" dirty="0"/>
          </a:p>
        </p:txBody>
      </p:sp>
      <p:sp>
        <p:nvSpPr>
          <p:cNvPr id="8" name="Rectangle 7"/>
          <p:cNvSpPr/>
          <p:nvPr/>
        </p:nvSpPr>
        <p:spPr>
          <a:xfrm>
            <a:off x="2667000" y="2438400"/>
            <a:ext cx="4876799" cy="1077218"/>
          </a:xfrm>
          <a:prstGeom prst="rect">
            <a:avLst/>
          </a:prstGeom>
        </p:spPr>
        <p:txBody>
          <a:bodyPr wrap="square">
            <a:spAutoFit/>
          </a:bodyPr>
          <a:lstStyle/>
          <a:p>
            <a:r>
              <a:rPr lang="en-US" sz="3200" cap="small" dirty="0" smtClean="0">
                <a:hlinkClick r:id="rId6"/>
              </a:rPr>
              <a:t>www.cacareercafe.com</a:t>
            </a:r>
            <a:endParaRPr lang="en-US" sz="3200" cap="small" dirty="0" smtClean="0"/>
          </a:p>
          <a:p>
            <a:endParaRPr lang="en-US" sz="3200" cap="small" dirty="0" smtClean="0"/>
          </a:p>
        </p:txBody>
      </p:sp>
      <p:sp>
        <p:nvSpPr>
          <p:cNvPr id="2" name="Rectangle 1"/>
          <p:cNvSpPr/>
          <p:nvPr/>
        </p:nvSpPr>
        <p:spPr>
          <a:xfrm>
            <a:off x="5334000" y="3819714"/>
            <a:ext cx="3657600" cy="369332"/>
          </a:xfrm>
          <a:prstGeom prst="rect">
            <a:avLst/>
          </a:prstGeom>
        </p:spPr>
        <p:txBody>
          <a:bodyPr wrap="square">
            <a:spAutoFit/>
          </a:bodyPr>
          <a:lstStyle/>
          <a:p>
            <a:r>
              <a:rPr lang="en-US" dirty="0" smtClean="0"/>
              <a:t>Rita Jones:  rjones@occ.cccd.edu</a:t>
            </a:r>
            <a:endParaRPr lang="en-US" dirty="0"/>
          </a:p>
        </p:txBody>
      </p:sp>
      <p:sp>
        <p:nvSpPr>
          <p:cNvPr id="3" name="Rectangle 2"/>
          <p:cNvSpPr/>
          <p:nvPr/>
        </p:nvSpPr>
        <p:spPr>
          <a:xfrm>
            <a:off x="318131" y="3821668"/>
            <a:ext cx="4039567" cy="369332"/>
          </a:xfrm>
          <a:prstGeom prst="rect">
            <a:avLst/>
          </a:prstGeom>
        </p:spPr>
        <p:txBody>
          <a:bodyPr wrap="none">
            <a:spAutoFit/>
          </a:bodyPr>
          <a:lstStyle/>
          <a:p>
            <a:r>
              <a:rPr lang="en-US" dirty="0" smtClean="0"/>
              <a:t>Susan Coleman: scoleman@occ.cccd.edu</a:t>
            </a:r>
            <a:endParaRPr lang="en-US" dirty="0"/>
          </a:p>
        </p:txBody>
      </p:sp>
    </p:spTree>
    <p:extLst>
      <p:ext uri="{BB962C8B-B14F-4D97-AF65-F5344CB8AC3E}">
        <p14:creationId xmlns:p14="http://schemas.microsoft.com/office/powerpoint/2010/main" val="22243328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68138"/>
            <a:ext cx="5486401" cy="24968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89"/>
            <a:ext cx="9144000" cy="206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2" y="4203278"/>
            <a:ext cx="9144000" cy="2667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67400" y="4203278"/>
            <a:ext cx="3276600" cy="461665"/>
          </a:xfrm>
          <a:prstGeom prst="rect">
            <a:avLst/>
          </a:prstGeom>
        </p:spPr>
        <p:txBody>
          <a:bodyPr wrap="square">
            <a:spAutoFit/>
          </a:bodyPr>
          <a:lstStyle/>
          <a:p>
            <a:r>
              <a:rPr lang="en-US" sz="2400" cap="small" dirty="0" smtClean="0">
                <a:hlinkClick r:id="rId6"/>
              </a:rPr>
              <a:t>www.cacareerbriefs.com</a:t>
            </a:r>
            <a:endParaRPr lang="en-US" sz="2400" cap="small" dirty="0"/>
          </a:p>
        </p:txBody>
      </p:sp>
      <p:sp>
        <p:nvSpPr>
          <p:cNvPr id="8" name="Rectangle 7"/>
          <p:cNvSpPr/>
          <p:nvPr/>
        </p:nvSpPr>
        <p:spPr>
          <a:xfrm>
            <a:off x="3657600" y="2071370"/>
            <a:ext cx="3048000" cy="461665"/>
          </a:xfrm>
          <a:prstGeom prst="rect">
            <a:avLst/>
          </a:prstGeom>
        </p:spPr>
        <p:txBody>
          <a:bodyPr wrap="square">
            <a:spAutoFit/>
          </a:bodyPr>
          <a:lstStyle/>
          <a:p>
            <a:r>
              <a:rPr lang="en-US" sz="2400" cap="small" dirty="0" smtClean="0">
                <a:hlinkClick r:id="rId7"/>
              </a:rPr>
              <a:t>www.cacareercafe.com</a:t>
            </a:r>
            <a:endParaRPr lang="en-US" sz="2400" cap="small" dirty="0"/>
          </a:p>
        </p:txBody>
      </p:sp>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4190" y="2819400"/>
            <a:ext cx="3527033" cy="8710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11" name="Oval 10"/>
          <p:cNvSpPr/>
          <p:nvPr/>
        </p:nvSpPr>
        <p:spPr>
          <a:xfrm>
            <a:off x="3505200" y="2039565"/>
            <a:ext cx="3587262" cy="5408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578231" y="4209533"/>
            <a:ext cx="3587262" cy="5408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5428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Career Cafe</a:t>
            </a:r>
            <a:endParaRPr lang="en-US" dirty="0"/>
          </a:p>
        </p:txBody>
      </p:sp>
      <p:grpSp>
        <p:nvGrpSpPr>
          <p:cNvPr id="8" name="Group 7"/>
          <p:cNvGrpSpPr/>
          <p:nvPr/>
        </p:nvGrpSpPr>
        <p:grpSpPr>
          <a:xfrm>
            <a:off x="1279682" y="18980"/>
            <a:ext cx="6337207" cy="6839020"/>
            <a:chOff x="1279682" y="18980"/>
            <a:chExt cx="6337207" cy="6839020"/>
          </a:xfrm>
        </p:grpSpPr>
        <p:pic>
          <p:nvPicPr>
            <p:cNvPr id="6" name="Picture 5"/>
            <p:cNvPicPr>
              <a:picLocks noChangeAspect="1"/>
            </p:cNvPicPr>
            <p:nvPr/>
          </p:nvPicPr>
          <p:blipFill>
            <a:blip r:embed="rId2"/>
            <a:stretch>
              <a:fillRect/>
            </a:stretch>
          </p:blipFill>
          <p:spPr>
            <a:xfrm>
              <a:off x="1279682" y="18980"/>
              <a:ext cx="6337207" cy="4412212"/>
            </a:xfrm>
            <a:prstGeom prst="rect">
              <a:avLst/>
            </a:prstGeom>
          </p:spPr>
        </p:pic>
        <p:pic>
          <p:nvPicPr>
            <p:cNvPr id="7" name="Picture 6"/>
            <p:cNvPicPr>
              <a:picLocks noChangeAspect="1"/>
            </p:cNvPicPr>
            <p:nvPr/>
          </p:nvPicPr>
          <p:blipFill>
            <a:blip r:embed="rId3"/>
            <a:stretch>
              <a:fillRect/>
            </a:stretch>
          </p:blipFill>
          <p:spPr>
            <a:xfrm>
              <a:off x="1420009" y="4239740"/>
              <a:ext cx="6056555" cy="2618260"/>
            </a:xfrm>
            <a:prstGeom prst="rect">
              <a:avLst/>
            </a:prstGeom>
          </p:spPr>
        </p:pic>
      </p:grpSp>
    </p:spTree>
    <p:extLst>
      <p:ext uri="{BB962C8B-B14F-4D97-AF65-F5344CB8AC3E}">
        <p14:creationId xmlns:p14="http://schemas.microsoft.com/office/powerpoint/2010/main" val="16433540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457" y="335476"/>
            <a:ext cx="4694696" cy="407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301122"/>
            <a:ext cx="4376411" cy="235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677596"/>
            <a:ext cx="4876800" cy="35165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000" y="1219200"/>
            <a:ext cx="4675028" cy="329457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49" y="1828800"/>
            <a:ext cx="5105295" cy="40858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6797" y="820823"/>
            <a:ext cx="4263988" cy="4657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182" y="1447800"/>
            <a:ext cx="4518133" cy="46759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0" name="Oval 9"/>
          <p:cNvSpPr/>
          <p:nvPr/>
        </p:nvSpPr>
        <p:spPr>
          <a:xfrm>
            <a:off x="1752600" y="154752"/>
            <a:ext cx="6324600" cy="54082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8122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ipe(down)">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down)">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fade">
                                      <p:cBhvr>
                                        <p:cTn id="22" dur="1000"/>
                                        <p:tgtEl>
                                          <p:spTgt spid="2055"/>
                                        </p:tgtEl>
                                      </p:cBhvr>
                                    </p:animEffect>
                                    <p:anim calcmode="lin" valueType="num">
                                      <p:cBhvr>
                                        <p:cTn id="23" dur="1000" fill="hold"/>
                                        <p:tgtEl>
                                          <p:spTgt spid="2055"/>
                                        </p:tgtEl>
                                        <p:attrNameLst>
                                          <p:attrName>ppt_x</p:attrName>
                                        </p:attrNameLst>
                                      </p:cBhvr>
                                      <p:tavLst>
                                        <p:tav tm="0">
                                          <p:val>
                                            <p:strVal val="#ppt_x"/>
                                          </p:val>
                                        </p:tav>
                                        <p:tav tm="100000">
                                          <p:val>
                                            <p:strVal val="#ppt_x"/>
                                          </p:val>
                                        </p:tav>
                                      </p:tavLst>
                                    </p:anim>
                                    <p:anim calcmode="lin" valueType="num">
                                      <p:cBhvr>
                                        <p:cTn id="24"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heel(1)">
                                      <p:cBhvr>
                                        <p:cTn id="29" dur="20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anim calcmode="lin" valueType="num">
                                      <p:cBhvr>
                                        <p:cTn id="34" dur="500" fill="hold"/>
                                        <p:tgtEl>
                                          <p:spTgt spid="2051"/>
                                        </p:tgtEl>
                                        <p:attrNameLst>
                                          <p:attrName>ppt_w</p:attrName>
                                        </p:attrNameLst>
                                      </p:cBhvr>
                                      <p:tavLst>
                                        <p:tav tm="0">
                                          <p:val>
                                            <p:fltVal val="0"/>
                                          </p:val>
                                        </p:tav>
                                        <p:tav tm="100000">
                                          <p:val>
                                            <p:strVal val="#ppt_w"/>
                                          </p:val>
                                        </p:tav>
                                      </p:tavLst>
                                    </p:anim>
                                    <p:anim calcmode="lin" valueType="num">
                                      <p:cBhvr>
                                        <p:cTn id="35" dur="500" fill="hold"/>
                                        <p:tgtEl>
                                          <p:spTgt spid="2051"/>
                                        </p:tgtEl>
                                        <p:attrNameLst>
                                          <p:attrName>ppt_h</p:attrName>
                                        </p:attrNameLst>
                                      </p:cBhvr>
                                      <p:tavLst>
                                        <p:tav tm="0">
                                          <p:val>
                                            <p:fltVal val="0"/>
                                          </p:val>
                                        </p:tav>
                                        <p:tav tm="100000">
                                          <p:val>
                                            <p:strVal val="#ppt_h"/>
                                          </p:val>
                                        </p:tav>
                                      </p:tavLst>
                                    </p:anim>
                                    <p:animEffect transition="in" filter="fade">
                                      <p:cBhvr>
                                        <p:cTn id="3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bg1">
              <a:lumMod val="85000"/>
            </a:schemeClr>
          </a:fgClr>
          <a:bgClr>
            <a:schemeClr val="bg1"/>
          </a:bgClr>
        </a:pattFill>
        <a:effectLst/>
      </p:bgPr>
    </p:bg>
    <p:spTree>
      <p:nvGrpSpPr>
        <p:cNvPr id="1" name=""/>
        <p:cNvGrpSpPr/>
        <p:nvPr/>
      </p:nvGrpSpPr>
      <p:grpSpPr>
        <a:xfrm>
          <a:off x="0" y="0"/>
          <a:ext cx="0" cy="0"/>
          <a:chOff x="0" y="0"/>
          <a:chExt cx="0" cy="0"/>
        </a:xfrm>
      </p:grpSpPr>
      <p:grpSp>
        <p:nvGrpSpPr>
          <p:cNvPr id="4" name="Group 3"/>
          <p:cNvGrpSpPr/>
          <p:nvPr/>
        </p:nvGrpSpPr>
        <p:grpSpPr>
          <a:xfrm>
            <a:off x="2122516" y="76200"/>
            <a:ext cx="4822768" cy="6540261"/>
            <a:chOff x="2122516" y="76200"/>
            <a:chExt cx="4822768" cy="6540261"/>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516" y="76200"/>
              <a:ext cx="4822768" cy="4182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201382"/>
              <a:ext cx="4495800" cy="2415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Oval 6"/>
          <p:cNvSpPr/>
          <p:nvPr/>
        </p:nvSpPr>
        <p:spPr>
          <a:xfrm>
            <a:off x="2774458" y="304799"/>
            <a:ext cx="609601" cy="5404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3500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0" y="457200"/>
            <a:ext cx="6172200" cy="58000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1600200" y="2514600"/>
            <a:ext cx="1905000" cy="1752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5657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3" name="Group 2"/>
          <p:cNvGrpSpPr/>
          <p:nvPr/>
        </p:nvGrpSpPr>
        <p:grpSpPr>
          <a:xfrm>
            <a:off x="1932354" y="74450"/>
            <a:ext cx="4724400" cy="6614593"/>
            <a:chOff x="2166815" y="74450"/>
            <a:chExt cx="4724400" cy="6614593"/>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815" y="74450"/>
              <a:ext cx="4724400" cy="294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9383" y="2988329"/>
              <a:ext cx="4441724" cy="3700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TextBox 3"/>
          <p:cNvSpPr txBox="1"/>
          <p:nvPr/>
        </p:nvSpPr>
        <p:spPr>
          <a:xfrm>
            <a:off x="2743200" y="6573627"/>
            <a:ext cx="3886200" cy="230832"/>
          </a:xfrm>
          <a:prstGeom prst="rect">
            <a:avLst/>
          </a:prstGeom>
          <a:noFill/>
        </p:spPr>
        <p:txBody>
          <a:bodyPr wrap="square" rtlCol="0">
            <a:spAutoFit/>
          </a:bodyPr>
          <a:lstStyle/>
          <a:p>
            <a:r>
              <a:rPr lang="en-US" sz="900" dirty="0" smtClean="0">
                <a:hlinkClick r:id="rId6"/>
              </a:rPr>
              <a:t>http://www.youtube.com/watch?v=3J7AvMFifR8&amp;feature=player_embedded</a:t>
            </a:r>
            <a:endParaRPr lang="en-US" sz="900" dirty="0"/>
          </a:p>
        </p:txBody>
      </p:sp>
      <p:pic>
        <p:nvPicPr>
          <p:cNvPr id="4098" name="Picture 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1534514"/>
            <a:ext cx="3773081"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780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55" y="-110547"/>
            <a:ext cx="8229600" cy="1143000"/>
          </a:xfrm>
        </p:spPr>
        <p:txBody>
          <a:bodyPr/>
          <a:lstStyle/>
          <a:p>
            <a:r>
              <a:rPr lang="en-US" dirty="0" smtClean="0"/>
              <a:t>EXPLORE Career Pathways</a:t>
            </a:r>
            <a:endParaRPr lang="en-US" dirty="0"/>
          </a:p>
        </p:txBody>
      </p:sp>
      <p:pic>
        <p:nvPicPr>
          <p:cNvPr id="4" name="Picture 3"/>
          <p:cNvPicPr>
            <a:picLocks noChangeAspect="1"/>
          </p:cNvPicPr>
          <p:nvPr/>
        </p:nvPicPr>
        <p:blipFill>
          <a:blip r:embed="rId2"/>
          <a:stretch>
            <a:fillRect/>
          </a:stretch>
        </p:blipFill>
        <p:spPr>
          <a:xfrm>
            <a:off x="621366" y="872433"/>
            <a:ext cx="7350050" cy="455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782731" y="1335011"/>
            <a:ext cx="7757824" cy="4623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782731" y="4598115"/>
            <a:ext cx="1524000" cy="13608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9012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a:off x="7066447" y="1930190"/>
            <a:ext cx="12192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560" y="115278"/>
            <a:ext cx="4560003" cy="280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40" y="2867186"/>
            <a:ext cx="4183298" cy="399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185240" y="2935934"/>
            <a:ext cx="2057400" cy="385331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038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TotalTime>
  <Words>1070</Words>
  <Application>Microsoft Macintosh PowerPoint</Application>
  <PresentationFormat>On-screen Show (4:3)</PresentationFormat>
  <Paragraphs>95</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Student Success is Everyone’s Job</vt:lpstr>
      <vt:lpstr>PowerPoint Presentation</vt:lpstr>
      <vt:lpstr>Overview of Career Cafe</vt:lpstr>
      <vt:lpstr>PowerPoint Presentation</vt:lpstr>
      <vt:lpstr>PowerPoint Presentation</vt:lpstr>
      <vt:lpstr>PowerPoint Presentation</vt:lpstr>
      <vt:lpstr>PowerPoint Presentation</vt:lpstr>
      <vt:lpstr>EXPLORE Career Pathways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Success is Everyone’s Job</dc:title>
  <dc:creator>Rita Jones</dc:creator>
  <cp:lastModifiedBy>Rita Jones</cp:lastModifiedBy>
  <cp:revision>12</cp:revision>
  <dcterms:created xsi:type="dcterms:W3CDTF">2015-02-25T23:48:05Z</dcterms:created>
  <dcterms:modified xsi:type="dcterms:W3CDTF">2015-03-12T03:29:14Z</dcterms:modified>
</cp:coreProperties>
</file>