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9" r:id="rId2"/>
    <p:sldId id="260" r:id="rId3"/>
    <p:sldId id="261" r:id="rId4"/>
    <p:sldId id="262" r:id="rId5"/>
    <p:sldId id="263" r:id="rId6"/>
    <p:sldId id="264" r:id="rId7"/>
    <p:sldId id="265" r:id="rId8"/>
    <p:sldId id="266" r:id="rId9"/>
    <p:sldId id="267" r:id="rId10"/>
    <p:sldId id="269" r:id="rId11"/>
    <p:sldId id="268" r:id="rId12"/>
    <p:sldId id="271" r:id="rId13"/>
    <p:sldId id="272" r:id="rId14"/>
    <p:sldId id="273" r:id="rId15"/>
    <p:sldId id="274" r:id="rId16"/>
    <p:sldId id="275" r:id="rId17"/>
    <p:sldId id="276" r:id="rId18"/>
    <p:sldId id="277" r:id="rId19"/>
    <p:sldId id="278" r:id="rId20"/>
    <p:sldId id="279"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57"/>
    <p:restoredTop sz="96098"/>
  </p:normalViewPr>
  <p:slideViewPr>
    <p:cSldViewPr snapToGrid="0" snapToObjects="1">
      <p:cViewPr varScale="1">
        <p:scale>
          <a:sx n="75" d="100"/>
          <a:sy n="75" d="100"/>
        </p:scale>
        <p:origin x="176" y="512"/>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2A6D0-5D39-664E-AE73-15BB84939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84BB5E9-8DAD-A04E-9691-81BB78297D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8ADA93F-E7DF-6F4A-8E56-B48E845A5391}" type="datetimeFigureOut">
              <a:rPr lang="en-US"/>
              <a:pPr>
                <a:defRPr/>
              </a:pPr>
              <a:t>10/1/21</a:t>
            </a:fld>
            <a:endParaRPr lang="en-US"/>
          </a:p>
        </p:txBody>
      </p:sp>
      <p:sp>
        <p:nvSpPr>
          <p:cNvPr id="4" name="Footer Placeholder 3">
            <a:extLst>
              <a:ext uri="{FF2B5EF4-FFF2-40B4-BE49-F238E27FC236}">
                <a16:creationId xmlns:a16="http://schemas.microsoft.com/office/drawing/2014/main" id="{2EA98972-4EA1-A742-B357-2CF743B92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C1DBA76E-688F-0F4E-BA30-6790D10ABA4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8D268D4-1DCC-C64C-A18E-8FC5FEA5067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7A6A58-33A5-6B4F-A3A0-194E6FC30B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3DC095B-F663-5447-9453-A245D06CE5B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264C6E-3E86-7840-8CB1-62BD7FCE4DB1}" type="datetimeFigureOut">
              <a:rPr lang="en-US"/>
              <a:pPr>
                <a:defRPr/>
              </a:pPr>
              <a:t>10/1/21</a:t>
            </a:fld>
            <a:endParaRPr lang="en-US"/>
          </a:p>
        </p:txBody>
      </p:sp>
      <p:sp>
        <p:nvSpPr>
          <p:cNvPr id="4" name="Slide Image Placeholder 3">
            <a:extLst>
              <a:ext uri="{FF2B5EF4-FFF2-40B4-BE49-F238E27FC236}">
                <a16:creationId xmlns:a16="http://schemas.microsoft.com/office/drawing/2014/main" id="{B723C4E8-3F4D-D04A-BAF8-651E54DF1BB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70532E2-2D0B-2C42-BFE7-00EA5CF5016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3E5ACFC-B433-704A-BFA9-4F462171B37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02EA6DDD-C8E9-444B-A973-CAFAFDD95C8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8C0C864-278B-374A-A6F0-4CEE3ADE8FE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418058" y="518962"/>
            <a:ext cx="4267199" cy="5852160"/>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3972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4F7D80-DBC0-904C-9E65-7A36551C7DFA}"/>
              </a:ext>
            </a:extLst>
          </p:cNvPr>
          <p:cNvPicPr>
            <a:picLocks noChangeAspect="1"/>
          </p:cNvPicPr>
          <p:nvPr userDrawn="1"/>
        </p:nvPicPr>
        <p:blipFill>
          <a:blip r:embed="rId2"/>
          <a:stretch>
            <a:fillRect/>
          </a:stretch>
        </p:blipFill>
        <p:spPr>
          <a:xfrm>
            <a:off x="0" y="1588"/>
            <a:ext cx="4008438" cy="6923087"/>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9F958F44-9432-314D-AE33-ACB262C2D300}"/>
              </a:ext>
            </a:extLst>
          </p:cNvPr>
          <p:cNvSpPr/>
          <p:nvPr userDrawn="1"/>
        </p:nvSpPr>
        <p:spPr>
          <a:xfrm>
            <a:off x="0" y="1133475"/>
            <a:ext cx="4008438" cy="4619625"/>
          </a:xfrm>
          <a:prstGeom prst="rect">
            <a:avLst/>
          </a:prstGeom>
          <a:solidFill>
            <a:schemeClr val="accent4">
              <a:lumMod val="20000"/>
              <a:lumOff val="80000"/>
              <a:alpha val="90000"/>
            </a:schemeClr>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pic>
        <p:nvPicPr>
          <p:cNvPr id="7" name="Picture 6">
            <a:extLst>
              <a:ext uri="{FF2B5EF4-FFF2-40B4-BE49-F238E27FC236}">
                <a16:creationId xmlns:a16="http://schemas.microsoft.com/office/drawing/2014/main" id="{128B6F3A-AFD0-7641-9CEE-CAB2C0372AAF}"/>
              </a:ext>
            </a:extLst>
          </p:cNvPr>
          <p:cNvPicPr>
            <a:picLocks noChangeAspect="1"/>
          </p:cNvPicPr>
          <p:nvPr userDrawn="1"/>
        </p:nvPicPr>
        <p:blipFill rotWithShape="1">
          <a:blip r:embed="rId3"/>
          <a:srcRect l="25863"/>
          <a:stretch/>
        </p:blipFill>
        <p:spPr>
          <a:xfrm>
            <a:off x="11487150" y="-36513"/>
            <a:ext cx="711200" cy="6961188"/>
          </a:xfrm>
          <a:prstGeom prst="rect">
            <a:avLst/>
          </a:prstGeom>
          <a:effectLst>
            <a:outerShdw blurRad="190500" dist="38100" dir="10800000" algn="ctr" rotWithShape="0">
              <a:srgbClr val="000000">
                <a:alpha val="40000"/>
              </a:srgbClr>
            </a:outerShdw>
          </a:effectLst>
        </p:spPr>
      </p:pic>
      <p:pic>
        <p:nvPicPr>
          <p:cNvPr id="8" name="Picture 7">
            <a:extLst>
              <a:ext uri="{FF2B5EF4-FFF2-40B4-BE49-F238E27FC236}">
                <a16:creationId xmlns:a16="http://schemas.microsoft.com/office/drawing/2014/main" id="{2E307029-25B3-4242-91F6-1E629F750B0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7885" y="1335091"/>
            <a:ext cx="3583461" cy="1611995"/>
          </a:xfrm>
        </p:spPr>
        <p:txBody>
          <a:bodyPr anchor="b">
            <a:normAutofit/>
          </a:bodyPr>
          <a:lstStyle>
            <a:lvl1pPr algn="ctr">
              <a:defRPr sz="36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5300701" y="1193842"/>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2947086"/>
            <a:ext cx="3583461" cy="2575824"/>
          </a:xfrm>
          <a:ln>
            <a:noFill/>
          </a:ln>
        </p:spPr>
        <p:txBody>
          <a:bodyPr>
            <a:normAutofit/>
          </a:bodyPr>
          <a:lstStyle>
            <a:lvl1pPr marL="0" indent="0" algn="ctr">
              <a:buNone/>
              <a:defRPr sz="2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Slide Number Placeholder 6">
            <a:extLst>
              <a:ext uri="{FF2B5EF4-FFF2-40B4-BE49-F238E27FC236}">
                <a16:creationId xmlns:a16="http://schemas.microsoft.com/office/drawing/2014/main" id="{2973C2A9-E941-1945-8517-AD68E5C2C4B7}"/>
              </a:ext>
            </a:extLst>
          </p:cNvPr>
          <p:cNvSpPr>
            <a:spLocks noGrp="1"/>
          </p:cNvSpPr>
          <p:nvPr>
            <p:ph type="sldNum" sz="quarter" idx="10"/>
          </p:nvPr>
        </p:nvSpPr>
        <p:spPr>
          <a:xfrm>
            <a:off x="9890125" y="6356350"/>
            <a:ext cx="1143000" cy="368300"/>
          </a:xfrm>
        </p:spPr>
        <p:txBody>
          <a:bodyPr/>
          <a:lstStyle>
            <a:lvl1pPr>
              <a:defRPr/>
            </a:lvl1pPr>
          </a:lstStyle>
          <a:p>
            <a:pPr>
              <a:defRPr/>
            </a:pPr>
            <a:fld id="{BA612EA7-8AF5-6D4A-BB65-EDB273F44EC3}" type="slidenum">
              <a:rPr lang="en-US" altLang="en-US"/>
              <a:pPr>
                <a:defRPr/>
              </a:pPr>
              <a:t>‹#›</a:t>
            </a:fld>
            <a:endParaRPr lang="en-US" altLang="en-US"/>
          </a:p>
        </p:txBody>
      </p:sp>
    </p:spTree>
    <p:extLst>
      <p:ext uri="{BB962C8B-B14F-4D97-AF65-F5344CB8AC3E}">
        <p14:creationId xmlns:p14="http://schemas.microsoft.com/office/powerpoint/2010/main" val="232369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C19392-FD29-8D49-8560-1C7E7F1D96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E21365F-1657-3C40-90EB-F6DD9D95DB2D}"/>
              </a:ext>
            </a:extLst>
          </p:cNvPr>
          <p:cNvPicPr>
            <a:picLocks noChangeAspect="1"/>
          </p:cNvPicPr>
          <p:nvPr userDrawn="1"/>
        </p:nvPicPr>
        <p:blipFill>
          <a:blip r:embed="rId3"/>
          <a:stretch>
            <a:fillRect/>
          </a:stretch>
        </p:blipFill>
        <p:spPr>
          <a:xfrm>
            <a:off x="0" y="0"/>
            <a:ext cx="822325" cy="6858000"/>
          </a:xfrm>
          <a:prstGeom prst="rect">
            <a:avLst/>
          </a:prstGeom>
          <a:effectLst>
            <a:outerShdw blurRad="190500" dist="381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77BBE42-6646-574A-8F8F-061779CCC8C6}"/>
              </a:ext>
            </a:extLst>
          </p:cNvPr>
          <p:cNvSpPr>
            <a:spLocks noGrp="1"/>
          </p:cNvSpPr>
          <p:nvPr>
            <p:ph type="sldNum" sz="quarter" idx="10"/>
          </p:nvPr>
        </p:nvSpPr>
        <p:spPr/>
        <p:txBody>
          <a:bodyPr/>
          <a:lstStyle>
            <a:lvl1pPr>
              <a:defRPr/>
            </a:lvl1pPr>
          </a:lstStyle>
          <a:p>
            <a:pPr>
              <a:defRPr/>
            </a:pPr>
            <a:fld id="{ACC24514-134D-334B-9247-30111F82FF65}" type="slidenum">
              <a:rPr lang="en-US" altLang="en-US"/>
              <a:pPr>
                <a:defRPr/>
              </a:pPr>
              <a:t>‹#›</a:t>
            </a:fld>
            <a:endParaRPr lang="en-US" altLang="en-US"/>
          </a:p>
        </p:txBody>
      </p:sp>
    </p:spTree>
    <p:extLst>
      <p:ext uri="{BB962C8B-B14F-4D97-AF65-F5344CB8AC3E}">
        <p14:creationId xmlns:p14="http://schemas.microsoft.com/office/powerpoint/2010/main" val="350053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DC406C7-C891-854D-B11C-9BA3F33D0C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AF16640-5BF0-7045-9BD9-F81EB8E61D83}"/>
              </a:ext>
            </a:extLst>
          </p:cNvPr>
          <p:cNvPicPr>
            <a:picLocks noChangeAspect="1"/>
          </p:cNvPicPr>
          <p:nvPr userDrawn="1"/>
        </p:nvPicPr>
        <p:blipFill>
          <a:blip r:embed="rId3"/>
          <a:stretch>
            <a:fillRect/>
          </a:stretch>
        </p:blipFill>
        <p:spPr>
          <a:xfrm>
            <a:off x="0" y="0"/>
            <a:ext cx="822325" cy="6858000"/>
          </a:xfrm>
          <a:prstGeom prst="rect">
            <a:avLst/>
          </a:prstGeom>
          <a:effectLst>
            <a:outerShdw blurRad="190500" dist="381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1D28D4-0B63-4F49-885F-3C0F3FF9DDFD}"/>
              </a:ext>
            </a:extLst>
          </p:cNvPr>
          <p:cNvSpPr>
            <a:spLocks noGrp="1"/>
          </p:cNvSpPr>
          <p:nvPr>
            <p:ph type="sldNum" sz="quarter" idx="10"/>
          </p:nvPr>
        </p:nvSpPr>
        <p:spPr/>
        <p:txBody>
          <a:bodyPr/>
          <a:lstStyle>
            <a:lvl1pPr>
              <a:defRPr/>
            </a:lvl1pPr>
          </a:lstStyle>
          <a:p>
            <a:pPr>
              <a:defRPr/>
            </a:pPr>
            <a:fld id="{B3DECD38-FFDC-B946-A4F7-DDE361C58630}" type="slidenum">
              <a:rPr lang="en-US" altLang="en-US"/>
              <a:pPr>
                <a:defRPr/>
              </a:pPr>
              <a:t>‹#›</a:t>
            </a:fld>
            <a:endParaRPr lang="en-US" altLang="en-US"/>
          </a:p>
        </p:txBody>
      </p:sp>
    </p:spTree>
    <p:extLst>
      <p:ext uri="{BB962C8B-B14F-4D97-AF65-F5344CB8AC3E}">
        <p14:creationId xmlns:p14="http://schemas.microsoft.com/office/powerpoint/2010/main" val="139066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4D85B75-C2A5-1348-BA29-5AC2B5B45E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71E71348-A66C-BF47-901E-578BE3ECBFBC}"/>
              </a:ext>
            </a:extLst>
          </p:cNvPr>
          <p:cNvSpPr>
            <a:spLocks noGrp="1"/>
          </p:cNvSpPr>
          <p:nvPr>
            <p:ph type="sldNum" sz="quarter" idx="10"/>
          </p:nvPr>
        </p:nvSpPr>
        <p:spPr>
          <a:xfrm>
            <a:off x="10298113" y="6356350"/>
            <a:ext cx="1055687" cy="365125"/>
          </a:xfrm>
        </p:spPr>
        <p:txBody>
          <a:bodyPr/>
          <a:lstStyle>
            <a:lvl1pPr>
              <a:defRPr/>
            </a:lvl1pPr>
          </a:lstStyle>
          <a:p>
            <a:pPr>
              <a:defRPr/>
            </a:pPr>
            <a:fld id="{D5D2CB04-307F-394D-9421-4C7BD16D86F1}" type="slidenum">
              <a:rPr lang="en-US" altLang="en-US"/>
              <a:pPr>
                <a:defRPr/>
              </a:pPr>
              <a:t>‹#›</a:t>
            </a:fld>
            <a:endParaRPr lang="en-US" altLang="en-US"/>
          </a:p>
        </p:txBody>
      </p:sp>
    </p:spTree>
    <p:extLst>
      <p:ext uri="{BB962C8B-B14F-4D97-AF65-F5344CB8AC3E}">
        <p14:creationId xmlns:p14="http://schemas.microsoft.com/office/powerpoint/2010/main" val="11163330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6F429E9-F1BC-924F-A832-CDCEB5407F00}"/>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87FE5A2-9799-5641-B170-D4D046B0495A}"/>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6EC4CEF-8B82-7242-84B1-FF9D2B43C7DD}"/>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8398C44E-10D6-8241-94A7-2F5A39EDCE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cccco-media.imgix.net/CCC-Transfer-Flat-File-8.9.21-1628701507.pdf"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asccc.org/content/streamlining-transfer-pathways-educational-equity-or-equality" TargetMode="External"/><Relationship Id="rId3" Type="http://schemas.openxmlformats.org/officeDocument/2006/relationships/hyperlink" Target="https://c-id.net/tmc" TargetMode="External"/><Relationship Id="rId7" Type="http://schemas.openxmlformats.org/officeDocument/2006/relationships/hyperlink" Target="https://admission.universityofcalifornia.edu/admission-requirements/transfer-requirements/uc-transfer-programs/pathways-plus.html" TargetMode="External"/><Relationship Id="rId2" Type="http://schemas.openxmlformats.org/officeDocument/2006/relationships/hyperlink" Target="https://c-id.net/page/1" TargetMode="External"/><Relationship Id="rId1" Type="http://schemas.openxmlformats.org/officeDocument/2006/relationships/slideLayout" Target="../slideLayouts/slideLayout4.xml"/><Relationship Id="rId6" Type="http://schemas.openxmlformats.org/officeDocument/2006/relationships/hyperlink" Target="https://admission.universityofcalifornia.edu/admission-requirements/transfer-requirements/uc-transfer-programs/transfer-pathways/" TargetMode="External"/><Relationship Id="rId5" Type="http://schemas.openxmlformats.org/officeDocument/2006/relationships/hyperlink" Target="https://www.calstate.edu/apply/transfer/Pages/associate-degree-for-transfer-major-and-campus-search.aspx" TargetMode="External"/><Relationship Id="rId10" Type="http://schemas.openxmlformats.org/officeDocument/2006/relationships/hyperlink" Target="https://asccc.org/content/intersegmental-transfer-&#8211;-progress-report" TargetMode="External"/><Relationship Id="rId4" Type="http://schemas.openxmlformats.org/officeDocument/2006/relationships/hyperlink" Target="https://www.asccc.org/papers/history-c-id-and-tmcs-academic-senate-white-paper-0" TargetMode="External"/><Relationship Id="rId9" Type="http://schemas.openxmlformats.org/officeDocument/2006/relationships/hyperlink" Target="https://asccc.org/content/uc-transfer-admission-pathway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leginfo.legislature.ca.gov/faces/billNavClient.xhtml?bill_id=201320140SB440" TargetMode="External"/><Relationship Id="rId2" Type="http://schemas.openxmlformats.org/officeDocument/2006/relationships/hyperlink" Target="https://leginfo.legislature.ca.gov/faces/billNavClient.xhtml?bill_id=200920100SB1440"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asccc.org/resolutions/aligning-transfer-pathways-california-state-university-and-university-california-system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860FC19C-5480-6D43-9AF2-E148516DE5E2}"/>
              </a:ext>
            </a:extLst>
          </p:cNvPr>
          <p:cNvSpPr>
            <a:spLocks noGrp="1" noChangeArrowheads="1"/>
          </p:cNvSpPr>
          <p:nvPr>
            <p:ph type="title"/>
          </p:nvPr>
        </p:nvSpPr>
        <p:spPr>
          <a:xfrm>
            <a:off x="7531100" y="503238"/>
            <a:ext cx="4267200" cy="5851525"/>
          </a:xfrm>
        </p:spPr>
        <p:txBody>
          <a:bodyPr/>
          <a:lstStyle/>
          <a:p>
            <a:r>
              <a:rPr lang="en-US" b="1" dirty="0"/>
              <a:t>Transfer Alignment Project</a:t>
            </a:r>
            <a:br>
              <a:rPr lang="en-US" b="1" dirty="0"/>
            </a:br>
            <a:r>
              <a:rPr lang="en-US" b="1" dirty="0"/>
              <a:t> </a:t>
            </a:r>
            <a:br>
              <a:rPr lang="en-US" dirty="0"/>
            </a:br>
            <a:r>
              <a:rPr lang="en-US" sz="2400" dirty="0">
                <a:solidFill>
                  <a:schemeClr val="accent2">
                    <a:lumMod val="90000"/>
                  </a:schemeClr>
                </a:solidFill>
              </a:rPr>
              <a:t>Thursday, October 8</a:t>
            </a:r>
            <a:br>
              <a:rPr lang="en-US" sz="2400" dirty="0">
                <a:solidFill>
                  <a:schemeClr val="accent2">
                    <a:lumMod val="90000"/>
                  </a:schemeClr>
                </a:solidFill>
              </a:rPr>
            </a:br>
            <a:r>
              <a:rPr lang="en-US" sz="2400" dirty="0">
                <a:solidFill>
                  <a:schemeClr val="accent2">
                    <a:lumMod val="90000"/>
                  </a:schemeClr>
                </a:solidFill>
              </a:rPr>
              <a:t>1:30-2:15</a:t>
            </a:r>
            <a:endParaRPr lang="en-US" altLang="en-US" sz="2400" dirty="0">
              <a:solidFill>
                <a:schemeClr val="accent2">
                  <a:lumMod val="9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45A05-3F30-BA49-B67B-38B2FC8ED33A}"/>
              </a:ext>
            </a:extLst>
          </p:cNvPr>
          <p:cNvSpPr>
            <a:spLocks noGrp="1"/>
          </p:cNvSpPr>
          <p:nvPr>
            <p:ph type="title"/>
          </p:nvPr>
        </p:nvSpPr>
        <p:spPr/>
        <p:txBody>
          <a:bodyPr anchor="ctr"/>
          <a:lstStyle/>
          <a:p>
            <a:pPr algn="ctr"/>
            <a:r>
              <a:rPr lang="en-US" b="1" dirty="0"/>
              <a:t>Transfer Alignment Project – Phase I</a:t>
            </a:r>
            <a:br>
              <a:rPr lang="en-US" b="1" dirty="0"/>
            </a:br>
            <a:r>
              <a:rPr lang="en-US" sz="2400" dirty="0"/>
              <a:t>Fall 2019 - Spring 2020 </a:t>
            </a:r>
          </a:p>
        </p:txBody>
      </p:sp>
      <p:sp>
        <p:nvSpPr>
          <p:cNvPr id="3" name="Content Placeholder 2">
            <a:extLst>
              <a:ext uri="{FF2B5EF4-FFF2-40B4-BE49-F238E27FC236}">
                <a16:creationId xmlns:a16="http://schemas.microsoft.com/office/drawing/2014/main" id="{520F2879-DF72-F947-8966-303731782000}"/>
              </a:ext>
            </a:extLst>
          </p:cNvPr>
          <p:cNvSpPr>
            <a:spLocks noGrp="1"/>
          </p:cNvSpPr>
          <p:nvPr>
            <p:ph sz="half" idx="2"/>
          </p:nvPr>
        </p:nvSpPr>
        <p:spPr>
          <a:xfrm>
            <a:off x="1277650" y="1507068"/>
            <a:ext cx="10440217" cy="4504266"/>
          </a:xfrm>
        </p:spPr>
        <p:txBody>
          <a:bodyPr/>
          <a:lstStyle/>
          <a:p>
            <a:pPr marL="0" indent="0" algn="ctr">
              <a:buNone/>
            </a:pPr>
            <a:r>
              <a:rPr lang="en-US" dirty="0">
                <a:solidFill>
                  <a:schemeClr val="accent2">
                    <a:lumMod val="25000"/>
                  </a:schemeClr>
                </a:solidFill>
              </a:rPr>
              <a:t>Seven disciplines were considered…</a:t>
            </a:r>
          </a:p>
          <a:p>
            <a:pPr marL="0" indent="0" algn="ctr">
              <a:buNone/>
            </a:pPr>
            <a:r>
              <a:rPr lang="en-US" i="1" dirty="0">
                <a:solidFill>
                  <a:schemeClr val="accent2">
                    <a:lumMod val="25000"/>
                  </a:schemeClr>
                </a:solidFill>
              </a:rPr>
              <a:t>Feasible</a:t>
            </a:r>
            <a:endParaRPr lang="en-US" dirty="0">
              <a:solidFill>
                <a:schemeClr val="accent2">
                  <a:lumMod val="25000"/>
                </a:schemeClr>
              </a:solidFill>
            </a:endParaRPr>
          </a:p>
          <a:p>
            <a:pPr>
              <a:spcBef>
                <a:spcPts val="400"/>
              </a:spcBef>
            </a:pPr>
            <a:r>
              <a:rPr lang="en-US" dirty="0"/>
              <a:t>Anthropology – feasible, waiting for CCC Chancellor’s Office to post new TMC template </a:t>
            </a:r>
          </a:p>
          <a:p>
            <a:pPr>
              <a:spcBef>
                <a:spcPts val="400"/>
              </a:spcBef>
            </a:pPr>
            <a:endParaRPr lang="en-US" dirty="0"/>
          </a:p>
          <a:p>
            <a:pPr>
              <a:spcBef>
                <a:spcPts val="400"/>
              </a:spcBef>
            </a:pPr>
            <a:r>
              <a:rPr lang="en-US" dirty="0"/>
              <a:t>History – feasible with minor change, but need CSU faculty on Faculty Discipline Review Group (FDRG) </a:t>
            </a:r>
          </a:p>
          <a:p>
            <a:pPr>
              <a:spcBef>
                <a:spcPts val="400"/>
              </a:spcBef>
            </a:pPr>
            <a:endParaRPr lang="en-US" dirty="0"/>
          </a:p>
          <a:p>
            <a:pPr>
              <a:spcBef>
                <a:spcPts val="400"/>
              </a:spcBef>
            </a:pPr>
            <a:r>
              <a:rPr lang="en-US" dirty="0"/>
              <a:t>Sociology – feasible with a minor change, but need CSU faculty on Faculty Discipline Review Group (FDRG) </a:t>
            </a:r>
          </a:p>
        </p:txBody>
      </p:sp>
      <p:sp>
        <p:nvSpPr>
          <p:cNvPr id="5" name="Slide Number Placeholder 4">
            <a:extLst>
              <a:ext uri="{FF2B5EF4-FFF2-40B4-BE49-F238E27FC236}">
                <a16:creationId xmlns:a16="http://schemas.microsoft.com/office/drawing/2014/main" id="{D89E6E19-54A3-DB4B-9E05-1C3698539DB6}"/>
              </a:ext>
            </a:extLst>
          </p:cNvPr>
          <p:cNvSpPr>
            <a:spLocks noGrp="1"/>
          </p:cNvSpPr>
          <p:nvPr>
            <p:ph type="sldNum" sz="quarter" idx="10"/>
          </p:nvPr>
        </p:nvSpPr>
        <p:spPr/>
        <p:txBody>
          <a:bodyPr/>
          <a:lstStyle/>
          <a:p>
            <a:pPr>
              <a:defRPr/>
            </a:pPr>
            <a:fld id="{ACC24514-134D-334B-9247-30111F82FF65}" type="slidenum">
              <a:rPr lang="en-US" altLang="en-US" smtClean="0"/>
              <a:pPr>
                <a:defRPr/>
              </a:pPr>
              <a:t>10</a:t>
            </a:fld>
            <a:endParaRPr lang="en-US" altLang="en-US"/>
          </a:p>
        </p:txBody>
      </p:sp>
    </p:spTree>
    <p:extLst>
      <p:ext uri="{BB962C8B-B14F-4D97-AF65-F5344CB8AC3E}">
        <p14:creationId xmlns:p14="http://schemas.microsoft.com/office/powerpoint/2010/main" val="2498409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45A05-3F30-BA49-B67B-38B2FC8ED33A}"/>
              </a:ext>
            </a:extLst>
          </p:cNvPr>
          <p:cNvSpPr>
            <a:spLocks noGrp="1"/>
          </p:cNvSpPr>
          <p:nvPr>
            <p:ph type="title"/>
          </p:nvPr>
        </p:nvSpPr>
        <p:spPr/>
        <p:txBody>
          <a:bodyPr anchor="ctr"/>
          <a:lstStyle/>
          <a:p>
            <a:pPr algn="ctr"/>
            <a:r>
              <a:rPr lang="en-US" b="1" dirty="0"/>
              <a:t>Transfer Alignment Project – Phase I</a:t>
            </a:r>
            <a:br>
              <a:rPr lang="en-US" b="1" dirty="0"/>
            </a:br>
            <a:r>
              <a:rPr lang="en-US" sz="2400" dirty="0"/>
              <a:t>Fall 2019 - Spring 2020 </a:t>
            </a:r>
          </a:p>
        </p:txBody>
      </p:sp>
      <p:sp>
        <p:nvSpPr>
          <p:cNvPr id="3" name="Content Placeholder 2">
            <a:extLst>
              <a:ext uri="{FF2B5EF4-FFF2-40B4-BE49-F238E27FC236}">
                <a16:creationId xmlns:a16="http://schemas.microsoft.com/office/drawing/2014/main" id="{520F2879-DF72-F947-8966-303731782000}"/>
              </a:ext>
            </a:extLst>
          </p:cNvPr>
          <p:cNvSpPr>
            <a:spLocks noGrp="1"/>
          </p:cNvSpPr>
          <p:nvPr>
            <p:ph sz="half" idx="2"/>
          </p:nvPr>
        </p:nvSpPr>
        <p:spPr>
          <a:xfrm>
            <a:off x="1277650" y="1507068"/>
            <a:ext cx="10440217" cy="4995332"/>
          </a:xfrm>
        </p:spPr>
        <p:txBody>
          <a:bodyPr/>
          <a:lstStyle/>
          <a:p>
            <a:pPr marL="0" indent="0" algn="ctr">
              <a:buNone/>
            </a:pPr>
            <a:r>
              <a:rPr lang="en-US" dirty="0">
                <a:solidFill>
                  <a:schemeClr val="accent2">
                    <a:lumMod val="25000"/>
                  </a:schemeClr>
                </a:solidFill>
              </a:rPr>
              <a:t>Seven disciplines were considered…</a:t>
            </a:r>
          </a:p>
          <a:p>
            <a:pPr marL="0" indent="0" algn="ctr">
              <a:buNone/>
            </a:pPr>
            <a:r>
              <a:rPr lang="en-US" i="1" dirty="0">
                <a:solidFill>
                  <a:schemeClr val="accent2">
                    <a:lumMod val="25000"/>
                  </a:schemeClr>
                </a:solidFill>
              </a:rPr>
              <a:t>Not feasible</a:t>
            </a:r>
          </a:p>
          <a:p>
            <a:pPr>
              <a:spcBef>
                <a:spcPts val="400"/>
              </a:spcBef>
            </a:pPr>
            <a:r>
              <a:rPr lang="en-US" dirty="0"/>
              <a:t>Business Administration – determined not feasible due to requirements of UCTP (calculus)</a:t>
            </a:r>
          </a:p>
          <a:p>
            <a:pPr>
              <a:spcBef>
                <a:spcPts val="400"/>
              </a:spcBef>
            </a:pPr>
            <a:endParaRPr lang="en-US" dirty="0"/>
          </a:p>
          <a:p>
            <a:pPr>
              <a:spcBef>
                <a:spcPts val="400"/>
              </a:spcBef>
            </a:pPr>
            <a:r>
              <a:rPr lang="en-US" dirty="0"/>
              <a:t>Economics – determined not feasible due to requirements of UCTP (calculus)</a:t>
            </a:r>
          </a:p>
          <a:p>
            <a:pPr>
              <a:spcBef>
                <a:spcPts val="400"/>
              </a:spcBef>
            </a:pPr>
            <a:endParaRPr lang="en-US" dirty="0"/>
          </a:p>
          <a:p>
            <a:pPr>
              <a:spcBef>
                <a:spcPts val="400"/>
              </a:spcBef>
            </a:pPr>
            <a:r>
              <a:rPr lang="en-US" dirty="0"/>
              <a:t>Mathematics – determined not feasible due to requirements of UCTP (science)</a:t>
            </a:r>
          </a:p>
          <a:p>
            <a:pPr marL="0" indent="0">
              <a:spcBef>
                <a:spcPts val="400"/>
              </a:spcBef>
              <a:buNone/>
            </a:pPr>
            <a:r>
              <a:rPr lang="en-US" dirty="0"/>
              <a:t> </a:t>
            </a:r>
          </a:p>
          <a:p>
            <a:pPr>
              <a:spcBef>
                <a:spcPts val="400"/>
              </a:spcBef>
            </a:pPr>
            <a:r>
              <a:rPr lang="en-US" dirty="0"/>
              <a:t>Philosophy – determined not feasible due to requirements of UCTP (epistemology)</a:t>
            </a:r>
          </a:p>
          <a:p>
            <a:endParaRPr lang="en-US" dirty="0"/>
          </a:p>
        </p:txBody>
      </p:sp>
      <p:sp>
        <p:nvSpPr>
          <p:cNvPr id="5" name="Slide Number Placeholder 4">
            <a:extLst>
              <a:ext uri="{FF2B5EF4-FFF2-40B4-BE49-F238E27FC236}">
                <a16:creationId xmlns:a16="http://schemas.microsoft.com/office/drawing/2014/main" id="{D89E6E19-54A3-DB4B-9E05-1C3698539DB6}"/>
              </a:ext>
            </a:extLst>
          </p:cNvPr>
          <p:cNvSpPr>
            <a:spLocks noGrp="1"/>
          </p:cNvSpPr>
          <p:nvPr>
            <p:ph type="sldNum" sz="quarter" idx="10"/>
          </p:nvPr>
        </p:nvSpPr>
        <p:spPr/>
        <p:txBody>
          <a:bodyPr/>
          <a:lstStyle/>
          <a:p>
            <a:pPr>
              <a:defRPr/>
            </a:pPr>
            <a:fld id="{ACC24514-134D-334B-9247-30111F82FF65}" type="slidenum">
              <a:rPr lang="en-US" altLang="en-US" smtClean="0"/>
              <a:pPr>
                <a:defRPr/>
              </a:pPr>
              <a:t>11</a:t>
            </a:fld>
            <a:endParaRPr lang="en-US" altLang="en-US"/>
          </a:p>
        </p:txBody>
      </p:sp>
    </p:spTree>
    <p:extLst>
      <p:ext uri="{BB962C8B-B14F-4D97-AF65-F5344CB8AC3E}">
        <p14:creationId xmlns:p14="http://schemas.microsoft.com/office/powerpoint/2010/main" val="286215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6720-F468-AB44-9736-729ACCB2680F}"/>
              </a:ext>
            </a:extLst>
          </p:cNvPr>
          <p:cNvSpPr>
            <a:spLocks noGrp="1"/>
          </p:cNvSpPr>
          <p:nvPr>
            <p:ph type="title"/>
          </p:nvPr>
        </p:nvSpPr>
        <p:spPr/>
        <p:txBody>
          <a:bodyPr/>
          <a:lstStyle/>
          <a:p>
            <a:r>
              <a:rPr lang="en-US" b="1" dirty="0">
                <a:solidFill>
                  <a:schemeClr val="accent2">
                    <a:lumMod val="25000"/>
                  </a:schemeClr>
                </a:solidFill>
              </a:rPr>
              <a:t>What’s Next?</a:t>
            </a:r>
          </a:p>
        </p:txBody>
      </p:sp>
      <p:sp>
        <p:nvSpPr>
          <p:cNvPr id="3" name="Content Placeholder 2">
            <a:extLst>
              <a:ext uri="{FF2B5EF4-FFF2-40B4-BE49-F238E27FC236}">
                <a16:creationId xmlns:a16="http://schemas.microsoft.com/office/drawing/2014/main" id="{7ED1F6BD-152E-6D46-82F6-D009FBBEEC6B}"/>
              </a:ext>
            </a:extLst>
          </p:cNvPr>
          <p:cNvSpPr>
            <a:spLocks noGrp="1"/>
          </p:cNvSpPr>
          <p:nvPr>
            <p:ph idx="1"/>
          </p:nvPr>
        </p:nvSpPr>
        <p:spPr>
          <a:xfrm>
            <a:off x="4504267" y="905974"/>
            <a:ext cx="6690148" cy="5450375"/>
          </a:xfrm>
        </p:spPr>
        <p:txBody>
          <a:bodyPr/>
          <a:lstStyle/>
          <a:p>
            <a:r>
              <a:rPr lang="en-US" b="1" dirty="0">
                <a:solidFill>
                  <a:schemeClr val="accent2">
                    <a:lumMod val="25000"/>
                  </a:schemeClr>
                </a:solidFill>
              </a:rPr>
              <a:t>Additional Disciplines Requesting Alignment:</a:t>
            </a:r>
          </a:p>
          <a:p>
            <a:pPr>
              <a:spcBef>
                <a:spcPts val="400"/>
              </a:spcBef>
            </a:pPr>
            <a:endParaRPr lang="en-US" dirty="0">
              <a:solidFill>
                <a:srgbClr val="513526"/>
              </a:solidFill>
            </a:endParaRPr>
          </a:p>
          <a:p>
            <a:pPr marL="342900" indent="-342900">
              <a:spcBef>
                <a:spcPts val="400"/>
              </a:spcBef>
              <a:buFont typeface="Arial" panose="020B0604020202020204" pitchFamily="34" charset="0"/>
              <a:buChar char="•"/>
            </a:pPr>
            <a:r>
              <a:rPr lang="en-US" dirty="0">
                <a:solidFill>
                  <a:srgbClr val="513526"/>
                </a:solidFill>
              </a:rPr>
              <a:t>Biology</a:t>
            </a:r>
          </a:p>
          <a:p>
            <a:pPr marL="342900" indent="-342900">
              <a:spcBef>
                <a:spcPts val="400"/>
              </a:spcBef>
              <a:buFont typeface="Arial" panose="020B0604020202020204" pitchFamily="34" charset="0"/>
              <a:buChar char="•"/>
            </a:pPr>
            <a:r>
              <a:rPr lang="en-US" dirty="0">
                <a:solidFill>
                  <a:srgbClr val="513526"/>
                </a:solidFill>
              </a:rPr>
              <a:t>English</a:t>
            </a:r>
          </a:p>
          <a:p>
            <a:pPr marL="342900" indent="-342900">
              <a:spcBef>
                <a:spcPts val="400"/>
              </a:spcBef>
              <a:buFont typeface="Arial" panose="020B0604020202020204" pitchFamily="34" charset="0"/>
              <a:buChar char="•"/>
            </a:pPr>
            <a:r>
              <a:rPr lang="en-US" dirty="0">
                <a:solidFill>
                  <a:srgbClr val="513526"/>
                </a:solidFill>
              </a:rPr>
              <a:t>Political Science </a:t>
            </a:r>
            <a:endParaRPr lang="en-US" dirty="0"/>
          </a:p>
          <a:p>
            <a:endParaRPr lang="en-US" dirty="0"/>
          </a:p>
          <a:p>
            <a:r>
              <a:rPr lang="en-US" b="1" dirty="0">
                <a:solidFill>
                  <a:srgbClr val="0070C0"/>
                </a:solidFill>
              </a:rPr>
              <a:t>Other Disciplines:</a:t>
            </a:r>
          </a:p>
          <a:p>
            <a:pPr marL="342900" indent="-342900">
              <a:buFont typeface="Arial" panose="020B0604020202020204" pitchFamily="34" charset="0"/>
              <a:buChar char="•"/>
            </a:pPr>
            <a:r>
              <a:rPr lang="en-US" dirty="0"/>
              <a:t>Engineering – Model Curriculum approved by CCC and CSU faculty, not supported by CSU Chancellor’s Office – may align with UCTP but too many units for a TMC</a:t>
            </a:r>
          </a:p>
          <a:p>
            <a:pPr marL="342900" indent="-342900">
              <a:buFont typeface="Arial" panose="020B0604020202020204" pitchFamily="34" charset="0"/>
              <a:buChar char="•"/>
            </a:pPr>
            <a:r>
              <a:rPr lang="en-US" dirty="0"/>
              <a:t>Chemistry – UCTP Pilot</a:t>
            </a:r>
          </a:p>
          <a:p>
            <a:pPr marL="342900" indent="-342900">
              <a:buFont typeface="Arial" panose="020B0604020202020204" pitchFamily="34" charset="0"/>
              <a:buChar char="•"/>
            </a:pPr>
            <a:r>
              <a:rPr lang="en-US" dirty="0"/>
              <a:t>Physics – UCTP Pilot</a:t>
            </a:r>
          </a:p>
        </p:txBody>
      </p:sp>
      <p:sp>
        <p:nvSpPr>
          <p:cNvPr id="4" name="Text Placeholder 3">
            <a:extLst>
              <a:ext uri="{FF2B5EF4-FFF2-40B4-BE49-F238E27FC236}">
                <a16:creationId xmlns:a16="http://schemas.microsoft.com/office/drawing/2014/main" id="{E2169B0C-0866-4745-BC8D-7A53C71A2E53}"/>
              </a:ext>
            </a:extLst>
          </p:cNvPr>
          <p:cNvSpPr>
            <a:spLocks noGrp="1"/>
          </p:cNvSpPr>
          <p:nvPr>
            <p:ph type="body" sz="half" idx="2"/>
          </p:nvPr>
        </p:nvSpPr>
        <p:spPr/>
        <p:txBody>
          <a:bodyPr anchor="ctr"/>
          <a:lstStyle/>
          <a:p>
            <a:r>
              <a:rPr lang="en-US" dirty="0"/>
              <a:t>What has been done?</a:t>
            </a:r>
          </a:p>
        </p:txBody>
      </p:sp>
      <p:sp>
        <p:nvSpPr>
          <p:cNvPr id="5" name="Slide Number Placeholder 4">
            <a:extLst>
              <a:ext uri="{FF2B5EF4-FFF2-40B4-BE49-F238E27FC236}">
                <a16:creationId xmlns:a16="http://schemas.microsoft.com/office/drawing/2014/main" id="{E0A26266-0544-044A-ADC9-CD6151AD6744}"/>
              </a:ext>
            </a:extLst>
          </p:cNvPr>
          <p:cNvSpPr>
            <a:spLocks noGrp="1"/>
          </p:cNvSpPr>
          <p:nvPr>
            <p:ph type="sldNum" sz="quarter" idx="10"/>
          </p:nvPr>
        </p:nvSpPr>
        <p:spPr/>
        <p:txBody>
          <a:bodyPr/>
          <a:lstStyle/>
          <a:p>
            <a:pPr>
              <a:defRPr/>
            </a:pPr>
            <a:fld id="{BA612EA7-8AF5-6D4A-BB65-EDB273F44EC3}" type="slidenum">
              <a:rPr lang="en-US" altLang="en-US" smtClean="0"/>
              <a:pPr>
                <a:defRPr/>
              </a:pPr>
              <a:t>12</a:t>
            </a:fld>
            <a:endParaRPr lang="en-US" altLang="en-US"/>
          </a:p>
        </p:txBody>
      </p:sp>
    </p:spTree>
    <p:extLst>
      <p:ext uri="{BB962C8B-B14F-4D97-AF65-F5344CB8AC3E}">
        <p14:creationId xmlns:p14="http://schemas.microsoft.com/office/powerpoint/2010/main" val="3716299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AF125-A751-9242-8ED6-9AC1E4E90D8E}"/>
              </a:ext>
            </a:extLst>
          </p:cNvPr>
          <p:cNvSpPr>
            <a:spLocks noGrp="1"/>
          </p:cNvSpPr>
          <p:nvPr>
            <p:ph type="title"/>
          </p:nvPr>
        </p:nvSpPr>
        <p:spPr/>
        <p:txBody>
          <a:bodyPr anchor="ctr">
            <a:normAutofit/>
          </a:bodyPr>
          <a:lstStyle/>
          <a:p>
            <a:pPr algn="ctr"/>
            <a:r>
              <a:rPr lang="en-US" b="1" dirty="0"/>
              <a:t>Transfer Alignment Project – Phase II</a:t>
            </a:r>
            <a:br>
              <a:rPr lang="en-US" b="1" dirty="0"/>
            </a:br>
            <a:r>
              <a:rPr lang="en-US" sz="2400" dirty="0"/>
              <a:t>Fall 2021 - Spring 2022 </a:t>
            </a:r>
            <a:endParaRPr lang="en-US" dirty="0"/>
          </a:p>
        </p:txBody>
      </p:sp>
      <p:sp>
        <p:nvSpPr>
          <p:cNvPr id="3" name="Content Placeholder 2">
            <a:extLst>
              <a:ext uri="{FF2B5EF4-FFF2-40B4-BE49-F238E27FC236}">
                <a16:creationId xmlns:a16="http://schemas.microsoft.com/office/drawing/2014/main" id="{B71561CF-F641-E043-ADE4-181B922437AC}"/>
              </a:ext>
            </a:extLst>
          </p:cNvPr>
          <p:cNvSpPr>
            <a:spLocks noGrp="1"/>
          </p:cNvSpPr>
          <p:nvPr>
            <p:ph sz="half" idx="1"/>
          </p:nvPr>
        </p:nvSpPr>
        <p:spPr/>
        <p:txBody>
          <a:bodyPr/>
          <a:lstStyle/>
          <a:p>
            <a:pPr marL="0" indent="0" algn="ctr">
              <a:buNone/>
            </a:pPr>
            <a:r>
              <a:rPr lang="en-US" b="1" dirty="0">
                <a:solidFill>
                  <a:schemeClr val="accent2">
                    <a:lumMod val="25000"/>
                  </a:schemeClr>
                </a:solidFill>
              </a:rPr>
              <a:t>Intersegmental Collaboration</a:t>
            </a:r>
          </a:p>
          <a:p>
            <a:pPr marL="342900" indent="-342900"/>
            <a:r>
              <a:rPr lang="en-US" dirty="0"/>
              <a:t>Faculty Discipline Review Group (FDRG)</a:t>
            </a:r>
          </a:p>
          <a:p>
            <a:pPr marL="342900" indent="-342900"/>
            <a:r>
              <a:rPr lang="en-US" dirty="0"/>
              <a:t>Vetting:  Discipline faculty</a:t>
            </a:r>
          </a:p>
          <a:p>
            <a:pPr marL="342900" indent="-342900"/>
            <a:r>
              <a:rPr lang="en-US" dirty="0"/>
              <a:t>Intersegmental Curriculum Faculty Workgroup (ICFW) approval</a:t>
            </a:r>
          </a:p>
          <a:p>
            <a:pPr marL="342900" indent="-342900"/>
            <a:r>
              <a:rPr lang="en-US" dirty="0"/>
              <a:t>Intersegmental Curriculum Workgroup (ICW): Discuss and confirm implementation strategy</a:t>
            </a:r>
          </a:p>
          <a:p>
            <a:pPr marL="342900" indent="-342900"/>
            <a:r>
              <a:rPr lang="en-US" dirty="0"/>
              <a:t>CCC Chancellor’s Office Template posting</a:t>
            </a:r>
          </a:p>
          <a:p>
            <a:pPr marL="0" indent="0">
              <a:buNone/>
            </a:pPr>
            <a:r>
              <a:rPr lang="en-US" i="1" dirty="0">
                <a:solidFill>
                  <a:srgbClr val="7030A0"/>
                </a:solidFill>
              </a:rPr>
              <a:t>If substantive changes are made…</a:t>
            </a:r>
          </a:p>
          <a:p>
            <a:pPr marL="342900" indent="-342900"/>
            <a:r>
              <a:rPr lang="en-US" dirty="0"/>
              <a:t>CSU Chancellor’s Office work with CSU Campuses to determine similarity</a:t>
            </a:r>
          </a:p>
          <a:p>
            <a:pPr marL="0" indent="0">
              <a:buNone/>
            </a:pPr>
            <a:endParaRPr lang="en-US" dirty="0"/>
          </a:p>
        </p:txBody>
      </p:sp>
      <p:sp>
        <p:nvSpPr>
          <p:cNvPr id="4" name="Slide Number Placeholder 3">
            <a:extLst>
              <a:ext uri="{FF2B5EF4-FFF2-40B4-BE49-F238E27FC236}">
                <a16:creationId xmlns:a16="http://schemas.microsoft.com/office/drawing/2014/main" id="{CB183B44-6B03-8B41-A2E7-E4C0AD65848F}"/>
              </a:ext>
            </a:extLst>
          </p:cNvPr>
          <p:cNvSpPr>
            <a:spLocks noGrp="1"/>
          </p:cNvSpPr>
          <p:nvPr>
            <p:ph type="sldNum" sz="quarter" idx="10"/>
          </p:nvPr>
        </p:nvSpPr>
        <p:spPr/>
        <p:txBody>
          <a:bodyPr/>
          <a:lstStyle/>
          <a:p>
            <a:pPr>
              <a:defRPr/>
            </a:pPr>
            <a:fld id="{B3DECD38-FFDC-B946-A4F7-DDE361C58630}" type="slidenum">
              <a:rPr lang="en-US" altLang="en-US" smtClean="0"/>
              <a:pPr>
                <a:defRPr/>
              </a:pPr>
              <a:t>13</a:t>
            </a:fld>
            <a:endParaRPr lang="en-US" altLang="en-US"/>
          </a:p>
        </p:txBody>
      </p:sp>
    </p:spTree>
    <p:extLst>
      <p:ext uri="{BB962C8B-B14F-4D97-AF65-F5344CB8AC3E}">
        <p14:creationId xmlns:p14="http://schemas.microsoft.com/office/powerpoint/2010/main" val="2943959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01DA3-F3A6-2C44-9BF2-6870EA6683E1}"/>
              </a:ext>
            </a:extLst>
          </p:cNvPr>
          <p:cNvSpPr>
            <a:spLocks noGrp="1"/>
          </p:cNvSpPr>
          <p:nvPr>
            <p:ph type="title"/>
          </p:nvPr>
        </p:nvSpPr>
        <p:spPr/>
        <p:txBody>
          <a:bodyPr anchor="ctr"/>
          <a:lstStyle/>
          <a:p>
            <a:pPr algn="ctr"/>
            <a:r>
              <a:rPr lang="en-US" b="1" dirty="0"/>
              <a:t>Role of C-ID – What is C-ID?</a:t>
            </a:r>
          </a:p>
        </p:txBody>
      </p:sp>
      <p:sp>
        <p:nvSpPr>
          <p:cNvPr id="3" name="Content Placeholder 2">
            <a:extLst>
              <a:ext uri="{FF2B5EF4-FFF2-40B4-BE49-F238E27FC236}">
                <a16:creationId xmlns:a16="http://schemas.microsoft.com/office/drawing/2014/main" id="{5FC11641-525F-254A-BC65-E0E5EFF97CC7}"/>
              </a:ext>
            </a:extLst>
          </p:cNvPr>
          <p:cNvSpPr>
            <a:spLocks noGrp="1"/>
          </p:cNvSpPr>
          <p:nvPr>
            <p:ph sz="half" idx="1"/>
          </p:nvPr>
        </p:nvSpPr>
        <p:spPr>
          <a:xfrm>
            <a:off x="1277650" y="1490133"/>
            <a:ext cx="10058400" cy="4727787"/>
          </a:xfrm>
        </p:spPr>
        <p:txBody>
          <a:bodyPr/>
          <a:lstStyle/>
          <a:p>
            <a:r>
              <a:rPr lang="en-US" dirty="0"/>
              <a:t>Supra-numbering system, started in 2007.</a:t>
            </a:r>
          </a:p>
          <a:p>
            <a:r>
              <a:rPr lang="en-US" dirty="0"/>
              <a:t>Pre-dates Transfer Model Curricula (TMCs) and Associate Degrees for Transfer (ADTs)</a:t>
            </a:r>
          </a:p>
          <a:p>
            <a:r>
              <a:rPr lang="en-US" dirty="0"/>
              <a:t>Governance structure:</a:t>
            </a:r>
          </a:p>
          <a:p>
            <a:pPr lvl="1"/>
            <a:r>
              <a:rPr lang="en-US" dirty="0"/>
              <a:t>State Senate-appointed faculty, system Chancellor’s office partners, and educators from other segments of higher education</a:t>
            </a:r>
          </a:p>
          <a:p>
            <a:pPr lvl="2"/>
            <a:r>
              <a:rPr lang="en-US" dirty="0"/>
              <a:t>Intersegmental Curriculum Workgroup (ICW)</a:t>
            </a:r>
          </a:p>
          <a:p>
            <a:pPr lvl="3"/>
            <a:r>
              <a:rPr lang="en-US" dirty="0"/>
              <a:t>Intersegmental Curriculum Faculty Workgroup (ICFW)</a:t>
            </a:r>
          </a:p>
          <a:p>
            <a:pPr lvl="2"/>
            <a:r>
              <a:rPr lang="en-US" dirty="0"/>
              <a:t>C-ID Advisory Group</a:t>
            </a:r>
          </a:p>
          <a:p>
            <a:pPr lvl="1"/>
            <a:r>
              <a:rPr lang="en-US" dirty="0"/>
              <a:t>Academic Senate for California Community Colleges and Academic Senate of the California State University (ASCCC and ASCSU)-appointed discipline faculty</a:t>
            </a:r>
          </a:p>
          <a:p>
            <a:pPr lvl="2"/>
            <a:r>
              <a:rPr lang="en-US" dirty="0"/>
              <a:t>Faculty Discipline Review Group (FDRG)</a:t>
            </a:r>
          </a:p>
          <a:p>
            <a:endParaRPr lang="en-US" dirty="0"/>
          </a:p>
          <a:p>
            <a:endParaRPr lang="en-US" dirty="0"/>
          </a:p>
        </p:txBody>
      </p:sp>
      <p:sp>
        <p:nvSpPr>
          <p:cNvPr id="4" name="Slide Number Placeholder 3">
            <a:extLst>
              <a:ext uri="{FF2B5EF4-FFF2-40B4-BE49-F238E27FC236}">
                <a16:creationId xmlns:a16="http://schemas.microsoft.com/office/drawing/2014/main" id="{0C9B205F-94B4-BE48-B954-FBBBA1CF3E1A}"/>
              </a:ext>
            </a:extLst>
          </p:cNvPr>
          <p:cNvSpPr>
            <a:spLocks noGrp="1"/>
          </p:cNvSpPr>
          <p:nvPr>
            <p:ph type="sldNum" sz="quarter" idx="10"/>
          </p:nvPr>
        </p:nvSpPr>
        <p:spPr/>
        <p:txBody>
          <a:bodyPr/>
          <a:lstStyle/>
          <a:p>
            <a:pPr>
              <a:defRPr/>
            </a:pPr>
            <a:fld id="{B3DECD38-FFDC-B946-A4F7-DDE361C58630}" type="slidenum">
              <a:rPr lang="en-US" altLang="en-US" smtClean="0"/>
              <a:pPr>
                <a:defRPr/>
              </a:pPr>
              <a:t>14</a:t>
            </a:fld>
            <a:endParaRPr lang="en-US" altLang="en-US"/>
          </a:p>
        </p:txBody>
      </p:sp>
    </p:spTree>
    <p:extLst>
      <p:ext uri="{BB962C8B-B14F-4D97-AF65-F5344CB8AC3E}">
        <p14:creationId xmlns:p14="http://schemas.microsoft.com/office/powerpoint/2010/main" val="124561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3206D-BE1E-3A47-99FB-DAFCC06A3A2E}"/>
              </a:ext>
            </a:extLst>
          </p:cNvPr>
          <p:cNvSpPr>
            <a:spLocks noGrp="1"/>
          </p:cNvSpPr>
          <p:nvPr>
            <p:ph type="title"/>
          </p:nvPr>
        </p:nvSpPr>
        <p:spPr/>
        <p:txBody>
          <a:bodyPr anchor="ctr"/>
          <a:lstStyle/>
          <a:p>
            <a:pPr algn="ctr"/>
            <a:r>
              <a:rPr lang="en-US" b="1" dirty="0"/>
              <a:t>FDRG Membership and Functions</a:t>
            </a:r>
          </a:p>
        </p:txBody>
      </p:sp>
      <p:sp>
        <p:nvSpPr>
          <p:cNvPr id="3" name="Content Placeholder 2">
            <a:extLst>
              <a:ext uri="{FF2B5EF4-FFF2-40B4-BE49-F238E27FC236}">
                <a16:creationId xmlns:a16="http://schemas.microsoft.com/office/drawing/2014/main" id="{226C193C-005C-5B41-A1D3-52123F0B0C49}"/>
              </a:ext>
            </a:extLst>
          </p:cNvPr>
          <p:cNvSpPr>
            <a:spLocks noGrp="1"/>
          </p:cNvSpPr>
          <p:nvPr>
            <p:ph sz="half" idx="1"/>
          </p:nvPr>
        </p:nvSpPr>
        <p:spPr/>
        <p:txBody>
          <a:bodyPr/>
          <a:lstStyle/>
          <a:p>
            <a:r>
              <a:rPr lang="en-US" dirty="0"/>
              <a:t>Functions - Considering input from CCC and CSU discipline (and related discipline) faculty and AOs:</a:t>
            </a:r>
          </a:p>
          <a:p>
            <a:pPr lvl="1"/>
            <a:r>
              <a:rPr lang="en-US" dirty="0"/>
              <a:t>Develop or modify C-ID descriptors; and determine whether a descriptor change is substantial</a:t>
            </a:r>
          </a:p>
          <a:p>
            <a:pPr lvl="1"/>
            <a:r>
              <a:rPr lang="en-US" dirty="0"/>
              <a:t>Develop or modify a Transfer Model Curriculum</a:t>
            </a:r>
          </a:p>
          <a:p>
            <a:pPr lvl="1"/>
            <a:r>
              <a:rPr lang="en-US" dirty="0"/>
              <a:t>Ongoing professional development to ensure that the curriculum is relevant (for transfer), culturally relevant (inclusive), accessible, and equitable.</a:t>
            </a:r>
          </a:p>
          <a:p>
            <a:pPr lvl="1"/>
            <a:r>
              <a:rPr lang="en-US" dirty="0"/>
              <a:t>AND – look for alignment between their discipline’s TMC and UCTP</a:t>
            </a:r>
          </a:p>
        </p:txBody>
      </p:sp>
      <p:sp>
        <p:nvSpPr>
          <p:cNvPr id="4" name="Slide Number Placeholder 3">
            <a:extLst>
              <a:ext uri="{FF2B5EF4-FFF2-40B4-BE49-F238E27FC236}">
                <a16:creationId xmlns:a16="http://schemas.microsoft.com/office/drawing/2014/main" id="{2AE91552-4DBB-3045-B758-C354AE94E296}"/>
              </a:ext>
            </a:extLst>
          </p:cNvPr>
          <p:cNvSpPr>
            <a:spLocks noGrp="1"/>
          </p:cNvSpPr>
          <p:nvPr>
            <p:ph type="sldNum" sz="quarter" idx="10"/>
          </p:nvPr>
        </p:nvSpPr>
        <p:spPr/>
        <p:txBody>
          <a:bodyPr/>
          <a:lstStyle/>
          <a:p>
            <a:pPr>
              <a:defRPr/>
            </a:pPr>
            <a:fld id="{B3DECD38-FFDC-B946-A4F7-DDE361C58630}" type="slidenum">
              <a:rPr lang="en-US" altLang="en-US" smtClean="0"/>
              <a:pPr>
                <a:defRPr/>
              </a:pPr>
              <a:t>15</a:t>
            </a:fld>
            <a:endParaRPr lang="en-US" altLang="en-US"/>
          </a:p>
        </p:txBody>
      </p:sp>
    </p:spTree>
    <p:extLst>
      <p:ext uri="{BB962C8B-B14F-4D97-AF65-F5344CB8AC3E}">
        <p14:creationId xmlns:p14="http://schemas.microsoft.com/office/powerpoint/2010/main" val="4223445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E7FF-585A-694E-AB38-DD25232D46D5}"/>
              </a:ext>
            </a:extLst>
          </p:cNvPr>
          <p:cNvSpPr>
            <a:spLocks noGrp="1"/>
          </p:cNvSpPr>
          <p:nvPr>
            <p:ph type="title"/>
          </p:nvPr>
        </p:nvSpPr>
        <p:spPr/>
        <p:txBody>
          <a:bodyPr anchor="ctr"/>
          <a:lstStyle/>
          <a:p>
            <a:pPr algn="ctr"/>
            <a:r>
              <a:rPr lang="en-US" b="1" dirty="0"/>
              <a:t>TMCs, ADTs, UCTP, and UCTP Pilot</a:t>
            </a:r>
          </a:p>
        </p:txBody>
      </p:sp>
      <p:sp>
        <p:nvSpPr>
          <p:cNvPr id="3" name="Content Placeholder 2">
            <a:extLst>
              <a:ext uri="{FF2B5EF4-FFF2-40B4-BE49-F238E27FC236}">
                <a16:creationId xmlns:a16="http://schemas.microsoft.com/office/drawing/2014/main" id="{1D9467F9-8595-4E4B-8D66-A85CA3A84B15}"/>
              </a:ext>
            </a:extLst>
          </p:cNvPr>
          <p:cNvSpPr>
            <a:spLocks noGrp="1"/>
          </p:cNvSpPr>
          <p:nvPr>
            <p:ph sz="half" idx="1"/>
          </p:nvPr>
        </p:nvSpPr>
        <p:spPr>
          <a:xfrm>
            <a:off x="1277650" y="1524000"/>
            <a:ext cx="10058400" cy="4693920"/>
          </a:xfrm>
        </p:spPr>
        <p:txBody>
          <a:bodyPr/>
          <a:lstStyle/>
          <a:p>
            <a:r>
              <a:rPr lang="en-US" dirty="0"/>
              <a:t>TMC = Template for creation of an Associate Degree for Transfer (ADT) is developed</a:t>
            </a:r>
          </a:p>
          <a:p>
            <a:pPr lvl="1"/>
            <a:r>
              <a:rPr lang="en-US" dirty="0"/>
              <a:t>CSUs make “determinations of similar” for admissions purposes</a:t>
            </a:r>
          </a:p>
          <a:p>
            <a:r>
              <a:rPr lang="en-US" dirty="0"/>
              <a:t>ADT = Functions as a tool to help some students transfer to CSU.</a:t>
            </a:r>
          </a:p>
          <a:p>
            <a:pPr lvl="1"/>
            <a:r>
              <a:rPr lang="en-US" dirty="0"/>
              <a:t>Students can choose alternate paths, but there has to be a way for a student to complete no more than 60 units at a CCC and no more than 60 units at CSU to earn the Baccalaureate Degree</a:t>
            </a:r>
          </a:p>
          <a:p>
            <a:pPr lvl="1"/>
            <a:r>
              <a:rPr lang="en-US" dirty="0"/>
              <a:t>Priority admission to CSU system, not to a specific campus or major.</a:t>
            </a:r>
          </a:p>
          <a:p>
            <a:pPr lvl="1"/>
            <a:r>
              <a:rPr lang="en-US" dirty="0"/>
              <a:t>Per SB 1440 (Padilla), the intent of the law was to also award an associate degree to transfer-bound students.</a:t>
            </a:r>
          </a:p>
          <a:p>
            <a:r>
              <a:rPr lang="en-US" dirty="0"/>
              <a:t>UCTP and UCTP Pilot = Chemistry and Physics AS degrees</a:t>
            </a:r>
          </a:p>
          <a:p>
            <a:pPr lvl="1"/>
            <a:r>
              <a:rPr lang="en-US" dirty="0"/>
              <a:t>Part of UC Pathways +</a:t>
            </a:r>
          </a:p>
          <a:p>
            <a:pPr lvl="1"/>
            <a:r>
              <a:rPr lang="en-US" dirty="0"/>
              <a:t>Also awards an associate degree to transfer-bound students (UC does not require an earned associate degree).</a:t>
            </a:r>
          </a:p>
        </p:txBody>
      </p:sp>
      <p:sp>
        <p:nvSpPr>
          <p:cNvPr id="4" name="Slide Number Placeholder 3">
            <a:extLst>
              <a:ext uri="{FF2B5EF4-FFF2-40B4-BE49-F238E27FC236}">
                <a16:creationId xmlns:a16="http://schemas.microsoft.com/office/drawing/2014/main" id="{0980A098-97AA-D347-A689-1A4FD6577626}"/>
              </a:ext>
            </a:extLst>
          </p:cNvPr>
          <p:cNvSpPr>
            <a:spLocks noGrp="1"/>
          </p:cNvSpPr>
          <p:nvPr>
            <p:ph type="sldNum" sz="quarter" idx="10"/>
          </p:nvPr>
        </p:nvSpPr>
        <p:spPr/>
        <p:txBody>
          <a:bodyPr/>
          <a:lstStyle/>
          <a:p>
            <a:pPr>
              <a:defRPr/>
            </a:pPr>
            <a:fld id="{B3DECD38-FFDC-B946-A4F7-DDE361C58630}" type="slidenum">
              <a:rPr lang="en-US" altLang="en-US" smtClean="0"/>
              <a:pPr>
                <a:defRPr/>
              </a:pPr>
              <a:t>16</a:t>
            </a:fld>
            <a:endParaRPr lang="en-US" altLang="en-US"/>
          </a:p>
        </p:txBody>
      </p:sp>
    </p:spTree>
    <p:extLst>
      <p:ext uri="{BB962C8B-B14F-4D97-AF65-F5344CB8AC3E}">
        <p14:creationId xmlns:p14="http://schemas.microsoft.com/office/powerpoint/2010/main" val="1340744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392E0-6A6E-7441-B04A-0180B9F367FD}"/>
              </a:ext>
            </a:extLst>
          </p:cNvPr>
          <p:cNvSpPr>
            <a:spLocks noGrp="1"/>
          </p:cNvSpPr>
          <p:nvPr>
            <p:ph type="title"/>
          </p:nvPr>
        </p:nvSpPr>
        <p:spPr/>
        <p:txBody>
          <a:bodyPr anchor="ctr"/>
          <a:lstStyle/>
          <a:p>
            <a:pPr algn="ctr"/>
            <a:r>
              <a:rPr lang="en-US" b="1" dirty="0"/>
              <a:t>TMC and UCTP Alignment Considerations</a:t>
            </a:r>
          </a:p>
        </p:txBody>
      </p:sp>
      <p:sp>
        <p:nvSpPr>
          <p:cNvPr id="3" name="Content Placeholder 2">
            <a:extLst>
              <a:ext uri="{FF2B5EF4-FFF2-40B4-BE49-F238E27FC236}">
                <a16:creationId xmlns:a16="http://schemas.microsoft.com/office/drawing/2014/main" id="{B7D41393-5E00-9F4A-A5A0-6808E7065AC4}"/>
              </a:ext>
            </a:extLst>
          </p:cNvPr>
          <p:cNvSpPr>
            <a:spLocks noGrp="1"/>
          </p:cNvSpPr>
          <p:nvPr>
            <p:ph sz="half" idx="1"/>
          </p:nvPr>
        </p:nvSpPr>
        <p:spPr/>
        <p:txBody>
          <a:bodyPr/>
          <a:lstStyle/>
          <a:p>
            <a:r>
              <a:rPr lang="en-US" dirty="0"/>
              <a:t>Follow-up breakout session will delve deeper into the differences between TMCs and UCTPs and allow opportunities to share ideas and questions.</a:t>
            </a:r>
          </a:p>
          <a:p>
            <a:r>
              <a:rPr lang="en-US" dirty="0"/>
              <a:t>Consequences of substantial changes to TMCs</a:t>
            </a:r>
          </a:p>
          <a:p>
            <a:pPr lvl="1"/>
            <a:r>
              <a:rPr lang="en-US" dirty="0"/>
              <a:t>Recall that TMCs are the basis for determinations of similar, not ADTs.</a:t>
            </a:r>
          </a:p>
          <a:p>
            <a:r>
              <a:rPr lang="en-US" dirty="0"/>
              <a:t>Student needs</a:t>
            </a:r>
          </a:p>
          <a:p>
            <a:pPr lvl="1"/>
            <a:r>
              <a:rPr lang="en-US" dirty="0"/>
              <a:t>Clear paths to transfer and beyond</a:t>
            </a:r>
          </a:p>
          <a:p>
            <a:pPr lvl="1"/>
            <a:r>
              <a:rPr lang="en-US" dirty="0"/>
              <a:t>Clear communication</a:t>
            </a:r>
          </a:p>
          <a:p>
            <a:pPr lvl="1"/>
            <a:r>
              <a:rPr lang="en-US" dirty="0"/>
              <a:t>Equitable access, guidance, and student agency/empowerment</a:t>
            </a:r>
          </a:p>
        </p:txBody>
      </p:sp>
      <p:sp>
        <p:nvSpPr>
          <p:cNvPr id="4" name="Slide Number Placeholder 3">
            <a:extLst>
              <a:ext uri="{FF2B5EF4-FFF2-40B4-BE49-F238E27FC236}">
                <a16:creationId xmlns:a16="http://schemas.microsoft.com/office/drawing/2014/main" id="{284E11A4-3C33-2C45-BC49-2936DF2F13D6}"/>
              </a:ext>
            </a:extLst>
          </p:cNvPr>
          <p:cNvSpPr>
            <a:spLocks noGrp="1"/>
          </p:cNvSpPr>
          <p:nvPr>
            <p:ph type="sldNum" sz="quarter" idx="10"/>
          </p:nvPr>
        </p:nvSpPr>
        <p:spPr/>
        <p:txBody>
          <a:bodyPr/>
          <a:lstStyle/>
          <a:p>
            <a:pPr>
              <a:defRPr/>
            </a:pPr>
            <a:fld id="{B3DECD38-FFDC-B946-A4F7-DDE361C58630}" type="slidenum">
              <a:rPr lang="en-US" altLang="en-US" smtClean="0"/>
              <a:pPr>
                <a:defRPr/>
              </a:pPr>
              <a:t>17</a:t>
            </a:fld>
            <a:endParaRPr lang="en-US" altLang="en-US"/>
          </a:p>
        </p:txBody>
      </p:sp>
    </p:spTree>
    <p:extLst>
      <p:ext uri="{BB962C8B-B14F-4D97-AF65-F5344CB8AC3E}">
        <p14:creationId xmlns:p14="http://schemas.microsoft.com/office/powerpoint/2010/main" val="3846200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6B73-A603-7642-95F0-2F21BEA47571}"/>
              </a:ext>
            </a:extLst>
          </p:cNvPr>
          <p:cNvSpPr>
            <a:spLocks noGrp="1"/>
          </p:cNvSpPr>
          <p:nvPr>
            <p:ph type="title"/>
          </p:nvPr>
        </p:nvSpPr>
        <p:spPr/>
        <p:txBody>
          <a:bodyPr anchor="ctr"/>
          <a:lstStyle/>
          <a:p>
            <a:pPr algn="ctr"/>
            <a:r>
              <a:rPr lang="en-US" b="1" dirty="0"/>
              <a:t>Other Transfer Options for Students</a:t>
            </a:r>
          </a:p>
        </p:txBody>
      </p:sp>
      <p:sp>
        <p:nvSpPr>
          <p:cNvPr id="3" name="Content Placeholder 2">
            <a:extLst>
              <a:ext uri="{FF2B5EF4-FFF2-40B4-BE49-F238E27FC236}">
                <a16:creationId xmlns:a16="http://schemas.microsoft.com/office/drawing/2014/main" id="{16A2EF22-77D4-A747-A2E4-801225B3E7FE}"/>
              </a:ext>
            </a:extLst>
          </p:cNvPr>
          <p:cNvSpPr>
            <a:spLocks noGrp="1"/>
          </p:cNvSpPr>
          <p:nvPr>
            <p:ph sz="half" idx="1"/>
          </p:nvPr>
        </p:nvSpPr>
        <p:spPr/>
        <p:txBody>
          <a:bodyPr/>
          <a:lstStyle/>
          <a:p>
            <a:r>
              <a:rPr lang="en-US" dirty="0"/>
              <a:t>ADT agreements with some additional colleges:</a:t>
            </a:r>
          </a:p>
          <a:p>
            <a:endParaRPr lang="en-US" dirty="0"/>
          </a:p>
          <a:p>
            <a:pPr lvl="1"/>
            <a:r>
              <a:rPr lang="en-US" dirty="0"/>
              <a:t>Private colleges/universities: Association of Independent California Colleges and Universities (AICCU)</a:t>
            </a:r>
          </a:p>
          <a:p>
            <a:pPr marL="457200" lvl="1" indent="0">
              <a:buNone/>
            </a:pPr>
            <a:endParaRPr lang="en-US" dirty="0"/>
          </a:p>
          <a:p>
            <a:pPr lvl="1"/>
            <a:r>
              <a:rPr lang="en-US" dirty="0"/>
              <a:t>Historically Black Colleges and Universities (HBCU)</a:t>
            </a:r>
          </a:p>
          <a:p>
            <a:pPr lvl="1"/>
            <a:endParaRPr lang="en-US" dirty="0"/>
          </a:p>
          <a:p>
            <a:pPr lvl="1"/>
            <a:r>
              <a:rPr lang="en-US" dirty="0">
                <a:hlinkClick r:id="rId2"/>
              </a:rPr>
              <a:t>Participating Colleges</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5E5A93F7-8D98-CD48-9AAC-2AE478F652E6}"/>
              </a:ext>
            </a:extLst>
          </p:cNvPr>
          <p:cNvSpPr>
            <a:spLocks noGrp="1"/>
          </p:cNvSpPr>
          <p:nvPr>
            <p:ph type="sldNum" sz="quarter" idx="10"/>
          </p:nvPr>
        </p:nvSpPr>
        <p:spPr/>
        <p:txBody>
          <a:bodyPr/>
          <a:lstStyle/>
          <a:p>
            <a:pPr>
              <a:defRPr/>
            </a:pPr>
            <a:fld id="{B3DECD38-FFDC-B946-A4F7-DDE361C58630}" type="slidenum">
              <a:rPr lang="en-US" altLang="en-US" smtClean="0"/>
              <a:pPr>
                <a:defRPr/>
              </a:pPr>
              <a:t>18</a:t>
            </a:fld>
            <a:endParaRPr lang="en-US" altLang="en-US"/>
          </a:p>
        </p:txBody>
      </p:sp>
    </p:spTree>
    <p:extLst>
      <p:ext uri="{BB962C8B-B14F-4D97-AF65-F5344CB8AC3E}">
        <p14:creationId xmlns:p14="http://schemas.microsoft.com/office/powerpoint/2010/main" val="3217902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C0B00-66D6-5342-B5CF-712E12886CD5}"/>
              </a:ext>
            </a:extLst>
          </p:cNvPr>
          <p:cNvSpPr>
            <a:spLocks noGrp="1"/>
          </p:cNvSpPr>
          <p:nvPr>
            <p:ph type="title"/>
          </p:nvPr>
        </p:nvSpPr>
        <p:spPr/>
        <p:txBody>
          <a:bodyPr anchor="ctr"/>
          <a:lstStyle/>
          <a:p>
            <a:pPr algn="ctr"/>
            <a:r>
              <a:rPr lang="en-US" b="1" dirty="0"/>
              <a:t>Resources</a:t>
            </a:r>
          </a:p>
        </p:txBody>
      </p:sp>
      <p:sp>
        <p:nvSpPr>
          <p:cNvPr id="3" name="Content Placeholder 2">
            <a:extLst>
              <a:ext uri="{FF2B5EF4-FFF2-40B4-BE49-F238E27FC236}">
                <a16:creationId xmlns:a16="http://schemas.microsoft.com/office/drawing/2014/main" id="{398BCB75-0456-DE45-9C4D-BC901E556E3F}"/>
              </a:ext>
            </a:extLst>
          </p:cNvPr>
          <p:cNvSpPr>
            <a:spLocks noGrp="1"/>
          </p:cNvSpPr>
          <p:nvPr>
            <p:ph sz="half" idx="1"/>
          </p:nvPr>
        </p:nvSpPr>
        <p:spPr>
          <a:xfrm>
            <a:off x="1277650" y="1557867"/>
            <a:ext cx="10058400" cy="4660053"/>
          </a:xfrm>
        </p:spPr>
        <p:txBody>
          <a:bodyPr/>
          <a:lstStyle/>
          <a:p>
            <a:r>
              <a:rPr lang="en-US" sz="1800" dirty="0"/>
              <a:t>C-ID Policies:  </a:t>
            </a:r>
            <a:r>
              <a:rPr lang="en-US" sz="1800" dirty="0">
                <a:hlinkClick r:id="rId2"/>
              </a:rPr>
              <a:t>https://c-id.net/page/1</a:t>
            </a:r>
            <a:endParaRPr lang="en-US" sz="1800" dirty="0"/>
          </a:p>
          <a:p>
            <a:r>
              <a:rPr lang="en-US" sz="1800" dirty="0"/>
              <a:t>TMCs:  </a:t>
            </a:r>
            <a:r>
              <a:rPr lang="en-US" sz="1800" dirty="0">
                <a:hlinkClick r:id="rId3"/>
              </a:rPr>
              <a:t>https://c-id.net/tmc</a:t>
            </a:r>
            <a:endParaRPr lang="en-US" sz="1800" dirty="0"/>
          </a:p>
          <a:p>
            <a:r>
              <a:rPr lang="en-US" sz="1800" dirty="0"/>
              <a:t>History of C-ID:  </a:t>
            </a:r>
            <a:r>
              <a:rPr lang="en-US" sz="1800" dirty="0">
                <a:hlinkClick r:id="rId4"/>
              </a:rPr>
              <a:t>https://www.asccc.org/papers/history-c-id-and-tmcs-academic-senate-white-paper-0</a:t>
            </a:r>
            <a:endParaRPr lang="en-US" sz="1800" dirty="0"/>
          </a:p>
          <a:p>
            <a:r>
              <a:rPr lang="en-US" sz="1800" dirty="0"/>
              <a:t>CSU determinations of similar:  </a:t>
            </a:r>
            <a:r>
              <a:rPr lang="en-US" sz="1800" dirty="0">
                <a:hlinkClick r:id="rId5"/>
              </a:rPr>
              <a:t>https://www.calstate.edu/apply/transfer/Pages/associate-degree-for-transfer-major-and-campus-search.aspx</a:t>
            </a:r>
            <a:endParaRPr lang="en-US" sz="1800" dirty="0"/>
          </a:p>
          <a:p>
            <a:r>
              <a:rPr lang="en-US" sz="1800" dirty="0"/>
              <a:t>UCTP:  </a:t>
            </a:r>
            <a:r>
              <a:rPr lang="en-US" sz="1800" dirty="0">
                <a:hlinkClick r:id="rId6"/>
              </a:rPr>
              <a:t>https://admission.universityofcalifornia.edu/admission-requirements/transfer-requirements/uc-transfer-programs/transfer-pathways/</a:t>
            </a:r>
            <a:endParaRPr lang="en-US" sz="1800" dirty="0"/>
          </a:p>
          <a:p>
            <a:r>
              <a:rPr lang="en-US" sz="1800" dirty="0"/>
              <a:t>UCTP Pilot (Pathways Plus):  </a:t>
            </a:r>
            <a:r>
              <a:rPr lang="en-US" sz="1800" dirty="0">
                <a:hlinkClick r:id="rId7"/>
              </a:rPr>
              <a:t>https://admission.universityofcalifornia.edu/admission-requirements/transfer-requirements/uc-transfer-programs/pathways-plus.html</a:t>
            </a:r>
            <a:endParaRPr lang="en-US" sz="1800" dirty="0"/>
          </a:p>
          <a:p>
            <a:r>
              <a:rPr lang="en-US" sz="1800" dirty="0"/>
              <a:t>ASCCC Rostrum Articles:</a:t>
            </a:r>
          </a:p>
          <a:p>
            <a:pPr lvl="1"/>
            <a:r>
              <a:rPr lang="en-US" sz="1600" dirty="0">
                <a:hlinkClick r:id="rId8"/>
              </a:rPr>
              <a:t>Streamlining Transfer Pathways: Educational Equity or Equality</a:t>
            </a:r>
            <a:endParaRPr lang="en-US" sz="1600" dirty="0"/>
          </a:p>
          <a:p>
            <a:pPr lvl="1"/>
            <a:r>
              <a:rPr lang="en-US" sz="1600" dirty="0">
                <a:hlinkClick r:id="rId9"/>
              </a:rPr>
              <a:t>UC Transfer Admission Pathways</a:t>
            </a:r>
            <a:endParaRPr lang="en-US" sz="1600" dirty="0"/>
          </a:p>
          <a:p>
            <a:pPr lvl="1"/>
            <a:r>
              <a:rPr lang="en-US" sz="1600" dirty="0">
                <a:hlinkClick r:id="rId10"/>
              </a:rPr>
              <a:t>Intersegmental Transfer – Progress Report</a:t>
            </a:r>
            <a:endParaRPr lang="en-US" sz="1600" dirty="0"/>
          </a:p>
        </p:txBody>
      </p:sp>
      <p:sp>
        <p:nvSpPr>
          <p:cNvPr id="4" name="Slide Number Placeholder 3">
            <a:extLst>
              <a:ext uri="{FF2B5EF4-FFF2-40B4-BE49-F238E27FC236}">
                <a16:creationId xmlns:a16="http://schemas.microsoft.com/office/drawing/2014/main" id="{E9B2A80F-3987-C441-B789-99C6BA6E53EB}"/>
              </a:ext>
            </a:extLst>
          </p:cNvPr>
          <p:cNvSpPr>
            <a:spLocks noGrp="1"/>
          </p:cNvSpPr>
          <p:nvPr>
            <p:ph type="sldNum" sz="quarter" idx="10"/>
          </p:nvPr>
        </p:nvSpPr>
        <p:spPr/>
        <p:txBody>
          <a:bodyPr/>
          <a:lstStyle/>
          <a:p>
            <a:pPr>
              <a:defRPr/>
            </a:pPr>
            <a:fld id="{B3DECD38-FFDC-B946-A4F7-DDE361C58630}" type="slidenum">
              <a:rPr lang="en-US" altLang="en-US" smtClean="0"/>
              <a:pPr>
                <a:defRPr/>
              </a:pPr>
              <a:t>19</a:t>
            </a:fld>
            <a:endParaRPr lang="en-US" altLang="en-US"/>
          </a:p>
        </p:txBody>
      </p:sp>
    </p:spTree>
    <p:extLst>
      <p:ext uri="{BB962C8B-B14F-4D97-AF65-F5344CB8AC3E}">
        <p14:creationId xmlns:p14="http://schemas.microsoft.com/office/powerpoint/2010/main" val="1066895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E772-9820-F54D-9B50-93D117BEFE39}"/>
              </a:ext>
            </a:extLst>
          </p:cNvPr>
          <p:cNvSpPr>
            <a:spLocks noGrp="1"/>
          </p:cNvSpPr>
          <p:nvPr>
            <p:ph type="title"/>
          </p:nvPr>
        </p:nvSpPr>
        <p:spPr/>
        <p:txBody>
          <a:bodyPr anchor="ctr">
            <a:normAutofit/>
          </a:bodyPr>
          <a:lstStyle/>
          <a:p>
            <a:r>
              <a:rPr lang="en-US" sz="4200" b="1" dirty="0"/>
              <a:t>Presenters</a:t>
            </a:r>
          </a:p>
        </p:txBody>
      </p:sp>
      <p:sp>
        <p:nvSpPr>
          <p:cNvPr id="3" name="Content Placeholder 2">
            <a:extLst>
              <a:ext uri="{FF2B5EF4-FFF2-40B4-BE49-F238E27FC236}">
                <a16:creationId xmlns:a16="http://schemas.microsoft.com/office/drawing/2014/main" id="{EE1ED14E-3D41-494C-B12E-F6F1BB886469}"/>
              </a:ext>
            </a:extLst>
          </p:cNvPr>
          <p:cNvSpPr>
            <a:spLocks noGrp="1"/>
          </p:cNvSpPr>
          <p:nvPr>
            <p:ph idx="1"/>
          </p:nvPr>
        </p:nvSpPr>
        <p:spPr>
          <a:xfrm>
            <a:off x="4402667" y="1335090"/>
            <a:ext cx="6630458" cy="4747295"/>
          </a:xfrm>
        </p:spPr>
        <p:txBody>
          <a:bodyPr/>
          <a:lstStyle/>
          <a:p>
            <a:r>
              <a:rPr lang="en-US" dirty="0"/>
              <a:t>Virginia “</a:t>
            </a:r>
            <a:r>
              <a:rPr lang="en-US" dirty="0" err="1"/>
              <a:t>Ginni</a:t>
            </a:r>
            <a:r>
              <a:rPr lang="en-US" dirty="0"/>
              <a:t>” May</a:t>
            </a:r>
          </a:p>
          <a:p>
            <a:pPr marL="342900" indent="-342900">
              <a:buFont typeface="Arial" panose="020B0604020202020204" pitchFamily="34" charset="0"/>
              <a:buChar char="•"/>
            </a:pPr>
            <a:r>
              <a:rPr lang="en-US" dirty="0"/>
              <a:t>ASCCC Vice President, </a:t>
            </a:r>
          </a:p>
          <a:p>
            <a:pPr marL="342900" indent="-342900">
              <a:buFont typeface="Arial" panose="020B0604020202020204" pitchFamily="34" charset="0"/>
              <a:buChar char="•"/>
            </a:pPr>
            <a:r>
              <a:rPr lang="en-US" dirty="0"/>
              <a:t>Intersegmental Curriculum Workgroup (ICW) Chair</a:t>
            </a:r>
          </a:p>
          <a:p>
            <a:pPr marL="342900" indent="-342900">
              <a:buFont typeface="Arial" panose="020B0604020202020204" pitchFamily="34" charset="0"/>
              <a:buChar char="•"/>
            </a:pPr>
            <a:r>
              <a:rPr lang="en-US" dirty="0"/>
              <a:t>Transfer Alignment Project Chair</a:t>
            </a:r>
          </a:p>
          <a:p>
            <a:endParaRPr lang="en-US" dirty="0"/>
          </a:p>
          <a:p>
            <a:r>
              <a:rPr lang="en-US" dirty="0"/>
              <a:t>Eric Wada </a:t>
            </a:r>
          </a:p>
          <a:p>
            <a:pPr marL="342900" indent="-342900">
              <a:buFont typeface="Arial" panose="020B0604020202020204" pitchFamily="34" charset="0"/>
              <a:buChar char="•"/>
            </a:pPr>
            <a:r>
              <a:rPr lang="en-US" dirty="0"/>
              <a:t>Curriculum Director, C-ID/ASCCC </a:t>
            </a:r>
          </a:p>
          <a:p>
            <a:pPr marL="342900" indent="-342900">
              <a:buFont typeface="Arial" panose="020B0604020202020204" pitchFamily="34" charset="0"/>
              <a:buChar char="•"/>
            </a:pPr>
            <a:r>
              <a:rPr lang="en-US" dirty="0"/>
              <a:t>Transfer Alignment Project</a:t>
            </a:r>
          </a:p>
          <a:p>
            <a:endParaRPr lang="en-US" dirty="0"/>
          </a:p>
        </p:txBody>
      </p:sp>
      <p:pic>
        <p:nvPicPr>
          <p:cNvPr id="6" name="Picture 5">
            <a:extLst>
              <a:ext uri="{FF2B5EF4-FFF2-40B4-BE49-F238E27FC236}">
                <a16:creationId xmlns:a16="http://schemas.microsoft.com/office/drawing/2014/main" id="{D021A7AF-8D42-7949-A108-164FA12C4952}"/>
              </a:ext>
            </a:extLst>
          </p:cNvPr>
          <p:cNvPicPr>
            <a:picLocks noChangeAspect="1"/>
          </p:cNvPicPr>
          <p:nvPr/>
        </p:nvPicPr>
        <p:blipFill>
          <a:blip r:embed="rId2"/>
          <a:stretch>
            <a:fillRect/>
          </a:stretch>
        </p:blipFill>
        <p:spPr>
          <a:xfrm>
            <a:off x="227885" y="3536514"/>
            <a:ext cx="3577912" cy="894478"/>
          </a:xfrm>
          <a:prstGeom prst="rect">
            <a:avLst/>
          </a:prstGeom>
        </p:spPr>
      </p:pic>
      <p:sp>
        <p:nvSpPr>
          <p:cNvPr id="5" name="Slide Number Placeholder 4">
            <a:extLst>
              <a:ext uri="{FF2B5EF4-FFF2-40B4-BE49-F238E27FC236}">
                <a16:creationId xmlns:a16="http://schemas.microsoft.com/office/drawing/2014/main" id="{4841F54D-3F76-E54E-9C99-7F67F68F008F}"/>
              </a:ext>
            </a:extLst>
          </p:cNvPr>
          <p:cNvSpPr>
            <a:spLocks noGrp="1"/>
          </p:cNvSpPr>
          <p:nvPr>
            <p:ph type="sldNum" sz="quarter" idx="10"/>
          </p:nvPr>
        </p:nvSpPr>
        <p:spPr/>
        <p:txBody>
          <a:bodyPr/>
          <a:lstStyle/>
          <a:p>
            <a:pPr>
              <a:defRPr/>
            </a:pPr>
            <a:fld id="{BA612EA7-8AF5-6D4A-BB65-EDB273F44EC3}" type="slidenum">
              <a:rPr lang="en-US" altLang="en-US" smtClean="0"/>
              <a:pPr>
                <a:defRPr/>
              </a:pPr>
              <a:t>2</a:t>
            </a:fld>
            <a:endParaRPr lang="en-US" altLang="en-US"/>
          </a:p>
        </p:txBody>
      </p:sp>
    </p:spTree>
    <p:extLst>
      <p:ext uri="{BB962C8B-B14F-4D97-AF65-F5344CB8AC3E}">
        <p14:creationId xmlns:p14="http://schemas.microsoft.com/office/powerpoint/2010/main" val="2928014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FC33-0233-2B40-9A7D-6BE19E57C91F}"/>
              </a:ext>
            </a:extLst>
          </p:cNvPr>
          <p:cNvSpPr>
            <a:spLocks noGrp="1"/>
          </p:cNvSpPr>
          <p:nvPr>
            <p:ph type="title"/>
          </p:nvPr>
        </p:nvSpPr>
        <p:spPr/>
        <p:txBody>
          <a:bodyPr/>
          <a:lstStyle/>
          <a:p>
            <a:r>
              <a:rPr lang="en-US" b="1" dirty="0"/>
              <a:t>Questions?</a:t>
            </a:r>
            <a:br>
              <a:rPr lang="en-US" b="1" dirty="0"/>
            </a:br>
            <a:endParaRPr lang="en-US" b="1" dirty="0"/>
          </a:p>
        </p:txBody>
      </p:sp>
      <p:pic>
        <p:nvPicPr>
          <p:cNvPr id="6" name="Content Placeholder 5">
            <a:extLst>
              <a:ext uri="{FF2B5EF4-FFF2-40B4-BE49-F238E27FC236}">
                <a16:creationId xmlns:a16="http://schemas.microsoft.com/office/drawing/2014/main" id="{29946DDA-AACC-6547-8F22-136453EBEE38}"/>
              </a:ext>
            </a:extLst>
          </p:cNvPr>
          <p:cNvPicPr>
            <a:picLocks noGrp="1" noChangeAspect="1"/>
          </p:cNvPicPr>
          <p:nvPr>
            <p:ph idx="1"/>
          </p:nvPr>
        </p:nvPicPr>
        <p:blipFill>
          <a:blip r:embed="rId2"/>
          <a:stretch>
            <a:fillRect/>
          </a:stretch>
        </p:blipFill>
        <p:spPr>
          <a:xfrm>
            <a:off x="5215466" y="902228"/>
            <a:ext cx="5064125" cy="5064125"/>
          </a:xfrm>
        </p:spPr>
      </p:pic>
      <p:sp>
        <p:nvSpPr>
          <p:cNvPr id="4" name="Text Placeholder 3">
            <a:extLst>
              <a:ext uri="{FF2B5EF4-FFF2-40B4-BE49-F238E27FC236}">
                <a16:creationId xmlns:a16="http://schemas.microsoft.com/office/drawing/2014/main" id="{4AAC669E-A63D-C948-AF38-78213EDBCDD2}"/>
              </a:ext>
            </a:extLst>
          </p:cNvPr>
          <p:cNvSpPr>
            <a:spLocks noGrp="1"/>
          </p:cNvSpPr>
          <p:nvPr>
            <p:ph type="body" sz="half" idx="2"/>
          </p:nvPr>
        </p:nvSpPr>
        <p:spPr/>
        <p:txBody>
          <a:bodyPr anchor="t">
            <a:normAutofit/>
          </a:bodyPr>
          <a:lstStyle/>
          <a:p>
            <a:r>
              <a:rPr lang="en-US" sz="3200" b="1" dirty="0">
                <a:solidFill>
                  <a:srgbClr val="7030A0"/>
                </a:solidFill>
              </a:rPr>
              <a:t>Comments?</a:t>
            </a:r>
          </a:p>
          <a:p>
            <a:endParaRPr lang="en-US" sz="3200" b="1" dirty="0">
              <a:solidFill>
                <a:srgbClr val="7030A0"/>
              </a:solidFill>
            </a:endParaRPr>
          </a:p>
          <a:p>
            <a:r>
              <a:rPr lang="en-US" sz="3200" dirty="0">
                <a:solidFill>
                  <a:srgbClr val="002060"/>
                </a:solidFill>
              </a:rPr>
              <a:t>Email</a:t>
            </a:r>
            <a:r>
              <a:rPr lang="en-US" sz="3200" dirty="0">
                <a:solidFill>
                  <a:srgbClr val="7030A0"/>
                </a:solidFill>
              </a:rPr>
              <a:t> </a:t>
            </a:r>
            <a:r>
              <a:rPr lang="en-US" sz="3200" dirty="0">
                <a:solidFill>
                  <a:srgbClr val="7030A0"/>
                </a:solidFill>
                <a:hlinkClick r:id="rId3"/>
              </a:rPr>
              <a:t>info@asccc.org</a:t>
            </a:r>
            <a:r>
              <a:rPr lang="en-US" sz="3200" dirty="0">
                <a:solidFill>
                  <a:srgbClr val="7030A0"/>
                </a:solidFill>
              </a:rPr>
              <a:t> </a:t>
            </a:r>
          </a:p>
        </p:txBody>
      </p:sp>
      <p:sp>
        <p:nvSpPr>
          <p:cNvPr id="5" name="Slide Number Placeholder 4">
            <a:extLst>
              <a:ext uri="{FF2B5EF4-FFF2-40B4-BE49-F238E27FC236}">
                <a16:creationId xmlns:a16="http://schemas.microsoft.com/office/drawing/2014/main" id="{0117C711-7A2D-5649-B9A9-3380337552C6}"/>
              </a:ext>
            </a:extLst>
          </p:cNvPr>
          <p:cNvSpPr>
            <a:spLocks noGrp="1"/>
          </p:cNvSpPr>
          <p:nvPr>
            <p:ph type="sldNum" sz="quarter" idx="10"/>
          </p:nvPr>
        </p:nvSpPr>
        <p:spPr/>
        <p:txBody>
          <a:bodyPr/>
          <a:lstStyle/>
          <a:p>
            <a:pPr>
              <a:defRPr/>
            </a:pPr>
            <a:fld id="{BA612EA7-8AF5-6D4A-BB65-EDB273F44EC3}" type="slidenum">
              <a:rPr lang="en-US" altLang="en-US" smtClean="0"/>
              <a:pPr>
                <a:defRPr/>
              </a:pPr>
              <a:t>20</a:t>
            </a:fld>
            <a:endParaRPr lang="en-US" altLang="en-US"/>
          </a:p>
        </p:txBody>
      </p:sp>
    </p:spTree>
    <p:extLst>
      <p:ext uri="{BB962C8B-B14F-4D97-AF65-F5344CB8AC3E}">
        <p14:creationId xmlns:p14="http://schemas.microsoft.com/office/powerpoint/2010/main" val="1653898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259A4-306F-DC43-9F88-FFC469ADB80B}"/>
              </a:ext>
            </a:extLst>
          </p:cNvPr>
          <p:cNvSpPr>
            <a:spLocks noGrp="1"/>
          </p:cNvSpPr>
          <p:nvPr>
            <p:ph type="title"/>
          </p:nvPr>
        </p:nvSpPr>
        <p:spPr/>
        <p:txBody>
          <a:bodyPr anchor="ctr"/>
          <a:lstStyle/>
          <a:p>
            <a:pPr algn="ctr"/>
            <a:r>
              <a:rPr lang="en-US" b="1" dirty="0"/>
              <a:t>Description</a:t>
            </a:r>
          </a:p>
        </p:txBody>
      </p:sp>
      <p:sp>
        <p:nvSpPr>
          <p:cNvPr id="3" name="Content Placeholder 2">
            <a:extLst>
              <a:ext uri="{FF2B5EF4-FFF2-40B4-BE49-F238E27FC236}">
                <a16:creationId xmlns:a16="http://schemas.microsoft.com/office/drawing/2014/main" id="{971447B0-CC8C-124B-83A1-1EE3E7DED952}"/>
              </a:ext>
            </a:extLst>
          </p:cNvPr>
          <p:cNvSpPr>
            <a:spLocks noGrp="1"/>
          </p:cNvSpPr>
          <p:nvPr>
            <p:ph sz="half" idx="1"/>
          </p:nvPr>
        </p:nvSpPr>
        <p:spPr/>
        <p:txBody>
          <a:bodyPr/>
          <a:lstStyle/>
          <a:p>
            <a:pPr marL="0" indent="0">
              <a:buNone/>
            </a:pPr>
            <a:endParaRPr lang="en-US" dirty="0"/>
          </a:p>
          <a:p>
            <a:pPr marL="0" indent="0">
              <a:buNone/>
            </a:pPr>
            <a:endParaRPr lang="en-US" dirty="0"/>
          </a:p>
          <a:p>
            <a:pPr marL="0" indent="0">
              <a:buNone/>
            </a:pPr>
            <a:r>
              <a:rPr lang="en-US" dirty="0"/>
              <a:t>The Transfer Alignment Project is an effort to align the Transfer Model Curriculum (Associate Degree for Transfer pathways) with the University of California Transfer Pathways, where feasible. The project, in response to ASCCC Resolution F17 15.0, was initiated in 2019 and is ready to move full steam ahead. Learn more about the project, the intersegmental collaboration necessary for project success, and the role C-ID plays. </a:t>
            </a:r>
          </a:p>
          <a:p>
            <a:pPr marL="0" indent="0">
              <a:buNone/>
            </a:pPr>
            <a:endParaRPr lang="en-US" dirty="0"/>
          </a:p>
        </p:txBody>
      </p:sp>
      <p:sp>
        <p:nvSpPr>
          <p:cNvPr id="4" name="Slide Number Placeholder 3">
            <a:extLst>
              <a:ext uri="{FF2B5EF4-FFF2-40B4-BE49-F238E27FC236}">
                <a16:creationId xmlns:a16="http://schemas.microsoft.com/office/drawing/2014/main" id="{E26659E4-DFC4-EC49-BB2D-DEAD671FD169}"/>
              </a:ext>
            </a:extLst>
          </p:cNvPr>
          <p:cNvSpPr>
            <a:spLocks noGrp="1"/>
          </p:cNvSpPr>
          <p:nvPr>
            <p:ph type="sldNum" sz="quarter" idx="10"/>
          </p:nvPr>
        </p:nvSpPr>
        <p:spPr/>
        <p:txBody>
          <a:bodyPr/>
          <a:lstStyle/>
          <a:p>
            <a:pPr>
              <a:defRPr/>
            </a:pPr>
            <a:fld id="{B3DECD38-FFDC-B946-A4F7-DDE361C58630}" type="slidenum">
              <a:rPr lang="en-US" altLang="en-US" smtClean="0"/>
              <a:pPr>
                <a:defRPr/>
              </a:pPr>
              <a:t>3</a:t>
            </a:fld>
            <a:endParaRPr lang="en-US" altLang="en-US"/>
          </a:p>
        </p:txBody>
      </p:sp>
    </p:spTree>
    <p:extLst>
      <p:ext uri="{BB962C8B-B14F-4D97-AF65-F5344CB8AC3E}">
        <p14:creationId xmlns:p14="http://schemas.microsoft.com/office/powerpoint/2010/main" val="4071013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21BA7-5822-6241-967C-D56607436D40}"/>
              </a:ext>
            </a:extLst>
          </p:cNvPr>
          <p:cNvSpPr>
            <a:spLocks noGrp="1"/>
          </p:cNvSpPr>
          <p:nvPr>
            <p:ph type="title"/>
          </p:nvPr>
        </p:nvSpPr>
        <p:spPr/>
        <p:txBody>
          <a:bodyPr anchor="ctr"/>
          <a:lstStyle/>
          <a:p>
            <a:pPr algn="ctr"/>
            <a:r>
              <a:rPr lang="en-US" b="1" dirty="0"/>
              <a:t>Overview</a:t>
            </a:r>
          </a:p>
        </p:txBody>
      </p:sp>
      <p:sp>
        <p:nvSpPr>
          <p:cNvPr id="3" name="Content Placeholder 2">
            <a:extLst>
              <a:ext uri="{FF2B5EF4-FFF2-40B4-BE49-F238E27FC236}">
                <a16:creationId xmlns:a16="http://schemas.microsoft.com/office/drawing/2014/main" id="{2AB9B1C8-42B8-474F-881D-46D873C72BF0}"/>
              </a:ext>
            </a:extLst>
          </p:cNvPr>
          <p:cNvSpPr>
            <a:spLocks noGrp="1"/>
          </p:cNvSpPr>
          <p:nvPr>
            <p:ph sz="half" idx="2"/>
          </p:nvPr>
        </p:nvSpPr>
        <p:spPr>
          <a:xfrm>
            <a:off x="1277650" y="1798321"/>
            <a:ext cx="7392217" cy="4162212"/>
          </a:xfrm>
        </p:spPr>
        <p:txBody>
          <a:bodyPr/>
          <a:lstStyle/>
          <a:p>
            <a:pPr marL="0" indent="0">
              <a:buNone/>
            </a:pPr>
            <a:r>
              <a:rPr lang="en-US" sz="2800" b="1" dirty="0">
                <a:solidFill>
                  <a:srgbClr val="002060"/>
                </a:solidFill>
              </a:rPr>
              <a:t>Transfer Alignment Project…</a:t>
            </a:r>
          </a:p>
          <a:p>
            <a:r>
              <a:rPr lang="en-US" dirty="0"/>
              <a:t>Associate Degree for Transfer/Transfer Model Curriculum</a:t>
            </a:r>
          </a:p>
          <a:p>
            <a:r>
              <a:rPr lang="en-US" dirty="0"/>
              <a:t>University of California Transfer Pathway</a:t>
            </a:r>
          </a:p>
          <a:p>
            <a:r>
              <a:rPr lang="en-US" dirty="0"/>
              <a:t>The Issue</a:t>
            </a:r>
          </a:p>
          <a:p>
            <a:r>
              <a:rPr lang="en-US" dirty="0"/>
              <a:t>What is it?</a:t>
            </a:r>
          </a:p>
          <a:p>
            <a:r>
              <a:rPr lang="en-US" dirty="0"/>
              <a:t>What’s next?</a:t>
            </a:r>
          </a:p>
          <a:p>
            <a:r>
              <a:rPr lang="en-US" dirty="0"/>
              <a:t>Intersegmental Collaboration </a:t>
            </a:r>
          </a:p>
          <a:p>
            <a:r>
              <a:rPr lang="en-US" dirty="0"/>
              <a:t>Role of C-ID – What is C-ID?</a:t>
            </a:r>
          </a:p>
          <a:p>
            <a:endParaRPr lang="en-US" dirty="0"/>
          </a:p>
        </p:txBody>
      </p:sp>
      <p:sp>
        <p:nvSpPr>
          <p:cNvPr id="5" name="Slide Number Placeholder 4">
            <a:extLst>
              <a:ext uri="{FF2B5EF4-FFF2-40B4-BE49-F238E27FC236}">
                <a16:creationId xmlns:a16="http://schemas.microsoft.com/office/drawing/2014/main" id="{7A72F195-416A-E84F-BD36-F18AE25CD436}"/>
              </a:ext>
            </a:extLst>
          </p:cNvPr>
          <p:cNvSpPr>
            <a:spLocks noGrp="1"/>
          </p:cNvSpPr>
          <p:nvPr>
            <p:ph type="sldNum" sz="quarter" idx="10"/>
          </p:nvPr>
        </p:nvSpPr>
        <p:spPr/>
        <p:txBody>
          <a:bodyPr/>
          <a:lstStyle/>
          <a:p>
            <a:pPr>
              <a:defRPr/>
            </a:pPr>
            <a:fld id="{ACC24514-134D-334B-9247-30111F82FF65}" type="slidenum">
              <a:rPr lang="en-US" altLang="en-US" smtClean="0"/>
              <a:pPr>
                <a:defRPr/>
              </a:pPr>
              <a:t>4</a:t>
            </a:fld>
            <a:endParaRPr lang="en-US" altLang="en-US"/>
          </a:p>
        </p:txBody>
      </p:sp>
      <p:pic>
        <p:nvPicPr>
          <p:cNvPr id="4" name="Picture 3">
            <a:extLst>
              <a:ext uri="{FF2B5EF4-FFF2-40B4-BE49-F238E27FC236}">
                <a16:creationId xmlns:a16="http://schemas.microsoft.com/office/drawing/2014/main" id="{745E33FD-B845-E841-9131-1D1EA5C1CA70}"/>
              </a:ext>
            </a:extLst>
          </p:cNvPr>
          <p:cNvPicPr>
            <a:picLocks noChangeAspect="1"/>
          </p:cNvPicPr>
          <p:nvPr/>
        </p:nvPicPr>
        <p:blipFill>
          <a:blip r:embed="rId2"/>
          <a:stretch>
            <a:fillRect/>
          </a:stretch>
        </p:blipFill>
        <p:spPr>
          <a:xfrm rot="16200000">
            <a:off x="7518821" y="2312613"/>
            <a:ext cx="5207111" cy="2088728"/>
          </a:xfrm>
          <a:prstGeom prst="rect">
            <a:avLst/>
          </a:prstGeom>
        </p:spPr>
      </p:pic>
    </p:spTree>
    <p:extLst>
      <p:ext uri="{BB962C8B-B14F-4D97-AF65-F5344CB8AC3E}">
        <p14:creationId xmlns:p14="http://schemas.microsoft.com/office/powerpoint/2010/main" val="3426241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AAFC13-F912-264E-B73D-C5099A09CBAA}"/>
              </a:ext>
            </a:extLst>
          </p:cNvPr>
          <p:cNvSpPr>
            <a:spLocks noGrp="1"/>
          </p:cNvSpPr>
          <p:nvPr>
            <p:ph sz="half" idx="1"/>
          </p:nvPr>
        </p:nvSpPr>
        <p:spPr>
          <a:xfrm>
            <a:off x="1253067" y="897467"/>
            <a:ext cx="10082983" cy="5320453"/>
          </a:xfrm>
        </p:spPr>
        <p:txBody>
          <a:bodyPr/>
          <a:lstStyle/>
          <a:p>
            <a:pPr marL="0" indent="0" algn="ctr">
              <a:buNone/>
            </a:pPr>
            <a:r>
              <a:rPr lang="en-US" b="1" dirty="0">
                <a:solidFill>
                  <a:srgbClr val="002060"/>
                </a:solidFill>
              </a:rPr>
              <a:t>The Associate Degree for Transfer (ADT)</a:t>
            </a:r>
          </a:p>
          <a:p>
            <a:r>
              <a:rPr lang="en-US" dirty="0">
                <a:solidFill>
                  <a:srgbClr val="513526"/>
                </a:solidFill>
                <a:hlinkClick r:id="rId2"/>
              </a:rPr>
              <a:t>SB 1440 (Padilla, 2010)</a:t>
            </a:r>
            <a:r>
              <a:rPr lang="en-US" dirty="0">
                <a:solidFill>
                  <a:srgbClr val="513526"/>
                </a:solidFill>
              </a:rPr>
              <a:t> Student Transfer Achievement Reform Act Guaranteed transfer with no more than 60 semester units to a CSU campus in a similar major with no more than 60 units required to complete the baccalaureate degree</a:t>
            </a:r>
          </a:p>
          <a:p>
            <a:r>
              <a:rPr lang="en-US" dirty="0">
                <a:solidFill>
                  <a:srgbClr val="513526"/>
                </a:solidFill>
                <a:hlinkClick r:id="rId3"/>
              </a:rPr>
              <a:t>SB 440 (Padilla, 2013)</a:t>
            </a:r>
            <a:r>
              <a:rPr lang="en-US" dirty="0">
                <a:solidFill>
                  <a:srgbClr val="513526"/>
                </a:solidFill>
              </a:rPr>
              <a:t> Student Transfer Achievement Reform Act Required colleges to offer an ADT if: </a:t>
            </a:r>
          </a:p>
          <a:p>
            <a:pPr marL="914400" lvl="1" indent="-457200">
              <a:buFont typeface="+mj-lt"/>
              <a:buAutoNum type="arabicPeriod"/>
            </a:pPr>
            <a:r>
              <a:rPr lang="en-US" dirty="0">
                <a:solidFill>
                  <a:srgbClr val="513526"/>
                </a:solidFill>
              </a:rPr>
              <a:t>there is a transfer model curriculum (TMC), and</a:t>
            </a:r>
          </a:p>
          <a:p>
            <a:pPr marL="914400" lvl="1" indent="-457200">
              <a:buFont typeface="+mj-lt"/>
              <a:buAutoNum type="arabicPeriod"/>
            </a:pPr>
            <a:r>
              <a:rPr lang="en-US" dirty="0">
                <a:solidFill>
                  <a:srgbClr val="513526"/>
                </a:solidFill>
              </a:rPr>
              <a:t>the college offers a local associate degree in same major</a:t>
            </a:r>
          </a:p>
          <a:p>
            <a:pPr marL="457200" lvl="1" indent="0">
              <a:buNone/>
            </a:pPr>
            <a:endParaRPr lang="en-US" dirty="0"/>
          </a:p>
          <a:p>
            <a:pPr marL="0" indent="0" algn="ctr">
              <a:buNone/>
            </a:pPr>
            <a:r>
              <a:rPr lang="en-US" b="1" dirty="0">
                <a:solidFill>
                  <a:srgbClr val="002060"/>
                </a:solidFill>
              </a:rPr>
              <a:t>Transfer Model Curriculum (TMC)</a:t>
            </a:r>
          </a:p>
          <a:p>
            <a:pPr marL="0" indent="0">
              <a:buNone/>
            </a:pPr>
            <a:r>
              <a:rPr lang="en-US" dirty="0"/>
              <a:t>Template under which an ADT is created (more explanation with C-ID discussion)</a:t>
            </a:r>
          </a:p>
        </p:txBody>
      </p:sp>
      <p:sp>
        <p:nvSpPr>
          <p:cNvPr id="4" name="Slide Number Placeholder 3">
            <a:extLst>
              <a:ext uri="{FF2B5EF4-FFF2-40B4-BE49-F238E27FC236}">
                <a16:creationId xmlns:a16="http://schemas.microsoft.com/office/drawing/2014/main" id="{74BDF13D-8A0F-1545-9993-22F0F5C5AFF4}"/>
              </a:ext>
            </a:extLst>
          </p:cNvPr>
          <p:cNvSpPr>
            <a:spLocks noGrp="1"/>
          </p:cNvSpPr>
          <p:nvPr>
            <p:ph type="sldNum" sz="quarter" idx="10"/>
          </p:nvPr>
        </p:nvSpPr>
        <p:spPr/>
        <p:txBody>
          <a:bodyPr/>
          <a:lstStyle/>
          <a:p>
            <a:pPr>
              <a:defRPr/>
            </a:pPr>
            <a:fld id="{B3DECD38-FFDC-B946-A4F7-DDE361C58630}" type="slidenum">
              <a:rPr lang="en-US" altLang="en-US" smtClean="0"/>
              <a:pPr>
                <a:defRPr/>
              </a:pPr>
              <a:t>5</a:t>
            </a:fld>
            <a:endParaRPr lang="en-US" altLang="en-US"/>
          </a:p>
        </p:txBody>
      </p:sp>
    </p:spTree>
    <p:extLst>
      <p:ext uri="{BB962C8B-B14F-4D97-AF65-F5344CB8AC3E}">
        <p14:creationId xmlns:p14="http://schemas.microsoft.com/office/powerpoint/2010/main" val="2553874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36D865-27E3-5542-BCE9-52F5472F88E1}"/>
              </a:ext>
            </a:extLst>
          </p:cNvPr>
          <p:cNvSpPr>
            <a:spLocks noGrp="1"/>
          </p:cNvSpPr>
          <p:nvPr>
            <p:ph sz="half" idx="1"/>
          </p:nvPr>
        </p:nvSpPr>
        <p:spPr>
          <a:xfrm>
            <a:off x="1219200" y="931333"/>
            <a:ext cx="10116850" cy="5286587"/>
          </a:xfrm>
        </p:spPr>
        <p:txBody>
          <a:bodyPr/>
          <a:lstStyle/>
          <a:p>
            <a:pPr marL="0" indent="0" algn="ctr">
              <a:buNone/>
            </a:pPr>
            <a:r>
              <a:rPr lang="en-US" b="1" dirty="0">
                <a:solidFill>
                  <a:srgbClr val="002060"/>
                </a:solidFill>
              </a:rPr>
              <a:t>University of California Transfer Pathway (UCTP)</a:t>
            </a:r>
          </a:p>
          <a:p>
            <a:endParaRPr lang="en-US" dirty="0">
              <a:solidFill>
                <a:srgbClr val="513526"/>
              </a:solidFill>
            </a:endParaRPr>
          </a:p>
          <a:p>
            <a:r>
              <a:rPr lang="en-US" dirty="0">
                <a:solidFill>
                  <a:srgbClr val="513526"/>
                </a:solidFill>
              </a:rPr>
              <a:t>20 most sought after majors</a:t>
            </a:r>
          </a:p>
          <a:p>
            <a:pPr marL="0" indent="0">
              <a:buNone/>
            </a:pPr>
            <a:endParaRPr lang="en-US" dirty="0">
              <a:solidFill>
                <a:srgbClr val="513526"/>
              </a:solidFill>
            </a:endParaRPr>
          </a:p>
          <a:p>
            <a:r>
              <a:rPr lang="en-US" dirty="0">
                <a:solidFill>
                  <a:srgbClr val="513526"/>
                </a:solidFill>
              </a:rPr>
              <a:t>A pathway to prepare students to transfer to any of the 9 campuses with undergraduate programs</a:t>
            </a:r>
          </a:p>
          <a:p>
            <a:pPr marL="0" indent="0">
              <a:buNone/>
            </a:pPr>
            <a:endParaRPr lang="en-US" dirty="0">
              <a:solidFill>
                <a:srgbClr val="513526"/>
              </a:solidFill>
            </a:endParaRPr>
          </a:p>
          <a:p>
            <a:r>
              <a:rPr lang="en-US" dirty="0">
                <a:solidFill>
                  <a:srgbClr val="513526"/>
                </a:solidFill>
              </a:rPr>
              <a:t>Degree attainment is not required for transfer</a:t>
            </a:r>
          </a:p>
          <a:p>
            <a:pPr marL="0" indent="0">
              <a:buNone/>
            </a:pPr>
            <a:endParaRPr lang="en-US" dirty="0">
              <a:solidFill>
                <a:srgbClr val="513526"/>
              </a:solidFill>
            </a:endParaRPr>
          </a:p>
          <a:p>
            <a:r>
              <a:rPr lang="en-US" dirty="0">
                <a:solidFill>
                  <a:srgbClr val="513526"/>
                </a:solidFill>
              </a:rPr>
              <a:t>Transfer is not guaranteed</a:t>
            </a:r>
          </a:p>
          <a:p>
            <a:pPr marL="0" indent="0">
              <a:buNone/>
            </a:pPr>
            <a:endParaRPr lang="en-US" dirty="0"/>
          </a:p>
        </p:txBody>
      </p:sp>
      <p:sp>
        <p:nvSpPr>
          <p:cNvPr id="4" name="Slide Number Placeholder 3">
            <a:extLst>
              <a:ext uri="{FF2B5EF4-FFF2-40B4-BE49-F238E27FC236}">
                <a16:creationId xmlns:a16="http://schemas.microsoft.com/office/drawing/2014/main" id="{16941DDF-411E-684F-BB2A-072FAE461DF2}"/>
              </a:ext>
            </a:extLst>
          </p:cNvPr>
          <p:cNvSpPr>
            <a:spLocks noGrp="1"/>
          </p:cNvSpPr>
          <p:nvPr>
            <p:ph type="sldNum" sz="quarter" idx="10"/>
          </p:nvPr>
        </p:nvSpPr>
        <p:spPr/>
        <p:txBody>
          <a:bodyPr/>
          <a:lstStyle/>
          <a:p>
            <a:pPr>
              <a:defRPr/>
            </a:pPr>
            <a:fld id="{B3DECD38-FFDC-B946-A4F7-DDE361C58630}" type="slidenum">
              <a:rPr lang="en-US" altLang="en-US" smtClean="0"/>
              <a:pPr>
                <a:defRPr/>
              </a:pPr>
              <a:t>6</a:t>
            </a:fld>
            <a:endParaRPr lang="en-US" altLang="en-US"/>
          </a:p>
        </p:txBody>
      </p:sp>
    </p:spTree>
    <p:extLst>
      <p:ext uri="{BB962C8B-B14F-4D97-AF65-F5344CB8AC3E}">
        <p14:creationId xmlns:p14="http://schemas.microsoft.com/office/powerpoint/2010/main" val="729333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06F8E-81A5-3B40-8A3F-447428C932B8}"/>
              </a:ext>
            </a:extLst>
          </p:cNvPr>
          <p:cNvSpPr>
            <a:spLocks noGrp="1"/>
          </p:cNvSpPr>
          <p:nvPr>
            <p:ph type="title"/>
          </p:nvPr>
        </p:nvSpPr>
        <p:spPr/>
        <p:txBody>
          <a:bodyPr anchor="ctr"/>
          <a:lstStyle/>
          <a:p>
            <a:pPr algn="ctr"/>
            <a:r>
              <a:rPr lang="en-US" b="1" dirty="0"/>
              <a:t>The Issue</a:t>
            </a:r>
          </a:p>
        </p:txBody>
      </p:sp>
      <p:sp>
        <p:nvSpPr>
          <p:cNvPr id="3" name="Content Placeholder 2">
            <a:extLst>
              <a:ext uri="{FF2B5EF4-FFF2-40B4-BE49-F238E27FC236}">
                <a16:creationId xmlns:a16="http://schemas.microsoft.com/office/drawing/2014/main" id="{1AEDA590-8328-574C-A53A-DB40652A9436}"/>
              </a:ext>
            </a:extLst>
          </p:cNvPr>
          <p:cNvSpPr>
            <a:spLocks noGrp="1"/>
          </p:cNvSpPr>
          <p:nvPr>
            <p:ph sz="half" idx="1"/>
          </p:nvPr>
        </p:nvSpPr>
        <p:spPr>
          <a:xfrm>
            <a:off x="1277650" y="1557867"/>
            <a:ext cx="10058400" cy="4660053"/>
          </a:xfrm>
        </p:spPr>
        <p:txBody>
          <a:bodyPr/>
          <a:lstStyle/>
          <a:p>
            <a:r>
              <a:rPr lang="en-US" dirty="0">
                <a:solidFill>
                  <a:srgbClr val="513526"/>
                </a:solidFill>
              </a:rPr>
              <a:t>TMC and UCTP often not in alignment (many reasons)</a:t>
            </a:r>
          </a:p>
          <a:p>
            <a:pPr lvl="1"/>
            <a:r>
              <a:rPr lang="en-US" dirty="0">
                <a:solidFill>
                  <a:srgbClr val="513526"/>
                </a:solidFill>
              </a:rPr>
              <a:t>The UCTP tend to satisfy preparation preferences at all campuses </a:t>
            </a:r>
          </a:p>
          <a:p>
            <a:pPr lvl="1"/>
            <a:r>
              <a:rPr lang="en-US" dirty="0">
                <a:solidFill>
                  <a:srgbClr val="513526"/>
                </a:solidFill>
              </a:rPr>
              <a:t>Alignment may consist of using a “union of courses” (union vs intersection)</a:t>
            </a:r>
          </a:p>
          <a:p>
            <a:r>
              <a:rPr lang="en-US" dirty="0">
                <a:solidFill>
                  <a:srgbClr val="513526"/>
                </a:solidFill>
              </a:rPr>
              <a:t>STEM majors (even B-STEM) must start majors preparation during first enrollment to finish “on time”</a:t>
            </a:r>
          </a:p>
          <a:p>
            <a:pPr lvl="1"/>
            <a:r>
              <a:rPr lang="en-US" dirty="0">
                <a:solidFill>
                  <a:srgbClr val="513526"/>
                </a:solidFill>
              </a:rPr>
              <a:t>Many 2 to 3 semester sequence courses</a:t>
            </a:r>
          </a:p>
          <a:p>
            <a:pPr lvl="1"/>
            <a:r>
              <a:rPr lang="en-US" dirty="0">
                <a:solidFill>
                  <a:srgbClr val="513526"/>
                </a:solidFill>
              </a:rPr>
              <a:t>High unit load for major preparation</a:t>
            </a:r>
          </a:p>
          <a:p>
            <a:pPr lvl="1"/>
            <a:r>
              <a:rPr lang="en-US" dirty="0">
                <a:solidFill>
                  <a:srgbClr val="513526"/>
                </a:solidFill>
              </a:rPr>
              <a:t>UC students complete lower division GE during junior and senior years</a:t>
            </a:r>
          </a:p>
          <a:p>
            <a:r>
              <a:rPr lang="en-US" dirty="0">
                <a:solidFill>
                  <a:srgbClr val="513526"/>
                </a:solidFill>
              </a:rPr>
              <a:t>Faculty (discipline experts) need support to engage in intersegmental dialog to determine appropriate alignments</a:t>
            </a:r>
          </a:p>
          <a:p>
            <a:pPr marL="0" indent="0">
              <a:buNone/>
            </a:pPr>
            <a:endParaRPr lang="en-US" dirty="0"/>
          </a:p>
        </p:txBody>
      </p:sp>
      <p:sp>
        <p:nvSpPr>
          <p:cNvPr id="4" name="Slide Number Placeholder 3">
            <a:extLst>
              <a:ext uri="{FF2B5EF4-FFF2-40B4-BE49-F238E27FC236}">
                <a16:creationId xmlns:a16="http://schemas.microsoft.com/office/drawing/2014/main" id="{42F65BD1-CFBA-9148-A525-D5F9E92AB282}"/>
              </a:ext>
            </a:extLst>
          </p:cNvPr>
          <p:cNvSpPr>
            <a:spLocks noGrp="1"/>
          </p:cNvSpPr>
          <p:nvPr>
            <p:ph type="sldNum" sz="quarter" idx="10"/>
          </p:nvPr>
        </p:nvSpPr>
        <p:spPr/>
        <p:txBody>
          <a:bodyPr/>
          <a:lstStyle/>
          <a:p>
            <a:pPr>
              <a:defRPr/>
            </a:pPr>
            <a:fld id="{B3DECD38-FFDC-B946-A4F7-DDE361C58630}" type="slidenum">
              <a:rPr lang="en-US" altLang="en-US" smtClean="0"/>
              <a:pPr>
                <a:defRPr/>
              </a:pPr>
              <a:t>7</a:t>
            </a:fld>
            <a:endParaRPr lang="en-US" altLang="en-US"/>
          </a:p>
        </p:txBody>
      </p:sp>
    </p:spTree>
    <p:extLst>
      <p:ext uri="{BB962C8B-B14F-4D97-AF65-F5344CB8AC3E}">
        <p14:creationId xmlns:p14="http://schemas.microsoft.com/office/powerpoint/2010/main" val="134071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2887D-D522-4440-A958-EEAE2CFADE5D}"/>
              </a:ext>
            </a:extLst>
          </p:cNvPr>
          <p:cNvSpPr>
            <a:spLocks noGrp="1"/>
          </p:cNvSpPr>
          <p:nvPr>
            <p:ph type="title"/>
          </p:nvPr>
        </p:nvSpPr>
        <p:spPr/>
        <p:txBody>
          <a:bodyPr anchor="ctr"/>
          <a:lstStyle/>
          <a:p>
            <a:pPr algn="ctr"/>
            <a:r>
              <a:rPr lang="en-US" b="1" dirty="0"/>
              <a:t>Transfer Alignment Project - Concept</a:t>
            </a:r>
          </a:p>
        </p:txBody>
      </p:sp>
      <p:sp>
        <p:nvSpPr>
          <p:cNvPr id="3" name="Content Placeholder 2">
            <a:extLst>
              <a:ext uri="{FF2B5EF4-FFF2-40B4-BE49-F238E27FC236}">
                <a16:creationId xmlns:a16="http://schemas.microsoft.com/office/drawing/2014/main" id="{A5FECD1C-6DDD-3B44-BEA9-29DFA851ACE6}"/>
              </a:ext>
            </a:extLst>
          </p:cNvPr>
          <p:cNvSpPr>
            <a:spLocks noGrp="1"/>
          </p:cNvSpPr>
          <p:nvPr>
            <p:ph sz="half" idx="1"/>
          </p:nvPr>
        </p:nvSpPr>
        <p:spPr/>
        <p:txBody>
          <a:bodyPr/>
          <a:lstStyle/>
          <a:p>
            <a:pPr marL="0" indent="0">
              <a:buNone/>
            </a:pPr>
            <a:r>
              <a:rPr lang="en-US" b="1" dirty="0">
                <a:solidFill>
                  <a:srgbClr val="513526"/>
                </a:solidFill>
                <a:hlinkClick r:id="rId2"/>
              </a:rPr>
              <a:t>ASCCC Resolution F17 15.01</a:t>
            </a:r>
            <a:r>
              <a:rPr lang="en-US" b="1" dirty="0">
                <a:solidFill>
                  <a:srgbClr val="513526"/>
                </a:solidFill>
              </a:rPr>
              <a:t> </a:t>
            </a:r>
            <a:r>
              <a:rPr lang="en-US" b="1" i="1" dirty="0">
                <a:solidFill>
                  <a:schemeClr val="accent2">
                    <a:lumMod val="25000"/>
                  </a:schemeClr>
                </a:solidFill>
              </a:rPr>
              <a:t>Aligning Transfer Pathways for the California State University and the University of California</a:t>
            </a:r>
          </a:p>
          <a:p>
            <a:pPr marL="0" indent="0">
              <a:buNone/>
            </a:pPr>
            <a:r>
              <a:rPr lang="en-US" dirty="0">
                <a:solidFill>
                  <a:srgbClr val="513526"/>
                </a:solidFill>
              </a:rPr>
              <a:t>Resolved, That the Academic Senate for California Community Colleges work with the Academic Senates of the California State University and the University of California to identify a single pathway in each of the majors with an Associate Degree for Transfer to ensure that students will be prepared to transfer into either the California State University or the University of California systems.</a:t>
            </a:r>
          </a:p>
          <a:p>
            <a:pPr marL="0" indent="0">
              <a:buNone/>
            </a:pPr>
            <a:endParaRPr lang="en-US" dirty="0"/>
          </a:p>
        </p:txBody>
      </p:sp>
      <p:sp>
        <p:nvSpPr>
          <p:cNvPr id="4" name="Slide Number Placeholder 3">
            <a:extLst>
              <a:ext uri="{FF2B5EF4-FFF2-40B4-BE49-F238E27FC236}">
                <a16:creationId xmlns:a16="http://schemas.microsoft.com/office/drawing/2014/main" id="{EB93CB11-52B3-B44C-AE86-43531AFB766C}"/>
              </a:ext>
            </a:extLst>
          </p:cNvPr>
          <p:cNvSpPr>
            <a:spLocks noGrp="1"/>
          </p:cNvSpPr>
          <p:nvPr>
            <p:ph type="sldNum" sz="quarter" idx="10"/>
          </p:nvPr>
        </p:nvSpPr>
        <p:spPr/>
        <p:txBody>
          <a:bodyPr/>
          <a:lstStyle/>
          <a:p>
            <a:pPr>
              <a:defRPr/>
            </a:pPr>
            <a:fld id="{B3DECD38-FFDC-B946-A4F7-DDE361C58630}" type="slidenum">
              <a:rPr lang="en-US" altLang="en-US" smtClean="0"/>
              <a:pPr>
                <a:defRPr/>
              </a:pPr>
              <a:t>8</a:t>
            </a:fld>
            <a:endParaRPr lang="en-US" altLang="en-US"/>
          </a:p>
        </p:txBody>
      </p:sp>
    </p:spTree>
    <p:extLst>
      <p:ext uri="{BB962C8B-B14F-4D97-AF65-F5344CB8AC3E}">
        <p14:creationId xmlns:p14="http://schemas.microsoft.com/office/powerpoint/2010/main" val="1317769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C42E7-B1B7-C745-AF17-F3087CE7499A}"/>
              </a:ext>
            </a:extLst>
          </p:cNvPr>
          <p:cNvSpPr>
            <a:spLocks noGrp="1"/>
          </p:cNvSpPr>
          <p:nvPr>
            <p:ph type="title"/>
          </p:nvPr>
        </p:nvSpPr>
        <p:spPr/>
        <p:txBody>
          <a:bodyPr anchor="ctr"/>
          <a:lstStyle/>
          <a:p>
            <a:pPr algn="ctr"/>
            <a:r>
              <a:rPr lang="en-US" b="1" dirty="0"/>
              <a:t>What is it?</a:t>
            </a:r>
          </a:p>
        </p:txBody>
      </p:sp>
      <p:sp>
        <p:nvSpPr>
          <p:cNvPr id="3" name="Content Placeholder 2">
            <a:extLst>
              <a:ext uri="{FF2B5EF4-FFF2-40B4-BE49-F238E27FC236}">
                <a16:creationId xmlns:a16="http://schemas.microsoft.com/office/drawing/2014/main" id="{748671BC-BB64-C343-9F5E-F5D18E2DE058}"/>
              </a:ext>
            </a:extLst>
          </p:cNvPr>
          <p:cNvSpPr>
            <a:spLocks noGrp="1"/>
          </p:cNvSpPr>
          <p:nvPr>
            <p:ph sz="half" idx="1"/>
          </p:nvPr>
        </p:nvSpPr>
        <p:spPr/>
        <p:txBody>
          <a:bodyPr/>
          <a:lstStyle/>
          <a:p>
            <a:pPr marL="457200" indent="-457200">
              <a:buFont typeface="+mj-lt"/>
              <a:buAutoNum type="arabicPeriod"/>
            </a:pPr>
            <a:r>
              <a:rPr lang="en-US" dirty="0"/>
              <a:t>Align Transfer Model Curriculum (TMC) with University of California Transfer Pathways (UCTP), where feasible, i.e. only non-substantive changes to the TMCs would be needed</a:t>
            </a:r>
          </a:p>
          <a:p>
            <a:pPr marL="457200" indent="-457200">
              <a:buFont typeface="+mj-lt"/>
              <a:buAutoNum type="arabicPeriod"/>
            </a:pPr>
            <a:r>
              <a:rPr lang="en-US" dirty="0"/>
              <a:t>For those TMCs that need more changes, discipline faculty convene from all three systems, every attempt is made to align the pathways with </a:t>
            </a:r>
            <a:r>
              <a:rPr lang="en-US"/>
              <a:t>two possible </a:t>
            </a:r>
            <a:r>
              <a:rPr lang="en-US" dirty="0"/>
              <a:t>outcomes:</a:t>
            </a:r>
          </a:p>
          <a:p>
            <a:pPr marL="914400" lvl="1" indent="-457200">
              <a:buFont typeface="+mj-lt"/>
              <a:buAutoNum type="alphaLcPeriod"/>
            </a:pPr>
            <a:r>
              <a:rPr lang="en-US" sz="2400" dirty="0"/>
              <a:t>Pathways aligned with substantive changes to TMC and/or UCTP (currently, only TMCs have been considered for changes)</a:t>
            </a:r>
          </a:p>
          <a:p>
            <a:pPr marL="914400" lvl="1" indent="-457200">
              <a:buFont typeface="+mj-lt"/>
              <a:buAutoNum type="alphaLcPeriod"/>
            </a:pPr>
            <a:r>
              <a:rPr lang="en-US" sz="2400" dirty="0"/>
              <a:t>If the pathways cannot be aligned, then clear documentation on the rationale and benefits of separate pathways to students and public is communicated broadly</a:t>
            </a:r>
          </a:p>
          <a:p>
            <a:endParaRPr lang="en-US" dirty="0"/>
          </a:p>
        </p:txBody>
      </p:sp>
      <p:sp>
        <p:nvSpPr>
          <p:cNvPr id="4" name="Slide Number Placeholder 3">
            <a:extLst>
              <a:ext uri="{FF2B5EF4-FFF2-40B4-BE49-F238E27FC236}">
                <a16:creationId xmlns:a16="http://schemas.microsoft.com/office/drawing/2014/main" id="{023866E6-2F61-DE44-809E-43FC2E8D6161}"/>
              </a:ext>
            </a:extLst>
          </p:cNvPr>
          <p:cNvSpPr>
            <a:spLocks noGrp="1"/>
          </p:cNvSpPr>
          <p:nvPr>
            <p:ph type="sldNum" sz="quarter" idx="10"/>
          </p:nvPr>
        </p:nvSpPr>
        <p:spPr/>
        <p:txBody>
          <a:bodyPr/>
          <a:lstStyle/>
          <a:p>
            <a:pPr>
              <a:defRPr/>
            </a:pPr>
            <a:fld id="{B3DECD38-FFDC-B946-A4F7-DDE361C58630}" type="slidenum">
              <a:rPr lang="en-US" altLang="en-US" smtClean="0"/>
              <a:pPr>
                <a:defRPr/>
              </a:pPr>
              <a:t>9</a:t>
            </a:fld>
            <a:endParaRPr lang="en-US" altLang="en-US"/>
          </a:p>
        </p:txBody>
      </p:sp>
    </p:spTree>
    <p:extLst>
      <p:ext uri="{BB962C8B-B14F-4D97-AF65-F5344CB8AC3E}">
        <p14:creationId xmlns:p14="http://schemas.microsoft.com/office/powerpoint/2010/main" val="413766621"/>
      </p:ext>
    </p:extLst>
  </p:cSld>
  <p:clrMapOvr>
    <a:masterClrMapping/>
  </p:clrMapOvr>
</p:sld>
</file>

<file path=ppt/theme/theme1.xml><?xml version="1.0" encoding="utf-8"?>
<a:theme xmlns:a="http://schemas.openxmlformats.org/drawingml/2006/main" name="ASCCC Curriculum Inst. 2020 Theme">
  <a:themeElements>
    <a:clrScheme name="ASCCC AA 2021 B">
      <a:dk1>
        <a:srgbClr val="003366"/>
      </a:dk1>
      <a:lt1>
        <a:srgbClr val="FFFFFF"/>
      </a:lt1>
      <a:dk2>
        <a:srgbClr val="3871C7"/>
      </a:dk2>
      <a:lt2>
        <a:srgbClr val="D8E9F0"/>
      </a:lt2>
      <a:accent1>
        <a:srgbClr val="FF59AB"/>
      </a:accent1>
      <a:accent2>
        <a:srgbClr val="E7B0F5"/>
      </a:accent2>
      <a:accent3>
        <a:srgbClr val="6EAFF2"/>
      </a:accent3>
      <a:accent4>
        <a:srgbClr val="3970EC"/>
      </a:accent4>
      <a:accent5>
        <a:srgbClr val="7FC3FF"/>
      </a:accent5>
      <a:accent6>
        <a:srgbClr val="B1DAF4"/>
      </a:accent6>
      <a:hlink>
        <a:srgbClr val="005B95"/>
      </a:hlink>
      <a:folHlink>
        <a:srgbClr val="3970E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AA 2021 ppt template 2" id="{C03A53BA-4106-024E-9D07-CD5A51549CEF}" vid="{28BAD5EB-9025-6348-9A9E-E7DD8B48A5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1239</TotalTime>
  <Words>1452</Words>
  <Application>Microsoft Macintosh PowerPoint</Application>
  <PresentationFormat>Widescreen</PresentationFormat>
  <Paragraphs>172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Gill Sans</vt:lpstr>
      <vt:lpstr>Palatino</vt:lpstr>
      <vt:lpstr>ASCCC Curriculum Inst. 2020 Theme</vt:lpstr>
      <vt:lpstr>Transfer Alignment Project   Thursday, October 8 1:30-2:15</vt:lpstr>
      <vt:lpstr>Presenters</vt:lpstr>
      <vt:lpstr>Description</vt:lpstr>
      <vt:lpstr>Overview</vt:lpstr>
      <vt:lpstr>PowerPoint Presentation</vt:lpstr>
      <vt:lpstr>PowerPoint Presentation</vt:lpstr>
      <vt:lpstr>The Issue</vt:lpstr>
      <vt:lpstr>Transfer Alignment Project - Concept</vt:lpstr>
      <vt:lpstr>What is it?</vt:lpstr>
      <vt:lpstr>Transfer Alignment Project – Phase I Fall 2019 - Spring 2020 </vt:lpstr>
      <vt:lpstr>Transfer Alignment Project – Phase I Fall 2019 - Spring 2020 </vt:lpstr>
      <vt:lpstr>What’s Next?</vt:lpstr>
      <vt:lpstr>Transfer Alignment Project – Phase II Fall 2021 - Spring 2022 </vt:lpstr>
      <vt:lpstr>Role of C-ID – What is C-ID?</vt:lpstr>
      <vt:lpstr>FDRG Membership and Functions</vt:lpstr>
      <vt:lpstr>TMCs, ADTs, UCTP, and UCTP Pilot</vt:lpstr>
      <vt:lpstr>TMC and UCTP Alignment Considerations</vt:lpstr>
      <vt:lpstr>Other Transfer Options for Students</vt:lpstr>
      <vt:lpstr>Resources</vt:lpstr>
      <vt:lpstr>Questions?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Virginia May</cp:lastModifiedBy>
  <cp:revision>44</cp:revision>
  <cp:lastPrinted>2020-11-24T19:39:26Z</cp:lastPrinted>
  <dcterms:created xsi:type="dcterms:W3CDTF">2021-09-29T23:31:47Z</dcterms:created>
  <dcterms:modified xsi:type="dcterms:W3CDTF">2021-10-01T19:08:13Z</dcterms:modified>
</cp:coreProperties>
</file>