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32"/>
  </p:notesMasterIdLst>
  <p:sldIdLst>
    <p:sldId id="256" r:id="rId2"/>
    <p:sldId id="257" r:id="rId3"/>
    <p:sldId id="258" r:id="rId4"/>
    <p:sldId id="259" r:id="rId5"/>
    <p:sldId id="260" r:id="rId6"/>
    <p:sldId id="278" r:id="rId7"/>
    <p:sldId id="261" r:id="rId8"/>
    <p:sldId id="262" r:id="rId9"/>
    <p:sldId id="263" r:id="rId10"/>
    <p:sldId id="264" r:id="rId11"/>
    <p:sldId id="266" r:id="rId12"/>
    <p:sldId id="267" r:id="rId13"/>
    <p:sldId id="268" r:id="rId14"/>
    <p:sldId id="269" r:id="rId15"/>
    <p:sldId id="271" r:id="rId16"/>
    <p:sldId id="272" r:id="rId17"/>
    <p:sldId id="273" r:id="rId18"/>
    <p:sldId id="274" r:id="rId19"/>
    <p:sldId id="275" r:id="rId20"/>
    <p:sldId id="276" r:id="rId21"/>
    <p:sldId id="277" r:id="rId22"/>
    <p:sldId id="270" r:id="rId23"/>
    <p:sldId id="279" r:id="rId24"/>
    <p:sldId id="280" r:id="rId25"/>
    <p:sldId id="281" r:id="rId26"/>
    <p:sldId id="282" r:id="rId27"/>
    <p:sldId id="283" r:id="rId28"/>
    <p:sldId id="284" r:id="rId29"/>
    <p:sldId id="285" r:id="rId30"/>
    <p:sldId id="286"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20840a2b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a620840a2b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18" name="Google Shape;118;ga620840a2b_1_3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2018 Part-Time Faculty Leadership Institute</a:t>
            </a:r>
            <a:endParaRPr/>
          </a:p>
        </p:txBody>
      </p:sp>
      <p:sp>
        <p:nvSpPr>
          <p:cNvPr id="119" name="Google Shape;119;ga620840a2b_1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a620840a2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a620840a2b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800"/>
              </a:spcBef>
              <a:spcAft>
                <a:spcPts val="0"/>
              </a:spcAft>
              <a:buNone/>
            </a:pPr>
            <a:endParaRPr dirty="0"/>
          </a:p>
        </p:txBody>
      </p:sp>
      <p:sp>
        <p:nvSpPr>
          <p:cNvPr id="137" name="Google Shape;137;ga620840a2b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3e66c019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3e66c019a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53e66c019a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620840a2b_1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a620840a2b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3e66c019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3e66c019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53e66c019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3e66c019a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3e66c019a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u="sng"/>
          </a:p>
          <a:p>
            <a:pPr marL="0" lvl="0" indent="0" algn="l" rtl="0">
              <a:spcBef>
                <a:spcPts val="0"/>
              </a:spcBef>
              <a:spcAft>
                <a:spcPts val="0"/>
              </a:spcAft>
              <a:buNone/>
            </a:pPr>
            <a:endParaRPr/>
          </a:p>
        </p:txBody>
      </p:sp>
      <p:sp>
        <p:nvSpPr>
          <p:cNvPr id="174" name="Google Shape;174;g53e66c019a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3e66c019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3e66c019a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53e66c019a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620840a2b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620840a2b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ga620840a2b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9fc157863c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9fc157863c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9" name="Google Shape;199;g9fc157863c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9fc157863c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9fc157863c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9fc157863c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fc157863c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fc157863c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9fc157863c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c157863c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c157863c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9fc157863c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620840a2b_1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6" name="Google Shape;166;ga620840a2b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a620840a2b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a620840a2b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ga620840a2b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3e66c019a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3e66c019a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 name="Google Shape;247;g53e66c019a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620840a2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a620840a2b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Statement on AF</a:t>
            </a:r>
            <a:endParaRPr dirty="0"/>
          </a:p>
          <a:p>
            <a:pPr marL="0" lvl="0" indent="0" algn="l" rtl="0">
              <a:lnSpc>
                <a:spcPct val="199999"/>
              </a:lnSpc>
              <a:spcBef>
                <a:spcPts val="0"/>
              </a:spcBef>
              <a:spcAft>
                <a:spcPts val="0"/>
              </a:spcAft>
              <a:buNone/>
            </a:pPr>
            <a:r>
              <a:rPr lang="en-US" dirty="0">
                <a:solidFill>
                  <a:srgbClr val="891146"/>
                </a:solidFill>
              </a:rPr>
              <a:t>Professional development and standing committee with expertise in the area of AF</a:t>
            </a:r>
            <a:endParaRPr dirty="0">
              <a:solidFill>
                <a:srgbClr val="891146"/>
              </a:solidFill>
            </a:endParaRPr>
          </a:p>
          <a:p>
            <a:pPr marL="0" lvl="0" indent="0" algn="l" rtl="0">
              <a:lnSpc>
                <a:spcPct val="199999"/>
              </a:lnSpc>
              <a:spcBef>
                <a:spcPts val="800"/>
              </a:spcBef>
              <a:spcAft>
                <a:spcPts val="0"/>
              </a:spcAft>
              <a:buNone/>
            </a:pPr>
            <a:r>
              <a:rPr lang="en-US" dirty="0">
                <a:solidFill>
                  <a:srgbClr val="891146"/>
                </a:solidFill>
              </a:rPr>
              <a:t>Review Policy, procedures to strengthen governance process</a:t>
            </a:r>
            <a:endParaRPr dirty="0">
              <a:solidFill>
                <a:srgbClr val="891146"/>
              </a:solidFill>
            </a:endParaRPr>
          </a:p>
          <a:p>
            <a:pPr marL="0" lvl="0" indent="0" algn="l" rtl="0">
              <a:lnSpc>
                <a:spcPct val="199999"/>
              </a:lnSpc>
              <a:spcBef>
                <a:spcPts val="800"/>
              </a:spcBef>
              <a:spcAft>
                <a:spcPts val="0"/>
              </a:spcAft>
              <a:buClr>
                <a:schemeClr val="dk1"/>
              </a:buClr>
              <a:buSzPts val="1100"/>
              <a:buFont typeface="Arial"/>
              <a:buNone/>
            </a:pPr>
            <a:r>
              <a:rPr lang="en-US" dirty="0">
                <a:solidFill>
                  <a:srgbClr val="891146"/>
                </a:solidFill>
              </a:rPr>
              <a:t>Dissent - vital to AF</a:t>
            </a:r>
            <a:endParaRPr dirty="0">
              <a:solidFill>
                <a:srgbClr val="891146"/>
              </a:solidFill>
            </a:endParaRPr>
          </a:p>
          <a:p>
            <a:pPr marL="0" lvl="0" indent="0" algn="l" rtl="0">
              <a:spcBef>
                <a:spcPts val="800"/>
              </a:spcBef>
              <a:spcAft>
                <a:spcPts val="0"/>
              </a:spcAft>
              <a:buNone/>
            </a:pPr>
            <a:endParaRPr dirty="0"/>
          </a:p>
          <a:p>
            <a:pPr marL="0" lvl="0" indent="0" algn="l" rtl="0">
              <a:spcBef>
                <a:spcPts val="0"/>
              </a:spcBef>
              <a:spcAft>
                <a:spcPts val="0"/>
              </a:spcAft>
              <a:buNone/>
            </a:pPr>
            <a:endParaRPr dirty="0"/>
          </a:p>
        </p:txBody>
      </p:sp>
      <p:sp>
        <p:nvSpPr>
          <p:cNvPr id="255" name="Google Shape;255;ga620840a2b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a620840a2b_1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a620840a2b_1_1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dirty="0"/>
          </a:p>
        </p:txBody>
      </p:sp>
      <p:sp>
        <p:nvSpPr>
          <p:cNvPr id="263" name="Google Shape;263;ga620840a2b_1_1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620840a2b_1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0" name="Google Shape;270;ga620840a2b_1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620840a2b_1_1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7" name="Google Shape;277;ga620840a2b_1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620840a2b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620840a2b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5" name="Google Shape;285;ga620840a2b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4" name="Google Shape;6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3e66c019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3e66c019a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53e66c019a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620840a2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620840a2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 name="Google Shape;73;ga620840a2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a620840a2b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a620840a2b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620840a2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620840a2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Stephanie - should this be moved to the beginning?</a:t>
            </a:r>
            <a:endParaRPr/>
          </a:p>
        </p:txBody>
      </p:sp>
      <p:sp>
        <p:nvSpPr>
          <p:cNvPr id="231" name="Google Shape;231;ga620840a2b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620840a2b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a620840a2b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a620840a2b_1_11: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2018 Part-Time Faculty Leadership Institute</a:t>
            </a:r>
            <a:endParaRPr/>
          </a:p>
        </p:txBody>
      </p:sp>
      <p:sp>
        <p:nvSpPr>
          <p:cNvPr id="90" name="Google Shape;90;ga620840a2b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620840a2b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a620840a2b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a620840a2b_1_1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2018 Part-Time Faculty Leadership Institute</a:t>
            </a:r>
            <a:endParaRPr/>
          </a:p>
        </p:txBody>
      </p:sp>
      <p:sp>
        <p:nvSpPr>
          <p:cNvPr id="99" name="Google Shape;99;ga620840a2b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620840a2b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ga620840a2b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7" name="Google Shape;107;ga620840a2b_1_25: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2018 Part-Time Faculty Leadership Institute</a:t>
            </a:r>
            <a:endParaRPr/>
          </a:p>
        </p:txBody>
      </p:sp>
      <p:sp>
        <p:nvSpPr>
          <p:cNvPr id="108" name="Google Shape;108;ga620840a2b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815926" y="5111646"/>
            <a:ext cx="10547847" cy="157396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p:nvPr/>
        </p:nvSpPr>
        <p:spPr>
          <a:xfrm>
            <a:off x="2124222" y="0"/>
            <a:ext cx="10067778" cy="2355163"/>
          </a:xfrm>
          <a:prstGeom prst="rect">
            <a:avLst/>
          </a:prstGeom>
          <a:solidFill>
            <a:schemeClr val="dk1"/>
          </a:solidFill>
          <a:ln>
            <a:noFill/>
          </a:ln>
          <a:effectLst>
            <a:outerShdw blurRad="190500" dist="38100" dir="108000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3"/>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2400"/>
              <a:buFont typeface="Arial"/>
              <a:buNone/>
              <a:defRPr sz="2400"/>
            </a:lvl1pPr>
            <a:lvl2pPr marL="914400" lvl="1" indent="-381000" algn="l">
              <a:lnSpc>
                <a:spcPct val="90000"/>
              </a:lnSpc>
              <a:spcBef>
                <a:spcPts val="500"/>
              </a:spcBef>
              <a:spcAft>
                <a:spcPts val="0"/>
              </a:spcAft>
              <a:buClr>
                <a:srgbClr val="3F3F3F"/>
              </a:buClr>
              <a:buSzPts val="2400"/>
              <a:buChar char="•"/>
              <a:defRPr sz="2400"/>
            </a:lvl2pPr>
            <a:lvl3pPr marL="1371600" lvl="2" indent="-355600" algn="l">
              <a:lnSpc>
                <a:spcPct val="90000"/>
              </a:lnSpc>
              <a:spcBef>
                <a:spcPts val="500"/>
              </a:spcBef>
              <a:spcAft>
                <a:spcPts val="0"/>
              </a:spcAft>
              <a:buClr>
                <a:srgbClr val="3F3F3F"/>
              </a:buClr>
              <a:buSzPts val="2000"/>
              <a:buChar char="•"/>
              <a:defRPr sz="2000"/>
            </a:lvl3pPr>
            <a:lvl4pPr marL="1828800" lvl="3" indent="-342900" algn="l">
              <a:lnSpc>
                <a:spcPct val="90000"/>
              </a:lnSpc>
              <a:spcBef>
                <a:spcPts val="500"/>
              </a:spcBef>
              <a:spcAft>
                <a:spcPts val="0"/>
              </a:spcAft>
              <a:buClr>
                <a:srgbClr val="3F3F3F"/>
              </a:buClr>
              <a:buSzPts val="1800"/>
              <a:buChar char="•"/>
              <a:defRPr sz="1800"/>
            </a:lvl4pPr>
            <a:lvl5pPr marL="2286000" lvl="4" indent="-355600" algn="l">
              <a:lnSpc>
                <a:spcPct val="90000"/>
              </a:lnSpc>
              <a:spcBef>
                <a:spcPts val="500"/>
              </a:spcBef>
              <a:spcAft>
                <a:spcPts val="0"/>
              </a:spcAft>
              <a:buClr>
                <a:srgbClr val="3F3F3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3"/>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829994" y="6377118"/>
            <a:ext cx="344357" cy="344357"/>
          </a:xfrm>
          <a:prstGeom prst="rect">
            <a:avLst/>
          </a:prstGeom>
          <a:noFill/>
          <a:ln>
            <a:noFill/>
          </a:ln>
        </p:spPr>
      </p:pic>
      <p:sp>
        <p:nvSpPr>
          <p:cNvPr id="22" name="Google Shape;22;p3"/>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3"/>
          <p:cNvPicPr preferRelativeResize="0"/>
          <p:nvPr/>
        </p:nvPicPr>
        <p:blipFill rotWithShape="1">
          <a:blip r:embed="rId3">
            <a:alphaModFix/>
          </a:blip>
          <a:srcRect l="22088" t="18379" r="12912" b="15201"/>
          <a:stretch/>
        </p:blipFill>
        <p:spPr>
          <a:xfrm>
            <a:off x="0" y="0"/>
            <a:ext cx="2729345" cy="23551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bg>
      <p:bgPr>
        <a:solidFill>
          <a:schemeClr val="lt1"/>
        </a:solidFill>
        <a:effectLst/>
      </p:bgPr>
    </p:bg>
    <p:spTree>
      <p:nvGrpSpPr>
        <p:cNvPr id="1" name="Shape 24"/>
        <p:cNvGrpSpPr/>
        <p:nvPr/>
      </p:nvGrpSpPr>
      <p:grpSpPr>
        <a:xfrm>
          <a:off x="0" y="0"/>
          <a:ext cx="0" cy="0"/>
          <a:chOff x="0" y="0"/>
          <a:chExt cx="0" cy="0"/>
        </a:xfrm>
      </p:grpSpPr>
      <p:sp>
        <p:nvSpPr>
          <p:cNvPr id="25" name="Google Shape;25;p4"/>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6" name="Google Shape;26;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4"/>
          <p:cNvPicPr preferRelativeResize="0"/>
          <p:nvPr/>
        </p:nvPicPr>
        <p:blipFill rotWithShape="1">
          <a:blip r:embed="rId2">
            <a:alphaModFix/>
          </a:blip>
          <a:srcRect/>
          <a:stretch/>
        </p:blipFill>
        <p:spPr>
          <a:xfrm>
            <a:off x="1249514" y="6377118"/>
            <a:ext cx="344357" cy="344357"/>
          </a:xfrm>
          <a:prstGeom prst="rect">
            <a:avLst/>
          </a:prstGeom>
          <a:noFill/>
          <a:ln>
            <a:noFill/>
          </a:ln>
        </p:spPr>
      </p:pic>
      <p:sp>
        <p:nvSpPr>
          <p:cNvPr id="30" name="Google Shape;30;p4"/>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a:spLocks noGrp="1"/>
          </p:cNvSpPr>
          <p:nvPr>
            <p:ph type="ftr" idx="11"/>
          </p:nvPr>
        </p:nvSpPr>
        <p:spPr>
          <a:xfrm>
            <a:off x="168151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p:nvPr/>
        </p:nvSpPr>
        <p:spPr>
          <a:xfrm>
            <a:off x="0" y="0"/>
            <a:ext cx="927847" cy="6858000"/>
          </a:xfrm>
          <a:prstGeom prst="rect">
            <a:avLst/>
          </a:prstGeom>
          <a:solidFill>
            <a:schemeClr val="accent1"/>
          </a:solidFill>
          <a:ln>
            <a:noFill/>
          </a:ln>
          <a:effectLst>
            <a:outerShdw blurRad="190500" dist="38100" sx="101000" sy="1010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Palatino"/>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F3F3F"/>
              </a:buClr>
              <a:buSzPts val="1800"/>
              <a:buChar char="•"/>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7" name="Google Shape;37;p5"/>
          <p:cNvPicPr preferRelativeResize="0"/>
          <p:nvPr/>
        </p:nvPicPr>
        <p:blipFill rotWithShape="1">
          <a:blip r:embed="rId2">
            <a:alphaModFix/>
          </a:blip>
          <a:srcRect/>
          <a:stretch/>
        </p:blipFill>
        <p:spPr>
          <a:xfrm>
            <a:off x="1235446" y="6377118"/>
            <a:ext cx="344357" cy="344357"/>
          </a:xfrm>
          <a:prstGeom prst="rect">
            <a:avLst/>
          </a:prstGeom>
          <a:noFill/>
          <a:ln>
            <a:noFill/>
          </a:ln>
        </p:spPr>
      </p:pic>
      <p:sp>
        <p:nvSpPr>
          <p:cNvPr id="38" name="Google Shape;38;p5"/>
          <p:cNvSpPr txBox="1">
            <a:spLocks noGrp="1"/>
          </p:cNvSpPr>
          <p:nvPr>
            <p:ph type="ftr" idx="11"/>
          </p:nvPr>
        </p:nvSpPr>
        <p:spPr>
          <a:xfrm>
            <a:off x="1675228"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6"/>
          <p:cNvSpPr txBox="1">
            <a:spLocks noGrp="1"/>
          </p:cNvSpPr>
          <p:nvPr>
            <p:ph type="sldNum" idx="12"/>
          </p:nvPr>
        </p:nvSpPr>
        <p:spPr>
          <a:xfrm>
            <a:off x="10297550" y="6356350"/>
            <a:ext cx="1056249" cy="365125"/>
          </a:xfrm>
          <a:prstGeom prst="rect">
            <a:avLst/>
          </a:prstGeom>
          <a:noFill/>
          <a:ln>
            <a:noFill/>
          </a:ln>
        </p:spPr>
        <p:txBody>
          <a:bodyPr spcFirstLastPara="1" wrap="square" lIns="91425" tIns="45700" rIns="0" bIns="45700" anchor="ctr" anchorCtr="0">
            <a:noAutofit/>
          </a:bodyPr>
          <a:lstStyle>
            <a:lvl1pPr marL="0" lvl="0" indent="0" algn="r">
              <a:spcBef>
                <a:spcPts val="0"/>
              </a:spcBef>
              <a:buNone/>
              <a:defRPr sz="1200" b="0" i="0" u="none" strike="noStrike" cap="none">
                <a:solidFill>
                  <a:srgbClr val="7F7F7F"/>
                </a:solidFill>
                <a:latin typeface="Arial"/>
                <a:ea typeface="Arial"/>
                <a:cs typeface="Arial"/>
                <a:sym typeface="Arial"/>
              </a:defRPr>
            </a:lvl1pPr>
            <a:lvl2pPr marL="0" lvl="1" indent="0" algn="r">
              <a:spcBef>
                <a:spcPts val="0"/>
              </a:spcBef>
              <a:buNone/>
              <a:defRPr sz="1200" b="0" i="0" u="none" strike="noStrike" cap="none">
                <a:solidFill>
                  <a:srgbClr val="7F7F7F"/>
                </a:solidFill>
                <a:latin typeface="Arial"/>
                <a:ea typeface="Arial"/>
                <a:cs typeface="Arial"/>
                <a:sym typeface="Arial"/>
              </a:defRPr>
            </a:lvl2pPr>
            <a:lvl3pPr marL="0" lvl="2" indent="0" algn="r">
              <a:spcBef>
                <a:spcPts val="0"/>
              </a:spcBef>
              <a:buNone/>
              <a:defRPr sz="1200" b="0" i="0" u="none" strike="noStrike" cap="none">
                <a:solidFill>
                  <a:srgbClr val="7F7F7F"/>
                </a:solidFill>
                <a:latin typeface="Arial"/>
                <a:ea typeface="Arial"/>
                <a:cs typeface="Arial"/>
                <a:sym typeface="Arial"/>
              </a:defRPr>
            </a:lvl3pPr>
            <a:lvl4pPr marL="0" lvl="3" indent="0" algn="r">
              <a:spcBef>
                <a:spcPts val="0"/>
              </a:spcBef>
              <a:buNone/>
              <a:defRPr sz="1200" b="0" i="0" u="none" strike="noStrike" cap="none">
                <a:solidFill>
                  <a:srgbClr val="7F7F7F"/>
                </a:solidFill>
                <a:latin typeface="Arial"/>
                <a:ea typeface="Arial"/>
                <a:cs typeface="Arial"/>
                <a:sym typeface="Arial"/>
              </a:defRPr>
            </a:lvl4pPr>
            <a:lvl5pPr marL="0" lvl="4" indent="0" algn="r">
              <a:spcBef>
                <a:spcPts val="0"/>
              </a:spcBef>
              <a:buNone/>
              <a:defRPr sz="1200" b="0" i="0" u="none" strike="noStrike" cap="none">
                <a:solidFill>
                  <a:srgbClr val="7F7F7F"/>
                </a:solidFill>
                <a:latin typeface="Arial"/>
                <a:ea typeface="Arial"/>
                <a:cs typeface="Arial"/>
                <a:sym typeface="Arial"/>
              </a:defRPr>
            </a:lvl5pPr>
            <a:lvl6pPr marL="0" lvl="5" indent="0" algn="r">
              <a:spcBef>
                <a:spcPts val="0"/>
              </a:spcBef>
              <a:buNone/>
              <a:defRPr sz="1200" b="0" i="0" u="none" strike="noStrike" cap="none">
                <a:solidFill>
                  <a:srgbClr val="7F7F7F"/>
                </a:solidFill>
                <a:latin typeface="Arial"/>
                <a:ea typeface="Arial"/>
                <a:cs typeface="Arial"/>
                <a:sym typeface="Arial"/>
              </a:defRPr>
            </a:lvl6pPr>
            <a:lvl7pPr marL="0" lvl="6" indent="0" algn="r">
              <a:spcBef>
                <a:spcPts val="0"/>
              </a:spcBef>
              <a:buNone/>
              <a:defRPr sz="1200" b="0" i="0" u="none" strike="noStrike" cap="none">
                <a:solidFill>
                  <a:srgbClr val="7F7F7F"/>
                </a:solidFill>
                <a:latin typeface="Arial"/>
                <a:ea typeface="Arial"/>
                <a:cs typeface="Arial"/>
                <a:sym typeface="Arial"/>
              </a:defRPr>
            </a:lvl7pPr>
            <a:lvl8pPr marL="0" lvl="7" indent="0" algn="r">
              <a:spcBef>
                <a:spcPts val="0"/>
              </a:spcBef>
              <a:buNone/>
              <a:defRPr sz="1200" b="0" i="0" u="none" strike="noStrike" cap="none">
                <a:solidFill>
                  <a:srgbClr val="7F7F7F"/>
                </a:solidFill>
                <a:latin typeface="Arial"/>
                <a:ea typeface="Arial"/>
                <a:cs typeface="Arial"/>
                <a:sym typeface="Arial"/>
              </a:defRPr>
            </a:lvl8pPr>
            <a:lvl9pPr marL="0" lvl="8" indent="0" algn="r">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2">
            <a:alphaModFix/>
          </a:blip>
          <a:srcRect/>
          <a:stretch/>
        </p:blipFill>
        <p:spPr>
          <a:xfrm>
            <a:off x="841947" y="6377118"/>
            <a:ext cx="344357" cy="344357"/>
          </a:xfrm>
          <a:prstGeom prst="rect">
            <a:avLst/>
          </a:prstGeom>
          <a:noFill/>
          <a:ln>
            <a:noFill/>
          </a:ln>
        </p:spPr>
      </p:pic>
      <p:sp>
        <p:nvSpPr>
          <p:cNvPr id="42" name="Google Shape;42;p6"/>
          <p:cNvSpPr txBox="1">
            <a:spLocks noGrp="1"/>
          </p:cNvSpPr>
          <p:nvPr>
            <p:ph type="ftr" idx="11"/>
          </p:nvPr>
        </p:nvSpPr>
        <p:spPr>
          <a:xfrm>
            <a:off x="1309469" y="6356350"/>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09600" y="1600200"/>
            <a:ext cx="10972800" cy="4876800"/>
          </a:xfrm>
          <a:prstGeom prst="rect">
            <a:avLst/>
          </a:prstGeom>
          <a:noFill/>
          <a:ln>
            <a:noFill/>
          </a:ln>
        </p:spPr>
        <p:txBody>
          <a:bodyPr spcFirstLastPara="1" wrap="square" lIns="91425" tIns="45700" rIns="91425" bIns="45700" anchor="t" anchorCtr="0">
            <a:noAutofit/>
          </a:bodyPr>
          <a:lstStyle>
            <a:lvl1pPr marL="457200" lvl="0" indent="-325755" algn="l" rtl="0">
              <a:spcBef>
                <a:spcPts val="360"/>
              </a:spcBef>
              <a:spcAft>
                <a:spcPts val="0"/>
              </a:spcAft>
              <a:buSzPts val="1530"/>
              <a:buChar char="•"/>
              <a:defRPr/>
            </a:lvl1pPr>
            <a:lvl2pPr marL="914400" lvl="1" indent="-325755" algn="l" rtl="0">
              <a:spcBef>
                <a:spcPts val="360"/>
              </a:spcBef>
              <a:spcAft>
                <a:spcPts val="0"/>
              </a:spcAft>
              <a:buSzPts val="1530"/>
              <a:buChar char="•"/>
              <a:defRPr/>
            </a:lvl2pPr>
            <a:lvl3pPr marL="1371600" lvl="2" indent="-331469" algn="l" rtl="0">
              <a:spcBef>
                <a:spcPts val="360"/>
              </a:spcBef>
              <a:spcAft>
                <a:spcPts val="0"/>
              </a:spcAft>
              <a:buSzPts val="162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SzPts val="1800"/>
              <a:buChar char="•"/>
              <a:defRPr/>
            </a:lvl6pPr>
            <a:lvl7pPr marL="3200400" lvl="6" indent="-342900" algn="l" rtl="0">
              <a:spcBef>
                <a:spcPts val="360"/>
              </a:spcBef>
              <a:spcAft>
                <a:spcPts val="0"/>
              </a:spcAft>
              <a:buSzPts val="180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46" name="Google Shape;46;p7"/>
          <p:cNvSpPr txBox="1">
            <a:spLocks noGrp="1"/>
          </p:cNvSpPr>
          <p:nvPr>
            <p:ph type="dt" idx="10"/>
          </p:nvPr>
        </p:nvSpPr>
        <p:spPr>
          <a:xfrm>
            <a:off x="609600" y="18288"/>
            <a:ext cx="3860700" cy="329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572000" y="18288"/>
            <a:ext cx="5486400" cy="329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10160000" y="18288"/>
            <a:ext cx="1422300" cy="3291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650" y="365125"/>
            <a:ext cx="1007615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660C34"/>
              </a:buClr>
              <a:buSzPts val="4400"/>
              <a:buFont typeface="Palatino"/>
              <a:buNone/>
              <a:defRPr sz="4400" b="0" i="0" u="none" strike="noStrike" cap="none">
                <a:solidFill>
                  <a:srgbClr val="660C34"/>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289154" y="1825625"/>
            <a:ext cx="10064645"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1pPr>
            <a:lvl2pPr marL="914400" marR="0" lvl="1" indent="-368300" algn="l" rtl="0">
              <a:lnSpc>
                <a:spcPct val="90000"/>
              </a:lnSpc>
              <a:spcBef>
                <a:spcPts val="500"/>
              </a:spcBef>
              <a:spcAft>
                <a:spcPts val="0"/>
              </a:spcAft>
              <a:buClr>
                <a:srgbClr val="3F3F3F"/>
              </a:buClr>
              <a:buSzPts val="2200"/>
              <a:buFont typeface="Arial"/>
              <a:buChar char="•"/>
              <a:defRPr sz="22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buNone/>
              <a:defRPr sz="1200" b="0" i="0" u="none" strike="noStrike" cap="none">
                <a:solidFill>
                  <a:srgbClr val="7F7F7F"/>
                </a:solidFill>
                <a:latin typeface="Arial"/>
                <a:ea typeface="Arial"/>
                <a:cs typeface="Arial"/>
                <a:sym typeface="Arial"/>
              </a:defRPr>
            </a:lvl1pPr>
            <a:lvl2pPr marL="0" marR="0" lvl="1" indent="0" algn="r" rtl="0">
              <a:spcBef>
                <a:spcPts val="0"/>
              </a:spcBef>
              <a:buNone/>
              <a:defRPr sz="1200" b="0" i="0" u="none" strike="noStrike" cap="none">
                <a:solidFill>
                  <a:srgbClr val="7F7F7F"/>
                </a:solidFill>
                <a:latin typeface="Arial"/>
                <a:ea typeface="Arial"/>
                <a:cs typeface="Arial"/>
                <a:sym typeface="Arial"/>
              </a:defRPr>
            </a:lvl2pPr>
            <a:lvl3pPr marL="0" marR="0" lvl="2" indent="0" algn="r" rtl="0">
              <a:spcBef>
                <a:spcPts val="0"/>
              </a:spcBef>
              <a:buNone/>
              <a:defRPr sz="1200" b="0" i="0" u="none" strike="noStrike" cap="none">
                <a:solidFill>
                  <a:srgbClr val="7F7F7F"/>
                </a:solidFill>
                <a:latin typeface="Arial"/>
                <a:ea typeface="Arial"/>
                <a:cs typeface="Arial"/>
                <a:sym typeface="Arial"/>
              </a:defRPr>
            </a:lvl3pPr>
            <a:lvl4pPr marL="0" marR="0" lvl="3" indent="0" algn="r" rtl="0">
              <a:spcBef>
                <a:spcPts val="0"/>
              </a:spcBef>
              <a:buNone/>
              <a:defRPr sz="1200" b="0" i="0" u="none" strike="noStrike" cap="none">
                <a:solidFill>
                  <a:srgbClr val="7F7F7F"/>
                </a:solidFill>
                <a:latin typeface="Arial"/>
                <a:ea typeface="Arial"/>
                <a:cs typeface="Arial"/>
                <a:sym typeface="Arial"/>
              </a:defRPr>
            </a:lvl4pPr>
            <a:lvl5pPr marL="0" marR="0" lvl="4" indent="0" algn="r" rtl="0">
              <a:spcBef>
                <a:spcPts val="0"/>
              </a:spcBef>
              <a:buNone/>
              <a:defRPr sz="1200" b="0" i="0" u="none" strike="noStrike" cap="none">
                <a:solidFill>
                  <a:srgbClr val="7F7F7F"/>
                </a:solidFill>
                <a:latin typeface="Arial"/>
                <a:ea typeface="Arial"/>
                <a:cs typeface="Arial"/>
                <a:sym typeface="Arial"/>
              </a:defRPr>
            </a:lvl5pPr>
            <a:lvl6pPr marL="0" marR="0" lvl="5" indent="0" algn="r" rtl="0">
              <a:spcBef>
                <a:spcPts val="0"/>
              </a:spcBef>
              <a:buNone/>
              <a:defRPr sz="1200" b="0" i="0" u="none" strike="noStrike" cap="none">
                <a:solidFill>
                  <a:srgbClr val="7F7F7F"/>
                </a:solidFill>
                <a:latin typeface="Arial"/>
                <a:ea typeface="Arial"/>
                <a:cs typeface="Arial"/>
                <a:sym typeface="Arial"/>
              </a:defRPr>
            </a:lvl6pPr>
            <a:lvl7pPr marL="0" marR="0" lvl="6" indent="0" algn="r" rtl="0">
              <a:spcBef>
                <a:spcPts val="0"/>
              </a:spcBef>
              <a:buNone/>
              <a:defRPr sz="1200" b="0" i="0" u="none" strike="noStrike" cap="none">
                <a:solidFill>
                  <a:srgbClr val="7F7F7F"/>
                </a:solidFill>
                <a:latin typeface="Arial"/>
                <a:ea typeface="Arial"/>
                <a:cs typeface="Arial"/>
                <a:sym typeface="Arial"/>
              </a:defRPr>
            </a:lvl7pPr>
            <a:lvl8pPr marL="0" marR="0" lvl="7" indent="0" algn="r" rtl="0">
              <a:spcBef>
                <a:spcPts val="0"/>
              </a:spcBef>
              <a:buNone/>
              <a:defRPr sz="1200" b="0" i="0" u="none" strike="noStrike" cap="none">
                <a:solidFill>
                  <a:srgbClr val="7F7F7F"/>
                </a:solidFill>
                <a:latin typeface="Arial"/>
                <a:ea typeface="Arial"/>
                <a:cs typeface="Arial"/>
                <a:sym typeface="Arial"/>
              </a:defRPr>
            </a:lvl8pPr>
            <a:lvl9pPr marL="0" marR="0" lvl="8" indent="0" algn="r" rtl="0">
              <a:spcBef>
                <a:spcPts val="0"/>
              </a:spcBef>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aup.org/our-work/protecting-academic-freedom/academic-freedom-and-first-amendment-2007"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aup.org/report/1940-statement-principles-academic-freedom-and-tenur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aup.org/reports-publications/publications/redbook" TargetMode="External"/><Relationship Id="rId5" Type="http://schemas.openxmlformats.org/officeDocument/2006/relationships/hyperlink" Target="https://www.asccc.org/sites/default/files/1988%20AB%201725%20Community%20College%20Reform%20Act%20%28Vasconcellos%29.pdf" TargetMode="External"/><Relationship Id="rId4" Type="http://schemas.openxmlformats.org/officeDocument/2006/relationships/hyperlink" Target="https://www.aaup.org/academic-unionism-statemen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ft.org/sites/default/files/academicfreedomstatement0907.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aaup.org/sites/default/files/Reichman_0.pdf" TargetMode="External"/><Relationship Id="rId5" Type="http://schemas.openxmlformats.org/officeDocument/2006/relationships/hyperlink" Target="https://www.nea.org/assets/docs/TA2017S_Messier.pdf" TargetMode="External"/><Relationship Id="rId4" Type="http://schemas.openxmlformats.org/officeDocument/2006/relationships/hyperlink" Target="https://www.aaup.org/report/statement-academic-government-institutions-engaged-collective-bargain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15926" y="5111646"/>
            <a:ext cx="10547847" cy="15739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Palatino"/>
              <a:buNone/>
            </a:pPr>
            <a:r>
              <a:rPr lang="en-US" b="1"/>
              <a:t>Academic Freedom and Equity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000"/>
              <a:buFont typeface="Arial"/>
              <a:buNone/>
            </a:pPr>
            <a:r>
              <a:rPr lang="en-US" b="1">
                <a:solidFill>
                  <a:srgbClr val="0070C0"/>
                </a:solidFill>
              </a:rPr>
              <a:t>Academic Freedom is not Freedom of Speech</a:t>
            </a:r>
            <a:endParaRPr b="1">
              <a:solidFill>
                <a:srgbClr val="0070C0"/>
              </a:solidFill>
            </a:endParaRPr>
          </a:p>
        </p:txBody>
      </p:sp>
      <p:sp>
        <p:nvSpPr>
          <p:cNvPr id="122" name="Google Shape;122;p16"/>
          <p:cNvSpPr/>
          <p:nvPr/>
        </p:nvSpPr>
        <p:spPr>
          <a:xfrm>
            <a:off x="3048000" y="2690336"/>
            <a:ext cx="6096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 name="Google Shape;123;p16"/>
          <p:cNvSpPr txBox="1"/>
          <p:nvPr/>
        </p:nvSpPr>
        <p:spPr>
          <a:xfrm>
            <a:off x="771925" y="1502964"/>
            <a:ext cx="10610400" cy="4925100"/>
          </a:xfrm>
          <a:prstGeom prst="rect">
            <a:avLst/>
          </a:prstGeom>
          <a:noFill/>
          <a:ln>
            <a:noFill/>
          </a:ln>
        </p:spPr>
        <p:txBody>
          <a:bodyPr spcFirstLastPara="1" wrap="square" lIns="91425" tIns="45700" rIns="91425" bIns="45700" anchor="t" anchorCtr="0">
            <a:noAutofit/>
          </a:bodyPr>
          <a:lstStyle/>
          <a:p>
            <a:pPr marL="101600" marR="0" lvl="0" indent="0" algn="l" rtl="0">
              <a:spcBef>
                <a:spcPts val="1000"/>
              </a:spcBef>
              <a:spcAft>
                <a:spcPts val="0"/>
              </a:spcAft>
              <a:buClr>
                <a:schemeClr val="accent1"/>
              </a:buClr>
              <a:buSzPts val="2000"/>
              <a:buFont typeface="Arial"/>
              <a:buNone/>
            </a:pPr>
            <a:r>
              <a:rPr lang="en-US" sz="1700" b="1" dirty="0">
                <a:solidFill>
                  <a:schemeClr val="bg2"/>
                </a:solidFill>
                <a:latin typeface="Arial"/>
                <a:ea typeface="Arial"/>
                <a:cs typeface="Arial"/>
                <a:sym typeface="Arial"/>
              </a:rPr>
              <a:t>Freedom of Speech </a:t>
            </a:r>
            <a:endParaRPr sz="1700" b="1" dirty="0">
              <a:solidFill>
                <a:schemeClr val="bg2"/>
              </a:solidFill>
              <a:latin typeface="Arial"/>
              <a:ea typeface="Arial"/>
              <a:cs typeface="Arial"/>
              <a:sym typeface="Arial"/>
            </a:endParaRPr>
          </a:p>
          <a:p>
            <a:pPr marL="661670" marR="0" lvl="1" indent="-285750" algn="l" rtl="0">
              <a:spcBef>
                <a:spcPts val="1000"/>
              </a:spcBef>
              <a:spcAft>
                <a:spcPts val="0"/>
              </a:spcAft>
              <a:buClr>
                <a:schemeClr val="accent1"/>
              </a:buClr>
              <a:buSzPts val="2000"/>
              <a:buFont typeface="Arial"/>
              <a:buChar char="•"/>
            </a:pPr>
            <a:r>
              <a:rPr lang="en-US" sz="1700" b="0" i="0" u="none" strike="noStrike" cap="none" dirty="0">
                <a:solidFill>
                  <a:schemeClr val="bg2"/>
                </a:solidFill>
                <a:latin typeface="Arial"/>
                <a:ea typeface="Arial"/>
                <a:cs typeface="Arial"/>
                <a:sym typeface="Arial"/>
              </a:rPr>
              <a:t>1</a:t>
            </a:r>
            <a:r>
              <a:rPr lang="en-US" sz="1700" b="0" i="0" u="none" strike="noStrike" cap="none" baseline="30000" dirty="0">
                <a:solidFill>
                  <a:schemeClr val="bg2"/>
                </a:solidFill>
                <a:latin typeface="Arial"/>
                <a:ea typeface="Arial"/>
                <a:cs typeface="Arial"/>
                <a:sym typeface="Arial"/>
              </a:rPr>
              <a:t>st</a:t>
            </a:r>
            <a:r>
              <a:rPr lang="en-US" sz="1700" b="0" i="0" u="none" strike="noStrike" cap="none" dirty="0">
                <a:solidFill>
                  <a:schemeClr val="bg2"/>
                </a:solidFill>
                <a:latin typeface="Arial"/>
                <a:ea typeface="Arial"/>
                <a:cs typeface="Arial"/>
                <a:sym typeface="Arial"/>
              </a:rPr>
              <a:t> amendment right for faculty </a:t>
            </a:r>
            <a:r>
              <a:rPr lang="en-US" sz="1700" b="1" i="0" u="sng" strike="noStrike" cap="none" dirty="0">
                <a:solidFill>
                  <a:schemeClr val="bg2"/>
                </a:solidFill>
                <a:latin typeface="Arial"/>
                <a:ea typeface="Arial"/>
                <a:cs typeface="Arial"/>
                <a:sym typeface="Arial"/>
              </a:rPr>
              <a:t>AND </a:t>
            </a:r>
            <a:r>
              <a:rPr lang="en-US" sz="1700" b="0" i="0" u="none" strike="noStrike" cap="none" dirty="0">
                <a:solidFill>
                  <a:schemeClr val="bg2"/>
                </a:solidFill>
                <a:latin typeface="Arial"/>
                <a:ea typeface="Arial"/>
                <a:cs typeface="Arial"/>
                <a:sym typeface="Arial"/>
              </a:rPr>
              <a:t>students</a:t>
            </a:r>
            <a:endParaRPr sz="1700" b="0" i="0" u="none" strike="noStrike" cap="none" dirty="0">
              <a:solidFill>
                <a:schemeClr val="bg2"/>
              </a:solidFill>
              <a:latin typeface="Arial"/>
              <a:ea typeface="Arial"/>
              <a:cs typeface="Arial"/>
              <a:sym typeface="Arial"/>
            </a:endParaRPr>
          </a:p>
          <a:p>
            <a:pPr marL="731520" marR="0" lvl="1" indent="-355600" algn="l" rtl="0">
              <a:spcBef>
                <a:spcPts val="1000"/>
              </a:spcBef>
              <a:spcAft>
                <a:spcPts val="0"/>
              </a:spcAft>
              <a:buClr>
                <a:schemeClr val="accent1"/>
              </a:buClr>
              <a:buSzPts val="2000"/>
              <a:buFont typeface="Arial"/>
              <a:buChar char="•"/>
            </a:pPr>
            <a:r>
              <a:rPr lang="en-US" sz="1700" b="0" i="0" u="none" strike="noStrike" cap="none" dirty="0">
                <a:solidFill>
                  <a:schemeClr val="bg2"/>
                </a:solidFill>
                <a:sym typeface="Arial"/>
              </a:rPr>
              <a:t>Restricts the right of a public institution, including a public college or university, to regulate expression</a:t>
            </a:r>
            <a:endParaRPr dirty="0">
              <a:solidFill>
                <a:schemeClr val="bg2"/>
              </a:solidFill>
            </a:endParaRPr>
          </a:p>
          <a:p>
            <a:pPr marL="731520" marR="0" lvl="1" indent="-355600" algn="l" rtl="0">
              <a:spcBef>
                <a:spcPts val="1000"/>
              </a:spcBef>
              <a:spcAft>
                <a:spcPts val="0"/>
              </a:spcAft>
              <a:buClr>
                <a:schemeClr val="accent1"/>
              </a:buClr>
              <a:buSzPts val="2000"/>
              <a:buFont typeface="Arial"/>
              <a:buChar char="•"/>
            </a:pPr>
            <a:r>
              <a:rPr lang="en-US" sz="1700" b="0" i="0" u="none" strike="noStrike" cap="none" dirty="0">
                <a:solidFill>
                  <a:schemeClr val="bg2"/>
                </a:solidFill>
                <a:sym typeface="Arial"/>
              </a:rPr>
              <a:t>Instructors are not to required to provide class time for students to voice views that contradict the material being taught however, instructors are required to allow students to express opposing views and values to some extent where the instructor invites expression of students’ personal opinions and ideas</a:t>
            </a:r>
            <a:endParaRPr dirty="0">
              <a:solidFill>
                <a:schemeClr val="bg2"/>
              </a:solidFill>
            </a:endParaRPr>
          </a:p>
          <a:p>
            <a:pPr marL="731520" marR="0" lvl="1" indent="-355600" algn="l" rtl="0">
              <a:spcBef>
                <a:spcPts val="1000"/>
              </a:spcBef>
              <a:spcAft>
                <a:spcPts val="0"/>
              </a:spcAft>
              <a:buClr>
                <a:schemeClr val="accent1"/>
              </a:buClr>
              <a:buSzPts val="2000"/>
              <a:buFont typeface="Arial"/>
              <a:buChar char="•"/>
            </a:pPr>
            <a:r>
              <a:rPr lang="en-US" sz="1700" b="0" i="0" u="none" strike="noStrike" cap="none" dirty="0">
                <a:solidFill>
                  <a:schemeClr val="bg2"/>
                </a:solidFill>
                <a:sym typeface="Arial"/>
              </a:rPr>
              <a:t>In the classroom, speech must be germane to the subject matter and advances an academic message (stick to your subject)</a:t>
            </a:r>
            <a:endParaRPr dirty="0">
              <a:solidFill>
                <a:schemeClr val="bg2"/>
              </a:solidFill>
            </a:endParaRPr>
          </a:p>
          <a:p>
            <a:pPr marL="731520" marR="0" lvl="1" indent="-355600" algn="l" rtl="0">
              <a:spcBef>
                <a:spcPts val="1000"/>
              </a:spcBef>
              <a:spcAft>
                <a:spcPts val="0"/>
              </a:spcAft>
              <a:buClr>
                <a:schemeClr val="accent1"/>
              </a:buClr>
              <a:buSzPts val="2000"/>
              <a:buFont typeface="Arial"/>
              <a:buChar char="•"/>
            </a:pPr>
            <a:r>
              <a:rPr lang="en-US" sz="1700" b="0" i="0" u="sng" strike="noStrike" cap="none" dirty="0">
                <a:solidFill>
                  <a:schemeClr val="bg2"/>
                </a:solidFill>
                <a:latin typeface="Arial"/>
                <a:ea typeface="Arial"/>
                <a:cs typeface="Arial"/>
                <a:sym typeface="Arial"/>
              </a:rPr>
              <a:t>Private</a:t>
            </a:r>
            <a:r>
              <a:rPr lang="en-US" sz="1700" b="0" i="0" u="none" strike="noStrike" cap="none" dirty="0">
                <a:solidFill>
                  <a:schemeClr val="bg2"/>
                </a:solidFill>
                <a:latin typeface="Arial"/>
                <a:ea typeface="Arial"/>
                <a:cs typeface="Arial"/>
                <a:sym typeface="Arial"/>
              </a:rPr>
              <a:t> institutions first amendment protections are often limited and </a:t>
            </a:r>
            <a:r>
              <a:rPr lang="en-US" sz="1700" b="1" i="0" u="sng" strike="noStrike" cap="none" dirty="0">
                <a:solidFill>
                  <a:schemeClr val="bg2"/>
                </a:solidFill>
                <a:latin typeface="Arial"/>
                <a:ea typeface="Arial"/>
                <a:cs typeface="Arial"/>
                <a:sym typeface="Arial"/>
              </a:rPr>
              <a:t>do not </a:t>
            </a:r>
            <a:r>
              <a:rPr lang="en-US" sz="1700" b="0" i="0" u="none" strike="noStrike" cap="none" dirty="0">
                <a:solidFill>
                  <a:schemeClr val="bg2"/>
                </a:solidFill>
                <a:sym typeface="Arial"/>
              </a:rPr>
              <a:t>have the same protections as public institutions</a:t>
            </a:r>
            <a:endParaRPr dirty="0">
              <a:solidFill>
                <a:schemeClr val="bg2"/>
              </a:solidFill>
            </a:endParaRPr>
          </a:p>
          <a:p>
            <a:pPr marL="731520" marR="0" lvl="1" indent="-355600" algn="l" rtl="0">
              <a:spcBef>
                <a:spcPts val="1000"/>
              </a:spcBef>
              <a:spcAft>
                <a:spcPts val="0"/>
              </a:spcAft>
              <a:buClr>
                <a:schemeClr val="accent1"/>
              </a:buClr>
              <a:buSzPts val="2000"/>
              <a:buFont typeface="Arial"/>
              <a:buChar char="•"/>
            </a:pPr>
            <a:r>
              <a:rPr lang="en-US" sz="1700" b="0" i="0" u="none" strike="noStrike" cap="none" dirty="0">
                <a:solidFill>
                  <a:schemeClr val="bg2"/>
                </a:solidFill>
                <a:latin typeface="Arial"/>
                <a:ea typeface="Arial"/>
                <a:cs typeface="Arial"/>
                <a:sym typeface="Arial"/>
              </a:rPr>
              <a:t>Email on district server, electronic communications, and faculty pages are not necessary protected under “free speech”</a:t>
            </a:r>
            <a:endParaRPr sz="1700" b="0" i="0" u="none" strike="noStrike" cap="none" dirty="0">
              <a:solidFill>
                <a:schemeClr val="bg2"/>
              </a:solidFill>
              <a:latin typeface="Arial"/>
              <a:ea typeface="Arial"/>
              <a:cs typeface="Arial"/>
              <a:sym typeface="Arial"/>
            </a:endParaRPr>
          </a:p>
          <a:p>
            <a:pPr marL="375920" marR="0" lvl="1" indent="0" algn="l" rtl="0">
              <a:spcBef>
                <a:spcPts val="1000"/>
              </a:spcBef>
              <a:spcAft>
                <a:spcPts val="0"/>
              </a:spcAft>
              <a:buClr>
                <a:schemeClr val="accent1"/>
              </a:buClr>
              <a:buSzPts val="2000"/>
              <a:buFont typeface="Arial"/>
              <a:buNone/>
            </a:pPr>
            <a:r>
              <a:rPr lang="en-US" sz="1700" b="0" i="0" u="sng" strike="noStrike" cap="none" dirty="0">
                <a:solidFill>
                  <a:schemeClr val="bg2"/>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https://www.aaup.org/our-work/protecting-academic-freedom/academic-freedom-and-first-amendment-2007</a:t>
            </a:r>
            <a:endParaRPr sz="1700" b="0" i="0" u="none" strike="noStrike" cap="none" dirty="0">
              <a:solidFill>
                <a:schemeClr val="bg2"/>
              </a:solidFill>
              <a:latin typeface="Arial"/>
              <a:ea typeface="Arial"/>
              <a:cs typeface="Arial"/>
              <a:sym typeface="Arial"/>
            </a:endParaRPr>
          </a:p>
        </p:txBody>
      </p:sp>
      <p:sp>
        <p:nvSpPr>
          <p:cNvPr id="124" name="Google Shape;124;p16"/>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125" name="Google Shape;125;p16"/>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Policies and Collective Bargaining Agreement  </a:t>
            </a:r>
            <a:endParaRPr/>
          </a:p>
        </p:txBody>
      </p:sp>
      <p:sp>
        <p:nvSpPr>
          <p:cNvPr id="140" name="Google Shape;140;p18"/>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500"/>
              <a:t>Academic Freedom is an area of overlapping purview between the Senate and the Union</a:t>
            </a:r>
            <a:endParaRPr sz="2500"/>
          </a:p>
          <a:p>
            <a:pPr marL="457200" lvl="0" indent="0" algn="l" rtl="0">
              <a:spcBef>
                <a:spcPts val="1000"/>
              </a:spcBef>
              <a:spcAft>
                <a:spcPts val="0"/>
              </a:spcAft>
              <a:buNone/>
            </a:pPr>
            <a:r>
              <a:rPr lang="en-US" sz="2200">
                <a:solidFill>
                  <a:schemeClr val="dk2"/>
                </a:solidFill>
              </a:rPr>
              <a:t>In support of academic senates and unions working together, the 2005 AAUP statement goes on to say that </a:t>
            </a:r>
            <a:r>
              <a:rPr lang="en-US" sz="2200" i="1">
                <a:solidFill>
                  <a:schemeClr val="dk2"/>
                </a:solidFill>
              </a:rPr>
              <a:t>“</a:t>
            </a:r>
            <a:r>
              <a:rPr lang="en-US" sz="2200" b="1" i="1">
                <a:solidFill>
                  <a:schemeClr val="dk2"/>
                </a:solidFill>
              </a:rPr>
              <a:t>[s]trong senates and strong union chapters can work together to preserve and protect academic freedom on campus. Together, they establish the institutional terrain and precedents on which individual rights are defined, defended, and sometimes adjudicated.”</a:t>
            </a:r>
            <a:endParaRPr sz="2200" b="1" i="1">
              <a:solidFill>
                <a:schemeClr val="dk2"/>
              </a:solidFill>
            </a:endParaRPr>
          </a:p>
          <a:p>
            <a:pPr marL="457200" lvl="0" indent="0" algn="l" rtl="0">
              <a:spcBef>
                <a:spcPts val="1000"/>
              </a:spcBef>
              <a:spcAft>
                <a:spcPts val="0"/>
              </a:spcAft>
              <a:buNone/>
            </a:pPr>
            <a:endParaRPr sz="2200" b="1" i="1">
              <a:solidFill>
                <a:schemeClr val="dk2"/>
              </a:solidFill>
            </a:endParaRPr>
          </a:p>
          <a:p>
            <a:pPr marL="0" lvl="0" indent="0" algn="l" rtl="0">
              <a:spcBef>
                <a:spcPts val="1000"/>
              </a:spcBef>
              <a:spcAft>
                <a:spcPts val="0"/>
              </a:spcAft>
              <a:buNone/>
            </a:pPr>
            <a:r>
              <a:rPr lang="en-US" sz="2500" b="1">
                <a:solidFill>
                  <a:srgbClr val="660C34"/>
                </a:solidFill>
              </a:rPr>
              <a:t>Recommend the Senate and Union have a joint understanding</a:t>
            </a:r>
            <a:endParaRPr sz="2500" b="1">
              <a:solidFill>
                <a:srgbClr val="660C34"/>
              </a:solidFill>
            </a:endParaRPr>
          </a:p>
          <a:p>
            <a:pPr marL="0" lvl="0" indent="0" algn="l" rtl="0">
              <a:spcBef>
                <a:spcPts val="1000"/>
              </a:spcBef>
              <a:spcAft>
                <a:spcPts val="0"/>
              </a:spcAft>
              <a:buClr>
                <a:schemeClr val="dk2"/>
              </a:buClr>
              <a:buSzPts val="1100"/>
              <a:buFont typeface="Arial"/>
              <a:buNone/>
            </a:pPr>
            <a:endParaRPr/>
          </a:p>
          <a:p>
            <a:pPr marL="0" lvl="0" indent="0" algn="l" rtl="0">
              <a:spcBef>
                <a:spcPts val="1000"/>
              </a:spcBef>
              <a:spcAft>
                <a:spcPts val="0"/>
              </a:spcAft>
              <a:buNone/>
            </a:pPr>
            <a:endParaRPr/>
          </a:p>
        </p:txBody>
      </p:sp>
      <p:sp>
        <p:nvSpPr>
          <p:cNvPr id="141" name="Google Shape;141;p18"/>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b="1">
                <a:solidFill>
                  <a:srgbClr val="660C34"/>
                </a:solidFill>
              </a:rPr>
              <a:t>Academic Freedom Policy required by Title 5</a:t>
            </a:r>
            <a:endParaRPr b="1">
              <a:solidFill>
                <a:srgbClr val="660C34"/>
              </a:solidFill>
            </a:endParaRPr>
          </a:p>
        </p:txBody>
      </p:sp>
      <p:sp>
        <p:nvSpPr>
          <p:cNvPr id="148" name="Google Shape;148;p19"/>
          <p:cNvSpPr txBox="1">
            <a:spLocks noGrp="1"/>
          </p:cNvSpPr>
          <p:nvPr>
            <p:ph type="body" idx="1"/>
          </p:nvPr>
        </p:nvSpPr>
        <p:spPr>
          <a:xfrm>
            <a:off x="1277650" y="1798325"/>
            <a:ext cx="9370200" cy="4391400"/>
          </a:xfrm>
          <a:prstGeom prst="rect">
            <a:avLst/>
          </a:prstGeom>
        </p:spPr>
        <p:txBody>
          <a:bodyPr spcFirstLastPara="1" wrap="square" lIns="91425" tIns="45700" rIns="91425" bIns="45700" anchor="t" anchorCtr="0">
            <a:noAutofit/>
          </a:bodyPr>
          <a:lstStyle/>
          <a:p>
            <a:pPr marL="76200" marR="76200" lvl="0" indent="0" algn="l" rtl="0">
              <a:lnSpc>
                <a:spcPct val="150000"/>
              </a:lnSpc>
              <a:spcBef>
                <a:spcPts val="1200"/>
              </a:spcBef>
              <a:spcAft>
                <a:spcPts val="0"/>
              </a:spcAft>
              <a:buNone/>
            </a:pPr>
            <a:r>
              <a:rPr lang="en-US" b="1">
                <a:solidFill>
                  <a:srgbClr val="252525"/>
                </a:solidFill>
                <a:highlight>
                  <a:srgbClr val="FFFFFF"/>
                </a:highlight>
              </a:rPr>
              <a:t>§ 51023. Faculty.</a:t>
            </a:r>
            <a:endParaRPr b="1">
              <a:solidFill>
                <a:srgbClr val="252525"/>
              </a:solidFill>
              <a:highlight>
                <a:srgbClr val="FFFFFF"/>
              </a:highlight>
            </a:endParaRPr>
          </a:p>
          <a:p>
            <a:pPr marL="0" lvl="0" indent="0" algn="l" rtl="0">
              <a:lnSpc>
                <a:spcPct val="115000"/>
              </a:lnSpc>
              <a:spcBef>
                <a:spcPts val="1200"/>
              </a:spcBef>
              <a:spcAft>
                <a:spcPts val="0"/>
              </a:spcAft>
              <a:buNone/>
            </a:pPr>
            <a:r>
              <a:rPr lang="en-US" sz="2000">
                <a:solidFill>
                  <a:srgbClr val="212121"/>
                </a:solidFill>
                <a:highlight>
                  <a:srgbClr val="FFFFFF"/>
                </a:highlight>
              </a:rPr>
              <a:t>The governing board of a community college district shall:</a:t>
            </a:r>
            <a:endParaRPr sz="2000">
              <a:solidFill>
                <a:srgbClr val="212121"/>
              </a:solidFill>
              <a:highlight>
                <a:srgbClr val="FFFFFF"/>
              </a:highlight>
            </a:endParaRPr>
          </a:p>
          <a:p>
            <a:pPr marL="457200" lvl="0" indent="0" algn="l" rtl="0">
              <a:lnSpc>
                <a:spcPct val="115000"/>
              </a:lnSpc>
              <a:spcBef>
                <a:spcPts val="2300"/>
              </a:spcBef>
              <a:spcAft>
                <a:spcPts val="0"/>
              </a:spcAft>
              <a:buNone/>
            </a:pPr>
            <a:r>
              <a:rPr lang="en-US" sz="2000">
                <a:solidFill>
                  <a:srgbClr val="212121"/>
                </a:solidFill>
                <a:highlight>
                  <a:srgbClr val="FFFFFF"/>
                </a:highlight>
              </a:rPr>
              <a:t>(a) adopt a policy statement on academic freedom which shall be made available to faculty;</a:t>
            </a:r>
            <a:endParaRPr sz="2000">
              <a:solidFill>
                <a:srgbClr val="212121"/>
              </a:solidFill>
              <a:highlight>
                <a:srgbClr val="FFFFFF"/>
              </a:highlight>
            </a:endParaRPr>
          </a:p>
          <a:p>
            <a:pPr marL="457200" lvl="0" indent="0" algn="l" rtl="0">
              <a:lnSpc>
                <a:spcPct val="115000"/>
              </a:lnSpc>
              <a:spcBef>
                <a:spcPts val="2300"/>
              </a:spcBef>
              <a:spcAft>
                <a:spcPts val="0"/>
              </a:spcAft>
              <a:buNone/>
            </a:pPr>
            <a:r>
              <a:rPr lang="en-US" sz="2000">
                <a:solidFill>
                  <a:srgbClr val="212121"/>
                </a:solidFill>
                <a:highlight>
                  <a:srgbClr val="FFFFFF"/>
                </a:highlight>
              </a:rPr>
              <a:t>(b) adopt procedures which are consistent with the provisions of sections 53200-53206, regarding the role of academic senates and faculty councils;</a:t>
            </a:r>
            <a:endParaRPr sz="2000">
              <a:solidFill>
                <a:srgbClr val="212121"/>
              </a:solidFill>
              <a:highlight>
                <a:srgbClr val="FFFFFF"/>
              </a:highlight>
            </a:endParaRPr>
          </a:p>
          <a:p>
            <a:pPr marL="457200" lvl="0" indent="0" algn="l" rtl="0">
              <a:lnSpc>
                <a:spcPct val="115000"/>
              </a:lnSpc>
              <a:spcBef>
                <a:spcPts val="2300"/>
              </a:spcBef>
              <a:spcAft>
                <a:spcPts val="0"/>
              </a:spcAft>
              <a:buNone/>
            </a:pPr>
            <a:r>
              <a:rPr lang="en-US" sz="2000">
                <a:solidFill>
                  <a:srgbClr val="212121"/>
                </a:solidFill>
                <a:highlight>
                  <a:srgbClr val="FFFFFF"/>
                </a:highlight>
              </a:rPr>
              <a:t>(c) substantially comply with district adopted policy and procedures adopted pursuant to subdivisions (a) and (b).</a:t>
            </a:r>
            <a:endParaRPr sz="2000"/>
          </a:p>
        </p:txBody>
      </p:sp>
      <p:sp>
        <p:nvSpPr>
          <p:cNvPr id="149" name="Google Shape;149;p19"/>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480"/>
              </a:spcBef>
              <a:spcAft>
                <a:spcPts val="0"/>
              </a:spcAft>
              <a:buNone/>
            </a:pPr>
            <a:r>
              <a:rPr lang="en-US" b="1">
                <a:solidFill>
                  <a:srgbClr val="660C34"/>
                </a:solidFill>
              </a:rPr>
              <a:t>ACCJC’s Standard I.C.7</a:t>
            </a:r>
            <a:endParaRPr b="1">
              <a:solidFill>
                <a:srgbClr val="660C34"/>
              </a:solidFill>
            </a:endParaRPr>
          </a:p>
        </p:txBody>
      </p:sp>
      <p:sp>
        <p:nvSpPr>
          <p:cNvPr id="155" name="Google Shape;155;p20"/>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None/>
            </a:pPr>
            <a:r>
              <a:rPr lang="en-US"/>
              <a:t>In order to assure institutional and academic integrity, the institution uses and </a:t>
            </a:r>
            <a:r>
              <a:rPr lang="en-US" b="1"/>
              <a:t>publishes governing board policies on academic freedom</a:t>
            </a:r>
            <a:r>
              <a:rPr lang="en-US"/>
              <a:t> and responsibility. These policies make clear the institution’s commitment to the free pursuit and dissemination of knowledge, and its support for an atmosphere in which intellectual freedom exists for all constituencies, including faculty and students. </a:t>
            </a:r>
            <a:endParaRPr/>
          </a:p>
        </p:txBody>
      </p:sp>
      <p:sp>
        <p:nvSpPr>
          <p:cNvPr id="156" name="Google Shape;156;p20"/>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sldNum" idx="12"/>
          </p:nvPr>
        </p:nvSpPr>
        <p:spPr>
          <a:xfrm>
            <a:off x="10297550" y="6356350"/>
            <a:ext cx="10563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63" name="Google Shape;163;p21"/>
          <p:cNvPicPr preferRelativeResize="0"/>
          <p:nvPr/>
        </p:nvPicPr>
        <p:blipFill>
          <a:blip r:embed="rId3">
            <a:alphaModFix/>
          </a:blip>
          <a:stretch>
            <a:fillRect/>
          </a:stretch>
        </p:blipFill>
        <p:spPr>
          <a:xfrm>
            <a:off x="1300637" y="142775"/>
            <a:ext cx="10326175" cy="6336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b="1"/>
              <a:t>Collective Bargaining Agreement</a:t>
            </a:r>
            <a:endParaRPr b="1"/>
          </a:p>
        </p:txBody>
      </p:sp>
      <p:sp>
        <p:nvSpPr>
          <p:cNvPr id="177" name="Google Shape;177;p23"/>
          <p:cNvSpPr txBox="1">
            <a:spLocks noGrp="1"/>
          </p:cNvSpPr>
          <p:nvPr>
            <p:ph type="body" idx="1"/>
          </p:nvPr>
        </p:nvSpPr>
        <p:spPr>
          <a:xfrm>
            <a:off x="1277650" y="1798320"/>
            <a:ext cx="4922400" cy="43914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SzPts val="2000"/>
              <a:buChar char="•"/>
            </a:pPr>
            <a:r>
              <a:rPr lang="en-US" sz="2000"/>
              <a:t>Less than 50% of the faculty CBAs at the CCCs have mention of academic freedom</a:t>
            </a:r>
            <a:endParaRPr sz="2000"/>
          </a:p>
          <a:p>
            <a:pPr marL="457200" lvl="0" indent="-355600" algn="l" rtl="0">
              <a:spcBef>
                <a:spcPts val="1000"/>
              </a:spcBef>
              <a:spcAft>
                <a:spcPts val="0"/>
              </a:spcAft>
              <a:buSzPts val="2000"/>
              <a:buChar char="•"/>
            </a:pPr>
            <a:r>
              <a:rPr lang="en-US" sz="2000"/>
              <a:t>Most CBAs simply reference the district policy</a:t>
            </a:r>
            <a:endParaRPr sz="2000"/>
          </a:p>
          <a:p>
            <a:pPr marL="457200" lvl="0" indent="-355600" algn="l" rtl="0">
              <a:spcBef>
                <a:spcPts val="1000"/>
              </a:spcBef>
              <a:spcAft>
                <a:spcPts val="0"/>
              </a:spcAft>
              <a:buClr>
                <a:schemeClr val="dk2"/>
              </a:buClr>
              <a:buSzPts val="2000"/>
              <a:buChar char="•"/>
            </a:pPr>
            <a:r>
              <a:rPr lang="en-US" sz="2000">
                <a:solidFill>
                  <a:schemeClr val="dk2"/>
                </a:solidFill>
              </a:rPr>
              <a:t>In order to protect academic freedom, the collective bargaining agreement should strive to assert the unique right of academia particularly in the areas of: </a:t>
            </a:r>
            <a:endParaRPr sz="2000">
              <a:solidFill>
                <a:schemeClr val="dk2"/>
              </a:solidFill>
            </a:endParaRPr>
          </a:p>
          <a:p>
            <a:pPr marL="914400" lvl="1" indent="-355600" algn="l" rtl="0">
              <a:spcBef>
                <a:spcPts val="1000"/>
              </a:spcBef>
              <a:spcAft>
                <a:spcPts val="0"/>
              </a:spcAft>
              <a:buClr>
                <a:schemeClr val="dk2"/>
              </a:buClr>
              <a:buSzPts val="2000"/>
              <a:buChar char="•"/>
            </a:pPr>
            <a:r>
              <a:rPr lang="en-US" sz="2000">
                <a:solidFill>
                  <a:schemeClr val="dk2"/>
                </a:solidFill>
              </a:rPr>
              <a:t>tenure</a:t>
            </a:r>
            <a:endParaRPr sz="2000">
              <a:solidFill>
                <a:schemeClr val="dk2"/>
              </a:solidFill>
            </a:endParaRPr>
          </a:p>
          <a:p>
            <a:pPr marL="914400" lvl="1" indent="-355600" algn="l" rtl="0">
              <a:spcBef>
                <a:spcPts val="1000"/>
              </a:spcBef>
              <a:spcAft>
                <a:spcPts val="0"/>
              </a:spcAft>
              <a:buClr>
                <a:schemeClr val="dk2"/>
              </a:buClr>
              <a:buSzPts val="2000"/>
              <a:buChar char="•"/>
            </a:pPr>
            <a:r>
              <a:rPr lang="en-US" sz="2000">
                <a:solidFill>
                  <a:schemeClr val="dk2"/>
                </a:solidFill>
              </a:rPr>
              <a:t>evaluation</a:t>
            </a:r>
            <a:endParaRPr sz="2000">
              <a:solidFill>
                <a:schemeClr val="dk2"/>
              </a:solidFill>
            </a:endParaRPr>
          </a:p>
          <a:p>
            <a:pPr marL="914400" lvl="1" indent="-355600" algn="l" rtl="0">
              <a:spcBef>
                <a:spcPts val="1000"/>
              </a:spcBef>
              <a:spcAft>
                <a:spcPts val="1000"/>
              </a:spcAft>
              <a:buClr>
                <a:schemeClr val="dk2"/>
              </a:buClr>
              <a:buSzPts val="2000"/>
              <a:buChar char="•"/>
            </a:pPr>
            <a:r>
              <a:rPr lang="en-US" sz="2000">
                <a:solidFill>
                  <a:schemeClr val="dk2"/>
                </a:solidFill>
              </a:rPr>
              <a:t>due process</a:t>
            </a:r>
            <a:endParaRPr sz="2000">
              <a:solidFill>
                <a:schemeClr val="dk2"/>
              </a:solidFill>
            </a:endParaRPr>
          </a:p>
        </p:txBody>
      </p:sp>
      <p:sp>
        <p:nvSpPr>
          <p:cNvPr id="178" name="Google Shape;178;p23"/>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79" name="Google Shape;179;p23"/>
          <p:cNvSpPr txBox="1">
            <a:spLocks noGrp="1"/>
          </p:cNvSpPr>
          <p:nvPr>
            <p:ph type="body" idx="2"/>
          </p:nvPr>
        </p:nvSpPr>
        <p:spPr>
          <a:xfrm>
            <a:off x="6388259" y="1798320"/>
            <a:ext cx="4948800" cy="439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80" name="Google Shape;180;p23"/>
          <p:cNvPicPr preferRelativeResize="0"/>
          <p:nvPr/>
        </p:nvPicPr>
        <p:blipFill>
          <a:blip r:embed="rId3">
            <a:alphaModFix/>
          </a:blip>
          <a:stretch>
            <a:fillRect/>
          </a:stretch>
        </p:blipFill>
        <p:spPr>
          <a:xfrm>
            <a:off x="6306751" y="2343488"/>
            <a:ext cx="5400000" cy="336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sldNum" idx="12"/>
          </p:nvPr>
        </p:nvSpPr>
        <p:spPr>
          <a:xfrm>
            <a:off x="10297550" y="6356350"/>
            <a:ext cx="10563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187" name="Google Shape;187;p24"/>
          <p:cNvPicPr preferRelativeResize="0"/>
          <p:nvPr/>
        </p:nvPicPr>
        <p:blipFill>
          <a:blip r:embed="rId3">
            <a:alphaModFix/>
          </a:blip>
          <a:stretch>
            <a:fillRect/>
          </a:stretch>
        </p:blipFill>
        <p:spPr>
          <a:xfrm>
            <a:off x="583200" y="559925"/>
            <a:ext cx="10927150" cy="5296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Academic Freedom and Tenure </a:t>
            </a:r>
            <a:endParaRPr/>
          </a:p>
        </p:txBody>
      </p:sp>
      <p:sp>
        <p:nvSpPr>
          <p:cNvPr id="194" name="Google Shape;194;p25"/>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Tenure is the primary safeguard of academic freedom.</a:t>
            </a:r>
            <a:endParaRPr sz="3000">
              <a:solidFill>
                <a:schemeClr val="dk2"/>
              </a:solidFill>
              <a:latin typeface="Calibri"/>
              <a:ea typeface="Calibri"/>
              <a:cs typeface="Calibri"/>
              <a:sym typeface="Calibri"/>
            </a:endParaRPr>
          </a:p>
          <a:p>
            <a:pPr marL="457200" lvl="0" indent="0" algn="l" rtl="0">
              <a:spcBef>
                <a:spcPts val="1000"/>
              </a:spcBef>
              <a:spcAft>
                <a:spcPts val="0"/>
              </a:spcAft>
              <a:buNone/>
            </a:pPr>
            <a:endParaRPr sz="1800">
              <a:solidFill>
                <a:schemeClr val="dk2"/>
              </a:solidFill>
              <a:latin typeface="Calibri"/>
              <a:ea typeface="Calibri"/>
              <a:cs typeface="Calibri"/>
              <a:sym typeface="Calibri"/>
            </a:endParaRPr>
          </a:p>
          <a:p>
            <a:pPr marL="457200" lvl="0" indent="-419100" algn="l" rtl="0">
              <a:spcBef>
                <a:spcPts val="100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However, “approximately 70% of faculty within the system and do not have the protections of  tenure status...This weakening of tenure adversely affects the protection and benefits of academic freedom, including participation in governance, for all faculty. “</a:t>
            </a:r>
            <a:endParaRPr sz="3000">
              <a:solidFill>
                <a:schemeClr val="dk2"/>
              </a:solidFill>
              <a:latin typeface="Calibri"/>
              <a:ea typeface="Calibri"/>
              <a:cs typeface="Calibri"/>
              <a:sym typeface="Calibri"/>
            </a:endParaRPr>
          </a:p>
          <a:p>
            <a:pPr marL="457200" lvl="0" indent="0" algn="r" rtl="0">
              <a:spcBef>
                <a:spcPts val="1000"/>
              </a:spcBef>
              <a:spcAft>
                <a:spcPts val="0"/>
              </a:spcAft>
              <a:buNone/>
            </a:pPr>
            <a:r>
              <a:rPr lang="en-US" sz="1800">
                <a:solidFill>
                  <a:schemeClr val="dk2"/>
                </a:solidFill>
                <a:latin typeface="Calibri"/>
                <a:ea typeface="Calibri"/>
                <a:cs typeface="Calibri"/>
                <a:sym typeface="Calibri"/>
              </a:rPr>
              <a:t>(Protecting the Future of Academic Freedom, 19)</a:t>
            </a:r>
            <a:endParaRPr sz="1800">
              <a:solidFill>
                <a:schemeClr val="dk2"/>
              </a:solidFill>
              <a:latin typeface="Calibri"/>
              <a:ea typeface="Calibri"/>
              <a:cs typeface="Calibri"/>
              <a:sym typeface="Calibri"/>
            </a:endParaRPr>
          </a:p>
          <a:p>
            <a:pPr marL="457200" lvl="0" indent="0" algn="l" rtl="0">
              <a:spcBef>
                <a:spcPts val="1000"/>
              </a:spcBef>
              <a:spcAft>
                <a:spcPts val="0"/>
              </a:spcAft>
              <a:buNone/>
            </a:pPr>
            <a:endParaRPr sz="3000">
              <a:solidFill>
                <a:schemeClr val="dk2"/>
              </a:solidFill>
              <a:latin typeface="Calibri"/>
              <a:ea typeface="Calibri"/>
              <a:cs typeface="Calibri"/>
              <a:sym typeface="Calibri"/>
            </a:endParaRPr>
          </a:p>
          <a:p>
            <a:pPr marL="0" lvl="0" indent="0" algn="l" rtl="0">
              <a:spcBef>
                <a:spcPts val="1000"/>
              </a:spcBef>
              <a:spcAft>
                <a:spcPts val="0"/>
              </a:spcAft>
              <a:buNone/>
            </a:pPr>
            <a:endParaRPr sz="3000"/>
          </a:p>
        </p:txBody>
      </p:sp>
      <p:sp>
        <p:nvSpPr>
          <p:cNvPr id="195" name="Google Shape;195;p25"/>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Protecting Academic Freedom and Tenure</a:t>
            </a:r>
            <a:endParaRPr/>
          </a:p>
        </p:txBody>
      </p:sp>
      <p:sp>
        <p:nvSpPr>
          <p:cNvPr id="202" name="Google Shape;202;p26"/>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Although colleges have academic freedom policies and some unions have negotiated language into the contract, it may not be enough as faculty face direct threats to academic freedom.</a:t>
            </a:r>
            <a:endParaRPr sz="3000">
              <a:solidFill>
                <a:schemeClr val="dk2"/>
              </a:solidFill>
              <a:latin typeface="Calibri"/>
              <a:ea typeface="Calibri"/>
              <a:cs typeface="Calibri"/>
              <a:sym typeface="Calibri"/>
            </a:endParaRPr>
          </a:p>
          <a:p>
            <a:pPr marL="914400" lvl="1"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For part time faculty</a:t>
            </a:r>
            <a:endParaRPr sz="3000">
              <a:solidFill>
                <a:schemeClr val="dk2"/>
              </a:solidFill>
              <a:latin typeface="Calibri"/>
              <a:ea typeface="Calibri"/>
              <a:cs typeface="Calibri"/>
              <a:sym typeface="Calibri"/>
            </a:endParaRPr>
          </a:p>
          <a:p>
            <a:pPr marL="1371600" lvl="2"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Threats of job loss if violations of academic freedom are called out or grieved.</a:t>
            </a:r>
            <a:endParaRPr sz="3000">
              <a:solidFill>
                <a:schemeClr val="dk2"/>
              </a:solidFill>
              <a:latin typeface="Calibri"/>
              <a:ea typeface="Calibri"/>
              <a:cs typeface="Calibri"/>
              <a:sym typeface="Calibri"/>
            </a:endParaRPr>
          </a:p>
          <a:p>
            <a:pPr marL="1371600" lvl="2"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No or minimal compensation for shared governance.</a:t>
            </a:r>
            <a:endParaRPr sz="3000">
              <a:solidFill>
                <a:schemeClr val="dk2"/>
              </a:solidFill>
              <a:latin typeface="Calibri"/>
              <a:ea typeface="Calibri"/>
              <a:cs typeface="Calibri"/>
              <a:sym typeface="Calibri"/>
            </a:endParaRPr>
          </a:p>
          <a:p>
            <a:pPr marL="914400" lvl="1"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Burden of governance falls to full time faculty</a:t>
            </a:r>
            <a:endParaRPr sz="3000">
              <a:solidFill>
                <a:schemeClr val="dk2"/>
              </a:solidFill>
              <a:latin typeface="Calibri"/>
              <a:ea typeface="Calibri"/>
              <a:cs typeface="Calibri"/>
              <a:sym typeface="Calibri"/>
            </a:endParaRPr>
          </a:p>
          <a:p>
            <a:pPr marL="0" lvl="0" indent="0" algn="l" rtl="0">
              <a:spcBef>
                <a:spcPts val="1000"/>
              </a:spcBef>
              <a:spcAft>
                <a:spcPts val="0"/>
              </a:spcAft>
              <a:buNone/>
            </a:pPr>
            <a:endParaRPr/>
          </a:p>
        </p:txBody>
      </p:sp>
      <p:sp>
        <p:nvSpPr>
          <p:cNvPr id="203" name="Google Shape;203;p26"/>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Academic Freedom and Evaluations</a:t>
            </a:r>
            <a:endParaRPr/>
          </a:p>
        </p:txBody>
      </p:sp>
      <p:sp>
        <p:nvSpPr>
          <p:cNvPr id="210" name="Google Shape;210;p27"/>
          <p:cNvSpPr txBox="1">
            <a:spLocks noGrp="1"/>
          </p:cNvSpPr>
          <p:nvPr>
            <p:ph type="body" idx="1"/>
          </p:nvPr>
        </p:nvSpPr>
        <p:spPr>
          <a:xfrm>
            <a:off x="830000" y="2391600"/>
            <a:ext cx="10523700" cy="4329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The demographic changes on our campuses have introduced diverse concepts and ideas into an academic environment that has and continues to be dominated by patriarchal euro-centric paradigms. </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Does our evaluation process embrace these diverse ideas and concepts or does it perpetuate “traditional” academic paradigms?</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Do we (perhaps unintentionally) constrain our colleagues through the evaluation process? </a:t>
            </a:r>
            <a:endParaRPr sz="3000">
              <a:solidFill>
                <a:schemeClr val="dk2"/>
              </a:solidFill>
              <a:latin typeface="Calibri"/>
              <a:ea typeface="Calibri"/>
              <a:cs typeface="Calibri"/>
              <a:sym typeface="Calibri"/>
            </a:endParaRPr>
          </a:p>
          <a:p>
            <a:pPr marL="0" lvl="0" indent="0" algn="l" rtl="0">
              <a:spcBef>
                <a:spcPts val="1000"/>
              </a:spcBef>
              <a:spcAft>
                <a:spcPts val="0"/>
              </a:spcAft>
              <a:buClr>
                <a:schemeClr val="dk2"/>
              </a:buClr>
              <a:buSzPts val="1100"/>
              <a:buFont typeface="Arial"/>
              <a:buNone/>
            </a:pPr>
            <a:endParaRPr sz="1200">
              <a:solidFill>
                <a:schemeClr val="dk2"/>
              </a:solidFill>
              <a:latin typeface="Calibri"/>
              <a:ea typeface="Calibri"/>
              <a:cs typeface="Calibri"/>
              <a:sym typeface="Calibri"/>
            </a:endParaRPr>
          </a:p>
          <a:p>
            <a:pPr marL="0" lvl="0" indent="0" algn="l" rtl="0">
              <a:spcBef>
                <a:spcPts val="1000"/>
              </a:spcBef>
              <a:spcAft>
                <a:spcPts val="0"/>
              </a:spcAft>
              <a:buNone/>
            </a:pPr>
            <a:endParaRPr sz="3000"/>
          </a:p>
        </p:txBody>
      </p:sp>
      <p:sp>
        <p:nvSpPr>
          <p:cNvPr id="211" name="Google Shape;211;p27"/>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PRESENTERS </a:t>
            </a:r>
            <a:endParaRPr/>
          </a:p>
        </p:txBody>
      </p:sp>
      <p:sp>
        <p:nvSpPr>
          <p:cNvPr id="59" name="Google Shape;59;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342900" lvl="0" indent="-317500" algn="l" rtl="0">
              <a:lnSpc>
                <a:spcPct val="90000"/>
              </a:lnSpc>
              <a:spcBef>
                <a:spcPts val="0"/>
              </a:spcBef>
              <a:spcAft>
                <a:spcPts val="0"/>
              </a:spcAft>
              <a:buClr>
                <a:srgbClr val="3F3F3F"/>
              </a:buClr>
              <a:buSzPts val="4000"/>
              <a:buFont typeface="Arial"/>
              <a:buChar char="•"/>
            </a:pPr>
            <a:r>
              <a:rPr lang="en-US" sz="4000"/>
              <a:t>Wendy Brill-Wynkoop, College of the Canyons</a:t>
            </a:r>
            <a:r>
              <a:rPr lang="en-US" sz="4400"/>
              <a:t> </a:t>
            </a:r>
            <a:endParaRPr sz="4400"/>
          </a:p>
          <a:p>
            <a:pPr marL="342900" lvl="0" indent="-317500" algn="l" rtl="0">
              <a:lnSpc>
                <a:spcPct val="90000"/>
              </a:lnSpc>
              <a:spcBef>
                <a:spcPts val="1000"/>
              </a:spcBef>
              <a:spcAft>
                <a:spcPts val="0"/>
              </a:spcAft>
              <a:buClr>
                <a:srgbClr val="3F3F3F"/>
              </a:buClr>
              <a:buSzPts val="4000"/>
              <a:buFont typeface="Arial"/>
              <a:buChar char="•"/>
            </a:pPr>
            <a:r>
              <a:rPr lang="en-US" sz="4000"/>
              <a:t>Julie Bruno, Sierra College </a:t>
            </a:r>
            <a:endParaRPr sz="4000"/>
          </a:p>
          <a:p>
            <a:pPr marL="342900" lvl="0" indent="-317500" algn="l" rtl="0">
              <a:lnSpc>
                <a:spcPct val="90000"/>
              </a:lnSpc>
              <a:spcBef>
                <a:spcPts val="1000"/>
              </a:spcBef>
              <a:spcAft>
                <a:spcPts val="0"/>
              </a:spcAft>
              <a:buClr>
                <a:srgbClr val="3F3F3F"/>
              </a:buClr>
              <a:buSzPts val="4000"/>
              <a:buFont typeface="Arial"/>
              <a:buChar char="•"/>
            </a:pPr>
            <a:r>
              <a:rPr lang="en-US" sz="4000"/>
              <a:t>Stephanie Curry, ASCCC North Representative </a:t>
            </a:r>
            <a:endParaRPr sz="4000"/>
          </a:p>
          <a:p>
            <a:pPr marL="342900" lvl="0" indent="-342900" algn="l" rtl="0">
              <a:lnSpc>
                <a:spcPct val="90000"/>
              </a:lnSpc>
              <a:spcBef>
                <a:spcPts val="1000"/>
              </a:spcBef>
              <a:spcAft>
                <a:spcPts val="0"/>
              </a:spcAft>
              <a:buClr>
                <a:srgbClr val="3F3F3F"/>
              </a:buClr>
              <a:buSzPts val="4400"/>
              <a:buFont typeface="Arial"/>
              <a:buChar char="•"/>
            </a:pPr>
            <a:endParaRPr/>
          </a:p>
          <a:p>
            <a:pPr marL="0" marR="0" lvl="0" indent="0" algn="l" rtl="0">
              <a:lnSpc>
                <a:spcPct val="90000"/>
              </a:lnSpc>
              <a:spcBef>
                <a:spcPts val="1000"/>
              </a:spcBef>
              <a:spcAft>
                <a:spcPts val="0"/>
              </a:spcAft>
              <a:buClr>
                <a:srgbClr val="3F3F3F"/>
              </a:buClr>
              <a:buSzPts val="2400"/>
              <a:buFont typeface="Arial"/>
              <a:buNone/>
            </a:pPr>
            <a:endParaRPr/>
          </a:p>
        </p:txBody>
      </p:sp>
      <p:sp>
        <p:nvSpPr>
          <p:cNvPr id="60" name="Google Shape;60;p9"/>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61" name="Google Shape;61;p9"/>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ASCCC Academic Academy 2020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Protecting Academic Freedom: What Senates and Unions can do Together?</a:t>
            </a:r>
            <a:endParaRPr/>
          </a:p>
        </p:txBody>
      </p:sp>
      <p:sp>
        <p:nvSpPr>
          <p:cNvPr id="218" name="Google Shape;218;p28"/>
          <p:cNvSpPr txBox="1">
            <a:spLocks noGrp="1"/>
          </p:cNvSpPr>
          <p:nvPr>
            <p:ph type="body" idx="1"/>
          </p:nvPr>
        </p:nvSpPr>
        <p:spPr>
          <a:xfrm>
            <a:off x="830000" y="2391600"/>
            <a:ext cx="10523700" cy="4329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solidFill>
                  <a:schemeClr val="dk2"/>
                </a:solidFill>
                <a:latin typeface="Calibri"/>
                <a:ea typeface="Calibri"/>
                <a:cs typeface="Calibri"/>
                <a:sym typeface="Calibri"/>
              </a:rPr>
              <a:t>Advocate for increases in tenure positions and expand tenure protections to all faculty</a:t>
            </a:r>
            <a:endParaRPr sz="3000">
              <a:solidFill>
                <a:schemeClr val="dk2"/>
              </a:solidFill>
              <a:latin typeface="Calibri"/>
              <a:ea typeface="Calibri"/>
              <a:cs typeface="Calibri"/>
              <a:sym typeface="Calibri"/>
            </a:endParaRPr>
          </a:p>
          <a:p>
            <a:pPr marL="457200" lvl="0" indent="-419100" algn="l" rtl="0">
              <a:spcBef>
                <a:spcPts val="0"/>
              </a:spcBef>
              <a:spcAft>
                <a:spcPts val="0"/>
              </a:spcAft>
              <a:buSzPts val="3000"/>
              <a:buChar char="●"/>
            </a:pPr>
            <a:r>
              <a:rPr lang="en-US" sz="3000">
                <a:solidFill>
                  <a:schemeClr val="dk2"/>
                </a:solidFill>
                <a:latin typeface="Calibri"/>
                <a:ea typeface="Calibri"/>
                <a:cs typeface="Calibri"/>
                <a:sym typeface="Calibri"/>
              </a:rPr>
              <a:t>Provide joint training on how to conduct evaluations that includes honoring the academic freedom of our colleagues.</a:t>
            </a:r>
            <a:endParaRPr sz="3000">
              <a:solidFill>
                <a:schemeClr val="dk2"/>
              </a:solidFill>
              <a:latin typeface="Calibri"/>
              <a:ea typeface="Calibri"/>
              <a:cs typeface="Calibri"/>
              <a:sym typeface="Calibri"/>
            </a:endParaRPr>
          </a:p>
          <a:p>
            <a:pPr marL="457200" lvl="0" indent="-419100" algn="l" rtl="0">
              <a:spcBef>
                <a:spcPts val="0"/>
              </a:spcBef>
              <a:spcAft>
                <a:spcPts val="0"/>
              </a:spcAft>
              <a:buClr>
                <a:schemeClr val="dk2"/>
              </a:buClr>
              <a:buSzPts val="3000"/>
              <a:buFont typeface="Calibri"/>
              <a:buChar char="●"/>
            </a:pPr>
            <a:r>
              <a:rPr lang="en-US" sz="3000">
                <a:solidFill>
                  <a:schemeClr val="dk2"/>
                </a:solidFill>
                <a:latin typeface="Calibri"/>
                <a:ea typeface="Calibri"/>
                <a:cs typeface="Calibri"/>
                <a:sym typeface="Calibri"/>
              </a:rPr>
              <a:t>Educate administrators, board members, and the community as well on the importance of academic freedom, tenure and shared governance as the most effective methods in ensuring the integrity of the institution and enduring public trust.</a:t>
            </a:r>
            <a:r>
              <a:rPr lang="en-US" sz="1200">
                <a:solidFill>
                  <a:schemeClr val="dk2"/>
                </a:solidFill>
                <a:latin typeface="Calibri"/>
                <a:ea typeface="Calibri"/>
                <a:cs typeface="Calibri"/>
                <a:sym typeface="Calibri"/>
              </a:rPr>
              <a:t>.</a:t>
            </a:r>
            <a:endParaRPr sz="3000">
              <a:solidFill>
                <a:schemeClr val="dk2"/>
              </a:solidFill>
              <a:latin typeface="Calibri"/>
              <a:ea typeface="Calibri"/>
              <a:cs typeface="Calibri"/>
              <a:sym typeface="Calibri"/>
            </a:endParaRPr>
          </a:p>
          <a:p>
            <a:pPr marL="457200" lvl="0" indent="0" algn="l" rtl="0">
              <a:spcBef>
                <a:spcPts val="500"/>
              </a:spcBef>
              <a:spcAft>
                <a:spcPts val="0"/>
              </a:spcAft>
              <a:buNone/>
            </a:pPr>
            <a:endParaRPr sz="3000">
              <a:solidFill>
                <a:schemeClr val="dk2"/>
              </a:solidFill>
              <a:latin typeface="Calibri"/>
              <a:ea typeface="Calibri"/>
              <a:cs typeface="Calibri"/>
              <a:sym typeface="Calibri"/>
            </a:endParaRPr>
          </a:p>
          <a:p>
            <a:pPr marL="0" lvl="0" indent="0" algn="l" rtl="0">
              <a:spcBef>
                <a:spcPts val="1000"/>
              </a:spcBef>
              <a:spcAft>
                <a:spcPts val="0"/>
              </a:spcAft>
              <a:buNone/>
            </a:pPr>
            <a:endParaRPr sz="3000"/>
          </a:p>
        </p:txBody>
      </p:sp>
      <p:sp>
        <p:nvSpPr>
          <p:cNvPr id="219" name="Google Shape;219;p28"/>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Protecting Academic Freedom: What Senates Can Do?</a:t>
            </a:r>
            <a:endParaRPr/>
          </a:p>
        </p:txBody>
      </p:sp>
      <p:sp>
        <p:nvSpPr>
          <p:cNvPr id="226" name="Google Shape;226;p29"/>
          <p:cNvSpPr txBox="1">
            <a:spLocks noGrp="1"/>
          </p:cNvSpPr>
          <p:nvPr>
            <p:ph type="body" idx="1"/>
          </p:nvPr>
        </p:nvSpPr>
        <p:spPr>
          <a:xfrm>
            <a:off x="830000" y="2423275"/>
            <a:ext cx="10523700" cy="41973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Clr>
                <a:schemeClr val="dk2"/>
              </a:buClr>
              <a:buSzPts val="2800"/>
              <a:buFont typeface="Calibri"/>
              <a:buChar char="●"/>
            </a:pPr>
            <a:r>
              <a:rPr lang="en-US" sz="2800"/>
              <a:t>Review and revise college governance policies to ensure that academic freedom for all faculty is protected.</a:t>
            </a:r>
            <a:endParaRPr sz="2800"/>
          </a:p>
          <a:p>
            <a:pPr marL="457200" lvl="0" indent="-406400" algn="l" rtl="0">
              <a:spcBef>
                <a:spcPts val="0"/>
              </a:spcBef>
              <a:spcAft>
                <a:spcPts val="0"/>
              </a:spcAft>
              <a:buClr>
                <a:schemeClr val="dk2"/>
              </a:buClr>
              <a:buSzPts val="2800"/>
              <a:buFont typeface="Calibri"/>
              <a:buChar char="●"/>
            </a:pPr>
            <a:r>
              <a:rPr lang="en-US" sz="2800">
                <a:solidFill>
                  <a:schemeClr val="dk2"/>
                </a:solidFill>
                <a:latin typeface="Calibri"/>
                <a:ea typeface="Calibri"/>
                <a:cs typeface="Calibri"/>
                <a:sym typeface="Calibri"/>
              </a:rPr>
              <a:t>Provide professional development in the parameters, practice, and responsibilities of academic freedom for all faculty and administrators.</a:t>
            </a:r>
            <a:endParaRPr sz="2800">
              <a:solidFill>
                <a:schemeClr val="dk2"/>
              </a:solidFill>
              <a:latin typeface="Calibri"/>
              <a:ea typeface="Calibri"/>
              <a:cs typeface="Calibri"/>
              <a:sym typeface="Calibri"/>
            </a:endParaRPr>
          </a:p>
          <a:p>
            <a:pPr marL="457200" lvl="0" indent="-406400" algn="l" rtl="0">
              <a:spcBef>
                <a:spcPts val="0"/>
              </a:spcBef>
              <a:spcAft>
                <a:spcPts val="0"/>
              </a:spcAft>
              <a:buSzPts val="2800"/>
              <a:buChar char="●"/>
            </a:pPr>
            <a:r>
              <a:rPr lang="en-US" sz="2800">
                <a:solidFill>
                  <a:schemeClr val="dk2"/>
                </a:solidFill>
                <a:latin typeface="Calibri"/>
                <a:ea typeface="Calibri"/>
                <a:cs typeface="Calibri"/>
                <a:sym typeface="Calibri"/>
              </a:rPr>
              <a:t>Adopt a statement regarding the parameters and practice of academic freedom in a variety of areas such as:</a:t>
            </a:r>
            <a:endParaRPr sz="2800">
              <a:solidFill>
                <a:schemeClr val="dk2"/>
              </a:solidFill>
              <a:latin typeface="Calibri"/>
              <a:ea typeface="Calibri"/>
              <a:cs typeface="Calibri"/>
              <a:sym typeface="Calibri"/>
            </a:endParaRPr>
          </a:p>
          <a:p>
            <a:pPr marL="914400" lvl="1" indent="-381000" algn="l" rtl="0">
              <a:spcBef>
                <a:spcPts val="0"/>
              </a:spcBef>
              <a:spcAft>
                <a:spcPts val="0"/>
              </a:spcAft>
              <a:buSzPts val="2400"/>
              <a:buChar char="○"/>
            </a:pPr>
            <a:r>
              <a:rPr lang="en-US">
                <a:solidFill>
                  <a:schemeClr val="dk2"/>
                </a:solidFill>
                <a:latin typeface="Calibri"/>
                <a:ea typeface="Calibri"/>
                <a:cs typeface="Calibri"/>
                <a:sym typeface="Calibri"/>
              </a:rPr>
              <a:t>the implementation of diverse and innovative pedagogies,</a:t>
            </a:r>
            <a:endParaRPr>
              <a:solidFill>
                <a:schemeClr val="dk2"/>
              </a:solidFill>
              <a:latin typeface="Calibri"/>
              <a:ea typeface="Calibri"/>
              <a:cs typeface="Calibri"/>
              <a:sym typeface="Calibri"/>
            </a:endParaRPr>
          </a:p>
          <a:p>
            <a:pPr marL="914400" lvl="1" indent="-381000" algn="l" rtl="0">
              <a:spcBef>
                <a:spcPts val="0"/>
              </a:spcBef>
              <a:spcAft>
                <a:spcPts val="0"/>
              </a:spcAft>
              <a:buSzPts val="2400"/>
              <a:buChar char="○"/>
            </a:pPr>
            <a:r>
              <a:rPr lang="en-US">
                <a:solidFill>
                  <a:schemeClr val="dk2"/>
                </a:solidFill>
                <a:latin typeface="Calibri"/>
                <a:ea typeface="Calibri"/>
                <a:cs typeface="Calibri"/>
                <a:sym typeface="Calibri"/>
              </a:rPr>
              <a:t>curriculum,  </a:t>
            </a:r>
            <a:endParaRPr>
              <a:solidFill>
                <a:schemeClr val="dk2"/>
              </a:solidFill>
              <a:latin typeface="Calibri"/>
              <a:ea typeface="Calibri"/>
              <a:cs typeface="Calibri"/>
              <a:sym typeface="Calibri"/>
            </a:endParaRPr>
          </a:p>
          <a:p>
            <a:pPr marL="914400" lvl="1" indent="-381000" algn="l" rtl="0">
              <a:spcBef>
                <a:spcPts val="0"/>
              </a:spcBef>
              <a:spcAft>
                <a:spcPts val="0"/>
              </a:spcAft>
              <a:buSzPts val="2400"/>
              <a:buChar char="○"/>
            </a:pPr>
            <a:r>
              <a:rPr lang="en-US">
                <a:solidFill>
                  <a:schemeClr val="dk2"/>
                </a:solidFill>
                <a:latin typeface="Calibri"/>
                <a:ea typeface="Calibri"/>
                <a:cs typeface="Calibri"/>
                <a:sym typeface="Calibri"/>
              </a:rPr>
              <a:t>evaluations, and </a:t>
            </a:r>
            <a:endParaRPr>
              <a:solidFill>
                <a:schemeClr val="dk2"/>
              </a:solidFill>
              <a:latin typeface="Calibri"/>
              <a:ea typeface="Calibri"/>
              <a:cs typeface="Calibri"/>
              <a:sym typeface="Calibri"/>
            </a:endParaRPr>
          </a:p>
          <a:p>
            <a:pPr marL="914400" lvl="1" indent="-381000" algn="l" rtl="0">
              <a:spcBef>
                <a:spcPts val="0"/>
              </a:spcBef>
              <a:spcAft>
                <a:spcPts val="0"/>
              </a:spcAft>
              <a:buSzPts val="2400"/>
              <a:buChar char="○"/>
            </a:pPr>
            <a:r>
              <a:rPr lang="en-US">
                <a:solidFill>
                  <a:schemeClr val="dk2"/>
                </a:solidFill>
                <a:latin typeface="Calibri"/>
                <a:ea typeface="Calibri"/>
                <a:cs typeface="Calibri"/>
                <a:sym typeface="Calibri"/>
              </a:rPr>
              <a:t>grading policies. </a:t>
            </a:r>
            <a:endParaRPr>
              <a:solidFill>
                <a:schemeClr val="dk2"/>
              </a:solidFill>
              <a:latin typeface="Calibri"/>
              <a:ea typeface="Calibri"/>
              <a:cs typeface="Calibri"/>
              <a:sym typeface="Calibri"/>
            </a:endParaRPr>
          </a:p>
          <a:p>
            <a:pPr marL="457200" lvl="0" indent="0" algn="l" rtl="0">
              <a:spcBef>
                <a:spcPts val="1000"/>
              </a:spcBef>
              <a:spcAft>
                <a:spcPts val="0"/>
              </a:spcAft>
              <a:buNone/>
            </a:pPr>
            <a:endParaRPr sz="3000">
              <a:solidFill>
                <a:schemeClr val="dk2"/>
              </a:solidFill>
              <a:latin typeface="Calibri"/>
              <a:ea typeface="Calibri"/>
              <a:cs typeface="Calibri"/>
              <a:sym typeface="Calibri"/>
            </a:endParaRPr>
          </a:p>
          <a:p>
            <a:pPr marL="0" lvl="0" indent="0" algn="l" rtl="0">
              <a:spcBef>
                <a:spcPts val="1000"/>
              </a:spcBef>
              <a:spcAft>
                <a:spcPts val="0"/>
              </a:spcAft>
              <a:buNone/>
            </a:pPr>
            <a:endParaRPr/>
          </a:p>
        </p:txBody>
      </p:sp>
      <p:sp>
        <p:nvSpPr>
          <p:cNvPr id="227" name="Google Shape;227;p29"/>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000"/>
              <a:buFont typeface="Arial"/>
              <a:buNone/>
            </a:pPr>
            <a:r>
              <a:rPr lang="en-US" b="1">
                <a:solidFill>
                  <a:srgbClr val="660C34"/>
                </a:solidFill>
              </a:rPr>
              <a:t>Policy musts</a:t>
            </a:r>
            <a:endParaRPr>
              <a:solidFill>
                <a:srgbClr val="660C34"/>
              </a:solidFill>
            </a:endParaRPr>
          </a:p>
        </p:txBody>
      </p:sp>
      <p:sp>
        <p:nvSpPr>
          <p:cNvPr id="169" name="Google Shape;169;p2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US"/>
              <a:t>Equity!  When reviewing policies look at colleges structures and ensure all voices are represented in process</a:t>
            </a:r>
            <a:endParaRPr/>
          </a:p>
          <a:p>
            <a:pPr marL="182880" lvl="0" indent="-182880" algn="l" rtl="0">
              <a:spcBef>
                <a:spcPts val="1000"/>
              </a:spcBef>
              <a:spcAft>
                <a:spcPts val="0"/>
              </a:spcAft>
              <a:buSzPts val="2040"/>
              <a:buChar char="•"/>
            </a:pPr>
            <a:r>
              <a:rPr lang="en-US"/>
              <a:t>Academic Freedom policy should not make a distinction between full-time and part-time.</a:t>
            </a:r>
            <a:endParaRPr/>
          </a:p>
          <a:p>
            <a:pPr marL="182880" lvl="0" indent="-182880" algn="l" rtl="0">
              <a:spcBef>
                <a:spcPts val="1680"/>
              </a:spcBef>
              <a:spcAft>
                <a:spcPts val="0"/>
              </a:spcAft>
              <a:buSzPts val="2040"/>
              <a:buChar char="•"/>
            </a:pPr>
            <a:r>
              <a:rPr lang="en-US"/>
              <a:t>The same freedoms that come from an academic freedom policy applies to all faculty members, no matter how long they have been at the college.</a:t>
            </a:r>
            <a:endParaRPr/>
          </a:p>
          <a:p>
            <a:pPr marL="182880" lvl="0" indent="-182880" algn="l" rtl="0">
              <a:spcBef>
                <a:spcPts val="1680"/>
              </a:spcBef>
              <a:spcAft>
                <a:spcPts val="1000"/>
              </a:spcAft>
              <a:buSzPts val="2040"/>
              <a:buChar char="•"/>
            </a:pPr>
            <a:r>
              <a:rPr lang="en-US"/>
              <a:t>Academic freedom policies might seem similar to tenure, but the protections of tenure extend to activities outside of the classroom. Academic freedom is intended to apply to the instructional environment.</a:t>
            </a:r>
            <a:endParaRPr/>
          </a:p>
        </p:txBody>
      </p:sp>
      <p:sp>
        <p:nvSpPr>
          <p:cNvPr id="170" name="Google Shape;170;p22"/>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Academic Freedom Paper </a:t>
            </a:r>
            <a:endParaRPr/>
          </a:p>
        </p:txBody>
      </p:sp>
      <p:sp>
        <p:nvSpPr>
          <p:cNvPr id="242" name="Google Shape;242;p31"/>
          <p:cNvSpPr txBox="1">
            <a:spLocks noGrp="1"/>
          </p:cNvSpPr>
          <p:nvPr>
            <p:ph type="body" idx="1"/>
          </p:nvPr>
        </p:nvSpPr>
        <p:spPr>
          <a:xfrm>
            <a:off x="436650" y="2619600"/>
            <a:ext cx="5352300" cy="3654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500" b="1">
                <a:solidFill>
                  <a:schemeClr val="dk2"/>
                </a:solidFill>
              </a:rPr>
              <a:t>Introduction</a:t>
            </a:r>
            <a:endParaRPr sz="1500" b="1">
              <a:solidFill>
                <a:schemeClr val="dk2"/>
              </a:solidFill>
            </a:endParaRPr>
          </a:p>
          <a:p>
            <a:pPr marL="457200" lvl="0" indent="0" algn="l" rtl="0">
              <a:lnSpc>
                <a:spcPct val="115000"/>
              </a:lnSpc>
              <a:spcBef>
                <a:spcPts val="0"/>
              </a:spcBef>
              <a:spcAft>
                <a:spcPts val="0"/>
              </a:spcAft>
              <a:buNone/>
            </a:pPr>
            <a:r>
              <a:rPr lang="en-US" sz="1500">
                <a:solidFill>
                  <a:schemeClr val="dk2"/>
                </a:solidFill>
              </a:rPr>
              <a:t>Academic Freedom Defined</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California Community College Changing Demographics</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Academic Freedom and Free Speech </a:t>
            </a:r>
            <a:endParaRPr sz="1500">
              <a:solidFill>
                <a:schemeClr val="dk2"/>
              </a:solidFill>
            </a:endParaRPr>
          </a:p>
          <a:p>
            <a:pPr marL="0" lvl="0" indent="0" algn="l" rtl="0">
              <a:lnSpc>
                <a:spcPct val="115000"/>
              </a:lnSpc>
              <a:spcBef>
                <a:spcPts val="0"/>
              </a:spcBef>
              <a:spcAft>
                <a:spcPts val="0"/>
              </a:spcAft>
              <a:buNone/>
            </a:pPr>
            <a:endParaRPr sz="1500" b="1">
              <a:solidFill>
                <a:schemeClr val="dk2"/>
              </a:solidFill>
            </a:endParaRPr>
          </a:p>
          <a:p>
            <a:pPr marL="0" lvl="0" indent="0" algn="l" rtl="0">
              <a:lnSpc>
                <a:spcPct val="115000"/>
              </a:lnSpc>
              <a:spcBef>
                <a:spcPts val="0"/>
              </a:spcBef>
              <a:spcAft>
                <a:spcPts val="0"/>
              </a:spcAft>
              <a:buNone/>
            </a:pPr>
            <a:r>
              <a:rPr lang="en-US" sz="1500" b="1">
                <a:solidFill>
                  <a:schemeClr val="dk2"/>
                </a:solidFill>
              </a:rPr>
              <a:t>Academic Freedom and Marginalized Communities </a:t>
            </a:r>
            <a:endParaRPr sz="1500" b="1">
              <a:solidFill>
                <a:schemeClr val="dk2"/>
              </a:solidFill>
            </a:endParaRPr>
          </a:p>
          <a:p>
            <a:pPr marL="457200" lvl="0" indent="0" algn="l" rtl="0">
              <a:lnSpc>
                <a:spcPct val="115000"/>
              </a:lnSpc>
              <a:spcBef>
                <a:spcPts val="0"/>
              </a:spcBef>
              <a:spcAft>
                <a:spcPts val="0"/>
              </a:spcAft>
              <a:buNone/>
            </a:pPr>
            <a:r>
              <a:rPr lang="en-US" sz="1500">
                <a:solidFill>
                  <a:schemeClr val="dk2"/>
                </a:solidFill>
              </a:rPr>
              <a:t>Freedom of Research and Publication</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Freedom in the Classroom</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Freedom for Public Discussion</a:t>
            </a:r>
            <a:endParaRPr sz="1500">
              <a:solidFill>
                <a:schemeClr val="dk2"/>
              </a:solidFill>
            </a:endParaRPr>
          </a:p>
          <a:p>
            <a:pPr marL="0" lvl="0" indent="0" algn="l" rtl="0">
              <a:lnSpc>
                <a:spcPct val="115000"/>
              </a:lnSpc>
              <a:spcBef>
                <a:spcPts val="0"/>
              </a:spcBef>
              <a:spcAft>
                <a:spcPts val="0"/>
              </a:spcAft>
              <a:buNone/>
            </a:pPr>
            <a:endParaRPr sz="1500" b="1">
              <a:solidFill>
                <a:schemeClr val="dk2"/>
              </a:solidFill>
            </a:endParaRPr>
          </a:p>
          <a:p>
            <a:pPr marL="0" lvl="0" indent="0" algn="l" rtl="0">
              <a:lnSpc>
                <a:spcPct val="115000"/>
              </a:lnSpc>
              <a:spcBef>
                <a:spcPts val="0"/>
              </a:spcBef>
              <a:spcAft>
                <a:spcPts val="0"/>
              </a:spcAft>
              <a:buNone/>
            </a:pPr>
            <a:r>
              <a:rPr lang="en-US" sz="1500" b="1">
                <a:solidFill>
                  <a:schemeClr val="dk2"/>
                </a:solidFill>
              </a:rPr>
              <a:t>Academic freedom, tenure, and shared governance for full and part time faculty </a:t>
            </a:r>
            <a:endParaRPr sz="1500" b="1">
              <a:solidFill>
                <a:schemeClr val="dk2"/>
              </a:solidFill>
            </a:endParaRPr>
          </a:p>
          <a:p>
            <a:pPr marL="457200" lvl="0" indent="0" algn="l" rtl="0">
              <a:lnSpc>
                <a:spcPct val="115000"/>
              </a:lnSpc>
              <a:spcBef>
                <a:spcPts val="0"/>
              </a:spcBef>
              <a:spcAft>
                <a:spcPts val="0"/>
              </a:spcAft>
              <a:buNone/>
            </a:pPr>
            <a:r>
              <a:rPr lang="en-US" sz="1500">
                <a:solidFill>
                  <a:schemeClr val="dk2"/>
                </a:solidFill>
              </a:rPr>
              <a:t>Academic Freedom and Tenure </a:t>
            </a:r>
            <a:endParaRPr sz="1500">
              <a:solidFill>
                <a:schemeClr val="dk2"/>
              </a:solidFill>
            </a:endParaRPr>
          </a:p>
          <a:p>
            <a:pPr marL="0" lvl="0" indent="0" algn="l" rtl="0">
              <a:lnSpc>
                <a:spcPct val="115000"/>
              </a:lnSpc>
              <a:spcBef>
                <a:spcPts val="0"/>
              </a:spcBef>
              <a:spcAft>
                <a:spcPts val="0"/>
              </a:spcAft>
              <a:buNone/>
            </a:pPr>
            <a:endParaRPr sz="1200">
              <a:solidFill>
                <a:schemeClr val="dk2"/>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2"/>
              </a:solidFill>
              <a:latin typeface="Calibri"/>
              <a:ea typeface="Calibri"/>
              <a:cs typeface="Calibri"/>
              <a:sym typeface="Calibri"/>
            </a:endParaRPr>
          </a:p>
        </p:txBody>
      </p:sp>
      <p:sp>
        <p:nvSpPr>
          <p:cNvPr id="243" name="Google Shape;243;p31"/>
          <p:cNvSpPr txBox="1">
            <a:spLocks noGrp="1"/>
          </p:cNvSpPr>
          <p:nvPr>
            <p:ph type="sldNum" idx="12"/>
          </p:nvPr>
        </p:nvSpPr>
        <p:spPr>
          <a:xfrm>
            <a:off x="6044950" y="2780825"/>
            <a:ext cx="5352300" cy="3654300"/>
          </a:xfrm>
          <a:prstGeom prst="rect">
            <a:avLst/>
          </a:prstGeom>
        </p:spPr>
        <p:txBody>
          <a:bodyPr spcFirstLastPara="1" wrap="square" lIns="91425" tIns="45700" rIns="0" bIns="45700" anchor="ctr" anchorCtr="0">
            <a:noAutofit/>
          </a:bodyPr>
          <a:lstStyle/>
          <a:p>
            <a:pPr marL="0" lvl="0" indent="0" algn="l" rtl="0">
              <a:lnSpc>
                <a:spcPct val="115000"/>
              </a:lnSpc>
              <a:spcBef>
                <a:spcPts val="0"/>
              </a:spcBef>
              <a:spcAft>
                <a:spcPts val="0"/>
              </a:spcAft>
              <a:buClr>
                <a:schemeClr val="dk2"/>
              </a:buClr>
              <a:buSzPts val="1100"/>
              <a:buFont typeface="Arial"/>
              <a:buNone/>
            </a:pPr>
            <a:r>
              <a:rPr lang="en-US" sz="1500" b="1">
                <a:solidFill>
                  <a:schemeClr val="dk2"/>
                </a:solidFill>
              </a:rPr>
              <a:t>Importance of academic senates and unions </a:t>
            </a:r>
            <a:endParaRPr sz="1500" b="1">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US" sz="1500" b="1">
                <a:solidFill>
                  <a:schemeClr val="dk2"/>
                </a:solidFill>
              </a:rPr>
              <a:t>working together </a:t>
            </a:r>
            <a:endParaRPr sz="1500" b="1">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ASCCC Academic Freedom Survey</a:t>
            </a:r>
            <a:endParaRPr sz="1500">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Academic Freedom Policies and Collective Bargaining Agreements</a:t>
            </a:r>
            <a:endParaRPr sz="1500">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Academic Senate and Union Partnerships regarding Academic Freedom</a:t>
            </a:r>
            <a:endParaRPr sz="1500">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Protecting Academic Freedom Together: Effective practices for Academic Senates and Unions</a:t>
            </a:r>
            <a:endParaRPr sz="1500">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Other Considerations in Protecting Academic Freedom</a:t>
            </a:r>
            <a:endParaRPr sz="1500">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Supporting the Academic Freedom of Colleagues</a:t>
            </a:r>
            <a:endParaRPr sz="1500">
              <a:solidFill>
                <a:schemeClr val="dk2"/>
              </a:solidFill>
            </a:endParaRPr>
          </a:p>
          <a:p>
            <a:pPr marL="457200" lvl="0" indent="0" algn="l" rtl="0">
              <a:lnSpc>
                <a:spcPct val="115000"/>
              </a:lnSpc>
              <a:spcBef>
                <a:spcPts val="0"/>
              </a:spcBef>
              <a:spcAft>
                <a:spcPts val="0"/>
              </a:spcAft>
              <a:buClr>
                <a:schemeClr val="dk2"/>
              </a:buClr>
              <a:buSzPts val="1100"/>
              <a:buFont typeface="Arial"/>
              <a:buNone/>
            </a:pPr>
            <a:r>
              <a:rPr lang="en-US" sz="1500">
                <a:solidFill>
                  <a:schemeClr val="dk2"/>
                </a:solidFill>
              </a:rPr>
              <a:t>Academic Freedom and Systemwide Initiatives</a:t>
            </a:r>
            <a:endParaRPr sz="1500">
              <a:solidFill>
                <a:schemeClr val="dk2"/>
              </a:solidFill>
            </a:endParaRPr>
          </a:p>
          <a:p>
            <a:pPr marL="0" lvl="0" indent="0" algn="l" rtl="0">
              <a:lnSpc>
                <a:spcPct val="115000"/>
              </a:lnSpc>
              <a:spcBef>
                <a:spcPts val="0"/>
              </a:spcBef>
              <a:spcAft>
                <a:spcPts val="0"/>
              </a:spcAft>
              <a:buClr>
                <a:schemeClr val="dk2"/>
              </a:buClr>
              <a:buSzPts val="1100"/>
              <a:buFont typeface="Arial"/>
              <a:buNone/>
            </a:pPr>
            <a:endParaRPr sz="1500" b="1">
              <a:solidFill>
                <a:schemeClr val="dk2"/>
              </a:solidFill>
            </a:endParaRPr>
          </a:p>
          <a:p>
            <a:pPr marL="0" lvl="0" indent="0" algn="l" rtl="0">
              <a:lnSpc>
                <a:spcPct val="115000"/>
              </a:lnSpc>
              <a:spcBef>
                <a:spcPts val="0"/>
              </a:spcBef>
              <a:spcAft>
                <a:spcPts val="0"/>
              </a:spcAft>
              <a:buClr>
                <a:schemeClr val="dk2"/>
              </a:buClr>
              <a:buSzPts val="1100"/>
              <a:buFont typeface="Arial"/>
              <a:buNone/>
            </a:pPr>
            <a:r>
              <a:rPr lang="en-US" sz="1500" b="1">
                <a:solidFill>
                  <a:schemeClr val="dk2"/>
                </a:solidFill>
              </a:rPr>
              <a:t>Conclusion</a:t>
            </a:r>
            <a:endParaRPr sz="1500" b="1">
              <a:solidFill>
                <a:schemeClr val="dk2"/>
              </a:solidFill>
            </a:endParaRPr>
          </a:p>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Academic Freedom Paper </a:t>
            </a:r>
            <a:endParaRPr/>
          </a:p>
        </p:txBody>
      </p:sp>
      <p:sp>
        <p:nvSpPr>
          <p:cNvPr id="250" name="Google Shape;250;p32"/>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500" b="1">
                <a:solidFill>
                  <a:schemeClr val="dk2"/>
                </a:solidFill>
              </a:rPr>
              <a:t>Recommendations </a:t>
            </a:r>
            <a:endParaRPr sz="1500" b="1">
              <a:solidFill>
                <a:schemeClr val="dk2"/>
              </a:solidFill>
            </a:endParaRPr>
          </a:p>
          <a:p>
            <a:pPr marL="457200" lvl="0" indent="0" algn="l" rtl="0">
              <a:lnSpc>
                <a:spcPct val="115000"/>
              </a:lnSpc>
              <a:spcBef>
                <a:spcPts val="0"/>
              </a:spcBef>
              <a:spcAft>
                <a:spcPts val="0"/>
              </a:spcAft>
              <a:buNone/>
            </a:pPr>
            <a:r>
              <a:rPr lang="en-US" sz="1500">
                <a:solidFill>
                  <a:schemeClr val="dk2"/>
                </a:solidFill>
              </a:rPr>
              <a:t>Recommendations for local senates: </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Recommendations for local senates in collaboration with union colleagues: </a:t>
            </a:r>
            <a:endParaRPr sz="1500">
              <a:solidFill>
                <a:schemeClr val="dk2"/>
              </a:solidFill>
            </a:endParaRPr>
          </a:p>
          <a:p>
            <a:pPr marL="0" lvl="0" indent="0" algn="l" rtl="0">
              <a:lnSpc>
                <a:spcPct val="115000"/>
              </a:lnSpc>
              <a:spcBef>
                <a:spcPts val="0"/>
              </a:spcBef>
              <a:spcAft>
                <a:spcPts val="0"/>
              </a:spcAft>
              <a:buNone/>
            </a:pPr>
            <a:endParaRPr sz="1500">
              <a:solidFill>
                <a:schemeClr val="dk2"/>
              </a:solidFill>
            </a:endParaRPr>
          </a:p>
          <a:p>
            <a:pPr marL="0" lvl="0" indent="0" algn="l" rtl="0">
              <a:lnSpc>
                <a:spcPct val="115000"/>
              </a:lnSpc>
              <a:spcBef>
                <a:spcPts val="0"/>
              </a:spcBef>
              <a:spcAft>
                <a:spcPts val="0"/>
              </a:spcAft>
              <a:buNone/>
            </a:pPr>
            <a:r>
              <a:rPr lang="en-US" sz="1500" b="1">
                <a:solidFill>
                  <a:schemeClr val="dk2"/>
                </a:solidFill>
              </a:rPr>
              <a:t>Academic Freedom Resources</a:t>
            </a:r>
            <a:endParaRPr sz="1500" b="1">
              <a:solidFill>
                <a:schemeClr val="dk2"/>
              </a:solidFill>
            </a:endParaRPr>
          </a:p>
          <a:p>
            <a:pPr marL="0" lvl="0" indent="0" algn="l" rtl="0">
              <a:lnSpc>
                <a:spcPct val="115000"/>
              </a:lnSpc>
              <a:spcBef>
                <a:spcPts val="0"/>
              </a:spcBef>
              <a:spcAft>
                <a:spcPts val="0"/>
              </a:spcAft>
              <a:buNone/>
            </a:pPr>
            <a:endParaRPr sz="1500">
              <a:solidFill>
                <a:schemeClr val="dk2"/>
              </a:solidFill>
            </a:endParaRPr>
          </a:p>
          <a:p>
            <a:pPr marL="0" lvl="0" indent="0" algn="l" rtl="0">
              <a:lnSpc>
                <a:spcPct val="115000"/>
              </a:lnSpc>
              <a:spcBef>
                <a:spcPts val="0"/>
              </a:spcBef>
              <a:spcAft>
                <a:spcPts val="0"/>
              </a:spcAft>
              <a:buNone/>
            </a:pPr>
            <a:r>
              <a:rPr lang="en-US" sz="1500" b="1">
                <a:solidFill>
                  <a:schemeClr val="dk2"/>
                </a:solidFill>
              </a:rPr>
              <a:t>Appendices</a:t>
            </a:r>
            <a:r>
              <a:rPr lang="en-US" sz="1500">
                <a:solidFill>
                  <a:schemeClr val="dk2"/>
                </a:solidFill>
              </a:rPr>
              <a:t> </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Appendix 1: 1940 Statement of Principles on Academic Freedom and Tenure with 1970 Interpretive Comments </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Appendix 2: Academic Freedom Contract Language </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Appendix 3: Executive Summary of ASCCC Academic Freedom Survey Results</a:t>
            </a:r>
            <a:endParaRPr sz="1500">
              <a:solidFill>
                <a:schemeClr val="dk2"/>
              </a:solidFill>
            </a:endParaRPr>
          </a:p>
          <a:p>
            <a:pPr marL="457200" lvl="0" indent="0" algn="l" rtl="0">
              <a:lnSpc>
                <a:spcPct val="115000"/>
              </a:lnSpc>
              <a:spcBef>
                <a:spcPts val="0"/>
              </a:spcBef>
              <a:spcAft>
                <a:spcPts val="0"/>
              </a:spcAft>
              <a:buNone/>
            </a:pPr>
            <a:r>
              <a:rPr lang="en-US" sz="1500">
                <a:solidFill>
                  <a:schemeClr val="dk2"/>
                </a:solidFill>
              </a:rPr>
              <a:t>Appendix 4: College of the Canyons Joint Understanding Between Senate and Union</a:t>
            </a:r>
            <a:endParaRPr sz="1500">
              <a:solidFill>
                <a:schemeClr val="dk2"/>
              </a:solidFill>
            </a:endParaRPr>
          </a:p>
          <a:p>
            <a:pPr marL="457200" lvl="0" indent="0" algn="l" rtl="0">
              <a:lnSpc>
                <a:spcPct val="115000"/>
              </a:lnSpc>
              <a:spcBef>
                <a:spcPts val="0"/>
              </a:spcBef>
              <a:spcAft>
                <a:spcPts val="0"/>
              </a:spcAft>
              <a:buNone/>
            </a:pPr>
            <a:endParaRPr sz="1200">
              <a:solidFill>
                <a:schemeClr val="dk2"/>
              </a:solidFill>
              <a:latin typeface="Calibri"/>
              <a:ea typeface="Calibri"/>
              <a:cs typeface="Calibri"/>
              <a:sym typeface="Calibri"/>
            </a:endParaRPr>
          </a:p>
        </p:txBody>
      </p:sp>
      <p:sp>
        <p:nvSpPr>
          <p:cNvPr id="251" name="Google Shape;251;p32"/>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Paper recommendations for local senates:</a:t>
            </a:r>
            <a:endParaRPr/>
          </a:p>
        </p:txBody>
      </p:sp>
      <p:sp>
        <p:nvSpPr>
          <p:cNvPr id="258" name="Google Shape;258;p33"/>
          <p:cNvSpPr txBox="1">
            <a:spLocks noGrp="1"/>
          </p:cNvSpPr>
          <p:nvPr>
            <p:ph type="body" idx="1"/>
          </p:nvPr>
        </p:nvSpPr>
        <p:spPr>
          <a:xfrm>
            <a:off x="1277650" y="1798325"/>
            <a:ext cx="9890100" cy="4391400"/>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Clr>
                <a:schemeClr val="dk2"/>
              </a:buClr>
              <a:buSzPts val="1700"/>
              <a:buFont typeface="Calibri"/>
              <a:buChar char="●"/>
            </a:pPr>
            <a:r>
              <a:rPr lang="en-US" sz="1800">
                <a:solidFill>
                  <a:schemeClr val="dk2"/>
                </a:solidFill>
                <a:latin typeface="Calibri"/>
                <a:ea typeface="Calibri"/>
                <a:cs typeface="Calibri"/>
                <a:sym typeface="Calibri"/>
              </a:rPr>
              <a:t>Recommend that local senates create a statement on academic freedom, in addition to the board policy, that delineates the specific issues and parameters of academic freedom for faculty. (this needs refining)</a:t>
            </a:r>
            <a:endParaRPr sz="1800">
              <a:solidFill>
                <a:schemeClr val="dk2"/>
              </a:solidFill>
              <a:latin typeface="Calibri"/>
              <a:ea typeface="Calibri"/>
              <a:cs typeface="Calibri"/>
              <a:sym typeface="Calibri"/>
            </a:endParaRPr>
          </a:p>
          <a:p>
            <a:pPr marL="457200" lvl="0" indent="-336550" algn="l" rtl="0">
              <a:lnSpc>
                <a:spcPct val="115000"/>
              </a:lnSpc>
              <a:spcBef>
                <a:spcPts val="1000"/>
              </a:spcBef>
              <a:spcAft>
                <a:spcPts val="0"/>
              </a:spcAft>
              <a:buClr>
                <a:schemeClr val="dk2"/>
              </a:buClr>
              <a:buSzPts val="1700"/>
              <a:buFont typeface="Calibri"/>
              <a:buChar char="●"/>
            </a:pPr>
            <a:r>
              <a:rPr lang="en-US" sz="1800">
                <a:solidFill>
                  <a:schemeClr val="dk2"/>
                </a:solidFill>
                <a:latin typeface="Calibri"/>
                <a:ea typeface="Calibri"/>
                <a:cs typeface="Calibri"/>
                <a:sym typeface="Calibri"/>
              </a:rPr>
              <a:t>Recommend that local senates provide consistent and ongoing professional development for full and part-time faculty and senate leaders (curriculum, program review, policy chairs, senators, etc.) in the principles and tenets of academic freedom including in onboarding new faculty.</a:t>
            </a:r>
            <a:endParaRPr sz="1800">
              <a:solidFill>
                <a:schemeClr val="dk2"/>
              </a:solidFill>
              <a:latin typeface="Calibri"/>
              <a:ea typeface="Calibri"/>
              <a:cs typeface="Calibri"/>
              <a:sym typeface="Calibri"/>
            </a:endParaRPr>
          </a:p>
          <a:p>
            <a:pPr marL="457200" lvl="0" indent="-336550" algn="l" rtl="0">
              <a:lnSpc>
                <a:spcPct val="115000"/>
              </a:lnSpc>
              <a:spcBef>
                <a:spcPts val="1000"/>
              </a:spcBef>
              <a:spcAft>
                <a:spcPts val="0"/>
              </a:spcAft>
              <a:buClr>
                <a:schemeClr val="dk2"/>
              </a:buClr>
              <a:buSzPts val="1700"/>
              <a:buFont typeface="Calibri"/>
              <a:buChar char="●"/>
            </a:pPr>
            <a:r>
              <a:rPr lang="en-US" sz="1800">
                <a:solidFill>
                  <a:schemeClr val="dk2"/>
                </a:solidFill>
                <a:latin typeface="Calibri"/>
                <a:ea typeface="Calibri"/>
                <a:cs typeface="Calibri"/>
                <a:sym typeface="Calibri"/>
              </a:rPr>
              <a:t>Recommend that local senates work to review, revise and strengthen shared governance processes, policies and procedures in relation to academic freedom so that shared governance protects dissenting opinions in the decision-making process. Dissent is vital to protect Academic Freedom.</a:t>
            </a:r>
            <a:endParaRPr sz="1800">
              <a:solidFill>
                <a:schemeClr val="dk2"/>
              </a:solidFill>
              <a:latin typeface="Calibri"/>
              <a:ea typeface="Calibri"/>
              <a:cs typeface="Calibri"/>
              <a:sym typeface="Calibri"/>
            </a:endParaRPr>
          </a:p>
          <a:p>
            <a:pPr marL="0" lvl="0" indent="0" algn="l" rtl="0">
              <a:spcBef>
                <a:spcPts val="1000"/>
              </a:spcBef>
              <a:spcAft>
                <a:spcPts val="0"/>
              </a:spcAft>
              <a:buNone/>
            </a:pPr>
            <a:endParaRPr/>
          </a:p>
        </p:txBody>
      </p:sp>
      <p:sp>
        <p:nvSpPr>
          <p:cNvPr id="259" name="Google Shape;259;p33"/>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Paper recommendations for local senates in collaboration with union colleagues:</a:t>
            </a:r>
            <a:endParaRPr/>
          </a:p>
        </p:txBody>
      </p:sp>
      <p:sp>
        <p:nvSpPr>
          <p:cNvPr id="266" name="Google Shape;266;p34"/>
          <p:cNvSpPr txBox="1">
            <a:spLocks noGrp="1"/>
          </p:cNvSpPr>
          <p:nvPr>
            <p:ph type="body" idx="1"/>
          </p:nvPr>
        </p:nvSpPr>
        <p:spPr>
          <a:xfrm>
            <a:off x="1277650" y="1798325"/>
            <a:ext cx="10150800" cy="4391400"/>
          </a:xfrm>
          <a:prstGeom prst="rect">
            <a:avLst/>
          </a:prstGeom>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Clr>
                <a:schemeClr val="dk2"/>
              </a:buClr>
              <a:buSzPts val="1500"/>
              <a:buFont typeface="Calibri"/>
              <a:buChar char="●"/>
            </a:pPr>
            <a:r>
              <a:rPr lang="en-US" sz="1600">
                <a:solidFill>
                  <a:schemeClr val="dk2"/>
                </a:solidFill>
                <a:latin typeface="Calibri"/>
                <a:ea typeface="Calibri"/>
                <a:cs typeface="Calibri"/>
                <a:sym typeface="Calibri"/>
              </a:rPr>
              <a:t>Recommend that local senates work with union colleagues to develop due process around violations or perceived violations that fall within academic freedom that includes a duly constituted (appointed or elected) faculty committee to review and recommend action.</a:t>
            </a:r>
            <a:endParaRPr sz="1600">
              <a:solidFill>
                <a:schemeClr val="dk2"/>
              </a:solidFill>
              <a:latin typeface="Calibri"/>
              <a:ea typeface="Calibri"/>
              <a:cs typeface="Calibri"/>
              <a:sym typeface="Calibri"/>
            </a:endParaRPr>
          </a:p>
          <a:p>
            <a:pPr marL="457200" lvl="0" indent="-323850" algn="l" rtl="0">
              <a:lnSpc>
                <a:spcPct val="115000"/>
              </a:lnSpc>
              <a:spcBef>
                <a:spcPts val="1000"/>
              </a:spcBef>
              <a:spcAft>
                <a:spcPts val="0"/>
              </a:spcAft>
              <a:buClr>
                <a:schemeClr val="dk2"/>
              </a:buClr>
              <a:buSzPts val="1500"/>
              <a:buFont typeface="Calibri"/>
              <a:buChar char="●"/>
            </a:pPr>
            <a:r>
              <a:rPr lang="en-US" sz="1600">
                <a:solidFill>
                  <a:schemeClr val="dk2"/>
                </a:solidFill>
                <a:latin typeface="Calibri"/>
                <a:ea typeface="Calibri"/>
                <a:cs typeface="Calibri"/>
                <a:sym typeface="Calibri"/>
              </a:rPr>
              <a:t>Recommend that local senates collaborate with union colleagues on codifying the protection and parameters of academic freedom in contract in light of faculty evaluations, curriculum, online instruction, dual enrollment, open educational resources, guided pathways, etc.</a:t>
            </a:r>
            <a:endParaRPr sz="1600">
              <a:solidFill>
                <a:schemeClr val="dk2"/>
              </a:solidFill>
              <a:latin typeface="Calibri"/>
              <a:ea typeface="Calibri"/>
              <a:cs typeface="Calibri"/>
              <a:sym typeface="Calibri"/>
            </a:endParaRPr>
          </a:p>
          <a:p>
            <a:pPr marL="457200" lvl="0" indent="-323850" algn="l" rtl="0">
              <a:lnSpc>
                <a:spcPct val="115000"/>
              </a:lnSpc>
              <a:spcBef>
                <a:spcPts val="1000"/>
              </a:spcBef>
              <a:spcAft>
                <a:spcPts val="0"/>
              </a:spcAft>
              <a:buClr>
                <a:schemeClr val="dk2"/>
              </a:buClr>
              <a:buSzPts val="1500"/>
              <a:buFont typeface="Calibri"/>
              <a:buChar char="●"/>
            </a:pPr>
            <a:r>
              <a:rPr lang="en-US" sz="1600">
                <a:solidFill>
                  <a:schemeClr val="dk2"/>
                </a:solidFill>
                <a:latin typeface="Calibri"/>
                <a:ea typeface="Calibri"/>
                <a:cs typeface="Calibri"/>
                <a:sym typeface="Calibri"/>
              </a:rPr>
              <a:t>Recommend that local senates work with union colleagues to train faculty on engaging in tenure and faculty evaluations in light of academic freedom.</a:t>
            </a:r>
            <a:endParaRPr sz="1600">
              <a:solidFill>
                <a:schemeClr val="dk2"/>
              </a:solidFill>
              <a:latin typeface="Calibri"/>
              <a:ea typeface="Calibri"/>
              <a:cs typeface="Calibri"/>
              <a:sym typeface="Calibri"/>
            </a:endParaRPr>
          </a:p>
          <a:p>
            <a:pPr marL="457200" lvl="0" indent="-323850" algn="l" rtl="0">
              <a:lnSpc>
                <a:spcPct val="115000"/>
              </a:lnSpc>
              <a:spcBef>
                <a:spcPts val="1000"/>
              </a:spcBef>
              <a:spcAft>
                <a:spcPts val="0"/>
              </a:spcAft>
              <a:buClr>
                <a:schemeClr val="dk2"/>
              </a:buClr>
              <a:buSzPts val="1500"/>
              <a:buFont typeface="Calibri"/>
              <a:buChar char="●"/>
            </a:pPr>
            <a:r>
              <a:rPr lang="en-US" sz="1600">
                <a:solidFill>
                  <a:schemeClr val="dk2"/>
                </a:solidFill>
                <a:latin typeface="Calibri"/>
                <a:ea typeface="Calibri"/>
                <a:cs typeface="Calibri"/>
                <a:sym typeface="Calibri"/>
              </a:rPr>
              <a:t>Recommend that local senates support union colleagues in negotiating compensation for adjunct faculty participation in shared governance.</a:t>
            </a:r>
            <a:endParaRPr sz="1600">
              <a:solidFill>
                <a:schemeClr val="dk2"/>
              </a:solidFill>
              <a:latin typeface="Calibri"/>
              <a:ea typeface="Calibri"/>
              <a:cs typeface="Calibri"/>
              <a:sym typeface="Calibri"/>
            </a:endParaRPr>
          </a:p>
          <a:p>
            <a:pPr marL="457200" lvl="0" indent="-323850" algn="l" rtl="0">
              <a:lnSpc>
                <a:spcPct val="115000"/>
              </a:lnSpc>
              <a:spcBef>
                <a:spcPts val="1000"/>
              </a:spcBef>
              <a:spcAft>
                <a:spcPts val="1000"/>
              </a:spcAft>
              <a:buClr>
                <a:schemeClr val="dk2"/>
              </a:buClr>
              <a:buSzPts val="1500"/>
              <a:buFont typeface="Calibri"/>
              <a:buChar char="●"/>
            </a:pPr>
            <a:r>
              <a:rPr lang="en-US" sz="1600">
                <a:solidFill>
                  <a:schemeClr val="dk2"/>
                </a:solidFill>
                <a:latin typeface="Calibri"/>
                <a:ea typeface="Calibri"/>
                <a:cs typeface="Calibri"/>
                <a:sym typeface="Calibri"/>
              </a:rPr>
              <a:t>Recommend that local senates and union colleagues review AAUP resources and recommendations</a:t>
            </a:r>
            <a:endParaRPr sz="2200">
              <a:solidFill>
                <a:schemeClr val="dk2"/>
              </a:solidFill>
              <a:latin typeface="Calibri"/>
              <a:ea typeface="Calibri"/>
              <a:cs typeface="Calibri"/>
              <a:sym typeface="Calibri"/>
            </a:endParaRPr>
          </a:p>
        </p:txBody>
      </p:sp>
      <p:sp>
        <p:nvSpPr>
          <p:cNvPr id="267" name="Google Shape;267;p34"/>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a:xfrm>
            <a:off x="2895600" y="403412"/>
            <a:ext cx="8458200" cy="168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000"/>
              <a:buFont typeface="Arial"/>
              <a:buNone/>
            </a:pPr>
            <a:r>
              <a:rPr lang="en-US" sz="4400" b="1">
                <a:latin typeface="Arial"/>
                <a:ea typeface="Arial"/>
                <a:cs typeface="Arial"/>
                <a:sym typeface="Arial"/>
              </a:rPr>
              <a:t>Resources</a:t>
            </a:r>
            <a:endParaRPr sz="4400"/>
          </a:p>
        </p:txBody>
      </p:sp>
      <p:sp>
        <p:nvSpPr>
          <p:cNvPr id="273" name="Google Shape;273;p35"/>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500" b="1">
                <a:solidFill>
                  <a:schemeClr val="dk2"/>
                </a:solidFill>
                <a:latin typeface="Calibri"/>
                <a:ea typeface="Calibri"/>
                <a:cs typeface="Calibri"/>
                <a:sym typeface="Calibri"/>
              </a:rPr>
              <a:t>AAUP 1940 Statement of Principles on Academic Freedom and Tenure</a:t>
            </a:r>
            <a:r>
              <a:rPr lang="en-US" sz="1500" b="1">
                <a:solidFill>
                  <a:schemeClr val="dk2"/>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endParaRPr sz="2800" b="1"/>
          </a:p>
          <a:p>
            <a:pPr marL="0" lvl="0" indent="0" algn="l" rtl="0">
              <a:lnSpc>
                <a:spcPct val="115000"/>
              </a:lnSpc>
              <a:spcBef>
                <a:spcPts val="800"/>
              </a:spcBef>
              <a:spcAft>
                <a:spcPts val="0"/>
              </a:spcAft>
              <a:buNone/>
            </a:pPr>
            <a:r>
              <a:rPr lang="en-US" sz="1500" u="sng">
                <a:solidFill>
                  <a:srgbClr val="0000FF"/>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https://www.aaup.org/report/1940-statement-principles-academic-freedom-and-tenure</a:t>
            </a:r>
            <a:endParaRPr sz="1500" u="sng">
              <a:solidFill>
                <a:srgbClr val="0000FF"/>
              </a:solidFill>
              <a:latin typeface="Helvetica Neue"/>
              <a:ea typeface="Helvetica Neue"/>
              <a:cs typeface="Helvetica Neue"/>
              <a:sym typeface="Helvetica Neue"/>
            </a:endParaRPr>
          </a:p>
          <a:p>
            <a:pPr marL="0" lvl="0" indent="0" algn="l" rtl="0">
              <a:lnSpc>
                <a:spcPct val="115000"/>
              </a:lnSpc>
              <a:spcBef>
                <a:spcPts val="800"/>
              </a:spcBef>
              <a:spcAft>
                <a:spcPts val="0"/>
              </a:spcAft>
              <a:buNone/>
            </a:pPr>
            <a:r>
              <a:rPr lang="en-US" sz="1600" b="1">
                <a:solidFill>
                  <a:schemeClr val="dk2"/>
                </a:solidFill>
                <a:latin typeface="Calibri"/>
                <a:ea typeface="Calibri"/>
                <a:cs typeface="Calibri"/>
                <a:sym typeface="Calibri"/>
              </a:rPr>
              <a:t>AAUP Academic Unionism Statement</a:t>
            </a:r>
            <a:endParaRPr sz="1600" b="1">
              <a:solidFill>
                <a:schemeClr val="dk2"/>
              </a:solidFill>
              <a:latin typeface="Calibri"/>
              <a:ea typeface="Calibri"/>
              <a:cs typeface="Calibri"/>
              <a:sym typeface="Calibri"/>
            </a:endParaRPr>
          </a:p>
          <a:p>
            <a:pPr marL="0" lvl="0" indent="0" algn="l" rtl="0">
              <a:lnSpc>
                <a:spcPct val="115000"/>
              </a:lnSpc>
              <a:spcBef>
                <a:spcPts val="800"/>
              </a:spcBef>
              <a:spcAft>
                <a:spcPts val="0"/>
              </a:spcAft>
              <a:buNone/>
            </a:pPr>
            <a:r>
              <a:rPr lang="en-US" sz="1500" u="sng">
                <a:solidFill>
                  <a:srgbClr val="0000FF"/>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https://www.aaup.org/academic-unionism-statement</a:t>
            </a:r>
            <a:endParaRPr sz="1500" u="sng">
              <a:solidFill>
                <a:srgbClr val="0000FF"/>
              </a:solidFill>
              <a:latin typeface="Helvetica Neue"/>
              <a:ea typeface="Helvetica Neue"/>
              <a:cs typeface="Helvetica Neue"/>
              <a:sym typeface="Helvetica Neue"/>
            </a:endParaRPr>
          </a:p>
          <a:p>
            <a:pPr marL="0" lvl="0" indent="0" algn="l" rtl="0">
              <a:lnSpc>
                <a:spcPct val="115000"/>
              </a:lnSpc>
              <a:spcBef>
                <a:spcPts val="800"/>
              </a:spcBef>
              <a:spcAft>
                <a:spcPts val="0"/>
              </a:spcAft>
              <a:buNone/>
            </a:pPr>
            <a:r>
              <a:rPr lang="en-US" sz="1500" b="1">
                <a:solidFill>
                  <a:schemeClr val="dk2"/>
                </a:solidFill>
                <a:latin typeface="Calibri"/>
                <a:ea typeface="Calibri"/>
                <a:cs typeface="Calibri"/>
                <a:sym typeface="Calibri"/>
              </a:rPr>
              <a:t>Assembly Bill 1725 Vasconcellos (1988)</a:t>
            </a:r>
            <a:endParaRPr sz="1500" b="1">
              <a:solidFill>
                <a:schemeClr val="dk2"/>
              </a:solidFill>
              <a:latin typeface="Calibri"/>
              <a:ea typeface="Calibri"/>
              <a:cs typeface="Calibri"/>
              <a:sym typeface="Calibri"/>
            </a:endParaRPr>
          </a:p>
          <a:p>
            <a:pPr marL="0" lvl="0" indent="0" algn="l" rtl="0">
              <a:lnSpc>
                <a:spcPct val="115000"/>
              </a:lnSpc>
              <a:spcBef>
                <a:spcPts val="800"/>
              </a:spcBef>
              <a:spcAft>
                <a:spcPts val="0"/>
              </a:spcAft>
              <a:buNone/>
            </a:pPr>
            <a:r>
              <a:rPr lang="en-US" sz="1500" u="sng">
                <a:solidFill>
                  <a:srgbClr val="0000FF"/>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https://www.asccc.org/sites/default/files/1988%20AB%201725%20Community%20College%20Reform%20Act%20%28Vasconcellos%29.pdf</a:t>
            </a:r>
            <a:endParaRPr sz="1500" u="sng">
              <a:solidFill>
                <a:srgbClr val="0000FF"/>
              </a:solidFill>
              <a:latin typeface="Helvetica Neue"/>
              <a:ea typeface="Helvetica Neue"/>
              <a:cs typeface="Helvetica Neue"/>
              <a:sym typeface="Helvetica Neue"/>
            </a:endParaRPr>
          </a:p>
          <a:p>
            <a:pPr marL="0" lvl="0" indent="0" algn="l" rtl="0">
              <a:lnSpc>
                <a:spcPct val="115000"/>
              </a:lnSpc>
              <a:spcBef>
                <a:spcPts val="800"/>
              </a:spcBef>
              <a:spcAft>
                <a:spcPts val="0"/>
              </a:spcAft>
              <a:buNone/>
            </a:pPr>
            <a:r>
              <a:rPr lang="en-US" sz="1500" b="1">
                <a:solidFill>
                  <a:schemeClr val="dk2"/>
                </a:solidFill>
                <a:latin typeface="Calibri"/>
                <a:ea typeface="Calibri"/>
                <a:cs typeface="Calibri"/>
                <a:sym typeface="Calibri"/>
              </a:rPr>
              <a:t>AAUP Red Book – </a:t>
            </a:r>
            <a:r>
              <a:rPr lang="en-US" sz="1500" b="1" u="sng">
                <a:solidFill>
                  <a:schemeClr val="dk2"/>
                </a:solidFill>
                <a:latin typeface="Calibri"/>
                <a:ea typeface="Calibri"/>
                <a:cs typeface="Calibri"/>
                <a:sym typeface="Calibri"/>
              </a:rPr>
              <a:t>Policy Documents and Reports, American Association of University Professors, 2015</a:t>
            </a:r>
            <a:endParaRPr sz="1500" b="1" u="sng">
              <a:solidFill>
                <a:schemeClr val="dk2"/>
              </a:solidFill>
              <a:latin typeface="Calibri"/>
              <a:ea typeface="Calibri"/>
              <a:cs typeface="Calibri"/>
              <a:sym typeface="Calibri"/>
            </a:endParaRPr>
          </a:p>
          <a:p>
            <a:pPr marL="0" lvl="0" indent="0" algn="l" rtl="0">
              <a:lnSpc>
                <a:spcPct val="115000"/>
              </a:lnSpc>
              <a:spcBef>
                <a:spcPts val="800"/>
              </a:spcBef>
              <a:spcAft>
                <a:spcPts val="800"/>
              </a:spcAft>
              <a:buNone/>
            </a:pPr>
            <a:r>
              <a:rPr lang="en-US" sz="1500" u="sng">
                <a:solidFill>
                  <a:srgbClr val="0000F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https://www.aaup.org/reports-publications/publications/redbook</a:t>
            </a:r>
            <a:endParaRPr sz="2800"/>
          </a:p>
        </p:txBody>
      </p:sp>
      <p:sp>
        <p:nvSpPr>
          <p:cNvPr id="274" name="Google Shape;274;p35"/>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a:xfrm>
            <a:off x="2895600" y="403412"/>
            <a:ext cx="8458200" cy="168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4000"/>
              <a:buFont typeface="Arial"/>
              <a:buNone/>
            </a:pPr>
            <a:r>
              <a:rPr lang="en-US" sz="4400" b="1">
                <a:latin typeface="Arial"/>
                <a:ea typeface="Arial"/>
                <a:cs typeface="Arial"/>
                <a:sym typeface="Arial"/>
              </a:rPr>
              <a:t>Resources</a:t>
            </a:r>
            <a:endParaRPr sz="4400"/>
          </a:p>
        </p:txBody>
      </p:sp>
      <p:sp>
        <p:nvSpPr>
          <p:cNvPr id="280" name="Google Shape;280;p36"/>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500" b="1">
                <a:solidFill>
                  <a:schemeClr val="dk2"/>
                </a:solidFill>
                <a:latin typeface="Calibri"/>
                <a:ea typeface="Calibri"/>
                <a:cs typeface="Calibri"/>
                <a:sym typeface="Calibri"/>
              </a:rPr>
              <a:t>Academic Freedom in the 21st-Century College and University: </a:t>
            </a:r>
            <a:r>
              <a:rPr lang="en-US" sz="1500" b="1" i="1">
                <a:solidFill>
                  <a:schemeClr val="dk2"/>
                </a:solidFill>
                <a:latin typeface="Calibri"/>
                <a:ea typeface="Calibri"/>
                <a:cs typeface="Calibri"/>
                <a:sym typeface="Calibri"/>
              </a:rPr>
              <a:t>Academic Freedom for All Faculty and Instructional Staff</a:t>
            </a:r>
            <a:endParaRPr sz="1500" b="1" i="1">
              <a:solidFill>
                <a:schemeClr val="dk2"/>
              </a:solidFill>
              <a:latin typeface="Calibri"/>
              <a:ea typeface="Calibri"/>
              <a:cs typeface="Calibri"/>
              <a:sym typeface="Calibri"/>
            </a:endParaRPr>
          </a:p>
          <a:p>
            <a:pPr marL="0" lvl="0" indent="0" algn="l" rtl="0">
              <a:lnSpc>
                <a:spcPct val="115000"/>
              </a:lnSpc>
              <a:spcBef>
                <a:spcPts val="800"/>
              </a:spcBef>
              <a:spcAft>
                <a:spcPts val="0"/>
              </a:spcAft>
              <a:buNone/>
            </a:pPr>
            <a:r>
              <a:rPr lang="en-US" sz="1500" u="sng">
                <a:solidFill>
                  <a:srgbClr val="0000FF"/>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https://www.aft.org/sites/default/files/academicfreedomstatement0907.pdf</a:t>
            </a:r>
            <a:endParaRPr sz="1500" u="sng">
              <a:solidFill>
                <a:srgbClr val="0000FF"/>
              </a:solidFill>
              <a:latin typeface="Helvetica Neue"/>
              <a:ea typeface="Helvetica Neue"/>
              <a:cs typeface="Helvetica Neue"/>
              <a:sym typeface="Helvetica Neue"/>
            </a:endParaRPr>
          </a:p>
          <a:p>
            <a:pPr marL="0" lvl="0" indent="0" algn="l" rtl="0">
              <a:lnSpc>
                <a:spcPct val="115000"/>
              </a:lnSpc>
              <a:spcBef>
                <a:spcPts val="800"/>
              </a:spcBef>
              <a:spcAft>
                <a:spcPts val="0"/>
              </a:spcAft>
              <a:buNone/>
            </a:pPr>
            <a:r>
              <a:rPr lang="en-US" sz="1500" b="1">
                <a:solidFill>
                  <a:schemeClr val="dk2"/>
                </a:solidFill>
                <a:latin typeface="Calibri"/>
                <a:ea typeface="Calibri"/>
                <a:cs typeface="Calibri"/>
                <a:sym typeface="Calibri"/>
              </a:rPr>
              <a:t>AAUP Statement on Academic Government for Institutions Engaged in Collective Bargaining</a:t>
            </a:r>
            <a:br>
              <a:rPr lang="en-US" sz="1500" b="1">
                <a:solidFill>
                  <a:schemeClr val="dk2"/>
                </a:solidFill>
                <a:latin typeface="Calibri"/>
                <a:ea typeface="Calibri"/>
                <a:cs typeface="Calibri"/>
                <a:sym typeface="Calibri"/>
              </a:rPr>
            </a:br>
            <a:r>
              <a:rPr lang="en-US" sz="1500" u="sng">
                <a:solidFill>
                  <a:srgbClr val="0000FF"/>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https://www.aaup.org/report/statement-academic-government-institutions-engaged-collective-bargaining</a:t>
            </a:r>
            <a:endParaRPr sz="1500" u="sng">
              <a:solidFill>
                <a:srgbClr val="0000FF"/>
              </a:solidFill>
              <a:latin typeface="Helvetica Neue"/>
              <a:ea typeface="Helvetica Neue"/>
              <a:cs typeface="Helvetica Neue"/>
              <a:sym typeface="Helvetica Neue"/>
            </a:endParaRPr>
          </a:p>
          <a:p>
            <a:pPr marL="0" lvl="0" indent="0" algn="l" rtl="0">
              <a:lnSpc>
                <a:spcPct val="115000"/>
              </a:lnSpc>
              <a:spcBef>
                <a:spcPts val="800"/>
              </a:spcBef>
              <a:spcAft>
                <a:spcPts val="0"/>
              </a:spcAft>
              <a:buNone/>
            </a:pPr>
            <a:r>
              <a:rPr lang="en-US" sz="1500" b="1">
                <a:solidFill>
                  <a:schemeClr val="dk2"/>
                </a:solidFill>
                <a:latin typeface="Calibri"/>
                <a:ea typeface="Calibri"/>
                <a:cs typeface="Calibri"/>
                <a:sym typeface="Calibri"/>
              </a:rPr>
              <a:t>Messier, John “Shared Governance and Academic Freedom: Yes, This Is Union Work” 2017, NEA</a:t>
            </a:r>
            <a:r>
              <a:rPr lang="en-US" sz="1500" b="1">
                <a:solidFill>
                  <a:schemeClr val="dk2"/>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sz="2700" b="1"/>
          </a:p>
          <a:p>
            <a:pPr marL="0" lvl="0" indent="0" algn="l" rtl="0">
              <a:lnSpc>
                <a:spcPct val="115000"/>
              </a:lnSpc>
              <a:spcBef>
                <a:spcPts val="800"/>
              </a:spcBef>
              <a:spcAft>
                <a:spcPts val="0"/>
              </a:spcAft>
              <a:buNone/>
            </a:pPr>
            <a:r>
              <a:rPr lang="en-US" sz="1500" u="sng">
                <a:solidFill>
                  <a:srgbClr val="0000FF"/>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https://www.nea.org/assets/docs/TA2017S_Messier.pdf</a:t>
            </a:r>
            <a:endParaRPr sz="1500" u="sng">
              <a:solidFill>
                <a:srgbClr val="0000FF"/>
              </a:solidFill>
              <a:latin typeface="Helvetica Neue"/>
              <a:ea typeface="Helvetica Neue"/>
              <a:cs typeface="Helvetica Neue"/>
              <a:sym typeface="Helvetica Neue"/>
            </a:endParaRPr>
          </a:p>
          <a:p>
            <a:pPr marL="0" lvl="0" indent="0" algn="l" rtl="0">
              <a:lnSpc>
                <a:spcPct val="115000"/>
              </a:lnSpc>
              <a:spcBef>
                <a:spcPts val="800"/>
              </a:spcBef>
              <a:spcAft>
                <a:spcPts val="0"/>
              </a:spcAft>
              <a:buNone/>
            </a:pPr>
            <a:r>
              <a:rPr lang="en-US" sz="1500" b="1">
                <a:solidFill>
                  <a:schemeClr val="dk2"/>
                </a:solidFill>
                <a:latin typeface="Calibri"/>
                <a:ea typeface="Calibri"/>
                <a:cs typeface="Calibri"/>
                <a:sym typeface="Calibri"/>
              </a:rPr>
              <a:t>Reichman, Henry “Professionalism and Unionism: Academic Freedom, Collective Bargaining, and the American Association of University Professors” AAUP Journal of Academic Freedom, 2015</a:t>
            </a:r>
            <a:endParaRPr sz="1500" b="1">
              <a:solidFill>
                <a:schemeClr val="dk2"/>
              </a:solidFill>
              <a:latin typeface="Calibri"/>
              <a:ea typeface="Calibri"/>
              <a:cs typeface="Calibri"/>
              <a:sym typeface="Calibri"/>
            </a:endParaRPr>
          </a:p>
          <a:p>
            <a:pPr marL="0" lvl="0" indent="0" algn="l" rtl="0">
              <a:lnSpc>
                <a:spcPct val="115000"/>
              </a:lnSpc>
              <a:spcBef>
                <a:spcPts val="800"/>
              </a:spcBef>
              <a:spcAft>
                <a:spcPts val="0"/>
              </a:spcAft>
              <a:buNone/>
            </a:pPr>
            <a:r>
              <a:rPr lang="en-US" sz="1500" u="sng">
                <a:solidFill>
                  <a:srgbClr val="0000F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https://www.aaup.org/sites/default/files/Reichman_0.pdf</a:t>
            </a:r>
            <a:endParaRPr sz="1500" u="sng">
              <a:solidFill>
                <a:srgbClr val="0000FF"/>
              </a:solidFill>
              <a:latin typeface="Helvetica Neue"/>
              <a:ea typeface="Helvetica Neue"/>
              <a:cs typeface="Helvetica Neue"/>
              <a:sym typeface="Helvetica Neue"/>
            </a:endParaRPr>
          </a:p>
          <a:p>
            <a:pPr marL="0" lvl="0" indent="0" algn="l" rtl="0">
              <a:lnSpc>
                <a:spcPct val="199999"/>
              </a:lnSpc>
              <a:spcBef>
                <a:spcPts val="800"/>
              </a:spcBef>
              <a:spcAft>
                <a:spcPts val="800"/>
              </a:spcAft>
              <a:buNone/>
            </a:pPr>
            <a:r>
              <a:rPr lang="en-US" sz="1500" b="1">
                <a:solidFill>
                  <a:schemeClr val="dk2"/>
                </a:solidFill>
                <a:latin typeface="Calibri"/>
                <a:ea typeface="Calibri"/>
                <a:cs typeface="Calibri"/>
                <a:sym typeface="Calibri"/>
              </a:rPr>
              <a:t>Reichman, Henry, </a:t>
            </a:r>
            <a:r>
              <a:rPr lang="en-US" sz="1500" b="1" u="sng">
                <a:solidFill>
                  <a:schemeClr val="dk2"/>
                </a:solidFill>
                <a:latin typeface="Calibri"/>
                <a:ea typeface="Calibri"/>
                <a:cs typeface="Calibri"/>
                <a:sym typeface="Calibri"/>
              </a:rPr>
              <a:t>The Future of Academic Freedom</a:t>
            </a:r>
            <a:r>
              <a:rPr lang="en-US" sz="1500" b="1">
                <a:solidFill>
                  <a:schemeClr val="dk2"/>
                </a:solidFill>
                <a:latin typeface="Calibri"/>
                <a:ea typeface="Calibri"/>
                <a:cs typeface="Calibri"/>
                <a:sym typeface="Calibri"/>
              </a:rPr>
              <a:t>, John Hopkins University Press, 2019</a:t>
            </a:r>
            <a:endParaRPr sz="2800" b="1"/>
          </a:p>
        </p:txBody>
      </p:sp>
      <p:sp>
        <p:nvSpPr>
          <p:cNvPr id="281" name="Google Shape;281;p36"/>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Comments and Questions </a:t>
            </a:r>
            <a:endParaRPr/>
          </a:p>
        </p:txBody>
      </p:sp>
      <p:pic>
        <p:nvPicPr>
          <p:cNvPr id="2" name="Picture 1">
            <a:extLst>
              <a:ext uri="{FF2B5EF4-FFF2-40B4-BE49-F238E27FC236}">
                <a16:creationId xmlns:a16="http://schemas.microsoft.com/office/drawing/2014/main" id="{EA823883-432A-48A8-8582-5E3BBD373D12}"/>
              </a:ext>
            </a:extLst>
          </p:cNvPr>
          <p:cNvPicPr>
            <a:picLocks noChangeAspect="1"/>
          </p:cNvPicPr>
          <p:nvPr/>
        </p:nvPicPr>
        <p:blipFill>
          <a:blip r:embed="rId3"/>
          <a:stretch>
            <a:fillRect/>
          </a:stretch>
        </p:blipFill>
        <p:spPr>
          <a:xfrm>
            <a:off x="3856135" y="2998745"/>
            <a:ext cx="4115157" cy="3145809"/>
          </a:xfrm>
          <a:prstGeom prst="rect">
            <a:avLst/>
          </a:prstGeom>
        </p:spPr>
      </p:pic>
      <p:sp>
        <p:nvSpPr>
          <p:cNvPr id="288" name="Google Shape;288;p37"/>
          <p:cNvSpPr txBox="1">
            <a:spLocks noGrp="1"/>
          </p:cNvSpPr>
          <p:nvPr>
            <p:ph type="body" idx="1"/>
          </p:nvPr>
        </p:nvSpPr>
        <p:spPr>
          <a:xfrm>
            <a:off x="651864" y="2786950"/>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p>
        </p:txBody>
      </p:sp>
      <p:sp>
        <p:nvSpPr>
          <p:cNvPr id="289" name="Google Shape;289;p37"/>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895600" y="403412"/>
            <a:ext cx="8458198" cy="168576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Palatino"/>
              <a:buNone/>
            </a:pPr>
            <a:r>
              <a:rPr lang="en-US"/>
              <a:t>BREAKOUT DESCRIPTION</a:t>
            </a:r>
            <a:endParaRPr/>
          </a:p>
        </p:txBody>
      </p:sp>
      <p:sp>
        <p:nvSpPr>
          <p:cNvPr id="67" name="Google Shape;67;p10"/>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3F3F3F"/>
              </a:buClr>
              <a:buSzPts val="2590"/>
              <a:buFont typeface="Arial"/>
              <a:buNone/>
            </a:pPr>
            <a:r>
              <a:rPr lang="en-US" sz="2590"/>
              <a:t>The tenets of Academic Freedom afford specific protections and responsibilities to faculty, which affect our day to day practice as educators. Although our districts are required to have an Academic Freedom policy, many faculty are not aware of the importance of developing specific processes to ensure the rights of faculty to practice Academic Freedom, both in and outside of the classroom.  Come to the session to learn about the work being done by the ASCCC in supporting faculty Academic Freedom rights and how those rights support equity. </a:t>
            </a:r>
            <a:endParaRPr/>
          </a:p>
          <a:p>
            <a:pPr marL="0" marR="0" lvl="0" indent="0" algn="l" rtl="0">
              <a:lnSpc>
                <a:spcPct val="80000"/>
              </a:lnSpc>
              <a:spcBef>
                <a:spcPts val="1000"/>
              </a:spcBef>
              <a:spcAft>
                <a:spcPts val="0"/>
              </a:spcAft>
              <a:buClr>
                <a:srgbClr val="3F3F3F"/>
              </a:buClr>
              <a:buSzPts val="2220"/>
              <a:buFont typeface="Arial"/>
              <a:buNone/>
            </a:pPr>
            <a:r>
              <a:rPr lang="en-US" sz="2220"/>
              <a:t> </a:t>
            </a:r>
            <a:endParaRPr/>
          </a:p>
          <a:p>
            <a:pPr marL="0" marR="0" lvl="0" indent="0" algn="l" rtl="0">
              <a:lnSpc>
                <a:spcPct val="80000"/>
              </a:lnSpc>
              <a:spcBef>
                <a:spcPts val="1000"/>
              </a:spcBef>
              <a:spcAft>
                <a:spcPts val="0"/>
              </a:spcAft>
              <a:buClr>
                <a:srgbClr val="3F3F3F"/>
              </a:buClr>
              <a:buSzPts val="2220"/>
              <a:buFont typeface="Arial"/>
              <a:buNone/>
            </a:pPr>
            <a:endParaRPr sz="2220"/>
          </a:p>
        </p:txBody>
      </p:sp>
      <p:sp>
        <p:nvSpPr>
          <p:cNvPr id="68" name="Google Shape;68;p10"/>
          <p:cNvSpPr txBox="1">
            <a:spLocks noGrp="1"/>
          </p:cNvSpPr>
          <p:nvPr>
            <p:ph type="sldNum" idx="12"/>
          </p:nvPr>
        </p:nvSpPr>
        <p:spPr>
          <a:xfrm>
            <a:off x="10438228" y="6356350"/>
            <a:ext cx="915572"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69" name="Google Shape;69;p10"/>
          <p:cNvSpPr txBox="1">
            <a:spLocks noGrp="1"/>
          </p:cNvSpPr>
          <p:nvPr>
            <p:ph type="ftr" idx="11"/>
          </p:nvPr>
        </p:nvSpPr>
        <p:spPr>
          <a:xfrm>
            <a:off x="1267265"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ASCCC Academic Academy 2020</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Presenter contact information</a:t>
            </a:r>
            <a:endParaRPr/>
          </a:p>
        </p:txBody>
      </p:sp>
      <p:sp>
        <p:nvSpPr>
          <p:cNvPr id="296" name="Google Shape;296;p38"/>
          <p:cNvSpPr txBox="1">
            <a:spLocks noGrp="1"/>
          </p:cNvSpPr>
          <p:nvPr>
            <p:ph type="body" idx="1"/>
          </p:nvPr>
        </p:nvSpPr>
        <p:spPr>
          <a:xfrm>
            <a:off x="830000" y="2980724"/>
            <a:ext cx="10523700" cy="3251400"/>
          </a:xfrm>
          <a:prstGeom prst="rect">
            <a:avLst/>
          </a:prstGeom>
        </p:spPr>
        <p:txBody>
          <a:bodyPr spcFirstLastPara="1" wrap="square" lIns="91425" tIns="45700" rIns="91425" bIns="45700" anchor="t" anchorCtr="0">
            <a:noAutofit/>
          </a:bodyPr>
          <a:lstStyle/>
          <a:p>
            <a:pPr marL="342900" lvl="0" indent="-260350" algn="l" rtl="0">
              <a:spcBef>
                <a:spcPts val="1000"/>
              </a:spcBef>
              <a:spcAft>
                <a:spcPts val="0"/>
              </a:spcAft>
              <a:buSzPts val="3100"/>
              <a:buChar char="•"/>
            </a:pPr>
            <a:r>
              <a:rPr lang="en-US" sz="3100" b="1"/>
              <a:t>Julie Bruno:</a:t>
            </a:r>
            <a:r>
              <a:rPr lang="en-US" sz="3100"/>
              <a:t> </a:t>
            </a:r>
            <a:r>
              <a:rPr lang="en-US" sz="3100">
                <a:solidFill>
                  <a:schemeClr val="dk1"/>
                </a:solidFill>
              </a:rPr>
              <a:t>jbruno@sierracollege.edu</a:t>
            </a:r>
            <a:r>
              <a:rPr lang="en-US" sz="3100"/>
              <a:t>  </a:t>
            </a:r>
            <a:endParaRPr sz="3100"/>
          </a:p>
          <a:p>
            <a:pPr marL="342900" lvl="0" indent="-260350" algn="l" rtl="0">
              <a:spcBef>
                <a:spcPts val="2000"/>
              </a:spcBef>
              <a:spcAft>
                <a:spcPts val="0"/>
              </a:spcAft>
              <a:buSzPts val="3100"/>
              <a:buChar char="•"/>
            </a:pPr>
            <a:r>
              <a:rPr lang="en-US" sz="3100" b="1"/>
              <a:t>Stephanie Curry: </a:t>
            </a:r>
            <a:r>
              <a:rPr lang="en-US" sz="3100">
                <a:solidFill>
                  <a:schemeClr val="dk1"/>
                </a:solidFill>
              </a:rPr>
              <a:t>stephanie.curry@reedleycollege.edu</a:t>
            </a:r>
            <a:r>
              <a:rPr lang="en-US" sz="3100"/>
              <a:t> </a:t>
            </a:r>
            <a:endParaRPr sz="3100"/>
          </a:p>
          <a:p>
            <a:pPr marL="342900" lvl="0" indent="-260350" algn="l" rtl="0">
              <a:spcBef>
                <a:spcPts val="2000"/>
              </a:spcBef>
              <a:spcAft>
                <a:spcPts val="2000"/>
              </a:spcAft>
              <a:buSzPts val="3100"/>
              <a:buChar char="•"/>
            </a:pPr>
            <a:r>
              <a:rPr lang="en-US" sz="3100" b="1"/>
              <a:t>Wendy Brill-Wynkoop</a:t>
            </a:r>
            <a:r>
              <a:rPr lang="en-US" sz="3100"/>
              <a:t>: </a:t>
            </a:r>
            <a:r>
              <a:rPr lang="en-US" sz="3100">
                <a:solidFill>
                  <a:schemeClr val="dk1"/>
                </a:solidFill>
              </a:rPr>
              <a:t>wendy.brill@canyons.edu</a:t>
            </a:r>
            <a:endParaRPr sz="1500">
              <a:solidFill>
                <a:schemeClr val="dk1"/>
              </a:solidFill>
            </a:endParaRPr>
          </a:p>
        </p:txBody>
      </p:sp>
      <p:sp>
        <p:nvSpPr>
          <p:cNvPr id="297" name="Google Shape;297;p38"/>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is Academic Freedom </a:t>
            </a:r>
            <a:endParaRPr/>
          </a:p>
        </p:txBody>
      </p:sp>
      <p:sp>
        <p:nvSpPr>
          <p:cNvPr id="76" name="Google Shape;76;p11"/>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700">
                <a:solidFill>
                  <a:schemeClr val="dk2"/>
                </a:solidFill>
                <a:latin typeface="Calibri"/>
                <a:ea typeface="Calibri"/>
                <a:cs typeface="Calibri"/>
                <a:sym typeface="Calibri"/>
              </a:rPr>
              <a:t>Academic Freedom is required so that the faculty professionals who teach and research are protected from external forces that might try to influence the development of culture, science, and knowledge in order to serve any interest other than the intellectual, socioeconomic, and socioemotional advancement of students through the attainment of an education. </a:t>
            </a:r>
            <a:endParaRPr sz="3900"/>
          </a:p>
        </p:txBody>
      </p:sp>
      <p:sp>
        <p:nvSpPr>
          <p:cNvPr id="77" name="Google Shape;77;p11"/>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000"/>
              <a:buFont typeface="Arial"/>
              <a:buNone/>
            </a:pPr>
            <a:r>
              <a:rPr lang="en-US" b="1"/>
              <a:t>AAUP and Academic Freedom</a:t>
            </a:r>
            <a:endParaRPr/>
          </a:p>
        </p:txBody>
      </p:sp>
      <p:sp>
        <p:nvSpPr>
          <p:cNvPr id="83" name="Google Shape;83;p1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1870"/>
              <a:buChar char="•"/>
            </a:pPr>
            <a:r>
              <a:rPr lang="en-US" sz="2200"/>
              <a:t>Academic freedom is related to the pursuit of knowledge without unnecessary restrictions.</a:t>
            </a:r>
            <a:endParaRPr/>
          </a:p>
          <a:p>
            <a:pPr marL="182880" lvl="0" indent="-182880" algn="l" rtl="0">
              <a:spcBef>
                <a:spcPts val="1200"/>
              </a:spcBef>
              <a:spcAft>
                <a:spcPts val="0"/>
              </a:spcAft>
              <a:buSzPts val="1870"/>
              <a:buChar char="•"/>
            </a:pPr>
            <a:r>
              <a:rPr lang="en-US" sz="2200"/>
              <a:t>The AAUP</a:t>
            </a:r>
            <a:r>
              <a:rPr lang="en-US" sz="2200">
                <a:latin typeface="Century Gothic"/>
                <a:ea typeface="Century Gothic"/>
                <a:cs typeface="Century Gothic"/>
                <a:sym typeface="Century Gothic"/>
              </a:rPr>
              <a:t>’</a:t>
            </a:r>
            <a:r>
              <a:rPr lang="en-US" sz="2200"/>
              <a:t>s Statement on Professional Ethics contains the following that supports this idea:</a:t>
            </a:r>
            <a:endParaRPr/>
          </a:p>
          <a:p>
            <a:pPr marL="457200" lvl="1" indent="-182880" algn="l" rtl="0">
              <a:spcBef>
                <a:spcPts val="1200"/>
              </a:spcBef>
              <a:spcAft>
                <a:spcPts val="0"/>
              </a:spcAft>
              <a:buSzPts val="1700"/>
              <a:buChar char="•"/>
            </a:pPr>
            <a:r>
              <a:rPr lang="en-US"/>
              <a:t>Professors, guided by a deep conviction of the worth and dignity of the advancement of knowledge, recognize the special responsibilities placed upon them. Their primary responsibility to their subject is to seek and to state the truth as they see it.</a:t>
            </a:r>
            <a:endParaRPr/>
          </a:p>
          <a:p>
            <a:pPr marL="457200" lvl="1" indent="-182880" algn="l" rtl="0">
              <a:spcBef>
                <a:spcPts val="1200"/>
              </a:spcBef>
              <a:spcAft>
                <a:spcPts val="0"/>
              </a:spcAft>
              <a:buSzPts val="1700"/>
              <a:buChar char="•"/>
            </a:pPr>
            <a:r>
              <a:rPr lang="en-US"/>
              <a:t>As teachers, professors encourage the free pursuit of learning in their students. They hold before them the best scholarly and ethical standards of their discipline.</a:t>
            </a:r>
            <a:endParaRPr/>
          </a:p>
          <a:p>
            <a:pPr marL="457200" lvl="1" indent="-182880" algn="l" rtl="0">
              <a:spcBef>
                <a:spcPts val="1200"/>
              </a:spcBef>
              <a:spcAft>
                <a:spcPts val="0"/>
              </a:spcAft>
              <a:buSzPts val="1700"/>
              <a:buChar char="•"/>
            </a:pPr>
            <a:r>
              <a:rPr lang="en-US"/>
              <a:t>…professors seek above all to be effective teachers and scholars</a:t>
            </a:r>
            <a:endParaRPr/>
          </a:p>
        </p:txBody>
      </p:sp>
      <p:sp>
        <p:nvSpPr>
          <p:cNvPr id="84" name="Google Shape;84;p12"/>
          <p:cNvSpPr txBox="1"/>
          <p:nvPr/>
        </p:nvSpPr>
        <p:spPr>
          <a:xfrm>
            <a:off x="5178425" y="6185694"/>
            <a:ext cx="6404100" cy="2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accent5"/>
                </a:solidFill>
                <a:latin typeface="Arial"/>
                <a:ea typeface="Arial"/>
                <a:cs typeface="Arial"/>
                <a:sym typeface="Arial"/>
              </a:rPr>
              <a:t>http://www.aaup.org/AAUP/pubsres/policydocs/contents/statementonprofessionalethics.htm</a:t>
            </a:r>
            <a:endParaRPr sz="1200" b="0" i="0" u="none" strike="noStrike" cap="none">
              <a:solidFill>
                <a:schemeClr val="accent5"/>
              </a:solidFill>
              <a:latin typeface="Arial"/>
              <a:ea typeface="Arial"/>
              <a:cs typeface="Arial"/>
              <a:sym typeface="Arial"/>
            </a:endParaRPr>
          </a:p>
        </p:txBody>
      </p:sp>
      <p:sp>
        <p:nvSpPr>
          <p:cNvPr id="85" name="Google Shape;85;p12"/>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2895600" y="403412"/>
            <a:ext cx="8458200" cy="1685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Importance of Academic Freedom in the advancement of Equity and Anti-Racism </a:t>
            </a:r>
            <a:endParaRPr/>
          </a:p>
        </p:txBody>
      </p:sp>
      <p:sp>
        <p:nvSpPr>
          <p:cNvPr id="234" name="Google Shape;234;p30"/>
          <p:cNvSpPr txBox="1">
            <a:spLocks noGrp="1"/>
          </p:cNvSpPr>
          <p:nvPr>
            <p:ph type="body" idx="1"/>
          </p:nvPr>
        </p:nvSpPr>
        <p:spPr>
          <a:xfrm>
            <a:off x="829994" y="2662568"/>
            <a:ext cx="10523700" cy="3569400"/>
          </a:xfrm>
          <a:prstGeom prst="rect">
            <a:avLst/>
          </a:prstGeom>
        </p:spPr>
        <p:txBody>
          <a:bodyPr spcFirstLastPara="1" wrap="square" lIns="91425" tIns="45700" rIns="91425" bIns="45700" anchor="t" anchorCtr="0">
            <a:noAutofit/>
          </a:bodyPr>
          <a:lstStyle/>
          <a:p>
            <a:pPr marL="342900"/>
            <a:r>
              <a:rPr lang="en-US" sz="2000" dirty="0"/>
              <a:t>The Connection between academic freedom and equity is fundamental.</a:t>
            </a:r>
          </a:p>
          <a:p>
            <a:pPr marL="342900"/>
            <a:r>
              <a:rPr lang="en-US" sz="2000" dirty="0"/>
              <a:t>Without the rights of faculty to speak, research and pursue diverse ideas, equity is not possible.</a:t>
            </a:r>
          </a:p>
          <a:p>
            <a:pPr marL="342900"/>
            <a:r>
              <a:rPr lang="en-US" sz="2000" dirty="0"/>
              <a:t>Academic Freedom allow faculty to academically challenge racist ideologies ad structures in the context of their expertise  </a:t>
            </a:r>
          </a:p>
          <a:p>
            <a:pPr marL="342900"/>
            <a:r>
              <a:rPr lang="en-US" sz="2000" dirty="0"/>
              <a:t>Academic Freedom allows students to be introduced to a diverse range if ideas that often contrast and compete with  each other within an academic framework and invites them to participate in a rigorous analysis, the development of a independent critical judgement </a:t>
            </a:r>
          </a:p>
          <a:p>
            <a:pPr marL="342900"/>
            <a:r>
              <a:rPr lang="en-US" sz="2000" dirty="0"/>
              <a:t>Allows faculty members the freedom to shape their courses in a way that allows for their subjects to be viewed, analyzed from different and specific lenses, particularly when the contrast with more traditional established theories </a:t>
            </a:r>
          </a:p>
          <a:p>
            <a:pPr marL="342900"/>
            <a:endParaRPr lang="en-US" dirty="0"/>
          </a:p>
          <a:p>
            <a:pPr marL="0" lvl="0" indent="0" algn="l" rtl="0">
              <a:spcBef>
                <a:spcPts val="1000"/>
              </a:spcBef>
              <a:spcAft>
                <a:spcPts val="0"/>
              </a:spcAft>
              <a:buNone/>
            </a:pPr>
            <a:endParaRPr dirty="0"/>
          </a:p>
        </p:txBody>
      </p:sp>
      <p:sp>
        <p:nvSpPr>
          <p:cNvPr id="235" name="Google Shape;235;p30"/>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3600"/>
              <a:buFont typeface="Arial"/>
              <a:buNone/>
            </a:pPr>
            <a:r>
              <a:rPr lang="en-US" sz="3600" b="1"/>
              <a:t>So What Does Academic Freedom Really Mean?</a:t>
            </a:r>
            <a:endParaRPr/>
          </a:p>
        </p:txBody>
      </p:sp>
      <p:sp>
        <p:nvSpPr>
          <p:cNvPr id="93" name="Google Shape;93;p1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040"/>
              <a:buChar char="•"/>
            </a:pPr>
            <a:r>
              <a:rPr lang="en-US"/>
              <a:t>Many colleges have specific procedures that outline what their academic freedom policy permits. </a:t>
            </a:r>
            <a:endParaRPr/>
          </a:p>
          <a:p>
            <a:pPr marL="182880" lvl="0" indent="-53339" algn="l" rtl="0">
              <a:spcBef>
                <a:spcPts val="480"/>
              </a:spcBef>
              <a:spcAft>
                <a:spcPts val="0"/>
              </a:spcAft>
              <a:buSzPts val="2040"/>
              <a:buNone/>
            </a:pPr>
            <a:endParaRPr/>
          </a:p>
          <a:p>
            <a:pPr marL="182880" lvl="0" indent="-182880" algn="l" rtl="0">
              <a:spcBef>
                <a:spcPts val="480"/>
              </a:spcBef>
              <a:spcAft>
                <a:spcPts val="0"/>
              </a:spcAft>
              <a:buSzPts val="2040"/>
              <a:buChar char="•"/>
            </a:pPr>
            <a:r>
              <a:rPr lang="en-US"/>
              <a:t>Academic Freedom procedures related to academic freedom should address the following best practices from the American Association of University Professors: </a:t>
            </a:r>
            <a:endParaRPr/>
          </a:p>
          <a:p>
            <a:pPr marL="731520" lvl="1" indent="-355600" algn="l" rtl="0">
              <a:spcBef>
                <a:spcPts val="1000"/>
              </a:spcBef>
              <a:spcAft>
                <a:spcPts val="0"/>
              </a:spcAft>
              <a:buSzPts val="2000"/>
              <a:buChar char="•"/>
            </a:pPr>
            <a:r>
              <a:rPr lang="en-US"/>
              <a:t>Research and publication of the results </a:t>
            </a:r>
            <a:endParaRPr/>
          </a:p>
          <a:p>
            <a:pPr marL="731520" lvl="1" indent="-355600" algn="l" rtl="0">
              <a:spcBef>
                <a:spcPts val="1000"/>
              </a:spcBef>
              <a:spcAft>
                <a:spcPts val="0"/>
              </a:spcAft>
              <a:buSzPts val="2000"/>
              <a:buChar char="•"/>
            </a:pPr>
            <a:r>
              <a:rPr lang="en-US"/>
              <a:t>Classroom in discussing their subject</a:t>
            </a:r>
            <a:endParaRPr/>
          </a:p>
          <a:p>
            <a:pPr marL="731520" lvl="1" indent="-355600" algn="l" rtl="0">
              <a:spcBef>
                <a:spcPts val="1000"/>
              </a:spcBef>
              <a:spcAft>
                <a:spcPts val="0"/>
              </a:spcAft>
              <a:buSzPts val="2000"/>
              <a:buChar char="•"/>
            </a:pPr>
            <a:r>
              <a:rPr lang="en-US"/>
              <a:t>When they speak or write as citizens, they should be free from institutional censorship or discipline </a:t>
            </a:r>
            <a:endParaRPr/>
          </a:p>
          <a:p>
            <a:pPr marL="731520" lvl="1" indent="-355600" algn="l" rtl="0">
              <a:spcBef>
                <a:spcPts val="1000"/>
              </a:spcBef>
              <a:spcAft>
                <a:spcPts val="0"/>
              </a:spcAft>
              <a:buSzPts val="2000"/>
              <a:buChar char="•"/>
            </a:pPr>
            <a:r>
              <a:rPr lang="en-US"/>
              <a:t>Academic freedom is not absolute or equivalent to freedom of speech</a:t>
            </a:r>
            <a:endParaRPr/>
          </a:p>
          <a:p>
            <a:pPr marL="0" lvl="0" indent="0" algn="l" rtl="0">
              <a:spcBef>
                <a:spcPts val="480"/>
              </a:spcBef>
              <a:spcAft>
                <a:spcPts val="0"/>
              </a:spcAft>
              <a:buSzPts val="2040"/>
              <a:buNone/>
            </a:pPr>
            <a:endParaRPr/>
          </a:p>
          <a:p>
            <a:pPr marL="457200" lvl="1" indent="-74929" algn="l" rtl="0">
              <a:spcBef>
                <a:spcPts val="400"/>
              </a:spcBef>
              <a:spcAft>
                <a:spcPts val="0"/>
              </a:spcAft>
              <a:buSzPts val="1700"/>
              <a:buNone/>
            </a:pPr>
            <a:endParaRPr/>
          </a:p>
          <a:p>
            <a:pPr marL="274320" lvl="1" indent="0" algn="l" rtl="0">
              <a:spcBef>
                <a:spcPts val="400"/>
              </a:spcBef>
              <a:spcAft>
                <a:spcPts val="0"/>
              </a:spcAft>
              <a:buSzPts val="1700"/>
              <a:buNone/>
            </a:pPr>
            <a:endParaRPr/>
          </a:p>
          <a:p>
            <a:pPr marL="182880" lvl="0" indent="-53339" algn="l" rtl="0">
              <a:spcBef>
                <a:spcPts val="480"/>
              </a:spcBef>
              <a:spcAft>
                <a:spcPts val="0"/>
              </a:spcAft>
              <a:buSzPts val="2040"/>
              <a:buNone/>
            </a:pPr>
            <a:endParaRPr/>
          </a:p>
        </p:txBody>
      </p:sp>
      <p:sp>
        <p:nvSpPr>
          <p:cNvPr id="94" name="Google Shape;94;p13"/>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400"/>
              <a:buFont typeface="Arial"/>
              <a:buNone/>
            </a:pPr>
            <a:r>
              <a:rPr lang="en-US" sz="4400" b="1"/>
              <a:t>Things Academic Freedom Allows</a:t>
            </a:r>
            <a:endParaRPr/>
          </a:p>
        </p:txBody>
      </p:sp>
      <p:sp>
        <p:nvSpPr>
          <p:cNvPr id="102" name="Google Shape;102;p1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SzPts val="2380"/>
              <a:buChar char="•"/>
            </a:pPr>
            <a:r>
              <a:rPr lang="en-US" sz="2800"/>
              <a:t>Academic freedom typically allows faculty to do the following:</a:t>
            </a:r>
            <a:endParaRPr/>
          </a:p>
          <a:p>
            <a:pPr marL="457200" lvl="1" indent="-182880" algn="l" rtl="0">
              <a:spcBef>
                <a:spcPts val="1200"/>
              </a:spcBef>
              <a:spcAft>
                <a:spcPts val="0"/>
              </a:spcAft>
              <a:buSzPts val="2040"/>
              <a:buChar char="•"/>
            </a:pPr>
            <a:r>
              <a:rPr lang="en-US" sz="2400"/>
              <a:t>Present the course content (per the Course Outline of Record) in the way they deem most appropriate</a:t>
            </a:r>
            <a:endParaRPr/>
          </a:p>
          <a:p>
            <a:pPr marL="457200" lvl="1" indent="-182880" algn="l" rtl="0">
              <a:spcBef>
                <a:spcPts val="1200"/>
              </a:spcBef>
              <a:spcAft>
                <a:spcPts val="0"/>
              </a:spcAft>
              <a:buSzPts val="2040"/>
              <a:buChar char="•"/>
            </a:pPr>
            <a:r>
              <a:rPr lang="en-US" sz="2400"/>
              <a:t>Determine the assignments, readings, assessments, and exams that will work best for their class.</a:t>
            </a:r>
            <a:endParaRPr/>
          </a:p>
          <a:p>
            <a:pPr marL="457200" lvl="1" indent="-182880" algn="l" rtl="0">
              <a:spcBef>
                <a:spcPts val="1200"/>
              </a:spcBef>
              <a:spcAft>
                <a:spcPts val="0"/>
              </a:spcAft>
              <a:buSzPts val="2040"/>
              <a:buChar char="•"/>
            </a:pPr>
            <a:r>
              <a:rPr lang="en-US" sz="2400"/>
              <a:t>To create a classroom environment where controversial topics can be discussed without being censored as long as the topic relates to the course. Recognizing student’s right to first amendment (freedom of speech)</a:t>
            </a:r>
            <a:endParaRPr sz="2400"/>
          </a:p>
          <a:p>
            <a:pPr marL="0" lvl="0" indent="0" algn="l" rtl="0">
              <a:spcBef>
                <a:spcPts val="1760"/>
              </a:spcBef>
              <a:spcAft>
                <a:spcPts val="0"/>
              </a:spcAft>
              <a:buSzPts val="2380"/>
              <a:buNone/>
            </a:pPr>
            <a:endParaRPr sz="2800"/>
          </a:p>
        </p:txBody>
      </p:sp>
      <p:sp>
        <p:nvSpPr>
          <p:cNvPr id="103" name="Google Shape;103;p14"/>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70C0"/>
              </a:buClr>
              <a:buSzPts val="4000"/>
              <a:buFont typeface="Arial"/>
              <a:buNone/>
            </a:pPr>
            <a:r>
              <a:rPr lang="en-US" b="1" dirty="0">
                <a:solidFill>
                  <a:srgbClr val="0070C0"/>
                </a:solidFill>
              </a:rPr>
              <a:t>Limitations on Academic Freedom</a:t>
            </a:r>
            <a:endParaRPr b="1" dirty="0">
              <a:solidFill>
                <a:srgbClr val="0070C0"/>
              </a:solidFill>
            </a:endParaRPr>
          </a:p>
        </p:txBody>
      </p:sp>
      <p:sp>
        <p:nvSpPr>
          <p:cNvPr id="111" name="Google Shape;111;p15"/>
          <p:cNvSpPr/>
          <p:nvPr/>
        </p:nvSpPr>
        <p:spPr>
          <a:xfrm>
            <a:off x="3048000" y="2690336"/>
            <a:ext cx="6096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 name="Google Shape;112;p15"/>
          <p:cNvSpPr txBox="1"/>
          <p:nvPr/>
        </p:nvSpPr>
        <p:spPr>
          <a:xfrm>
            <a:off x="771925" y="1502964"/>
            <a:ext cx="10610400" cy="4925100"/>
          </a:xfrm>
          <a:prstGeom prst="rect">
            <a:avLst/>
          </a:prstGeom>
          <a:noFill/>
          <a:ln>
            <a:noFill/>
          </a:ln>
        </p:spPr>
        <p:txBody>
          <a:bodyPr spcFirstLastPara="1" wrap="square" lIns="91425" tIns="45700" rIns="91425" bIns="45700" anchor="t" anchorCtr="0">
            <a:noAutofit/>
          </a:bodyPr>
          <a:lstStyle/>
          <a:p>
            <a:pPr marL="457200" marR="0" lvl="0" indent="-355600" algn="l" rtl="0">
              <a:spcBef>
                <a:spcPts val="1000"/>
              </a:spcBef>
              <a:spcAft>
                <a:spcPts val="0"/>
              </a:spcAft>
              <a:buClr>
                <a:schemeClr val="accent1"/>
              </a:buClr>
              <a:buSzPts val="2000"/>
              <a:buFont typeface="Arial"/>
              <a:buChar char="•"/>
            </a:pPr>
            <a:r>
              <a:rPr lang="en-US" sz="2400" b="1" u="none">
                <a:solidFill>
                  <a:schemeClr val="dk1"/>
                </a:solidFill>
                <a:latin typeface="Arial"/>
                <a:ea typeface="Arial"/>
                <a:cs typeface="Arial"/>
                <a:sym typeface="Arial"/>
              </a:rPr>
              <a:t>Limitations on Academic Freedom</a:t>
            </a:r>
            <a:endParaRPr/>
          </a:p>
          <a:p>
            <a:pPr marL="731520" marR="0" lvl="1" indent="-355600" algn="l" rtl="0">
              <a:spcBef>
                <a:spcPts val="1000"/>
              </a:spcBef>
              <a:spcAft>
                <a:spcPts val="0"/>
              </a:spcAft>
              <a:buClr>
                <a:schemeClr val="accent1"/>
              </a:buClr>
              <a:buSzPts val="2000"/>
              <a:buFont typeface="Arial"/>
              <a:buChar char="•"/>
            </a:pPr>
            <a:r>
              <a:rPr lang="en-US" sz="2400" b="0" i="0" u="none" strike="noStrike" cap="none">
                <a:solidFill>
                  <a:schemeClr val="dk1"/>
                </a:solidFill>
                <a:latin typeface="Arial"/>
                <a:ea typeface="Arial"/>
                <a:cs typeface="Arial"/>
                <a:sym typeface="Arial"/>
              </a:rPr>
              <a:t>Right of professor to determine </a:t>
            </a:r>
            <a:r>
              <a:rPr lang="en-US" sz="2400" b="0" i="0" u="sng" strike="noStrike" cap="none">
                <a:solidFill>
                  <a:schemeClr val="dk1"/>
                </a:solidFill>
                <a:latin typeface="Arial"/>
                <a:ea typeface="Arial"/>
                <a:cs typeface="Arial"/>
                <a:sym typeface="Arial"/>
              </a:rPr>
              <a:t>content</a:t>
            </a:r>
            <a:r>
              <a:rPr lang="en-US" sz="2400" b="0" i="0" u="none" strike="noStrike" cap="none">
                <a:solidFill>
                  <a:schemeClr val="dk1"/>
                </a:solidFill>
                <a:latin typeface="Arial"/>
                <a:ea typeface="Arial"/>
                <a:cs typeface="Arial"/>
                <a:sym typeface="Arial"/>
              </a:rPr>
              <a:t> of courses – as specified by Course Outline of Record, departmental and/or curriculum committee decision</a:t>
            </a:r>
            <a:endParaRPr/>
          </a:p>
          <a:p>
            <a:pPr marL="731520" marR="0" lvl="1" indent="-355600" algn="l" rtl="0">
              <a:spcBef>
                <a:spcPts val="1000"/>
              </a:spcBef>
              <a:spcAft>
                <a:spcPts val="0"/>
              </a:spcAft>
              <a:buClr>
                <a:schemeClr val="accent1"/>
              </a:buClr>
              <a:buSzPts val="2000"/>
              <a:buFont typeface="Arial"/>
              <a:buChar char="•"/>
            </a:pPr>
            <a:r>
              <a:rPr lang="en-US" sz="2400" b="0" i="0" u="none" strike="noStrike" cap="none">
                <a:solidFill>
                  <a:schemeClr val="dk1"/>
                </a:solidFill>
                <a:latin typeface="Arial"/>
                <a:ea typeface="Arial"/>
                <a:cs typeface="Arial"/>
                <a:sym typeface="Arial"/>
              </a:rPr>
              <a:t>Teachers are allowed to compel speech from students as long as doing so was “reasonably related to pedagogical concerns”</a:t>
            </a:r>
            <a:endParaRPr/>
          </a:p>
          <a:p>
            <a:pPr marL="731520" marR="0" lvl="1" indent="-355600" algn="l" rtl="0">
              <a:spcBef>
                <a:spcPts val="1000"/>
              </a:spcBef>
              <a:spcAft>
                <a:spcPts val="0"/>
              </a:spcAft>
              <a:buClr>
                <a:schemeClr val="accent1"/>
              </a:buClr>
              <a:buSzPts val="2000"/>
              <a:buFont typeface="Arial"/>
              <a:buChar char="•"/>
            </a:pPr>
            <a:r>
              <a:rPr lang="en-US" sz="2400" b="0" i="0" u="none" strike="noStrike" cap="none">
                <a:solidFill>
                  <a:schemeClr val="dk1"/>
                </a:solidFill>
                <a:latin typeface="Arial"/>
                <a:ea typeface="Arial"/>
                <a:cs typeface="Arial"/>
                <a:sym typeface="Arial"/>
              </a:rPr>
              <a:t>Not absolute to the point of compromising a student’s right to learn in a hostile-free environment</a:t>
            </a:r>
            <a:endParaRPr/>
          </a:p>
          <a:p>
            <a:pPr marL="375920" marR="0" lvl="1" indent="0" algn="l" rtl="0">
              <a:spcBef>
                <a:spcPts val="1000"/>
              </a:spcBef>
              <a:spcAft>
                <a:spcPts val="0"/>
              </a:spcAft>
              <a:buClr>
                <a:schemeClr val="accent1"/>
              </a:buClr>
              <a:buSzPts val="2000"/>
              <a:buFont typeface="Arial"/>
              <a:buNone/>
            </a:pPr>
            <a:endParaRPr sz="2400" b="0" i="0" u="none" strike="noStrike" cap="none">
              <a:solidFill>
                <a:schemeClr val="dk1"/>
              </a:solidFill>
              <a:latin typeface="Arial"/>
              <a:ea typeface="Arial"/>
              <a:cs typeface="Arial"/>
              <a:sym typeface="Arial"/>
            </a:endParaRPr>
          </a:p>
          <a:p>
            <a:pPr marL="375920" marR="0" lvl="1" indent="0" algn="l" rtl="0">
              <a:spcBef>
                <a:spcPts val="1000"/>
              </a:spcBef>
              <a:spcAft>
                <a:spcPts val="0"/>
              </a:spcAft>
              <a:buClr>
                <a:schemeClr val="accent1"/>
              </a:buClr>
              <a:buSzPts val="2000"/>
              <a:buFont typeface="Arial"/>
              <a:buNone/>
            </a:pPr>
            <a:r>
              <a:rPr lang="en-US" sz="1600" b="0" i="0" u="none" strike="noStrike" cap="none">
                <a:solidFill>
                  <a:schemeClr val="dk1"/>
                </a:solidFill>
                <a:latin typeface="Arial"/>
                <a:ea typeface="Arial"/>
                <a:cs typeface="Arial"/>
                <a:sym typeface="Arial"/>
              </a:rPr>
              <a:t>https://www.aaup.org/our-work/protecting-academic-freedom/academic-freedom-and-first-amendment-2007</a:t>
            </a:r>
            <a:endParaRPr sz="2400" b="0" i="0" u="none" strike="noStrike" cap="none">
              <a:solidFill>
                <a:schemeClr val="dk1"/>
              </a:solidFill>
              <a:latin typeface="Arial"/>
              <a:ea typeface="Arial"/>
              <a:cs typeface="Arial"/>
              <a:sym typeface="Arial"/>
            </a:endParaRPr>
          </a:p>
          <a:p>
            <a:pPr marL="101600" marR="0" lvl="0" indent="0" algn="l" rtl="0">
              <a:spcBef>
                <a:spcPts val="1000"/>
              </a:spcBef>
              <a:spcAft>
                <a:spcPts val="0"/>
              </a:spcAft>
              <a:buClr>
                <a:schemeClr val="accent1"/>
              </a:buClr>
              <a:buSzPts val="2000"/>
              <a:buFont typeface="Arial"/>
              <a:buNone/>
            </a:pPr>
            <a:endParaRPr sz="2400" b="0" u="none">
              <a:solidFill>
                <a:schemeClr val="dk1"/>
              </a:solidFill>
              <a:latin typeface="Arial"/>
              <a:ea typeface="Arial"/>
              <a:cs typeface="Arial"/>
              <a:sym typeface="Arial"/>
            </a:endParaRPr>
          </a:p>
          <a:p>
            <a:pPr marL="457200" marR="0" lvl="0" indent="-228600" algn="l" rtl="0">
              <a:spcBef>
                <a:spcPts val="1000"/>
              </a:spcBef>
              <a:spcAft>
                <a:spcPts val="0"/>
              </a:spcAft>
              <a:buClr>
                <a:schemeClr val="accent1"/>
              </a:buClr>
              <a:buSzPts val="2000"/>
              <a:buFont typeface="Arial"/>
              <a:buNone/>
            </a:pPr>
            <a:endParaRPr sz="2400" b="0" u="none">
              <a:solidFill>
                <a:schemeClr val="dk1"/>
              </a:solidFill>
              <a:latin typeface="Arial"/>
              <a:ea typeface="Arial"/>
              <a:cs typeface="Arial"/>
              <a:sym typeface="Arial"/>
            </a:endParaRPr>
          </a:p>
        </p:txBody>
      </p:sp>
      <p:sp>
        <p:nvSpPr>
          <p:cNvPr id="113" name="Google Shape;113;p15"/>
          <p:cNvSpPr txBox="1">
            <a:spLocks noGrp="1"/>
          </p:cNvSpPr>
          <p:nvPr>
            <p:ph type="body" idx="1"/>
          </p:nvPr>
        </p:nvSpPr>
        <p:spPr>
          <a:xfrm>
            <a:off x="1152375" y="1502975"/>
            <a:ext cx="10183800" cy="471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solidFill>
                <a:schemeClr val="bg2"/>
              </a:solidFill>
            </a:endParaRPr>
          </a:p>
        </p:txBody>
      </p:sp>
      <p:sp>
        <p:nvSpPr>
          <p:cNvPr id="114" name="Google Shape;114;p15"/>
          <p:cNvSpPr txBox="1">
            <a:spLocks noGrp="1"/>
          </p:cNvSpPr>
          <p:nvPr>
            <p:ph type="sldNum" idx="12"/>
          </p:nvPr>
        </p:nvSpPr>
        <p:spPr>
          <a:xfrm>
            <a:off x="10438228" y="6356350"/>
            <a:ext cx="9156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Plenary Fall 2020 2">
      <a:dk1>
        <a:srgbClr val="891146"/>
      </a:dk1>
      <a:lt1>
        <a:srgbClr val="FFFFFF"/>
      </a:lt1>
      <a:dk2>
        <a:srgbClr val="000000"/>
      </a:dk2>
      <a:lt2>
        <a:srgbClr val="FEF2D3"/>
      </a:lt2>
      <a:accent1>
        <a:srgbClr val="182354"/>
      </a:accent1>
      <a:accent2>
        <a:srgbClr val="3F6C0D"/>
      </a:accent2>
      <a:accent3>
        <a:srgbClr val="5A7FC3"/>
      </a:accent3>
      <a:accent4>
        <a:srgbClr val="FFF1DA"/>
      </a:accent4>
      <a:accent5>
        <a:srgbClr val="F17B48"/>
      </a:accent5>
      <a:accent6>
        <a:srgbClr val="1598C5"/>
      </a:accent6>
      <a:hlink>
        <a:srgbClr val="054590"/>
      </a:hlink>
      <a:folHlink>
        <a:srgbClr val="2E60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2483</Words>
  <Application>Microsoft Office PowerPoint</Application>
  <PresentationFormat>Widescreen</PresentationFormat>
  <Paragraphs>237</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Helvetica Neue</vt:lpstr>
      <vt:lpstr>Palatino</vt:lpstr>
      <vt:lpstr>ASCCC Curriculum Inst. 2020 Theme</vt:lpstr>
      <vt:lpstr>Academic Freedom and Equity</vt:lpstr>
      <vt:lpstr>PRESENTERS </vt:lpstr>
      <vt:lpstr>BREAKOUT DESCRIPTION</vt:lpstr>
      <vt:lpstr>What is Academic Freedom </vt:lpstr>
      <vt:lpstr>AAUP and Academic Freedom</vt:lpstr>
      <vt:lpstr>Importance of Academic Freedom in the advancement of Equity and Anti-Racism </vt:lpstr>
      <vt:lpstr>So What Does Academic Freedom Really Mean?</vt:lpstr>
      <vt:lpstr>Things Academic Freedom Allows</vt:lpstr>
      <vt:lpstr>Limitations on Academic Freedom</vt:lpstr>
      <vt:lpstr>Academic Freedom is not Freedom of Speech</vt:lpstr>
      <vt:lpstr>Policies and Collective Bargaining Agreement  </vt:lpstr>
      <vt:lpstr>Academic Freedom Policy required by Title 5</vt:lpstr>
      <vt:lpstr>ACCJC’s Standard I.C.7</vt:lpstr>
      <vt:lpstr>PowerPoint Presentation</vt:lpstr>
      <vt:lpstr>Collective Bargaining Agreement</vt:lpstr>
      <vt:lpstr>PowerPoint Presentation</vt:lpstr>
      <vt:lpstr>Academic Freedom and Tenure </vt:lpstr>
      <vt:lpstr>Protecting Academic Freedom and Tenure</vt:lpstr>
      <vt:lpstr>Academic Freedom and Evaluations</vt:lpstr>
      <vt:lpstr>Protecting Academic Freedom: What Senates and Unions can do Together?</vt:lpstr>
      <vt:lpstr>Protecting Academic Freedom: What Senates Can Do?</vt:lpstr>
      <vt:lpstr>Policy musts</vt:lpstr>
      <vt:lpstr>Academic Freedom Paper </vt:lpstr>
      <vt:lpstr>Academic Freedom Paper </vt:lpstr>
      <vt:lpstr>Paper recommendations for local senates:</vt:lpstr>
      <vt:lpstr>Paper recommendations for local senates in collaboration with union colleagues:</vt:lpstr>
      <vt:lpstr>Resources</vt:lpstr>
      <vt:lpstr>Resources</vt:lpstr>
      <vt:lpstr>Comments and Questions </vt:lpstr>
      <vt:lpstr>Presenter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Freedom and Equity</dc:title>
  <dc:creator>Stephanie Curry</dc:creator>
  <cp:lastModifiedBy>Stephanie Curry</cp:lastModifiedBy>
  <cp:revision>4</cp:revision>
  <dcterms:modified xsi:type="dcterms:W3CDTF">2020-11-03T00:31:40Z</dcterms:modified>
</cp:coreProperties>
</file>