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99" r:id="rId3"/>
    <p:sldId id="300" r:id="rId4"/>
    <p:sldId id="310" r:id="rId5"/>
    <p:sldId id="303" r:id="rId6"/>
    <p:sldId id="317" r:id="rId7"/>
    <p:sldId id="319" r:id="rId8"/>
    <p:sldId id="318" r:id="rId9"/>
    <p:sldId id="311" r:id="rId10"/>
    <p:sldId id="304" r:id="rId11"/>
    <p:sldId id="315" r:id="rId12"/>
    <p:sldId id="301" r:id="rId13"/>
    <p:sldId id="312" r:id="rId14"/>
    <p:sldId id="316" r:id="rId15"/>
    <p:sldId id="30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09" autoAdjust="0"/>
    <p:restoredTop sz="54521" autoAdjust="0"/>
  </p:normalViewPr>
  <p:slideViewPr>
    <p:cSldViewPr snapToGrid="0">
      <p:cViewPr varScale="1">
        <p:scale>
          <a:sx n="99" d="100"/>
          <a:sy n="99" d="100"/>
        </p:scale>
        <p:origin x="-3336" y="-96"/>
      </p:cViewPr>
      <p:guideLst>
        <p:guide orient="horz" pos="2160"/>
        <p:guide pos="3840"/>
      </p:guideLst>
    </p:cSldViewPr>
  </p:slideViewPr>
  <p:notesTextViewPr>
    <p:cViewPr>
      <p:scale>
        <a:sx n="1" d="1"/>
        <a:sy n="1" d="1"/>
      </p:scale>
      <p:origin x="0" y="0"/>
    </p:cViewPr>
  </p:notesTextViewPr>
  <p:notesViewPr>
    <p:cSldViewPr snapToGrid="0" snapToObjects="1">
      <p:cViewPr varScale="1">
        <p:scale>
          <a:sx n="154" d="100"/>
          <a:sy n="154" d="100"/>
        </p:scale>
        <p:origin x="-4632"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CCAF1395-2666-4712-A3A3-C971ECEAF8A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9649A5A8-0CF5-4796-B1EA-41E66D4E98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138146-2C4F-4B83-89EC-748B978F01A6}" type="datetimeFigureOut">
              <a:rPr lang="en-US" smtClean="0"/>
              <a:t>2/18/19</a:t>
            </a:fld>
            <a:endParaRPr lang="en-US"/>
          </a:p>
        </p:txBody>
      </p:sp>
      <p:sp>
        <p:nvSpPr>
          <p:cNvPr id="4" name="Footer Placeholder 3">
            <a:extLst>
              <a:ext uri="{FF2B5EF4-FFF2-40B4-BE49-F238E27FC236}">
                <a16:creationId xmlns="" xmlns:a16="http://schemas.microsoft.com/office/drawing/2014/main" id="{31F7BC4F-1457-4727-A2CF-7B72BDC3C58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2018 Part-Time Faculty Leadership Institute</a:t>
            </a:r>
          </a:p>
        </p:txBody>
      </p:sp>
      <p:sp>
        <p:nvSpPr>
          <p:cNvPr id="5" name="Slide Number Placeholder 4">
            <a:extLst>
              <a:ext uri="{FF2B5EF4-FFF2-40B4-BE49-F238E27FC236}">
                <a16:creationId xmlns="" xmlns:a16="http://schemas.microsoft.com/office/drawing/2014/main" id="{C57074C4-DDEC-4F42-AD6B-A82C13A73AC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5A569DF-0D88-4482-8E69-5423EE336E2B}" type="slidenum">
              <a:rPr lang="en-US" smtClean="0"/>
              <a:t>‹#›</a:t>
            </a:fld>
            <a:endParaRPr lang="en-US"/>
          </a:p>
        </p:txBody>
      </p:sp>
    </p:spTree>
    <p:extLst>
      <p:ext uri="{BB962C8B-B14F-4D97-AF65-F5344CB8AC3E}">
        <p14:creationId xmlns:p14="http://schemas.microsoft.com/office/powerpoint/2010/main" val="272278517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BE60CE-33BF-4A2B-ADBC-172E1BEED150}" type="datetimeFigureOut">
              <a:rPr lang="en-US" smtClean="0"/>
              <a:t>2/18/19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2018 Part-Time Faculty Leadership Institute</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13A52A-6508-4537-BD86-C339275A9DB7}" type="slidenum">
              <a:rPr lang="en-US" smtClean="0"/>
              <a:t>‹#›</a:t>
            </a:fld>
            <a:endParaRPr lang="en-US"/>
          </a:p>
        </p:txBody>
      </p:sp>
    </p:spTree>
    <p:extLst>
      <p:ext uri="{BB962C8B-B14F-4D97-AF65-F5344CB8AC3E}">
        <p14:creationId xmlns:p14="http://schemas.microsoft.com/office/powerpoint/2010/main" val="195909882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Academic Freedom procedures related to academic freedom should address the following best practices from the American Association of University Professors: </a:t>
            </a:r>
          </a:p>
          <a:p>
            <a:pPr lvl="1"/>
            <a:r>
              <a:rPr lang="en-US" dirty="0" smtClean="0"/>
              <a:t>Faculty are entitled to full freedom in research and in the publication of the results, subject to the adequate performance of their other academic duties; but research for pecuniary return should be based upon an understanding with the authorities of the institution. </a:t>
            </a:r>
          </a:p>
          <a:p>
            <a:pPr lvl="1"/>
            <a:r>
              <a:rPr lang="en-US" dirty="0" smtClean="0"/>
              <a:t>Faculty are entitled to freedom in the classroom in discussing their subject, but they should be careful not to introduce into their teaching controversial matter which has no relation to the subject. Limitations of academic freedom because of religious or other aims of the institution should be clearly stated in writing at the time of appointment. </a:t>
            </a:r>
          </a:p>
          <a:p>
            <a:pPr lvl="1"/>
            <a:r>
              <a:rPr lang="en-US" dirty="0" smtClean="0"/>
              <a:t>College and university faculty are citizens, members of a learned profession, and officers of an educational institution. When they speak or write as citizens, they should be free from institutional censorship or discipline, but their special position in the community imposes special obligations. As scholars and education officers, they should remember that the public may judge their profession and their institution by their utterances. Hence they should at all times be accurate, should exercise appropriate restraint, should show respect for the opinions of others, and should make every effort to indicate that they are not speaking for the institution. </a:t>
            </a:r>
          </a:p>
          <a:p>
            <a:endParaRPr lang="en-US" dirty="0"/>
          </a:p>
        </p:txBody>
      </p:sp>
      <p:sp>
        <p:nvSpPr>
          <p:cNvPr id="4" name="Footer Placeholder 3"/>
          <p:cNvSpPr>
            <a:spLocks noGrp="1"/>
          </p:cNvSpPr>
          <p:nvPr>
            <p:ph type="ftr" sz="quarter" idx="10"/>
          </p:nvPr>
        </p:nvSpPr>
        <p:spPr/>
        <p:txBody>
          <a:bodyPr/>
          <a:lstStyle/>
          <a:p>
            <a:r>
              <a:rPr lang="en-US" smtClean="0"/>
              <a:t>2018 Part-Time Faculty Leadership Institute</a:t>
            </a:r>
            <a:endParaRPr lang="en-US"/>
          </a:p>
        </p:txBody>
      </p:sp>
      <p:sp>
        <p:nvSpPr>
          <p:cNvPr id="5" name="Slide Number Placeholder 4"/>
          <p:cNvSpPr>
            <a:spLocks noGrp="1"/>
          </p:cNvSpPr>
          <p:nvPr>
            <p:ph type="sldNum" sz="quarter" idx="11"/>
          </p:nvPr>
        </p:nvSpPr>
        <p:spPr/>
        <p:txBody>
          <a:bodyPr/>
          <a:lstStyle/>
          <a:p>
            <a:fld id="{6A13A52A-6508-4537-BD86-C339275A9DB7}" type="slidenum">
              <a:rPr lang="en-US" smtClean="0"/>
              <a:t>4</a:t>
            </a:fld>
            <a:endParaRPr lang="en-US"/>
          </a:p>
        </p:txBody>
      </p:sp>
    </p:spTree>
    <p:extLst>
      <p:ext uri="{BB962C8B-B14F-4D97-AF65-F5344CB8AC3E}">
        <p14:creationId xmlns:p14="http://schemas.microsoft.com/office/powerpoint/2010/main" val="902901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2018 Part-Time Faculty Leadership Institute</a:t>
            </a:r>
            <a:endParaRPr lang="en-US"/>
          </a:p>
        </p:txBody>
      </p:sp>
      <p:sp>
        <p:nvSpPr>
          <p:cNvPr id="5" name="Slide Number Placeholder 4"/>
          <p:cNvSpPr>
            <a:spLocks noGrp="1"/>
          </p:cNvSpPr>
          <p:nvPr>
            <p:ph type="sldNum" sz="quarter" idx="11"/>
          </p:nvPr>
        </p:nvSpPr>
        <p:spPr/>
        <p:txBody>
          <a:bodyPr/>
          <a:lstStyle/>
          <a:p>
            <a:fld id="{6A13A52A-6508-4537-BD86-C339275A9DB7}" type="slidenum">
              <a:rPr lang="en-US" smtClean="0"/>
              <a:t>5</a:t>
            </a:fld>
            <a:endParaRPr lang="en-US"/>
          </a:p>
        </p:txBody>
      </p:sp>
    </p:spTree>
    <p:extLst>
      <p:ext uri="{BB962C8B-B14F-4D97-AF65-F5344CB8AC3E}">
        <p14:creationId xmlns:p14="http://schemas.microsoft.com/office/powerpoint/2010/main" val="3082489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Academic Freedom and the First Amendment (2007)</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Presentation to the AAUP Summer Institute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By Rachel Levinson, AAUP Senior Counsel</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July 2007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https://</a:t>
            </a:r>
            <a:r>
              <a:rPr lang="en-US" dirty="0" err="1" smtClean="0"/>
              <a:t>www.aaup.org</a:t>
            </a:r>
            <a:r>
              <a:rPr lang="en-US" dirty="0" smtClean="0"/>
              <a:t>/our-work/protecting-academic-freedom/academic-freedom-and-first-amendment-2007</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smtClean="0"/>
              <a:t>Bonnell</a:t>
            </a:r>
            <a:r>
              <a:rPr lang="en-US" b="1" dirty="0" smtClean="0"/>
              <a:t> v. Lorenzo (Macomb Community College), 241 F.3d 800, cert. denied, 534 U.S. 951 (2001).</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a:t>
            </a:r>
            <a:r>
              <a:rPr lang="en-US" dirty="0" err="1" smtClean="0"/>
              <a:t>Bonnell</a:t>
            </a:r>
            <a:r>
              <a:rPr lang="en-US" dirty="0" smtClean="0"/>
              <a:t> v. Lorenzo, a federal appeals court upheld Macomb Community College’s suspension of John </a:t>
            </a:r>
            <a:r>
              <a:rPr lang="en-US" dirty="0" err="1" smtClean="0"/>
              <a:t>Bonnell</a:t>
            </a:r>
            <a:r>
              <a:rPr lang="en-US" dirty="0" smtClean="0"/>
              <a:t>, a professor of English, for creating a hostile learning environment. A female student sued the professor, claiming that he had repeatedly used lewd and graphic language in his English class. While recognizing the importance of the First Amendment academic freedom of the professor, the court concluded that “[w]</a:t>
            </a:r>
            <a:r>
              <a:rPr lang="en-US" dirty="0" err="1" smtClean="0"/>
              <a:t>hile</a:t>
            </a:r>
            <a:r>
              <a:rPr lang="en-US" dirty="0" smtClean="0"/>
              <a:t> a professor's rights to academic freedom and freedom of expression are paramount in the academic setting, they are not absolute to the point of compromising a student’s right to learn in a hostile-free environment.” Significantly, unlike the speech in Hardy, the court found </a:t>
            </a:r>
            <a:r>
              <a:rPr lang="en-US" dirty="0" err="1" smtClean="0"/>
              <a:t>Bonnell’s</a:t>
            </a:r>
            <a:r>
              <a:rPr lang="en-US" dirty="0" smtClean="0"/>
              <a:t> use of vulgar language “not germane to the subject matter” and therefore unprotected.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smtClean="0"/>
              <a:t>Axson</a:t>
            </a:r>
            <a:r>
              <a:rPr lang="en-US" b="1" dirty="0" smtClean="0"/>
              <a:t>-Flynn v. Johnson, 356 F.3d 1277 (10th Cir. 2004)</a:t>
            </a:r>
            <a:r>
              <a:rPr lang="en-US" dirty="0" smtClean="0"/>
              <a:t>. One case that directly raises the issue of academic freedom in determining curriculum—as well as the tension between the academic freedom of professors and the academic freedom of students—is </a:t>
            </a:r>
            <a:r>
              <a:rPr lang="en-US" dirty="0" err="1" smtClean="0"/>
              <a:t>Axson</a:t>
            </a:r>
            <a:r>
              <a:rPr lang="en-US" dirty="0" smtClean="0"/>
              <a:t>-Flynn v. Johnson. Christina </a:t>
            </a:r>
            <a:r>
              <a:rPr lang="en-US" dirty="0" err="1" smtClean="0"/>
              <a:t>Axson</a:t>
            </a:r>
            <a:r>
              <a:rPr lang="en-US" dirty="0" smtClean="0"/>
              <a:t>-Flynn was a Mormon student at the University of Utah, who, she says, told the theater department before being accepted that she would not "take the name of God or Christ in vain" or use certain "offensive" words. After she was accepted into the program, she changed some words in assigned scripts for in-class performances so as to avoid using words she found offensive. Her professors warned her that she would not be able to change scripts in future assignments. </a:t>
            </a:r>
            <a:r>
              <a:rPr lang="en-US" dirty="0" err="1" smtClean="0"/>
              <a:t>Axson</a:t>
            </a:r>
            <a:r>
              <a:rPr lang="en-US" dirty="0" smtClean="0"/>
              <a:t>-Flynn dropped out of the special theater program and sued her professors, arguing that her First Amendment rights to free speech and free exercise of religion had been violated.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2001, a federal trial court ruled against </a:t>
            </a:r>
            <a:r>
              <a:rPr lang="en-US" dirty="0" err="1" smtClean="0"/>
              <a:t>Axson</a:t>
            </a:r>
            <a:r>
              <a:rPr lang="en-US" dirty="0" smtClean="0"/>
              <a:t>-Flynn. The court reasoned that if the program requirements constituted a First Amendment violation, "then a believer in ‘creationism' could not be required to discuss and master the theory of evolution in a science class; a neo-Nazi could refuse to discuss, write or consider the Holocaust in a critical manner in a history class."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federal appeals court agreed that courts should defer to faculty members’ professional judgment with respect to teaching and curriculum, but sent the case back for the trial court to determine whether the professors’ rationale for compelling </a:t>
            </a:r>
            <a:r>
              <a:rPr lang="en-US" dirty="0" err="1" smtClean="0"/>
              <a:t>Axson</a:t>
            </a:r>
            <a:r>
              <a:rPr lang="en-US" dirty="0" smtClean="0"/>
              <a:t>-Flynn to perform the scripts as written “was truly pedagogical or whether it was a pretext for religious discrimination.” The court ruled that the teachers were allowed to compel speech from </a:t>
            </a:r>
            <a:r>
              <a:rPr lang="en-US" dirty="0" err="1" smtClean="0"/>
              <a:t>Axson</a:t>
            </a:r>
            <a:r>
              <a:rPr lang="en-US" dirty="0" smtClean="0"/>
              <a:t>-Flynn as long as doing so was “reasonably related to pedagogical concerns.” Although the court did not recognize a specific right to academic freedom within the First Amendment, it did observe that within the university context, the First Amendment had special significance.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Head v. Bd. of Trustees of California State University, 2007 Cal. App. </a:t>
            </a:r>
            <a:r>
              <a:rPr lang="en-US" b="1" dirty="0" err="1" smtClean="0"/>
              <a:t>Unpub</a:t>
            </a:r>
            <a:r>
              <a:rPr lang="en-US" b="1" dirty="0" smtClean="0"/>
              <a:t>. LEXIS 393 (Cal. Ct. App. 2007) (</a:t>
            </a:r>
            <a:r>
              <a:rPr lang="en-US" b="1" dirty="0" err="1" smtClean="0"/>
              <a:t>unpub</a:t>
            </a:r>
            <a:r>
              <a:rPr lang="en-US" b="1" dirty="0" smtClean="0"/>
              <a:t>.). </a:t>
            </a:r>
            <a:r>
              <a:rPr lang="en-US" dirty="0" smtClean="0"/>
              <a:t>Stephen Head, a student in a teaching credential program, alleged that because he disagreed with the professor’s viewpoint in a required class on multiculturalism, he received an F in the course and was placed on academic probation. An internal subcommittee rejected Head’s grievance, finding that the professor had given Head grading criteria on the course syllabus, assessments on returned assignments, and extended opportunities to resubmit corrected work. Head then sued the university, arguing that his First Amendment and due process rights were violated by the curriculum, his grade, his treatment during the course, and the “professional dispositions” that teaching credential candidates had to demonstrate. He asked that the university change his failing grade to an A or a B, and asked for an injunction against the use of the professional dispositions, against infringement of the constitutionally protected speech of teaching credential students, and against grade discrimination against “White, White-appearing, or male” credential candidates.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court further held:</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Public university instructors are not required by the First Amendment to provide class time for students to voice views that contradict the material being taught or interfere with16instruction or the educational mission. Although the First Amendment may require an instructor to allow students to express opposing views and values to some extent where the instructor invites expression of students’ personal opinions and ideas, nothing in the First Amendment prevents an instructor from refocusing classroom discussions and limiting students’ expression to effectively teach.</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Ed</a:t>
            </a:r>
            <a:r>
              <a:rPr lang="en-US" baseline="0" dirty="0" smtClean="0"/>
              <a:t> Code use to require teachers to sign an oath against communism </a:t>
            </a:r>
            <a:r>
              <a:rPr lang="mr-IN" baseline="0" dirty="0" smtClean="0"/>
              <a:t>–</a:t>
            </a:r>
            <a:r>
              <a:rPr lang="en-US" baseline="0" dirty="0" smtClean="0"/>
              <a:t> 2016 law changed that we can’t advocate for communism. </a:t>
            </a:r>
            <a:endParaRPr lang="en-US" dirty="0"/>
          </a:p>
        </p:txBody>
      </p:sp>
      <p:sp>
        <p:nvSpPr>
          <p:cNvPr id="4" name="Footer Placeholder 3"/>
          <p:cNvSpPr>
            <a:spLocks noGrp="1"/>
          </p:cNvSpPr>
          <p:nvPr>
            <p:ph type="ftr" sz="quarter" idx="10"/>
          </p:nvPr>
        </p:nvSpPr>
        <p:spPr/>
        <p:txBody>
          <a:bodyPr/>
          <a:lstStyle/>
          <a:p>
            <a:r>
              <a:rPr lang="en-US" smtClean="0"/>
              <a:t>2018 Part-Time Faculty Leadership Institute</a:t>
            </a:r>
            <a:endParaRPr lang="en-US"/>
          </a:p>
        </p:txBody>
      </p:sp>
      <p:sp>
        <p:nvSpPr>
          <p:cNvPr id="5" name="Slide Number Placeholder 4"/>
          <p:cNvSpPr>
            <a:spLocks noGrp="1"/>
          </p:cNvSpPr>
          <p:nvPr>
            <p:ph type="sldNum" sz="quarter" idx="11"/>
          </p:nvPr>
        </p:nvSpPr>
        <p:spPr/>
        <p:txBody>
          <a:bodyPr/>
          <a:lstStyle/>
          <a:p>
            <a:fld id="{6A13A52A-6508-4537-BD86-C339275A9DB7}" type="slidenum">
              <a:rPr lang="en-US" smtClean="0"/>
              <a:t>6</a:t>
            </a:fld>
            <a:endParaRPr lang="en-US"/>
          </a:p>
        </p:txBody>
      </p:sp>
    </p:spTree>
    <p:extLst>
      <p:ext uri="{BB962C8B-B14F-4D97-AF65-F5344CB8AC3E}">
        <p14:creationId xmlns:p14="http://schemas.microsoft.com/office/powerpoint/2010/main" val="3096519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Academic Freedom and the First Amendment (2007)</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Presentation to the AAUP Summer Institute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By Rachel Levinson, AAUP Senior Counsel</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July 2007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https://</a:t>
            </a:r>
            <a:r>
              <a:rPr lang="en-US" dirty="0" err="1" smtClean="0"/>
              <a:t>www.aaup.org</a:t>
            </a:r>
            <a:r>
              <a:rPr lang="en-US" dirty="0" smtClean="0"/>
              <a:t>/our-work/protecting-academic-freedom/academic-freedom-and-first-amendment-2007</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smtClean="0"/>
              <a:t>Bonnell</a:t>
            </a:r>
            <a:r>
              <a:rPr lang="en-US" b="1" dirty="0" smtClean="0"/>
              <a:t> v. Lorenzo (Macomb Community College), 241 F.3d 800, cert. denied, 534 U.S. 951 (2001).</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a:t>
            </a:r>
            <a:r>
              <a:rPr lang="en-US" dirty="0" err="1" smtClean="0"/>
              <a:t>Bonnell</a:t>
            </a:r>
            <a:r>
              <a:rPr lang="en-US" dirty="0" smtClean="0"/>
              <a:t> v. Lorenzo, a federal appeals court upheld Macomb Community College’s suspension of John </a:t>
            </a:r>
            <a:r>
              <a:rPr lang="en-US" dirty="0" err="1" smtClean="0"/>
              <a:t>Bonnell</a:t>
            </a:r>
            <a:r>
              <a:rPr lang="en-US" dirty="0" smtClean="0"/>
              <a:t>, a professor of English, for creating a hostile learning environment. A female student sued the professor, claiming that he had repeatedly used lewd and graphic language in his English class. While recognizing the importance of the First Amendment academic freedom of the professor, the court concluded that “[w]</a:t>
            </a:r>
            <a:r>
              <a:rPr lang="en-US" dirty="0" err="1" smtClean="0"/>
              <a:t>hile</a:t>
            </a:r>
            <a:r>
              <a:rPr lang="en-US" dirty="0" smtClean="0"/>
              <a:t> a professor's rights to academic freedom and freedom of expression are paramount in the academic setting, they are not absolute to the point of compromising a student’s right to learn in a hostile-free environment.” Significantly, unlike the speech in Hardy, the court found </a:t>
            </a:r>
            <a:r>
              <a:rPr lang="en-US" dirty="0" err="1" smtClean="0"/>
              <a:t>Bonnell’s</a:t>
            </a:r>
            <a:r>
              <a:rPr lang="en-US" dirty="0" smtClean="0"/>
              <a:t> use of vulgar language “not germane to the subject matter” and therefore unprotected.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smtClean="0"/>
              <a:t>Axson</a:t>
            </a:r>
            <a:r>
              <a:rPr lang="en-US" b="1" dirty="0" smtClean="0"/>
              <a:t>-Flynn v. Johnson, 356 F.3d 1277 (10th Cir. 2004)</a:t>
            </a:r>
            <a:r>
              <a:rPr lang="en-US" dirty="0" smtClean="0"/>
              <a:t>. One case that directly raises the issue of academic freedom in determining curriculum—as well as the tension between the academic freedom of professors and the academic freedom of students—is </a:t>
            </a:r>
            <a:r>
              <a:rPr lang="en-US" dirty="0" err="1" smtClean="0"/>
              <a:t>Axson</a:t>
            </a:r>
            <a:r>
              <a:rPr lang="en-US" dirty="0" smtClean="0"/>
              <a:t>-Flynn v. Johnson. Christina </a:t>
            </a:r>
            <a:r>
              <a:rPr lang="en-US" dirty="0" err="1" smtClean="0"/>
              <a:t>Axson</a:t>
            </a:r>
            <a:r>
              <a:rPr lang="en-US" dirty="0" smtClean="0"/>
              <a:t>-Flynn was a Mormon student at the University of Utah, who, she says, told the theater department before being accepted that she would not "take the name of God or Christ in vain" or use certain "offensive" words. After she was accepted into the program, she changed some words in assigned scripts for in-class performances so as to avoid using words she found offensive. Her professors warned her that she would not be able to change scripts in future assignments. </a:t>
            </a:r>
            <a:r>
              <a:rPr lang="en-US" dirty="0" err="1" smtClean="0"/>
              <a:t>Axson</a:t>
            </a:r>
            <a:r>
              <a:rPr lang="en-US" dirty="0" smtClean="0"/>
              <a:t>-Flynn dropped out of the special theater program and sued her professors, arguing that her First Amendment rights to free speech and free exercise of religion had been violated.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2001, a federal trial court ruled against </a:t>
            </a:r>
            <a:r>
              <a:rPr lang="en-US" dirty="0" err="1" smtClean="0"/>
              <a:t>Axson</a:t>
            </a:r>
            <a:r>
              <a:rPr lang="en-US" dirty="0" smtClean="0"/>
              <a:t>-Flynn. The court reasoned that if the program requirements constituted a First Amendment violation, "then a believer in ‘creationism' could not be required to discuss and master the theory of evolution in a science class; a neo-Nazi could refuse to discuss, write or consider the Holocaust in a critical manner in a history class."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federal appeals court agreed that courts should defer to faculty members’ professional judgment with respect to teaching and curriculum, but sent the case back for the trial court to determine whether the professors’ rationale for compelling </a:t>
            </a:r>
            <a:r>
              <a:rPr lang="en-US" dirty="0" err="1" smtClean="0"/>
              <a:t>Axson</a:t>
            </a:r>
            <a:r>
              <a:rPr lang="en-US" dirty="0" smtClean="0"/>
              <a:t>-Flynn to perform the scripts as written “was truly pedagogical or whether it was a pretext for religious discrimination.” The court ruled that the teachers were allowed to compel speech from </a:t>
            </a:r>
            <a:r>
              <a:rPr lang="en-US" dirty="0" err="1" smtClean="0"/>
              <a:t>Axson</a:t>
            </a:r>
            <a:r>
              <a:rPr lang="en-US" dirty="0" smtClean="0"/>
              <a:t>-Flynn as long as doing so was “reasonably related to pedagogical concerns.” Although the court did not recognize a specific right to academic freedom within the First Amendment, it did observe that within the university context, the First Amendment had special significance.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Head v. Bd. of Trustees of California State University, 2007 Cal. App. </a:t>
            </a:r>
            <a:r>
              <a:rPr lang="en-US" b="1" dirty="0" err="1" smtClean="0"/>
              <a:t>Unpub</a:t>
            </a:r>
            <a:r>
              <a:rPr lang="en-US" b="1" dirty="0" smtClean="0"/>
              <a:t>. LEXIS 393 (Cal. Ct. App. 2007) (</a:t>
            </a:r>
            <a:r>
              <a:rPr lang="en-US" b="1" dirty="0" err="1" smtClean="0"/>
              <a:t>unpub</a:t>
            </a:r>
            <a:r>
              <a:rPr lang="en-US" b="1" dirty="0" smtClean="0"/>
              <a:t>.). </a:t>
            </a:r>
            <a:r>
              <a:rPr lang="en-US" dirty="0" smtClean="0"/>
              <a:t>Stephen Head, a student in a teaching credential program, alleged that because he disagreed with the professor’s viewpoint in a required class on multiculturalism, he received an F in the course and was placed on academic probation. An internal subcommittee rejected Head’s grievance, finding that the professor had given Head grading criteria on the course syllabus, assessments on returned assignments, and extended opportunities to resubmit corrected work. Head then sued the university, arguing that his First Amendment and due process rights were violated by the curriculum, his grade, his treatment during the course, and the “professional dispositions” that teaching credential candidates had to demonstrate. He asked that the university change his failing grade to an A or a B, and asked for an injunction against the use of the professional dispositions, against infringement of the constitutionally protected speech of teaching credential students, and against grade discrimination against “White, White-appearing, or male” credential candidates.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court further held:</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Public university instructors are not required by the First Amendment to provide class time for students to voice views that contradict the material being taught or interfere with16instruction or the educational mission. Although the First Amendment may require an instructor to allow students to express opposing views and values to some extent where the instructor invites expression of students’ personal opinions and ideas, nothing in the First Amendment prevents an instructor from refocusing classroom discussions and limiting students’ expression to effectively teach.</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Ed</a:t>
            </a:r>
            <a:r>
              <a:rPr lang="en-US" baseline="0" dirty="0" smtClean="0"/>
              <a:t> Code use to require teachers to sign an oath against communism </a:t>
            </a:r>
            <a:r>
              <a:rPr lang="mr-IN" baseline="0" dirty="0" smtClean="0"/>
              <a:t>–</a:t>
            </a:r>
            <a:r>
              <a:rPr lang="en-US" baseline="0" dirty="0" smtClean="0"/>
              <a:t> 2016 law changed that we can’t advocate for communism. </a:t>
            </a:r>
            <a:endParaRPr lang="en-US" dirty="0"/>
          </a:p>
        </p:txBody>
      </p:sp>
      <p:sp>
        <p:nvSpPr>
          <p:cNvPr id="4" name="Footer Placeholder 3"/>
          <p:cNvSpPr>
            <a:spLocks noGrp="1"/>
          </p:cNvSpPr>
          <p:nvPr>
            <p:ph type="ftr" sz="quarter" idx="10"/>
          </p:nvPr>
        </p:nvSpPr>
        <p:spPr/>
        <p:txBody>
          <a:bodyPr/>
          <a:lstStyle/>
          <a:p>
            <a:r>
              <a:rPr lang="en-US" smtClean="0"/>
              <a:t>2018 Part-Time Faculty Leadership Institute</a:t>
            </a:r>
            <a:endParaRPr lang="en-US"/>
          </a:p>
        </p:txBody>
      </p:sp>
      <p:sp>
        <p:nvSpPr>
          <p:cNvPr id="5" name="Slide Number Placeholder 4"/>
          <p:cNvSpPr>
            <a:spLocks noGrp="1"/>
          </p:cNvSpPr>
          <p:nvPr>
            <p:ph type="sldNum" sz="quarter" idx="11"/>
          </p:nvPr>
        </p:nvSpPr>
        <p:spPr/>
        <p:txBody>
          <a:bodyPr/>
          <a:lstStyle/>
          <a:p>
            <a:fld id="{6A13A52A-6508-4537-BD86-C339275A9DB7}" type="slidenum">
              <a:rPr lang="en-US" smtClean="0"/>
              <a:t>7</a:t>
            </a:fld>
            <a:endParaRPr lang="en-US"/>
          </a:p>
        </p:txBody>
      </p:sp>
    </p:spTree>
    <p:extLst>
      <p:ext uri="{BB962C8B-B14F-4D97-AF65-F5344CB8AC3E}">
        <p14:creationId xmlns:p14="http://schemas.microsoft.com/office/powerpoint/2010/main" val="3096519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Axson</a:t>
            </a:r>
            <a:r>
              <a:rPr lang="en-US" dirty="0" smtClean="0"/>
              <a:t>-Flynn v. Johnson, 356 F.3d 1277 (10th Cir. 2004)</a:t>
            </a:r>
          </a:p>
          <a:p>
            <a:pPr marL="171450" indent="-171450">
              <a:buFont typeface="Arial"/>
              <a:buChar char="•"/>
            </a:pPr>
            <a:r>
              <a:rPr lang="en-US" dirty="0" smtClean="0"/>
              <a:t>Faculty allowed to compel</a:t>
            </a:r>
            <a:r>
              <a:rPr lang="en-US" baseline="0" dirty="0" smtClean="0"/>
              <a:t> speech as long as doing so was “reasonably related to pedagogical concerns”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Yacovelli</a:t>
            </a:r>
            <a:r>
              <a:rPr lang="en-US" baseline="0" dirty="0" smtClean="0"/>
              <a:t> v </a:t>
            </a:r>
            <a:r>
              <a:rPr lang="en-US" baseline="0" dirty="0" err="1" smtClean="0"/>
              <a:t>Moeser</a:t>
            </a:r>
            <a:r>
              <a:rPr lang="en-US" baseline="0" dirty="0" smtClean="0"/>
              <a:t> 2002</a:t>
            </a:r>
          </a:p>
          <a:p>
            <a:pPr marL="171450" indent="-171450">
              <a:buFont typeface="Arial"/>
              <a:buChar char="•"/>
            </a:pPr>
            <a:r>
              <a:rPr lang="en-US" baseline="0" dirty="0" smtClean="0"/>
              <a:t>Curriculum has to have a secular purpose</a:t>
            </a:r>
          </a:p>
          <a:p>
            <a:pPr marL="171450" indent="-171450">
              <a:buFont typeface="Arial"/>
              <a:buChar char="•"/>
            </a:pPr>
            <a:r>
              <a:rPr lang="en-US" baseline="0" dirty="0" smtClean="0"/>
              <a:t>Academic courses are not subject to a legal mandate for equal time to explore the other side of an issue</a:t>
            </a:r>
            <a:endParaRPr lang="en-US" dirty="0"/>
          </a:p>
        </p:txBody>
      </p:sp>
      <p:sp>
        <p:nvSpPr>
          <p:cNvPr id="4" name="Footer Placeholder 3"/>
          <p:cNvSpPr>
            <a:spLocks noGrp="1"/>
          </p:cNvSpPr>
          <p:nvPr>
            <p:ph type="ftr" sz="quarter" idx="10"/>
          </p:nvPr>
        </p:nvSpPr>
        <p:spPr/>
        <p:txBody>
          <a:bodyPr/>
          <a:lstStyle/>
          <a:p>
            <a:r>
              <a:rPr lang="en-US" smtClean="0"/>
              <a:t>2018 Part-Time Faculty Leadership Institute</a:t>
            </a:r>
            <a:endParaRPr lang="en-US"/>
          </a:p>
        </p:txBody>
      </p:sp>
      <p:sp>
        <p:nvSpPr>
          <p:cNvPr id="5" name="Slide Number Placeholder 4"/>
          <p:cNvSpPr>
            <a:spLocks noGrp="1"/>
          </p:cNvSpPr>
          <p:nvPr>
            <p:ph type="sldNum" sz="quarter" idx="11"/>
          </p:nvPr>
        </p:nvSpPr>
        <p:spPr/>
        <p:txBody>
          <a:bodyPr/>
          <a:lstStyle/>
          <a:p>
            <a:fld id="{6A13A52A-6508-4537-BD86-C339275A9DB7}" type="slidenum">
              <a:rPr lang="en-US" smtClean="0"/>
              <a:t>10</a:t>
            </a:fld>
            <a:endParaRPr lang="en-US"/>
          </a:p>
        </p:txBody>
      </p:sp>
    </p:spTree>
    <p:extLst>
      <p:ext uri="{BB962C8B-B14F-4D97-AF65-F5344CB8AC3E}">
        <p14:creationId xmlns:p14="http://schemas.microsoft.com/office/powerpoint/2010/main" val="2642927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77184D-426E-564F-8B8B-81A5005F4B28}" type="datetime2">
              <a:rPr lang="en-US" smtClean="0"/>
              <a:t>Monday, February 18, 19</a:t>
            </a:fld>
            <a:endParaRPr lang="en-US"/>
          </a:p>
        </p:txBody>
      </p:sp>
      <p:sp>
        <p:nvSpPr>
          <p:cNvPr id="5" name="Footer Placeholder 4"/>
          <p:cNvSpPr>
            <a:spLocks noGrp="1"/>
          </p:cNvSpPr>
          <p:nvPr>
            <p:ph type="ftr" sz="quarter" idx="11"/>
          </p:nvPr>
        </p:nvSpPr>
        <p:spPr/>
        <p:txBody>
          <a:bodyPr/>
          <a:lstStyle/>
          <a:p>
            <a:pPr algn="r"/>
            <a:r>
              <a:rPr lang="en-US"/>
              <a:t>2018 Part-Time Faculty Leadership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3514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0C5866-0355-664F-8B6E-1667A86DC622}" type="datetime2">
              <a:rPr lang="en-US" smtClean="0"/>
              <a:t>Monday, February 18, 19</a:t>
            </a:fld>
            <a:endParaRPr lang="en-US"/>
          </a:p>
        </p:txBody>
      </p:sp>
      <p:sp>
        <p:nvSpPr>
          <p:cNvPr id="5" name="Footer Placeholder 4"/>
          <p:cNvSpPr>
            <a:spLocks noGrp="1"/>
          </p:cNvSpPr>
          <p:nvPr>
            <p:ph type="ftr" sz="quarter" idx="11"/>
          </p:nvPr>
        </p:nvSpPr>
        <p:spPr/>
        <p:txBody>
          <a:bodyPr/>
          <a:lstStyle/>
          <a:p>
            <a:pPr algn="r"/>
            <a:r>
              <a:rPr lang="en-US"/>
              <a:t>2018 Part-Time Faculty Leadership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7191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10D25E-1A44-B74E-BDF7-E9255DBC16CB}" type="datetime2">
              <a:rPr lang="en-US" smtClean="0"/>
              <a:t>Monday, February 18, 19</a:t>
            </a:fld>
            <a:endParaRPr lang="en-US"/>
          </a:p>
        </p:txBody>
      </p:sp>
      <p:sp>
        <p:nvSpPr>
          <p:cNvPr id="5" name="Footer Placeholder 4"/>
          <p:cNvSpPr>
            <a:spLocks noGrp="1"/>
          </p:cNvSpPr>
          <p:nvPr>
            <p:ph type="ftr" sz="quarter" idx="11"/>
          </p:nvPr>
        </p:nvSpPr>
        <p:spPr/>
        <p:txBody>
          <a:bodyPr/>
          <a:lstStyle/>
          <a:p>
            <a:pPr algn="r"/>
            <a:r>
              <a:rPr lang="en-US"/>
              <a:t>2018 Part-Time Faculty Leadership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73470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415600" y="593367"/>
            <a:ext cx="11360800" cy="7636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415600" y="1536633"/>
            <a:ext cx="11360800" cy="4555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11296611" y="6217623"/>
            <a:ext cx="731600" cy="524800"/>
          </a:xfrm>
          <a:prstGeom prst="rect">
            <a:avLst/>
          </a:prstGeom>
        </p:spPr>
        <p:txBody>
          <a:bodyPr wrap="square" lIns="91425" tIns="91425" rIns="91425" bIns="91425" anchor="ctr" anchorCtr="0">
            <a:noAutofit/>
          </a:bodyPr>
          <a:lstStyle/>
          <a:p>
            <a:fld id="{00000000-1234-1234-1234-123412341234}" type="slidenum">
              <a:rPr lang="en" smtClean="0"/>
              <a:pPr/>
              <a:t>‹#›</a:t>
            </a:fld>
            <a:endParaRPr lang="en"/>
          </a:p>
        </p:txBody>
      </p:sp>
      <p:sp>
        <p:nvSpPr>
          <p:cNvPr id="23" name="Shape 23"/>
          <p:cNvSpPr/>
          <p:nvPr/>
        </p:nvSpPr>
        <p:spPr>
          <a:xfrm>
            <a:off x="-19333" y="-68400"/>
            <a:ext cx="12192000" cy="602800"/>
          </a:xfrm>
          <a:prstGeom prst="rect">
            <a:avLst/>
          </a:prstGeom>
          <a:solidFill>
            <a:srgbClr val="85200C"/>
          </a:solidFill>
          <a:ln w="9525" cap="flat" cmpd="sng">
            <a:solidFill>
              <a:schemeClr val="dk2"/>
            </a:solidFill>
            <a:prstDash val="solid"/>
            <a:round/>
            <a:headEnd type="none" w="med" len="med"/>
            <a:tailEnd type="none" w="med" len="med"/>
          </a:ln>
        </p:spPr>
        <p:txBody>
          <a:bodyPr wrap="square" lIns="121900" tIns="121900" rIns="121900" bIns="121900" anchor="ctr" anchorCtr="0">
            <a:noAutofit/>
          </a:bodyPr>
          <a:lstStyle/>
          <a:p>
            <a:pPr lvl="0">
              <a:spcBef>
                <a:spcPts val="0"/>
              </a:spcBef>
              <a:buNone/>
            </a:pPr>
            <a:endParaRPr sz="2400"/>
          </a:p>
        </p:txBody>
      </p:sp>
    </p:spTree>
    <p:extLst>
      <p:ext uri="{BB962C8B-B14F-4D97-AF65-F5344CB8AC3E}">
        <p14:creationId xmlns:p14="http://schemas.microsoft.com/office/powerpoint/2010/main" val="1503447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0FEA08-EF10-0641-9F93-180F768C0E86}" type="datetime2">
              <a:rPr lang="en-US" smtClean="0"/>
              <a:t>Monday, February 18, 19</a:t>
            </a:fld>
            <a:endParaRPr lang="en-US"/>
          </a:p>
        </p:txBody>
      </p:sp>
      <p:sp>
        <p:nvSpPr>
          <p:cNvPr id="5" name="Footer Placeholder 4"/>
          <p:cNvSpPr>
            <a:spLocks noGrp="1"/>
          </p:cNvSpPr>
          <p:nvPr>
            <p:ph type="ftr" sz="quarter" idx="11"/>
          </p:nvPr>
        </p:nvSpPr>
        <p:spPr/>
        <p:txBody>
          <a:bodyPr/>
          <a:lstStyle/>
          <a:p>
            <a:pPr algn="r"/>
            <a:r>
              <a:rPr lang="en-US"/>
              <a:t>2018 Part-Time Faculty Leadership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019668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1FEAAE-DBD6-6843-938E-6EFED1320B8D}" type="datetime2">
              <a:rPr lang="en-US" smtClean="0"/>
              <a:t>Monday, February 18, 19</a:t>
            </a:fld>
            <a:endParaRPr lang="en-US"/>
          </a:p>
        </p:txBody>
      </p:sp>
      <p:sp>
        <p:nvSpPr>
          <p:cNvPr id="5" name="Footer Placeholder 4"/>
          <p:cNvSpPr>
            <a:spLocks noGrp="1"/>
          </p:cNvSpPr>
          <p:nvPr>
            <p:ph type="ftr" sz="quarter" idx="11"/>
          </p:nvPr>
        </p:nvSpPr>
        <p:spPr/>
        <p:txBody>
          <a:bodyPr/>
          <a:lstStyle/>
          <a:p>
            <a:pPr algn="r"/>
            <a:r>
              <a:rPr lang="en-US"/>
              <a:t>2018 Part-Time Faculty Leadership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479267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0AC893-07F7-C244-A076-AA8E54C1150D}" type="datetime2">
              <a:rPr lang="en-US" smtClean="0"/>
              <a:t>Monday, February 18, 19</a:t>
            </a:fld>
            <a:endParaRPr lang="en-US"/>
          </a:p>
        </p:txBody>
      </p:sp>
      <p:sp>
        <p:nvSpPr>
          <p:cNvPr id="6" name="Footer Placeholder 5"/>
          <p:cNvSpPr>
            <a:spLocks noGrp="1"/>
          </p:cNvSpPr>
          <p:nvPr>
            <p:ph type="ftr" sz="quarter" idx="11"/>
          </p:nvPr>
        </p:nvSpPr>
        <p:spPr/>
        <p:txBody>
          <a:bodyPr/>
          <a:lstStyle/>
          <a:p>
            <a:pPr algn="r"/>
            <a:r>
              <a:rPr lang="en-US"/>
              <a:t>2018 Part-Time Faculty Leadership Institute</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863589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80324F-5904-4D46-8870-B0F3543E4B93}" type="datetime2">
              <a:rPr lang="en-US" smtClean="0"/>
              <a:t>Monday, February 18, 19</a:t>
            </a:fld>
            <a:endParaRPr lang="en-US"/>
          </a:p>
        </p:txBody>
      </p:sp>
      <p:sp>
        <p:nvSpPr>
          <p:cNvPr id="8" name="Footer Placeholder 7"/>
          <p:cNvSpPr>
            <a:spLocks noGrp="1"/>
          </p:cNvSpPr>
          <p:nvPr>
            <p:ph type="ftr" sz="quarter" idx="11"/>
          </p:nvPr>
        </p:nvSpPr>
        <p:spPr/>
        <p:txBody>
          <a:bodyPr/>
          <a:lstStyle/>
          <a:p>
            <a:pPr algn="r"/>
            <a:r>
              <a:rPr lang="en-US"/>
              <a:t>2018 Part-Time Faculty Leadership Institute</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6615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9477B78-FD89-B24A-B193-F243AED9F2BA}" type="datetime2">
              <a:rPr lang="en-US" smtClean="0"/>
              <a:t>Monday, February 18, 19</a:t>
            </a:fld>
            <a:endParaRPr lang="en-US"/>
          </a:p>
        </p:txBody>
      </p:sp>
      <p:sp>
        <p:nvSpPr>
          <p:cNvPr id="4" name="Footer Placeholder 3"/>
          <p:cNvSpPr>
            <a:spLocks noGrp="1"/>
          </p:cNvSpPr>
          <p:nvPr>
            <p:ph type="ftr" sz="quarter" idx="11"/>
          </p:nvPr>
        </p:nvSpPr>
        <p:spPr/>
        <p:txBody>
          <a:bodyPr/>
          <a:lstStyle/>
          <a:p>
            <a:pPr algn="r"/>
            <a:r>
              <a:rPr lang="en-US"/>
              <a:t>2018 Part-Time Faculty Leadership Institute</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802409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438235-ECDE-D04A-AC26-CC8E0034B413}" type="datetime2">
              <a:rPr lang="en-US" smtClean="0"/>
              <a:t>Monday, February 18, 19</a:t>
            </a:fld>
            <a:endParaRPr lang="en-US"/>
          </a:p>
        </p:txBody>
      </p:sp>
      <p:sp>
        <p:nvSpPr>
          <p:cNvPr id="3" name="Footer Placeholder 2"/>
          <p:cNvSpPr>
            <a:spLocks noGrp="1"/>
          </p:cNvSpPr>
          <p:nvPr>
            <p:ph type="ftr" sz="quarter" idx="11"/>
          </p:nvPr>
        </p:nvSpPr>
        <p:spPr/>
        <p:txBody>
          <a:bodyPr/>
          <a:lstStyle/>
          <a:p>
            <a:pPr algn="r"/>
            <a:r>
              <a:rPr lang="en-US"/>
              <a:t>2018 Part-Time Faculty Leadership Institute</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917494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3FEE14-C49F-E144-9FC8-F7DF10004F35}" type="datetime2">
              <a:rPr lang="en-US" smtClean="0"/>
              <a:t>Monday, February 18, 19</a:t>
            </a:fld>
            <a:endParaRPr lang="en-US"/>
          </a:p>
        </p:txBody>
      </p:sp>
      <p:sp>
        <p:nvSpPr>
          <p:cNvPr id="6" name="Footer Placeholder 5"/>
          <p:cNvSpPr>
            <a:spLocks noGrp="1"/>
          </p:cNvSpPr>
          <p:nvPr>
            <p:ph type="ftr" sz="quarter" idx="11"/>
          </p:nvPr>
        </p:nvSpPr>
        <p:spPr/>
        <p:txBody>
          <a:bodyPr/>
          <a:lstStyle/>
          <a:p>
            <a:pPr algn="r"/>
            <a:r>
              <a:rPr lang="en-US"/>
              <a:t>2018 Part-Time Faculty Leadership Institute</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9912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0FA732-F074-8E43-976E-E7CA3ABBD691}" type="datetime2">
              <a:rPr lang="en-US" smtClean="0"/>
              <a:t>Monday, February 18, 19</a:t>
            </a:fld>
            <a:endParaRPr lang="en-US"/>
          </a:p>
        </p:txBody>
      </p:sp>
      <p:sp>
        <p:nvSpPr>
          <p:cNvPr id="6" name="Footer Placeholder 5"/>
          <p:cNvSpPr>
            <a:spLocks noGrp="1"/>
          </p:cNvSpPr>
          <p:nvPr>
            <p:ph type="ftr" sz="quarter" idx="11"/>
          </p:nvPr>
        </p:nvSpPr>
        <p:spPr/>
        <p:txBody>
          <a:bodyPr/>
          <a:lstStyle/>
          <a:p>
            <a:pPr algn="r"/>
            <a:r>
              <a:rPr lang="en-US"/>
              <a:t>2018 Part-Time Faculty Leadership Institute</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5897231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9690276A-569E-494E-9B68-D9EF5C2631C1}" type="datetime2">
              <a:rPr lang="en-US" smtClean="0"/>
              <a:t>Monday, February 18, 19</a:t>
            </a:fld>
            <a:endParaRPr lang="en-US" dirty="0"/>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pPr algn="r"/>
            <a:r>
              <a:rPr lang="en-US"/>
              <a:t>2018 Part-Time Faculty Leadership Institute</a:t>
            </a:r>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40481571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wendy.brill@canyons.edu" TargetMode="External"/><Relationship Id="rId3" Type="http://schemas.openxmlformats.org/officeDocument/2006/relationships/hyperlink" Target="mailto:rutan_craig@sccollege.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britannica.com/topic/academic-freedom" TargetMode="External"/><Relationship Id="rId3" Type="http://schemas.openxmlformats.org/officeDocument/2006/relationships/hyperlink" Target="https://www.merriam-webster.com/dictionary/intellectua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www.aaup.org/our-work/protecting-academic-freedom/academic-freedom-and-first-amendment-2007"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E43613-EF23-405C-83A0-D285B3E1F07A}"/>
              </a:ext>
            </a:extLst>
          </p:cNvPr>
          <p:cNvSpPr>
            <a:spLocks noGrp="1"/>
          </p:cNvSpPr>
          <p:nvPr>
            <p:ph type="ctrTitle"/>
          </p:nvPr>
        </p:nvSpPr>
        <p:spPr>
          <a:xfrm>
            <a:off x="914400" y="1259069"/>
            <a:ext cx="10464800" cy="2172938"/>
          </a:xfrm>
        </p:spPr>
        <p:txBody>
          <a:bodyPr/>
          <a:lstStyle/>
          <a:p>
            <a:r>
              <a:rPr lang="en-US" sz="4800" dirty="0"/>
              <a:t>Academic freedom isn’t just for full-time faculty</a:t>
            </a:r>
          </a:p>
        </p:txBody>
      </p:sp>
      <p:sp>
        <p:nvSpPr>
          <p:cNvPr id="3" name="Subtitle 2">
            <a:extLst>
              <a:ext uri="{FF2B5EF4-FFF2-40B4-BE49-F238E27FC236}">
                <a16:creationId xmlns="" xmlns:a16="http://schemas.microsoft.com/office/drawing/2014/main" id="{C59CAA2D-E983-4FBC-9C89-5A34D50981CD}"/>
              </a:ext>
            </a:extLst>
          </p:cNvPr>
          <p:cNvSpPr>
            <a:spLocks noGrp="1"/>
          </p:cNvSpPr>
          <p:nvPr>
            <p:ph type="subTitle" idx="1"/>
          </p:nvPr>
        </p:nvSpPr>
        <p:spPr>
          <a:xfrm>
            <a:off x="3380273" y="3868621"/>
            <a:ext cx="8534400" cy="2700728"/>
          </a:xfrm>
        </p:spPr>
        <p:txBody>
          <a:bodyPr>
            <a:normAutofit/>
          </a:bodyPr>
          <a:lstStyle/>
          <a:p>
            <a:pPr algn="r"/>
            <a:r>
              <a:rPr lang="en-US" sz="2000" dirty="0"/>
              <a:t>Wendy Brill-Wynkoop, College of the Canyons</a:t>
            </a:r>
          </a:p>
          <a:p>
            <a:pPr algn="r"/>
            <a:r>
              <a:rPr lang="en-US" sz="2000" dirty="0"/>
              <a:t>Craig Rutan, ASCCC Secretary</a:t>
            </a:r>
          </a:p>
          <a:p>
            <a:pPr algn="r"/>
            <a:endParaRPr lang="en-US" sz="2000" dirty="0"/>
          </a:p>
          <a:p>
            <a:pPr algn="r"/>
            <a:endParaRPr lang="en-US" sz="2000" dirty="0"/>
          </a:p>
          <a:p>
            <a:pPr algn="r"/>
            <a:r>
              <a:rPr lang="en-US" sz="2000" dirty="0">
                <a:solidFill>
                  <a:srgbClr val="0070C0"/>
                </a:solidFill>
              </a:rPr>
              <a:t>2019 ASCCC Part-Time Faculty Institute</a:t>
            </a:r>
          </a:p>
        </p:txBody>
      </p:sp>
      <p:pic>
        <p:nvPicPr>
          <p:cNvPr id="6" name="Picture 5">
            <a:extLst>
              <a:ext uri="{FF2B5EF4-FFF2-40B4-BE49-F238E27FC236}">
                <a16:creationId xmlns="" xmlns:a16="http://schemas.microsoft.com/office/drawing/2014/main" id="{1EC7EC04-EBA4-8C47-A8AE-1B7106B82A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1188" y="487661"/>
            <a:ext cx="5760636" cy="1332339"/>
          </a:xfrm>
          <a:prstGeom prst="rect">
            <a:avLst/>
          </a:prstGeom>
        </p:spPr>
      </p:pic>
    </p:spTree>
    <p:extLst>
      <p:ext uri="{BB962C8B-B14F-4D97-AF65-F5344CB8AC3E}">
        <p14:creationId xmlns:p14="http://schemas.microsoft.com/office/powerpoint/2010/main" val="1653194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EBEC8F-282E-4405-86D7-41F4BECEE041}"/>
              </a:ext>
            </a:extLst>
          </p:cNvPr>
          <p:cNvSpPr>
            <a:spLocks noGrp="1"/>
          </p:cNvSpPr>
          <p:nvPr>
            <p:ph type="title"/>
          </p:nvPr>
        </p:nvSpPr>
        <p:spPr/>
        <p:txBody>
          <a:bodyPr>
            <a:normAutofit/>
          </a:bodyPr>
          <a:lstStyle/>
          <a:p>
            <a:r>
              <a:rPr lang="en-US" sz="4400" b="1" dirty="0">
                <a:solidFill>
                  <a:srgbClr val="0070C0"/>
                </a:solidFill>
              </a:rPr>
              <a:t>Sample Scenario (2)</a:t>
            </a:r>
          </a:p>
        </p:txBody>
      </p:sp>
      <p:sp>
        <p:nvSpPr>
          <p:cNvPr id="3" name="Content Placeholder 2">
            <a:extLst>
              <a:ext uri="{FF2B5EF4-FFF2-40B4-BE49-F238E27FC236}">
                <a16:creationId xmlns="" xmlns:a16="http://schemas.microsoft.com/office/drawing/2014/main" id="{D911F0CE-E80F-4061-AA54-4F57AE4FC081}"/>
              </a:ext>
            </a:extLst>
          </p:cNvPr>
          <p:cNvSpPr>
            <a:spLocks noGrp="1"/>
          </p:cNvSpPr>
          <p:nvPr>
            <p:ph idx="1"/>
          </p:nvPr>
        </p:nvSpPr>
        <p:spPr>
          <a:xfrm>
            <a:off x="609600" y="1429062"/>
            <a:ext cx="10972800" cy="4876800"/>
          </a:xfrm>
        </p:spPr>
        <p:txBody>
          <a:bodyPr>
            <a:normAutofit/>
          </a:bodyPr>
          <a:lstStyle/>
          <a:p>
            <a:pPr marL="0" indent="0">
              <a:buNone/>
            </a:pPr>
            <a:endParaRPr lang="en-US" dirty="0" smtClean="0"/>
          </a:p>
          <a:p>
            <a:pPr marL="0" indent="0">
              <a:buNone/>
            </a:pPr>
            <a:r>
              <a:rPr lang="en-US" dirty="0" smtClean="0"/>
              <a:t>A </a:t>
            </a:r>
            <a:r>
              <a:rPr lang="en-US" dirty="0"/>
              <a:t>biology instructor is requiring all students to write a report evolution that summarizes the research on how a particular species of bird has changed over the years. A student refuses to do the assignment because they believe in creationism and writing a report on evolution is against their religion. The student requests an alternative assignment, but the instructor refuses. Would the instructor’s decision be protected by academic freedom?</a:t>
            </a:r>
          </a:p>
        </p:txBody>
      </p:sp>
    </p:spTree>
    <p:extLst>
      <p:ext uri="{BB962C8B-B14F-4D97-AF65-F5344CB8AC3E}">
        <p14:creationId xmlns:p14="http://schemas.microsoft.com/office/powerpoint/2010/main" val="4120845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B2CDBC-1C41-1146-B107-6F1BE46CD0BC}"/>
              </a:ext>
            </a:extLst>
          </p:cNvPr>
          <p:cNvSpPr>
            <a:spLocks noGrp="1"/>
          </p:cNvSpPr>
          <p:nvPr>
            <p:ph type="title"/>
          </p:nvPr>
        </p:nvSpPr>
        <p:spPr/>
        <p:txBody>
          <a:bodyPr/>
          <a:lstStyle/>
          <a:p>
            <a:r>
              <a:rPr lang="en-US" b="1" dirty="0">
                <a:solidFill>
                  <a:srgbClr val="0070C0"/>
                </a:solidFill>
              </a:rPr>
              <a:t>Requirement for Academic </a:t>
            </a:r>
            <a:r>
              <a:rPr lang="en-US" b="1" dirty="0" smtClean="0">
                <a:solidFill>
                  <a:srgbClr val="0070C0"/>
                </a:solidFill>
              </a:rPr>
              <a:t>Freedom Policy</a:t>
            </a:r>
            <a:endParaRPr lang="en-US" dirty="0"/>
          </a:p>
        </p:txBody>
      </p:sp>
      <p:sp>
        <p:nvSpPr>
          <p:cNvPr id="3" name="Content Placeholder 2">
            <a:extLst>
              <a:ext uri="{FF2B5EF4-FFF2-40B4-BE49-F238E27FC236}">
                <a16:creationId xmlns="" xmlns:a16="http://schemas.microsoft.com/office/drawing/2014/main" id="{315A3A01-1E29-634C-9314-6FBA5C83A5C6}"/>
              </a:ext>
            </a:extLst>
          </p:cNvPr>
          <p:cNvSpPr>
            <a:spLocks noGrp="1"/>
          </p:cNvSpPr>
          <p:nvPr>
            <p:ph idx="1"/>
          </p:nvPr>
        </p:nvSpPr>
        <p:spPr/>
        <p:txBody>
          <a:bodyPr/>
          <a:lstStyle/>
          <a:p>
            <a:r>
              <a:rPr lang="en-US" dirty="0"/>
              <a:t>Every California Community College is required to have a policy related to academic freedom</a:t>
            </a:r>
            <a:r>
              <a:rPr lang="en-US" dirty="0" smtClean="0"/>
              <a:t>.</a:t>
            </a:r>
          </a:p>
          <a:p>
            <a:endParaRPr lang="en-US" dirty="0"/>
          </a:p>
          <a:p>
            <a:r>
              <a:rPr lang="en-US" dirty="0"/>
              <a:t>ACCJC’s Standard I.C.7 formalizes this requirement</a:t>
            </a:r>
          </a:p>
          <a:p>
            <a:pPr lvl="1"/>
            <a:r>
              <a:rPr lang="en-US" dirty="0"/>
              <a:t>In order to assure institutional and academic integrity, the institution uses and publishes governing board policies on academic freedom and responsibility. These policies make clear the institution’s commitment to the free pursuit and dissemination of knowledge, and its support for an atmosphere in which intellectual freedom exists for all constituencies, including faculty and students. </a:t>
            </a:r>
          </a:p>
        </p:txBody>
      </p:sp>
    </p:spTree>
    <p:extLst>
      <p:ext uri="{BB962C8B-B14F-4D97-AF65-F5344CB8AC3E}">
        <p14:creationId xmlns:p14="http://schemas.microsoft.com/office/powerpoint/2010/main" val="1934955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3E6551-F642-4084-9E7E-D092F0F89D26}"/>
              </a:ext>
            </a:extLst>
          </p:cNvPr>
          <p:cNvSpPr>
            <a:spLocks noGrp="1"/>
          </p:cNvSpPr>
          <p:nvPr>
            <p:ph type="title"/>
          </p:nvPr>
        </p:nvSpPr>
        <p:spPr/>
        <p:txBody>
          <a:bodyPr>
            <a:normAutofit/>
          </a:bodyPr>
          <a:lstStyle/>
          <a:p>
            <a:r>
              <a:rPr lang="en-US" sz="4400" b="1" dirty="0">
                <a:solidFill>
                  <a:srgbClr val="0070C0"/>
                </a:solidFill>
              </a:rPr>
              <a:t>Sample Board Policy</a:t>
            </a:r>
          </a:p>
        </p:txBody>
      </p:sp>
      <p:sp>
        <p:nvSpPr>
          <p:cNvPr id="3" name="Content Placeholder 2">
            <a:extLst>
              <a:ext uri="{FF2B5EF4-FFF2-40B4-BE49-F238E27FC236}">
                <a16:creationId xmlns="" xmlns:a16="http://schemas.microsoft.com/office/drawing/2014/main" id="{AABAE5D0-7FCE-4C64-97B4-D415244FD7B9}"/>
              </a:ext>
            </a:extLst>
          </p:cNvPr>
          <p:cNvSpPr>
            <a:spLocks noGrp="1"/>
          </p:cNvSpPr>
          <p:nvPr>
            <p:ph idx="1"/>
          </p:nvPr>
        </p:nvSpPr>
        <p:spPr/>
        <p:txBody>
          <a:bodyPr>
            <a:normAutofit fontScale="85000" lnSpcReduction="10000"/>
          </a:bodyPr>
          <a:lstStyle/>
          <a:p>
            <a:pPr marL="0" indent="0">
              <a:spcAft>
                <a:spcPts val="600"/>
              </a:spcAft>
              <a:buNone/>
            </a:pPr>
            <a:r>
              <a:rPr lang="en-US" dirty="0"/>
              <a:t>Every district has the opportunity to develop their own board policy on academic freedom. These policies are usually developed in collaboration with the bargaining unit and the local academic senate</a:t>
            </a:r>
            <a:r>
              <a:rPr lang="en-US" dirty="0" smtClean="0"/>
              <a:t>.</a:t>
            </a:r>
          </a:p>
          <a:p>
            <a:pPr marL="0" indent="0">
              <a:spcAft>
                <a:spcPts val="600"/>
              </a:spcAft>
              <a:buNone/>
            </a:pPr>
            <a:endParaRPr lang="en-US" dirty="0"/>
          </a:p>
          <a:p>
            <a:pPr marL="0" indent="0">
              <a:spcAft>
                <a:spcPts val="600"/>
              </a:spcAft>
              <a:buNone/>
            </a:pPr>
            <a:r>
              <a:rPr lang="en-US" dirty="0"/>
              <a:t>For example, the RSCCD policy is:</a:t>
            </a:r>
          </a:p>
          <a:p>
            <a:pPr marL="0" indent="0">
              <a:spcAft>
                <a:spcPts val="600"/>
              </a:spcAft>
              <a:buNone/>
            </a:pPr>
            <a:r>
              <a:rPr lang="en-US" dirty="0"/>
              <a:t>The teacher should be free to think and to express ideas, free to select and employ materials and methods of instruction, free from undue pressures of authority, and free to act within his/her professional group. Such freedom should be used judiciously and prudently to the end that it promotes the free exercise of intelligence and student learning. Academic freedom is not an absolute. It must be exercised within the law and the basic ethical responsibilities of the teaching profession. Those responsibilities include: </a:t>
            </a:r>
          </a:p>
          <a:p>
            <a:pPr marL="1005840" lvl="2" indent="-457200">
              <a:buFont typeface="+mj-lt"/>
              <a:buAutoNum type="arabicPeriod"/>
            </a:pPr>
            <a:r>
              <a:rPr lang="en-US" dirty="0"/>
              <a:t>An understanding of our democratic tradition and its methods. </a:t>
            </a:r>
          </a:p>
          <a:p>
            <a:pPr marL="1005840" lvl="2" indent="-457200">
              <a:buFont typeface="+mj-lt"/>
              <a:buAutoNum type="arabicPeriod"/>
            </a:pPr>
            <a:r>
              <a:rPr lang="en-US" dirty="0"/>
              <a:t>A concern for the welfare, growth, maturity, and development of students. </a:t>
            </a:r>
          </a:p>
          <a:p>
            <a:pPr marL="1005840" lvl="2" indent="-457200">
              <a:buFont typeface="+mj-lt"/>
              <a:buAutoNum type="arabicPeriod"/>
            </a:pPr>
            <a:r>
              <a:rPr lang="en-US" dirty="0"/>
              <a:t>The method of scholarship. </a:t>
            </a:r>
          </a:p>
          <a:p>
            <a:pPr marL="1005840" lvl="2" indent="-457200">
              <a:buFont typeface="+mj-lt"/>
              <a:buAutoNum type="arabicPeriod"/>
            </a:pPr>
            <a:r>
              <a:rPr lang="en-US" dirty="0"/>
              <a:t>Application of good taste and judgment in selecting and employing materials and </a:t>
            </a:r>
          </a:p>
          <a:p>
            <a:pPr marL="1005840" lvl="2" indent="-457200">
              <a:buFont typeface="+mj-lt"/>
              <a:buAutoNum type="arabicPeriod"/>
            </a:pPr>
            <a:r>
              <a:rPr lang="en-US" dirty="0"/>
              <a:t>methods of instruction. </a:t>
            </a:r>
          </a:p>
          <a:p>
            <a:endParaRPr lang="en-US" sz="2800" dirty="0"/>
          </a:p>
        </p:txBody>
      </p:sp>
    </p:spTree>
    <p:extLst>
      <p:ext uri="{BB962C8B-B14F-4D97-AF65-F5344CB8AC3E}">
        <p14:creationId xmlns:p14="http://schemas.microsoft.com/office/powerpoint/2010/main" val="2281170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0E0294A-F00C-7D49-BCFF-3E9E5C98AFF9}"/>
              </a:ext>
            </a:extLst>
          </p:cNvPr>
          <p:cNvSpPr>
            <a:spLocks noGrp="1"/>
          </p:cNvSpPr>
          <p:nvPr>
            <p:ph type="title"/>
          </p:nvPr>
        </p:nvSpPr>
        <p:spPr/>
        <p:txBody>
          <a:bodyPr/>
          <a:lstStyle/>
          <a:p>
            <a:r>
              <a:rPr lang="en-US" b="1" dirty="0">
                <a:solidFill>
                  <a:srgbClr val="0070C0"/>
                </a:solidFill>
              </a:rPr>
              <a:t>Important Things to Notice</a:t>
            </a:r>
            <a:endParaRPr lang="en-US" dirty="0"/>
          </a:p>
        </p:txBody>
      </p:sp>
      <p:sp>
        <p:nvSpPr>
          <p:cNvPr id="3" name="Content Placeholder 2">
            <a:extLst>
              <a:ext uri="{FF2B5EF4-FFF2-40B4-BE49-F238E27FC236}">
                <a16:creationId xmlns="" xmlns:a16="http://schemas.microsoft.com/office/drawing/2014/main" id="{3A124853-269D-E342-B97A-883306713D3D}"/>
              </a:ext>
            </a:extLst>
          </p:cNvPr>
          <p:cNvSpPr>
            <a:spLocks noGrp="1"/>
          </p:cNvSpPr>
          <p:nvPr>
            <p:ph idx="1"/>
          </p:nvPr>
        </p:nvSpPr>
        <p:spPr/>
        <p:txBody>
          <a:bodyPr/>
          <a:lstStyle/>
          <a:p>
            <a:pPr>
              <a:spcAft>
                <a:spcPts val="1200"/>
              </a:spcAft>
            </a:pPr>
            <a:r>
              <a:rPr lang="en-US" dirty="0"/>
              <a:t>The sample board policy mentions faculty and does not make a distinction between full-time and part-time.</a:t>
            </a:r>
          </a:p>
          <a:p>
            <a:pPr>
              <a:spcAft>
                <a:spcPts val="1200"/>
              </a:spcAft>
            </a:pPr>
            <a:r>
              <a:rPr lang="en-US" dirty="0"/>
              <a:t>The same freedoms that come from an academic freedom policy applies to all faculty members, no matter how long they have been at the college.</a:t>
            </a:r>
          </a:p>
          <a:p>
            <a:pPr>
              <a:spcAft>
                <a:spcPts val="1200"/>
              </a:spcAft>
            </a:pPr>
            <a:r>
              <a:rPr lang="en-US" dirty="0"/>
              <a:t>Academic freedom policies might seem similar to tenure, but the protections of tenure extend to activities outside of the classroom. Academic freedom is intended to apply to the instructional environment.</a:t>
            </a:r>
          </a:p>
        </p:txBody>
      </p:sp>
    </p:spTree>
    <p:extLst>
      <p:ext uri="{BB962C8B-B14F-4D97-AF65-F5344CB8AC3E}">
        <p14:creationId xmlns:p14="http://schemas.microsoft.com/office/powerpoint/2010/main" val="698029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3E6158-A60D-074F-BC44-AE4B02A416FB}"/>
              </a:ext>
            </a:extLst>
          </p:cNvPr>
          <p:cNvSpPr>
            <a:spLocks noGrp="1"/>
          </p:cNvSpPr>
          <p:nvPr>
            <p:ph type="title"/>
          </p:nvPr>
        </p:nvSpPr>
        <p:spPr/>
        <p:txBody>
          <a:bodyPr/>
          <a:lstStyle/>
          <a:p>
            <a:r>
              <a:rPr lang="en-US" b="1" dirty="0">
                <a:solidFill>
                  <a:srgbClr val="0070C0"/>
                </a:solidFill>
              </a:rPr>
              <a:t>Summary</a:t>
            </a:r>
            <a:endParaRPr lang="en-US" dirty="0"/>
          </a:p>
        </p:txBody>
      </p:sp>
      <p:sp>
        <p:nvSpPr>
          <p:cNvPr id="3" name="Content Placeholder 2">
            <a:extLst>
              <a:ext uri="{FF2B5EF4-FFF2-40B4-BE49-F238E27FC236}">
                <a16:creationId xmlns="" xmlns:a16="http://schemas.microsoft.com/office/drawing/2014/main" id="{7A16DC64-A845-8143-8031-EED2BFAE6C4A}"/>
              </a:ext>
            </a:extLst>
          </p:cNvPr>
          <p:cNvSpPr>
            <a:spLocks noGrp="1"/>
          </p:cNvSpPr>
          <p:nvPr>
            <p:ph idx="1"/>
          </p:nvPr>
        </p:nvSpPr>
        <p:spPr/>
        <p:txBody>
          <a:bodyPr/>
          <a:lstStyle/>
          <a:p>
            <a:pPr>
              <a:spcBef>
                <a:spcPts val="0"/>
              </a:spcBef>
              <a:spcAft>
                <a:spcPts val="1200"/>
              </a:spcAft>
            </a:pPr>
            <a:r>
              <a:rPr lang="en-US" dirty="0"/>
              <a:t>Every college has an academic freedom policy that you should </a:t>
            </a:r>
            <a:r>
              <a:rPr lang="en-US" dirty="0" smtClean="0"/>
              <a:t>review. In addition, check if Academic Freedom clause is included in your CBA</a:t>
            </a:r>
            <a:endParaRPr lang="en-US" dirty="0"/>
          </a:p>
          <a:p>
            <a:pPr>
              <a:spcBef>
                <a:spcPts val="0"/>
              </a:spcBef>
              <a:spcAft>
                <a:spcPts val="1200"/>
              </a:spcAft>
            </a:pPr>
            <a:r>
              <a:rPr lang="en-US" dirty="0"/>
              <a:t>Every faculty member has the right to design their classes the way they think works best, but they must follow all of the requirements in the course outline.</a:t>
            </a:r>
          </a:p>
          <a:p>
            <a:pPr>
              <a:spcBef>
                <a:spcPts val="0"/>
              </a:spcBef>
              <a:spcAft>
                <a:spcPts val="1200"/>
              </a:spcAft>
            </a:pPr>
            <a:r>
              <a:rPr lang="en-US" dirty="0"/>
              <a:t>Academic freedom doesn’t give faculty absolute power, but it does give all faculty specific rights to develop the learning environment.</a:t>
            </a:r>
          </a:p>
          <a:p>
            <a:pPr>
              <a:spcBef>
                <a:spcPts val="0"/>
              </a:spcBef>
              <a:spcAft>
                <a:spcPts val="1200"/>
              </a:spcAft>
            </a:pPr>
            <a:r>
              <a:rPr lang="en-US" dirty="0"/>
              <a:t>If you feel like your rights are being violated, reach out to your bargaining unit</a:t>
            </a:r>
            <a:r>
              <a:rPr lang="en-US" dirty="0" smtClean="0"/>
              <a:t>.</a:t>
            </a:r>
          </a:p>
          <a:p>
            <a:pPr>
              <a:spcBef>
                <a:spcPts val="0"/>
              </a:spcBef>
              <a:spcAft>
                <a:spcPts val="1200"/>
              </a:spcAft>
            </a:pPr>
            <a:r>
              <a:rPr lang="en-US" dirty="0" smtClean="0"/>
              <a:t>Acknowledge students right to freedom of speech and help students discuss controversial viewpoints in a collegial manner.</a:t>
            </a:r>
            <a:endParaRPr lang="en-US" dirty="0"/>
          </a:p>
        </p:txBody>
      </p:sp>
    </p:spTree>
    <p:extLst>
      <p:ext uri="{BB962C8B-B14F-4D97-AF65-F5344CB8AC3E}">
        <p14:creationId xmlns:p14="http://schemas.microsoft.com/office/powerpoint/2010/main" val="1992221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97FCD0-7692-4654-8937-DA34EB65B5C2}"/>
              </a:ext>
            </a:extLst>
          </p:cNvPr>
          <p:cNvSpPr>
            <a:spLocks noGrp="1"/>
          </p:cNvSpPr>
          <p:nvPr>
            <p:ph type="title"/>
          </p:nvPr>
        </p:nvSpPr>
        <p:spPr/>
        <p:txBody>
          <a:bodyPr/>
          <a:lstStyle/>
          <a:p>
            <a:pPr algn="ctr"/>
            <a:r>
              <a:rPr lang="en-US" b="1" dirty="0">
                <a:solidFill>
                  <a:srgbClr val="0070C0"/>
                </a:solidFill>
              </a:rPr>
              <a:t>Questions?</a:t>
            </a:r>
          </a:p>
        </p:txBody>
      </p:sp>
      <p:sp>
        <p:nvSpPr>
          <p:cNvPr id="3" name="Content Placeholder 2">
            <a:extLst>
              <a:ext uri="{FF2B5EF4-FFF2-40B4-BE49-F238E27FC236}">
                <a16:creationId xmlns="" xmlns:a16="http://schemas.microsoft.com/office/drawing/2014/main" id="{39FC8F30-A607-458D-AB4F-6740F5236B92}"/>
              </a:ext>
            </a:extLst>
          </p:cNvPr>
          <p:cNvSpPr>
            <a:spLocks noGrp="1"/>
          </p:cNvSpPr>
          <p:nvPr>
            <p:ph idx="1"/>
          </p:nvPr>
        </p:nvSpPr>
        <p:spPr/>
        <p:txBody>
          <a:bodyPr/>
          <a:lstStyle/>
          <a:p>
            <a:pPr marL="274320" lvl="1" indent="0">
              <a:buNone/>
            </a:pPr>
            <a:endParaRPr lang="en-US" sz="2400" dirty="0" smtClean="0"/>
          </a:p>
          <a:p>
            <a:pPr marL="274320" lvl="1" indent="0">
              <a:buNone/>
            </a:pPr>
            <a:r>
              <a:rPr lang="en-US" sz="2400" dirty="0" smtClean="0"/>
              <a:t>Wendy </a:t>
            </a:r>
            <a:r>
              <a:rPr lang="en-US" sz="2400" dirty="0"/>
              <a:t>Brill-Wynkoop (</a:t>
            </a:r>
            <a:r>
              <a:rPr lang="en-US" sz="2400" dirty="0">
                <a:hlinkClick r:id="rId2"/>
              </a:rPr>
              <a:t>wendy.brill@canyons.edu</a:t>
            </a:r>
            <a:r>
              <a:rPr lang="en-US" sz="2400" dirty="0" smtClean="0"/>
              <a:t>)</a:t>
            </a:r>
            <a:endParaRPr lang="en-US" sz="2400" dirty="0"/>
          </a:p>
          <a:p>
            <a:pPr marL="274320" lvl="1" indent="0">
              <a:buNone/>
            </a:pPr>
            <a:r>
              <a:rPr lang="en-US" sz="2400" dirty="0"/>
              <a:t>Craig Rutan (</a:t>
            </a:r>
            <a:r>
              <a:rPr lang="en-US" sz="2400" dirty="0">
                <a:hlinkClick r:id="rId3"/>
              </a:rPr>
              <a:t>rutan_craig@sccollege.edu</a:t>
            </a:r>
            <a:r>
              <a:rPr lang="en-US" sz="2400" dirty="0" smtClean="0"/>
              <a:t>)</a:t>
            </a:r>
          </a:p>
          <a:p>
            <a:pPr marL="274320" lvl="1" indent="0">
              <a:buNone/>
            </a:pPr>
            <a:endParaRPr lang="en-US" dirty="0"/>
          </a:p>
          <a:p>
            <a:pPr marL="0" indent="0">
              <a:buNone/>
            </a:pPr>
            <a:r>
              <a:rPr lang="en-US" sz="3600" b="1" dirty="0" smtClean="0">
                <a:solidFill>
                  <a:srgbClr val="0070C0"/>
                </a:solidFill>
              </a:rPr>
              <a:t>Resources</a:t>
            </a:r>
          </a:p>
          <a:p>
            <a:pPr marL="0" indent="0">
              <a:buNone/>
            </a:pPr>
            <a:r>
              <a:rPr lang="en-US" b="1" dirty="0" err="1" smtClean="0"/>
              <a:t>ASCCC.org</a:t>
            </a:r>
            <a:endParaRPr lang="en-US" b="1" dirty="0"/>
          </a:p>
          <a:p>
            <a:r>
              <a:rPr lang="en-US" dirty="0" smtClean="0"/>
              <a:t>Several resources about Academic Freedom as it applies to positions (resolutions), COR, course materials, tenure, recording lectures, digital age</a:t>
            </a:r>
          </a:p>
          <a:p>
            <a:pPr marL="0" indent="0">
              <a:buNone/>
            </a:pPr>
            <a:r>
              <a:rPr lang="en-US" b="1" dirty="0" smtClean="0"/>
              <a:t>AAUP Protecting Academic Freedom</a:t>
            </a:r>
            <a:endParaRPr lang="en-US" b="1" dirty="0"/>
          </a:p>
          <a:p>
            <a:r>
              <a:rPr lang="en-US" dirty="0"/>
              <a:t>https://</a:t>
            </a:r>
            <a:r>
              <a:rPr lang="en-US" dirty="0" err="1"/>
              <a:t>www.aaup.org</a:t>
            </a:r>
            <a:r>
              <a:rPr lang="en-US" dirty="0"/>
              <a:t>/our-work/protecting-academic-freedom</a:t>
            </a:r>
          </a:p>
        </p:txBody>
      </p:sp>
    </p:spTree>
    <p:extLst>
      <p:ext uri="{BB962C8B-B14F-4D97-AF65-F5344CB8AC3E}">
        <p14:creationId xmlns:p14="http://schemas.microsoft.com/office/powerpoint/2010/main" val="1417491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rgbClr val="0070C0"/>
                </a:solidFill>
              </a:rPr>
              <a:t>What is Academic Freedom?</a:t>
            </a:r>
            <a:endParaRPr lang="en-US" b="1" dirty="0">
              <a:solidFill>
                <a:srgbClr val="0070C0"/>
              </a:solidFill>
            </a:endParaRPr>
          </a:p>
        </p:txBody>
      </p:sp>
      <p:sp>
        <p:nvSpPr>
          <p:cNvPr id="3" name="Content Placeholder 2"/>
          <p:cNvSpPr>
            <a:spLocks noGrp="1"/>
          </p:cNvSpPr>
          <p:nvPr>
            <p:ph idx="1"/>
          </p:nvPr>
        </p:nvSpPr>
        <p:spPr/>
        <p:txBody>
          <a:bodyPr>
            <a:normAutofit fontScale="92500"/>
          </a:bodyPr>
          <a:lstStyle/>
          <a:p>
            <a:pPr marL="274320" lvl="1" indent="0">
              <a:buNone/>
            </a:pPr>
            <a:r>
              <a:rPr lang="en-US" sz="2800" dirty="0" err="1">
                <a:hlinkClick r:id="rId2"/>
              </a:rPr>
              <a:t>britannica.com</a:t>
            </a:r>
            <a:r>
              <a:rPr lang="en-US" sz="2800" dirty="0">
                <a:hlinkClick r:id="rId2"/>
              </a:rPr>
              <a:t> </a:t>
            </a:r>
            <a:r>
              <a:rPr lang="en-US" sz="2800" dirty="0"/>
              <a:t>defines academic freedom as:</a:t>
            </a:r>
          </a:p>
          <a:p>
            <a:pPr marL="274320" lvl="1" indent="0">
              <a:buNone/>
            </a:pPr>
            <a:endParaRPr lang="en-US" sz="2800" dirty="0"/>
          </a:p>
          <a:p>
            <a:pPr marL="274320" lvl="1" indent="0">
              <a:lnSpc>
                <a:spcPct val="150000"/>
              </a:lnSpc>
              <a:buNone/>
            </a:pPr>
            <a:r>
              <a:rPr lang="en-US" sz="2400" b="1" dirty="0"/>
              <a:t>“Academic freedom</a:t>
            </a:r>
            <a:r>
              <a:rPr lang="en-US" sz="2400" dirty="0"/>
              <a:t>, the freedom of teachers and students to teach, study, and pursue knowledge and research without unreasonable interference or restriction from law, institutional regulations, or public pressure. Its basic elements include the freedom of teachers to inquire into any subject that evokes their </a:t>
            </a:r>
            <a:r>
              <a:rPr lang="en-US" sz="2400" dirty="0">
                <a:hlinkClick r:id="rId3"/>
              </a:rPr>
              <a:t>intellectual</a:t>
            </a:r>
            <a:r>
              <a:rPr lang="en-US" sz="2400" dirty="0"/>
              <a:t> concern; to present their findings to their students, colleagues, and others; to publish their data and conclusions without control or censorship; and to teach in the manner they consider professionally appropriate.” </a:t>
            </a:r>
          </a:p>
          <a:p>
            <a:pPr marL="0" indent="0">
              <a:buNone/>
            </a:pPr>
            <a:endParaRPr lang="en-US" dirty="0"/>
          </a:p>
        </p:txBody>
      </p:sp>
    </p:spTree>
    <p:extLst>
      <p:ext uri="{BB962C8B-B14F-4D97-AF65-F5344CB8AC3E}">
        <p14:creationId xmlns:p14="http://schemas.microsoft.com/office/powerpoint/2010/main" val="2849585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0CD3C0-7F9D-4B5E-A76E-47804321F0BD}"/>
              </a:ext>
            </a:extLst>
          </p:cNvPr>
          <p:cNvSpPr>
            <a:spLocks noGrp="1"/>
          </p:cNvSpPr>
          <p:nvPr>
            <p:ph type="title"/>
          </p:nvPr>
        </p:nvSpPr>
        <p:spPr>
          <a:xfrm>
            <a:off x="609600" y="533400"/>
            <a:ext cx="10972800" cy="964096"/>
          </a:xfrm>
        </p:spPr>
        <p:txBody>
          <a:bodyPr/>
          <a:lstStyle/>
          <a:p>
            <a:r>
              <a:rPr lang="en-US" b="1" dirty="0">
                <a:solidFill>
                  <a:srgbClr val="0070C0"/>
                </a:solidFill>
              </a:rPr>
              <a:t>AAUP and Academic Freedom</a:t>
            </a:r>
          </a:p>
        </p:txBody>
      </p:sp>
      <p:sp>
        <p:nvSpPr>
          <p:cNvPr id="3" name="Content Placeholder 2">
            <a:extLst>
              <a:ext uri="{FF2B5EF4-FFF2-40B4-BE49-F238E27FC236}">
                <a16:creationId xmlns="" xmlns:a16="http://schemas.microsoft.com/office/drawing/2014/main" id="{213D28EF-F94A-4AE2-9720-47A0AC8D30BE}"/>
              </a:ext>
            </a:extLst>
          </p:cNvPr>
          <p:cNvSpPr>
            <a:spLocks noGrp="1"/>
          </p:cNvSpPr>
          <p:nvPr>
            <p:ph idx="1"/>
          </p:nvPr>
        </p:nvSpPr>
        <p:spPr/>
        <p:txBody>
          <a:bodyPr/>
          <a:lstStyle/>
          <a:p>
            <a:pPr>
              <a:spcBef>
                <a:spcPts val="0"/>
              </a:spcBef>
              <a:spcAft>
                <a:spcPts val="1200"/>
              </a:spcAft>
            </a:pPr>
            <a:r>
              <a:rPr lang="en-US" sz="2200" dirty="0" smtClean="0">
                <a:ea typeface="ＭＳ Ｐゴシック" charset="0"/>
                <a:cs typeface="Century Gothic"/>
              </a:rPr>
              <a:t>Academic freedom </a:t>
            </a:r>
            <a:r>
              <a:rPr lang="en-US" sz="2200" dirty="0">
                <a:ea typeface="ＭＳ Ｐゴシック" charset="0"/>
                <a:cs typeface="Century Gothic"/>
              </a:rPr>
              <a:t>is related to the pursuit of knowledge without unnecessary restrictions.</a:t>
            </a:r>
          </a:p>
          <a:p>
            <a:pPr>
              <a:spcBef>
                <a:spcPts val="0"/>
              </a:spcBef>
              <a:spcAft>
                <a:spcPts val="1200"/>
              </a:spcAft>
            </a:pPr>
            <a:r>
              <a:rPr lang="en-US" sz="2200" dirty="0">
                <a:ea typeface="ＭＳ Ｐゴシック" charset="0"/>
                <a:cs typeface="Century Gothic"/>
              </a:rPr>
              <a:t>The </a:t>
            </a:r>
            <a:r>
              <a:rPr lang="en-US" sz="2200" dirty="0" smtClean="0">
                <a:ea typeface="ＭＳ Ｐゴシック" charset="0"/>
                <a:cs typeface="Century Gothic"/>
              </a:rPr>
              <a:t>AAUP</a:t>
            </a:r>
            <a:r>
              <a:rPr lang="en-US" sz="2200" dirty="0" smtClean="0">
                <a:ea typeface="ＭＳ Ｐゴシック" charset="0"/>
                <a:cs typeface="Century Gothic"/>
              </a:rPr>
              <a:t>’</a:t>
            </a:r>
            <a:r>
              <a:rPr lang="en-US" sz="2200" dirty="0" smtClean="0">
                <a:ea typeface="ＭＳ Ｐゴシック" charset="0"/>
                <a:cs typeface="Century Gothic"/>
              </a:rPr>
              <a:t>s </a:t>
            </a:r>
            <a:r>
              <a:rPr lang="en-US" sz="2200" dirty="0">
                <a:ea typeface="ＭＳ Ｐゴシック" charset="0"/>
                <a:cs typeface="Century Gothic"/>
              </a:rPr>
              <a:t>Statement on Professional Ethics contains the following that supports this idea:</a:t>
            </a:r>
          </a:p>
          <a:p>
            <a:pPr lvl="1">
              <a:spcBef>
                <a:spcPts val="0"/>
              </a:spcBef>
              <a:spcAft>
                <a:spcPts val="1200"/>
              </a:spcAft>
            </a:pPr>
            <a:r>
              <a:rPr lang="en-US" dirty="0">
                <a:ea typeface="ＭＳ Ｐゴシック" charset="0"/>
                <a:cs typeface="Century Gothic"/>
              </a:rPr>
              <a:t>Professors, guided by a deep conviction of the worth and dignity of the advancement of knowledge, recognize the special responsibilities placed upon them. Their primary responsibility to their subject is to seek and to state the truth as they see it.</a:t>
            </a:r>
          </a:p>
          <a:p>
            <a:pPr lvl="1">
              <a:spcBef>
                <a:spcPts val="0"/>
              </a:spcBef>
              <a:spcAft>
                <a:spcPts val="1200"/>
              </a:spcAft>
            </a:pPr>
            <a:r>
              <a:rPr lang="en-US" dirty="0">
                <a:ea typeface="ＭＳ Ｐゴシック" charset="0"/>
                <a:cs typeface="Century Gothic"/>
              </a:rPr>
              <a:t>As teachers, professors encourage the free pursuit of learning in their students. They hold before them the best scholarly and ethical standards of their discipline.</a:t>
            </a:r>
          </a:p>
          <a:p>
            <a:pPr lvl="1">
              <a:spcBef>
                <a:spcPts val="0"/>
              </a:spcBef>
              <a:spcAft>
                <a:spcPts val="1200"/>
              </a:spcAft>
            </a:pPr>
            <a:r>
              <a:rPr lang="en-US" dirty="0">
                <a:ea typeface="ＭＳ Ｐゴシック" charset="0"/>
                <a:cs typeface="Century Gothic"/>
              </a:rPr>
              <a:t>…professors seek above all to be effective teachers and scholars</a:t>
            </a:r>
          </a:p>
        </p:txBody>
      </p:sp>
      <p:sp>
        <p:nvSpPr>
          <p:cNvPr id="4" name="TextBox 3">
            <a:extLst>
              <a:ext uri="{FF2B5EF4-FFF2-40B4-BE49-F238E27FC236}">
                <a16:creationId xmlns="" xmlns:a16="http://schemas.microsoft.com/office/drawing/2014/main" id="{F2E67BEC-3A50-1F40-86D9-C875EC92E727}"/>
              </a:ext>
            </a:extLst>
          </p:cNvPr>
          <p:cNvSpPr txBox="1"/>
          <p:nvPr/>
        </p:nvSpPr>
        <p:spPr>
          <a:xfrm>
            <a:off x="5178425" y="6185694"/>
            <a:ext cx="6403975" cy="277812"/>
          </a:xfrm>
          <a:prstGeom prst="rect">
            <a:avLst/>
          </a:prstGeom>
          <a:noFill/>
        </p:spPr>
        <p:txBody>
          <a:bodyPr wrap="none">
            <a:spAutoFit/>
          </a:bodyPr>
          <a:lstStyle/>
          <a:p>
            <a:pPr>
              <a:defRPr/>
            </a:pPr>
            <a:r>
              <a:rPr lang="en-US" sz="1200" dirty="0" err="1">
                <a:solidFill>
                  <a:schemeClr val="accent5"/>
                </a:solidFill>
                <a:ea typeface="ＭＳ Ｐゴシック" charset="-128"/>
                <a:cs typeface="ＭＳ Ｐゴシック" charset="-128"/>
              </a:rPr>
              <a:t>http://www.aaup.org/AAUP/pubsres/policydocs/contents/statementonprofessionalethics.htm</a:t>
            </a:r>
            <a:endParaRPr lang="en-US" sz="1200" dirty="0">
              <a:solidFill>
                <a:schemeClr val="accent5"/>
              </a:solidFill>
              <a:ea typeface="ＭＳ Ｐゴシック" charset="-128"/>
              <a:cs typeface="ＭＳ Ｐゴシック" charset="-128"/>
            </a:endParaRPr>
          </a:p>
        </p:txBody>
      </p:sp>
    </p:spTree>
    <p:extLst>
      <p:ext uri="{BB962C8B-B14F-4D97-AF65-F5344CB8AC3E}">
        <p14:creationId xmlns:p14="http://schemas.microsoft.com/office/powerpoint/2010/main" val="114208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A79296-468D-41F3-BA37-13B22AB9A23F}"/>
              </a:ext>
            </a:extLst>
          </p:cNvPr>
          <p:cNvSpPr>
            <a:spLocks noGrp="1"/>
          </p:cNvSpPr>
          <p:nvPr>
            <p:ph type="title"/>
          </p:nvPr>
        </p:nvSpPr>
        <p:spPr/>
        <p:txBody>
          <a:bodyPr>
            <a:normAutofit fontScale="90000"/>
          </a:bodyPr>
          <a:lstStyle/>
          <a:p>
            <a:r>
              <a:rPr lang="en-US" b="1" dirty="0">
                <a:solidFill>
                  <a:srgbClr val="0070C0"/>
                </a:solidFill>
              </a:rPr>
              <a:t>So What Does Academic Freedom Really Mean?</a:t>
            </a:r>
          </a:p>
        </p:txBody>
      </p:sp>
      <p:sp>
        <p:nvSpPr>
          <p:cNvPr id="3" name="Content Placeholder 2">
            <a:extLst>
              <a:ext uri="{FF2B5EF4-FFF2-40B4-BE49-F238E27FC236}">
                <a16:creationId xmlns="" xmlns:a16="http://schemas.microsoft.com/office/drawing/2014/main" id="{4FBDA0EC-D088-4F22-9A92-542174218AFA}"/>
              </a:ext>
            </a:extLst>
          </p:cNvPr>
          <p:cNvSpPr>
            <a:spLocks noGrp="1"/>
          </p:cNvSpPr>
          <p:nvPr>
            <p:ph idx="1"/>
          </p:nvPr>
        </p:nvSpPr>
        <p:spPr/>
        <p:txBody>
          <a:bodyPr>
            <a:normAutofit/>
          </a:bodyPr>
          <a:lstStyle/>
          <a:p>
            <a:r>
              <a:rPr lang="en-US" dirty="0"/>
              <a:t>Many colleges have specific procedures that outline what their academic freedom policy permits. </a:t>
            </a:r>
            <a:endParaRPr lang="en-US" dirty="0" smtClean="0"/>
          </a:p>
          <a:p>
            <a:endParaRPr lang="en-US" dirty="0"/>
          </a:p>
          <a:p>
            <a:r>
              <a:rPr lang="en-US" dirty="0"/>
              <a:t>Academic Freedom procedures related to academic freedom should address the following best practices from the American Association of University Professors: </a:t>
            </a:r>
          </a:p>
          <a:p>
            <a:pPr marL="731520" lvl="1" indent="-355600">
              <a:spcBef>
                <a:spcPts val="1000"/>
              </a:spcBef>
              <a:buSzPts val="2000"/>
            </a:pPr>
            <a:r>
              <a:rPr lang="en-US" dirty="0"/>
              <a:t>Research and publication of the results </a:t>
            </a:r>
          </a:p>
          <a:p>
            <a:pPr marL="731520" lvl="1" indent="-355600">
              <a:spcBef>
                <a:spcPts val="1000"/>
              </a:spcBef>
              <a:buSzPts val="2000"/>
            </a:pPr>
            <a:r>
              <a:rPr lang="en-US" dirty="0"/>
              <a:t>Classroom in discussing their subject</a:t>
            </a:r>
          </a:p>
          <a:p>
            <a:pPr marL="731520" lvl="1" indent="-355600">
              <a:spcBef>
                <a:spcPts val="1000"/>
              </a:spcBef>
              <a:buSzPts val="2000"/>
            </a:pPr>
            <a:r>
              <a:rPr lang="en-US" dirty="0"/>
              <a:t>When they speak or write as citizens, they should be free from institutional censorship or discipline </a:t>
            </a:r>
          </a:p>
          <a:p>
            <a:pPr marL="731520" lvl="1" indent="-355600">
              <a:spcBef>
                <a:spcPts val="1000"/>
              </a:spcBef>
              <a:buSzPts val="2000"/>
            </a:pPr>
            <a:r>
              <a:rPr lang="en-US" dirty="0"/>
              <a:t>Academic freedom is not absolute or equivalent to freedom of speech</a:t>
            </a:r>
          </a:p>
          <a:p>
            <a:pPr marL="0" indent="0">
              <a:buNone/>
            </a:pPr>
            <a:endParaRPr lang="en-US" dirty="0"/>
          </a:p>
          <a:p>
            <a:pPr lvl="1"/>
            <a:endParaRPr lang="en-US" dirty="0"/>
          </a:p>
          <a:p>
            <a:pPr marL="274320" lvl="1" indent="0">
              <a:buNone/>
            </a:pPr>
            <a:endParaRPr lang="en-US" dirty="0"/>
          </a:p>
          <a:p>
            <a:endParaRPr lang="en-US" dirty="0"/>
          </a:p>
        </p:txBody>
      </p:sp>
    </p:spTree>
    <p:extLst>
      <p:ext uri="{BB962C8B-B14F-4D97-AF65-F5344CB8AC3E}">
        <p14:creationId xmlns:p14="http://schemas.microsoft.com/office/powerpoint/2010/main" val="2201406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2C4656-F3EE-4A52-AAE0-D6E011BEB6BF}"/>
              </a:ext>
            </a:extLst>
          </p:cNvPr>
          <p:cNvSpPr>
            <a:spLocks noGrp="1"/>
          </p:cNvSpPr>
          <p:nvPr>
            <p:ph type="title"/>
          </p:nvPr>
        </p:nvSpPr>
        <p:spPr/>
        <p:txBody>
          <a:bodyPr>
            <a:normAutofit/>
          </a:bodyPr>
          <a:lstStyle/>
          <a:p>
            <a:r>
              <a:rPr lang="en-US" sz="4400" b="1" dirty="0">
                <a:solidFill>
                  <a:srgbClr val="0070C0"/>
                </a:solidFill>
              </a:rPr>
              <a:t>Things Academic Freedom Allows</a:t>
            </a:r>
          </a:p>
        </p:txBody>
      </p:sp>
      <p:sp>
        <p:nvSpPr>
          <p:cNvPr id="3" name="Content Placeholder 2">
            <a:extLst>
              <a:ext uri="{FF2B5EF4-FFF2-40B4-BE49-F238E27FC236}">
                <a16:creationId xmlns="" xmlns:a16="http://schemas.microsoft.com/office/drawing/2014/main" id="{8ADDFEE8-0860-46EF-ADA0-69279A9BB056}"/>
              </a:ext>
            </a:extLst>
          </p:cNvPr>
          <p:cNvSpPr>
            <a:spLocks noGrp="1"/>
          </p:cNvSpPr>
          <p:nvPr>
            <p:ph idx="1"/>
          </p:nvPr>
        </p:nvSpPr>
        <p:spPr/>
        <p:txBody>
          <a:bodyPr>
            <a:normAutofit/>
          </a:bodyPr>
          <a:lstStyle/>
          <a:p>
            <a:pPr>
              <a:spcBef>
                <a:spcPts val="0"/>
              </a:spcBef>
              <a:spcAft>
                <a:spcPts val="1200"/>
              </a:spcAft>
            </a:pPr>
            <a:r>
              <a:rPr lang="en-US" sz="2800" dirty="0"/>
              <a:t>Academic freedom typically allows faculty to do the following:</a:t>
            </a:r>
          </a:p>
          <a:p>
            <a:pPr lvl="1">
              <a:spcBef>
                <a:spcPts val="0"/>
              </a:spcBef>
              <a:spcAft>
                <a:spcPts val="1200"/>
              </a:spcAft>
            </a:pPr>
            <a:r>
              <a:rPr lang="en-US" sz="2400" dirty="0"/>
              <a:t>Present the course content </a:t>
            </a:r>
            <a:r>
              <a:rPr lang="en-US" sz="2400" dirty="0" smtClean="0"/>
              <a:t>(per the Course Outline of Record) in </a:t>
            </a:r>
            <a:r>
              <a:rPr lang="en-US" sz="2400" dirty="0"/>
              <a:t>the way they deem most appropriate</a:t>
            </a:r>
          </a:p>
          <a:p>
            <a:pPr lvl="1">
              <a:spcBef>
                <a:spcPts val="0"/>
              </a:spcBef>
              <a:spcAft>
                <a:spcPts val="1200"/>
              </a:spcAft>
            </a:pPr>
            <a:r>
              <a:rPr lang="en-US" sz="2400" dirty="0"/>
              <a:t>Determine the assignments, readings, assessments, and exams that will work best for their class.</a:t>
            </a:r>
          </a:p>
          <a:p>
            <a:pPr lvl="1">
              <a:spcBef>
                <a:spcPts val="0"/>
              </a:spcBef>
              <a:spcAft>
                <a:spcPts val="1200"/>
              </a:spcAft>
            </a:pPr>
            <a:r>
              <a:rPr lang="en-US" sz="2400" dirty="0"/>
              <a:t>To create a classroom environment where controversial topics can be discussed without being censored as long as the topic relates to the </a:t>
            </a:r>
            <a:r>
              <a:rPr lang="en-US" sz="2400" dirty="0" smtClean="0"/>
              <a:t>course. Recognizing student’s right to first amendment (freedom of speech)</a:t>
            </a:r>
            <a:endParaRPr lang="en-US" sz="2400" dirty="0"/>
          </a:p>
          <a:p>
            <a:pPr marL="0" indent="0">
              <a:buNone/>
            </a:pPr>
            <a:endParaRPr lang="en-US" sz="2800" dirty="0"/>
          </a:p>
        </p:txBody>
      </p:sp>
    </p:spTree>
    <p:extLst>
      <p:ext uri="{BB962C8B-B14F-4D97-AF65-F5344CB8AC3E}">
        <p14:creationId xmlns:p14="http://schemas.microsoft.com/office/powerpoint/2010/main" val="918479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70C0"/>
                </a:solidFill>
              </a:rPr>
              <a:t>Limitations on Academic Freedom</a:t>
            </a:r>
            <a:endParaRPr lang="en-US" b="1" dirty="0">
              <a:solidFill>
                <a:srgbClr val="0070C0"/>
              </a:solidFill>
            </a:endParaRPr>
          </a:p>
        </p:txBody>
      </p:sp>
      <p:sp>
        <p:nvSpPr>
          <p:cNvPr id="4" name="Rectangle 3"/>
          <p:cNvSpPr/>
          <p:nvPr/>
        </p:nvSpPr>
        <p:spPr>
          <a:xfrm>
            <a:off x="3048000" y="2690336"/>
            <a:ext cx="6096000" cy="369332"/>
          </a:xfrm>
          <a:prstGeom prst="rect">
            <a:avLst/>
          </a:prstGeom>
        </p:spPr>
        <p:txBody>
          <a:bodyPr>
            <a:spAutoFit/>
          </a:bodyPr>
          <a:lstStyle/>
          <a:p>
            <a:endParaRPr lang="en-US" dirty="0"/>
          </a:p>
        </p:txBody>
      </p:sp>
      <p:sp>
        <p:nvSpPr>
          <p:cNvPr id="5" name="Google Shape;191;p24"/>
          <p:cNvSpPr txBox="1">
            <a:spLocks/>
          </p:cNvSpPr>
          <p:nvPr/>
        </p:nvSpPr>
        <p:spPr>
          <a:xfrm>
            <a:off x="771925" y="1502964"/>
            <a:ext cx="10610476" cy="4925000"/>
          </a:xfrm>
          <a:prstGeom prst="rect">
            <a:avLst/>
          </a:prstGeom>
          <a:noFill/>
          <a:ln>
            <a:noFill/>
          </a:ln>
        </p:spPr>
        <p:txBody>
          <a:bodyPr spcFirstLastPara="1" vert="horz" wrap="square" lIns="91425" tIns="45700" rIns="91425" bIns="45700" rtlCol="0" anchor="t" anchorCtr="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457200" indent="-355600">
              <a:spcBef>
                <a:spcPts val="1000"/>
              </a:spcBef>
              <a:buSzPts val="2000"/>
            </a:pPr>
            <a:r>
              <a:rPr lang="en-US" b="1" dirty="0" smtClean="0">
                <a:sym typeface="Arial"/>
              </a:rPr>
              <a:t>Limitations on Academic Freedom</a:t>
            </a:r>
          </a:p>
          <a:p>
            <a:pPr marL="731520" lvl="1" indent="-355600">
              <a:spcBef>
                <a:spcPts val="1000"/>
              </a:spcBef>
              <a:buSzPts val="2000"/>
            </a:pPr>
            <a:r>
              <a:rPr lang="en-US" sz="2400" dirty="0" smtClean="0">
                <a:sym typeface="Arial"/>
              </a:rPr>
              <a:t>Right of professor to determine </a:t>
            </a:r>
            <a:r>
              <a:rPr lang="en-US" sz="2400" u="sng" dirty="0" smtClean="0">
                <a:sym typeface="Arial"/>
              </a:rPr>
              <a:t>content</a:t>
            </a:r>
            <a:r>
              <a:rPr lang="en-US" sz="2400" dirty="0" smtClean="0">
                <a:sym typeface="Arial"/>
              </a:rPr>
              <a:t> of courses </a:t>
            </a:r>
            <a:r>
              <a:rPr lang="mr-IN" sz="2400" dirty="0" smtClean="0">
                <a:sym typeface="Arial"/>
              </a:rPr>
              <a:t>–</a:t>
            </a:r>
            <a:r>
              <a:rPr lang="en-US" sz="2400" dirty="0" smtClean="0">
                <a:sym typeface="Arial"/>
              </a:rPr>
              <a:t> as specified </a:t>
            </a:r>
            <a:r>
              <a:rPr lang="en-US" sz="2400" dirty="0" smtClean="0">
                <a:sym typeface="Arial"/>
              </a:rPr>
              <a:t>by Course Outline of Record, departmental and/or curriculum committee decision</a:t>
            </a:r>
          </a:p>
          <a:p>
            <a:pPr marL="731520" lvl="1" indent="-355600">
              <a:spcBef>
                <a:spcPts val="1000"/>
              </a:spcBef>
              <a:buSzPts val="2000"/>
            </a:pPr>
            <a:r>
              <a:rPr lang="en-US" sz="2400" dirty="0" smtClean="0"/>
              <a:t>Teachers </a:t>
            </a:r>
            <a:r>
              <a:rPr lang="en-US" sz="2400" dirty="0"/>
              <a:t>are allowed to compel speech from students as long as doing so was “reasonably related to pedagogical concerns</a:t>
            </a:r>
            <a:r>
              <a:rPr lang="en-US" sz="2400" dirty="0" smtClean="0"/>
              <a:t>”</a:t>
            </a:r>
          </a:p>
          <a:p>
            <a:pPr marL="731520" lvl="1" indent="-355600">
              <a:spcBef>
                <a:spcPts val="1000"/>
              </a:spcBef>
              <a:buSzPts val="2000"/>
            </a:pPr>
            <a:r>
              <a:rPr lang="en-US" sz="2400" dirty="0" smtClean="0"/>
              <a:t>Not </a:t>
            </a:r>
            <a:r>
              <a:rPr lang="en-US" sz="2400" dirty="0"/>
              <a:t>absolute to the point of compromising a student’s right to learn in a hostile-free environment</a:t>
            </a:r>
          </a:p>
          <a:p>
            <a:pPr marL="375920" lvl="1" indent="0">
              <a:spcBef>
                <a:spcPts val="1000"/>
              </a:spcBef>
              <a:buSzPts val="2000"/>
              <a:buNone/>
            </a:pPr>
            <a:endParaRPr lang="en-US" sz="2400" dirty="0" smtClean="0"/>
          </a:p>
          <a:p>
            <a:pPr marL="375920" lvl="1" indent="0">
              <a:spcBef>
                <a:spcPts val="1000"/>
              </a:spcBef>
              <a:buSzPts val="2000"/>
              <a:buNone/>
            </a:pPr>
            <a:r>
              <a:rPr lang="en-US" sz="1600" dirty="0"/>
              <a:t>https://</a:t>
            </a:r>
            <a:r>
              <a:rPr lang="en-US" sz="1600" dirty="0" err="1"/>
              <a:t>www.aaup.org</a:t>
            </a:r>
            <a:r>
              <a:rPr lang="en-US" sz="1600" dirty="0"/>
              <a:t>/our-work/protecting-academic-freedom/academic-freedom-and-first-amendment-</a:t>
            </a:r>
            <a:r>
              <a:rPr lang="en-US" sz="1600" dirty="0" smtClean="0"/>
              <a:t>2007</a:t>
            </a:r>
            <a:endParaRPr lang="en-US" sz="2400" dirty="0">
              <a:sym typeface="Arial"/>
            </a:endParaRPr>
          </a:p>
          <a:p>
            <a:pPr marL="101600" indent="0">
              <a:spcBef>
                <a:spcPts val="1000"/>
              </a:spcBef>
              <a:buSzPts val="2000"/>
              <a:buNone/>
            </a:pPr>
            <a:endParaRPr lang="en-US" dirty="0" smtClean="0">
              <a:sym typeface="Arial"/>
            </a:endParaRPr>
          </a:p>
          <a:p>
            <a:pPr marL="457200" indent="-355600">
              <a:spcBef>
                <a:spcPts val="1000"/>
              </a:spcBef>
              <a:buSzPts val="2000"/>
            </a:pPr>
            <a:endParaRPr lang="en-US" dirty="0"/>
          </a:p>
        </p:txBody>
      </p:sp>
    </p:spTree>
    <p:extLst>
      <p:ext uri="{BB962C8B-B14F-4D97-AF65-F5344CB8AC3E}">
        <p14:creationId xmlns:p14="http://schemas.microsoft.com/office/powerpoint/2010/main" val="3732204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Academic Freedom is not Freedom of Speech</a:t>
            </a:r>
            <a:endParaRPr lang="en-US" b="1" dirty="0">
              <a:solidFill>
                <a:srgbClr val="0070C0"/>
              </a:solidFill>
            </a:endParaRPr>
          </a:p>
        </p:txBody>
      </p:sp>
      <p:sp>
        <p:nvSpPr>
          <p:cNvPr id="4" name="Rectangle 3"/>
          <p:cNvSpPr/>
          <p:nvPr/>
        </p:nvSpPr>
        <p:spPr>
          <a:xfrm>
            <a:off x="3048000" y="2690336"/>
            <a:ext cx="6096000" cy="369332"/>
          </a:xfrm>
          <a:prstGeom prst="rect">
            <a:avLst/>
          </a:prstGeom>
        </p:spPr>
        <p:txBody>
          <a:bodyPr>
            <a:spAutoFit/>
          </a:bodyPr>
          <a:lstStyle/>
          <a:p>
            <a:endParaRPr lang="en-US" dirty="0"/>
          </a:p>
        </p:txBody>
      </p:sp>
      <p:sp>
        <p:nvSpPr>
          <p:cNvPr id="5" name="Google Shape;191;p24"/>
          <p:cNvSpPr txBox="1">
            <a:spLocks/>
          </p:cNvSpPr>
          <p:nvPr/>
        </p:nvSpPr>
        <p:spPr>
          <a:xfrm>
            <a:off x="771925" y="1502964"/>
            <a:ext cx="10610476" cy="4925000"/>
          </a:xfrm>
          <a:prstGeom prst="rect">
            <a:avLst/>
          </a:prstGeom>
          <a:noFill/>
          <a:ln>
            <a:noFill/>
          </a:ln>
        </p:spPr>
        <p:txBody>
          <a:bodyPr spcFirstLastPara="1" vert="horz" wrap="square" lIns="91425" tIns="45700" rIns="91425" bIns="45700" rtlCol="0" anchor="t" anchorCtr="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101600" indent="0">
              <a:spcBef>
                <a:spcPts val="1000"/>
              </a:spcBef>
              <a:buSzPts val="2000"/>
              <a:buNone/>
            </a:pPr>
            <a:r>
              <a:rPr lang="en-US" sz="1700" b="1" dirty="0" smtClean="0"/>
              <a:t>Freedom </a:t>
            </a:r>
            <a:r>
              <a:rPr lang="en-US" sz="1700" b="1" dirty="0"/>
              <a:t>of </a:t>
            </a:r>
            <a:r>
              <a:rPr lang="en-US" sz="1700" b="1" dirty="0" smtClean="0"/>
              <a:t>Speech </a:t>
            </a:r>
            <a:endParaRPr lang="en-US" sz="1700" b="1" dirty="0"/>
          </a:p>
          <a:p>
            <a:pPr marL="661670" lvl="1" indent="-285750">
              <a:spcBef>
                <a:spcPts val="1000"/>
              </a:spcBef>
              <a:buSzPts val="2000"/>
            </a:pPr>
            <a:r>
              <a:rPr lang="en-US" sz="1700" dirty="0" smtClean="0"/>
              <a:t>1</a:t>
            </a:r>
            <a:r>
              <a:rPr lang="en-US" sz="1700" baseline="30000" dirty="0" smtClean="0"/>
              <a:t>st</a:t>
            </a:r>
            <a:r>
              <a:rPr lang="en-US" sz="1700" dirty="0" smtClean="0"/>
              <a:t> </a:t>
            </a:r>
            <a:r>
              <a:rPr lang="en-US" sz="1700" dirty="0"/>
              <a:t>amendment </a:t>
            </a:r>
            <a:r>
              <a:rPr lang="en-US" sz="1700" dirty="0" smtClean="0"/>
              <a:t>right for faculty </a:t>
            </a:r>
            <a:r>
              <a:rPr lang="en-US" sz="1700" b="1" u="sng" dirty="0" smtClean="0"/>
              <a:t>AND </a:t>
            </a:r>
            <a:r>
              <a:rPr lang="en-US" sz="1700" dirty="0" smtClean="0"/>
              <a:t>students</a:t>
            </a:r>
            <a:endParaRPr lang="en-US" sz="1700" dirty="0"/>
          </a:p>
          <a:p>
            <a:pPr marL="731520" lvl="1" indent="-355600">
              <a:spcBef>
                <a:spcPts val="1000"/>
              </a:spcBef>
              <a:buSzPts val="2000"/>
            </a:pPr>
            <a:r>
              <a:rPr lang="en-US" sz="1700" dirty="0" smtClean="0"/>
              <a:t>Restricts </a:t>
            </a:r>
            <a:r>
              <a:rPr lang="en-US" sz="1700" dirty="0"/>
              <a:t>the right of a public </a:t>
            </a:r>
            <a:r>
              <a:rPr lang="en-US" sz="1700" dirty="0" smtClean="0"/>
              <a:t>institution, including </a:t>
            </a:r>
            <a:r>
              <a:rPr lang="en-US" sz="1700" dirty="0"/>
              <a:t>a public college or </a:t>
            </a:r>
            <a:r>
              <a:rPr lang="en-US" sz="1700" dirty="0" smtClean="0"/>
              <a:t>university, to </a:t>
            </a:r>
            <a:r>
              <a:rPr lang="en-US" sz="1700" dirty="0"/>
              <a:t>regulate </a:t>
            </a:r>
            <a:r>
              <a:rPr lang="en-US" sz="1700" dirty="0" smtClean="0"/>
              <a:t>expression</a:t>
            </a:r>
          </a:p>
          <a:p>
            <a:pPr marL="731520" lvl="1" indent="-355600">
              <a:spcBef>
                <a:spcPts val="1000"/>
              </a:spcBef>
              <a:buSzPts val="2000"/>
            </a:pPr>
            <a:r>
              <a:rPr lang="en-US" sz="1700" dirty="0" smtClean="0"/>
              <a:t>Instructors </a:t>
            </a:r>
            <a:r>
              <a:rPr lang="en-US" sz="1700" dirty="0"/>
              <a:t>are not </a:t>
            </a:r>
            <a:r>
              <a:rPr lang="en-US" sz="1700" dirty="0" smtClean="0"/>
              <a:t>to required to provide </a:t>
            </a:r>
            <a:r>
              <a:rPr lang="en-US" sz="1700" dirty="0"/>
              <a:t>class time for students to voice views that contradict the material being taught </a:t>
            </a:r>
            <a:r>
              <a:rPr lang="en-US" sz="1700" dirty="0" smtClean="0"/>
              <a:t>however, instructors are required </a:t>
            </a:r>
            <a:r>
              <a:rPr lang="en-US" sz="1700" dirty="0"/>
              <a:t>to allow students to express opposing views and values to some extent where the instructor invites expression of students’ personal opinions and </a:t>
            </a:r>
            <a:r>
              <a:rPr lang="en-US" sz="1700" dirty="0" smtClean="0"/>
              <a:t>ideas</a:t>
            </a:r>
          </a:p>
          <a:p>
            <a:pPr marL="731520" lvl="1" indent="-355600">
              <a:spcBef>
                <a:spcPts val="1000"/>
              </a:spcBef>
              <a:buSzPts val="2000"/>
            </a:pPr>
            <a:r>
              <a:rPr lang="en-US" sz="1700" dirty="0" smtClean="0">
                <a:sym typeface="Arial"/>
              </a:rPr>
              <a:t>In the classroom, speech </a:t>
            </a:r>
            <a:r>
              <a:rPr lang="en-US" sz="1700" dirty="0">
                <a:sym typeface="Arial"/>
              </a:rPr>
              <a:t>must be germane to the subject </a:t>
            </a:r>
            <a:r>
              <a:rPr lang="en-US" sz="1700" dirty="0" smtClean="0">
                <a:sym typeface="Arial"/>
              </a:rPr>
              <a:t>matter and advances an academic message (stick to your subject)</a:t>
            </a:r>
          </a:p>
          <a:p>
            <a:pPr marL="731520" lvl="1" indent="-355600">
              <a:spcBef>
                <a:spcPts val="1000"/>
              </a:spcBef>
              <a:buSzPts val="2000"/>
            </a:pPr>
            <a:r>
              <a:rPr lang="en-US" sz="1700" u="sng" dirty="0" smtClean="0"/>
              <a:t>Private</a:t>
            </a:r>
            <a:r>
              <a:rPr lang="en-US" sz="1700" dirty="0" smtClean="0"/>
              <a:t> </a:t>
            </a:r>
            <a:r>
              <a:rPr lang="en-US" sz="1700" dirty="0"/>
              <a:t>institutions first amendment protections are often limited and </a:t>
            </a:r>
            <a:r>
              <a:rPr lang="en-US" sz="1700" b="1" u="sng" dirty="0"/>
              <a:t>do not </a:t>
            </a:r>
            <a:r>
              <a:rPr lang="en-US" sz="1700" dirty="0"/>
              <a:t>have the same protections as public </a:t>
            </a:r>
            <a:r>
              <a:rPr lang="en-US" sz="1700" dirty="0" smtClean="0"/>
              <a:t>institutions</a:t>
            </a:r>
          </a:p>
          <a:p>
            <a:pPr marL="731520" lvl="1" indent="-355600">
              <a:spcBef>
                <a:spcPts val="1000"/>
              </a:spcBef>
              <a:buSzPts val="2000"/>
            </a:pPr>
            <a:r>
              <a:rPr lang="en-US" sz="1700" dirty="0" smtClean="0"/>
              <a:t>Email on district server, electronic communications, and faculty pages are not necessary protected under “free speech”</a:t>
            </a:r>
            <a:endParaRPr lang="en-US" sz="1700" dirty="0"/>
          </a:p>
          <a:p>
            <a:pPr marL="375920" lvl="1" indent="0">
              <a:spcBef>
                <a:spcPts val="1000"/>
              </a:spcBef>
              <a:buSzPts val="2000"/>
              <a:buNone/>
            </a:pPr>
            <a:r>
              <a:rPr lang="en-US" sz="1700" dirty="0" smtClean="0">
                <a:hlinkClick r:id="rId3"/>
              </a:rPr>
              <a:t>https</a:t>
            </a:r>
            <a:r>
              <a:rPr lang="en-US" sz="1700" dirty="0">
                <a:hlinkClick r:id="rId3"/>
              </a:rPr>
              <a:t>://www.aaup.org/our-work/protecting-academic-freedom/academic-freedom-and-first-amendment-</a:t>
            </a:r>
            <a:r>
              <a:rPr lang="en-US" sz="1700" dirty="0" smtClean="0">
                <a:hlinkClick r:id="rId3"/>
              </a:rPr>
              <a:t>2007</a:t>
            </a:r>
            <a:endParaRPr lang="en-US" sz="1700" dirty="0"/>
          </a:p>
        </p:txBody>
      </p:sp>
    </p:spTree>
    <p:extLst>
      <p:ext uri="{BB962C8B-B14F-4D97-AF65-F5344CB8AC3E}">
        <p14:creationId xmlns:p14="http://schemas.microsoft.com/office/powerpoint/2010/main" val="2267412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Grades</a:t>
            </a:r>
            <a:endParaRPr lang="en-US" b="1" dirty="0">
              <a:solidFill>
                <a:srgbClr val="0070C0"/>
              </a:solidFill>
            </a:endParaRPr>
          </a:p>
        </p:txBody>
      </p:sp>
      <p:sp>
        <p:nvSpPr>
          <p:cNvPr id="3" name="Content Placeholder 2"/>
          <p:cNvSpPr>
            <a:spLocks noGrp="1"/>
          </p:cNvSpPr>
          <p:nvPr>
            <p:ph idx="1"/>
          </p:nvPr>
        </p:nvSpPr>
        <p:spPr/>
        <p:txBody>
          <a:bodyPr>
            <a:normAutofit/>
          </a:bodyPr>
          <a:lstStyle/>
          <a:p>
            <a:pPr>
              <a:spcAft>
                <a:spcPts val="1200"/>
              </a:spcAft>
            </a:pPr>
            <a:r>
              <a:rPr lang="en-US" sz="3200" dirty="0" smtClean="0"/>
              <a:t>Per AAUP </a:t>
            </a:r>
            <a:r>
              <a:rPr lang="en-US" sz="3200" dirty="0" smtClean="0"/>
              <a:t>1940 Statement of Principles on Academic Freedom</a:t>
            </a:r>
          </a:p>
          <a:p>
            <a:pPr lvl="1">
              <a:spcBef>
                <a:spcPts val="0"/>
              </a:spcBef>
              <a:spcAft>
                <a:spcPts val="1200"/>
              </a:spcAft>
            </a:pPr>
            <a:r>
              <a:rPr lang="en-US" sz="3200" dirty="0" smtClean="0"/>
              <a:t>Faculty have the right  to the assessment of student academic performance, or assign a grade</a:t>
            </a:r>
          </a:p>
          <a:p>
            <a:pPr lvl="1"/>
            <a:r>
              <a:rPr lang="en-US" sz="3200" dirty="0" smtClean="0"/>
              <a:t>May be required to conform to grading procedures/policies/law</a:t>
            </a:r>
          </a:p>
          <a:p>
            <a:pPr lvl="2"/>
            <a:r>
              <a:rPr lang="en-US" sz="3200" dirty="0" smtClean="0"/>
              <a:t>e.g</a:t>
            </a:r>
            <a:r>
              <a:rPr lang="en-US" sz="3200" dirty="0"/>
              <a:t>.</a:t>
            </a:r>
            <a:r>
              <a:rPr lang="en-US" sz="3200" dirty="0" smtClean="0"/>
              <a:t> administration may have the right to change the grade</a:t>
            </a:r>
            <a:endParaRPr lang="en-US" sz="3200" dirty="0"/>
          </a:p>
        </p:txBody>
      </p:sp>
    </p:spTree>
    <p:extLst>
      <p:ext uri="{BB962C8B-B14F-4D97-AF65-F5344CB8AC3E}">
        <p14:creationId xmlns:p14="http://schemas.microsoft.com/office/powerpoint/2010/main" val="2706540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E4E0B9-B2EB-F343-BABB-EA80D8FF97F7}"/>
              </a:ext>
            </a:extLst>
          </p:cNvPr>
          <p:cNvSpPr>
            <a:spLocks noGrp="1"/>
          </p:cNvSpPr>
          <p:nvPr>
            <p:ph type="title"/>
          </p:nvPr>
        </p:nvSpPr>
        <p:spPr/>
        <p:txBody>
          <a:bodyPr>
            <a:normAutofit/>
          </a:bodyPr>
          <a:lstStyle/>
          <a:p>
            <a:r>
              <a:rPr lang="en-US" b="1" dirty="0">
                <a:solidFill>
                  <a:srgbClr val="0070C0"/>
                </a:solidFill>
              </a:rPr>
              <a:t>Sample Scenario (1)</a:t>
            </a:r>
            <a:endParaRPr lang="en-US" dirty="0"/>
          </a:p>
        </p:txBody>
      </p:sp>
      <p:sp>
        <p:nvSpPr>
          <p:cNvPr id="3" name="Content Placeholder 2">
            <a:extLst>
              <a:ext uri="{FF2B5EF4-FFF2-40B4-BE49-F238E27FC236}">
                <a16:creationId xmlns="" xmlns:a16="http://schemas.microsoft.com/office/drawing/2014/main" id="{9F72DC48-FAF0-DB45-9BA7-D7A0B6E57B21}"/>
              </a:ext>
            </a:extLst>
          </p:cNvPr>
          <p:cNvSpPr>
            <a:spLocks noGrp="1"/>
          </p:cNvSpPr>
          <p:nvPr>
            <p:ph idx="1"/>
          </p:nvPr>
        </p:nvSpPr>
        <p:spPr/>
        <p:txBody>
          <a:bodyPr/>
          <a:lstStyle/>
          <a:p>
            <a:pPr marL="0" indent="0">
              <a:buNone/>
            </a:pPr>
            <a:r>
              <a:rPr lang="en-US" dirty="0"/>
              <a:t>A political science class is discussing the current state of federal politics and the recent government shutdown. Students are given an assignment of writing up a summary of the situation that outlines the actions of both political parties and to reach a conclusion about which side is to blame for the situation. One of the students concludes that the Democrats are completely responsible for the situation and the instructor fails the student for the assignment because they believe that President Trump is completely responsible for the situation. The student complains to the Division Dean about their grade, claiming that they were failed because the instructor doesn’t agree with their politics. Would the instructor be protected by academic freedom?</a:t>
            </a:r>
          </a:p>
          <a:p>
            <a:pPr marL="731520" lvl="1" indent="-457200">
              <a:buFont typeface="+mj-lt"/>
              <a:buAutoNum type="arabicPeriod"/>
            </a:pPr>
            <a:endParaRPr lang="en-US" dirty="0"/>
          </a:p>
        </p:txBody>
      </p:sp>
    </p:spTree>
    <p:extLst>
      <p:ext uri="{BB962C8B-B14F-4D97-AF65-F5344CB8AC3E}">
        <p14:creationId xmlns:p14="http://schemas.microsoft.com/office/powerpoint/2010/main" val="37206668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1470</TotalTime>
  <Words>1951</Words>
  <Application>Microsoft Macintosh PowerPoint</Application>
  <PresentationFormat>Custom</PresentationFormat>
  <Paragraphs>157</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Academic freedom isn’t just for full-time faculty</vt:lpstr>
      <vt:lpstr>What is Academic Freedom?</vt:lpstr>
      <vt:lpstr>AAUP and Academic Freedom</vt:lpstr>
      <vt:lpstr>So What Does Academic Freedom Really Mean?</vt:lpstr>
      <vt:lpstr>Things Academic Freedom Allows</vt:lpstr>
      <vt:lpstr>Limitations on Academic Freedom</vt:lpstr>
      <vt:lpstr>Academic Freedom is not Freedom of Speech</vt:lpstr>
      <vt:lpstr>Grades</vt:lpstr>
      <vt:lpstr>Sample Scenario (1)</vt:lpstr>
      <vt:lpstr>Sample Scenario (2)</vt:lpstr>
      <vt:lpstr>Requirement for Academic Freedom Policy</vt:lpstr>
      <vt:lpstr>Sample Board Policy</vt:lpstr>
      <vt:lpstr>Important Things to Notice</vt:lpstr>
      <vt:lpstr>Summary</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Any Questions</dc:title>
  <dc:creator>Sam Foster</dc:creator>
  <cp:lastModifiedBy>Brill, Wendy</cp:lastModifiedBy>
  <cp:revision>58</cp:revision>
  <dcterms:created xsi:type="dcterms:W3CDTF">2018-07-27T02:24:37Z</dcterms:created>
  <dcterms:modified xsi:type="dcterms:W3CDTF">2019-02-19T00:18:41Z</dcterms:modified>
</cp:coreProperties>
</file>